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8" r:id="rId2"/>
    <p:sldId id="330" r:id="rId3"/>
    <p:sldId id="287" r:id="rId4"/>
    <p:sldId id="289" r:id="rId5"/>
    <p:sldId id="285" r:id="rId6"/>
    <p:sldId id="333" r:id="rId7"/>
    <p:sldId id="361" r:id="rId8"/>
    <p:sldId id="294" r:id="rId9"/>
    <p:sldId id="344" r:id="rId10"/>
    <p:sldId id="337" r:id="rId11"/>
    <p:sldId id="339" r:id="rId12"/>
    <p:sldId id="338" r:id="rId13"/>
    <p:sldId id="340" r:id="rId14"/>
    <p:sldId id="364" r:id="rId15"/>
    <p:sldId id="300" r:id="rId16"/>
    <p:sldId id="341" r:id="rId17"/>
    <p:sldId id="342" r:id="rId18"/>
    <p:sldId id="343" r:id="rId19"/>
    <p:sldId id="346" r:id="rId20"/>
    <p:sldId id="347" r:id="rId21"/>
    <p:sldId id="348" r:id="rId22"/>
    <p:sldId id="349" r:id="rId23"/>
    <p:sldId id="320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67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3656357"/>
            <a:ext cx="3733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Dr.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Jamila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El-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Medany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780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8" algn="ctr"/>
            <a:r>
              <a:rPr lang="en-US" sz="54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Showcard Gothic" pitchFamily="82" charset="0"/>
              </a:rPr>
              <a:t>HAND &amp; </a:t>
            </a:r>
            <a:r>
              <a:rPr lang="en-US" sz="5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Showcard Gothic" pitchFamily="82" charset="0"/>
              </a:rPr>
              <a:t>WRIST</a:t>
            </a:r>
            <a:endParaRPr lang="en-US" sz="5400" dirty="0"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Short Muscles of Thumb &amp; Little  Finger</a:t>
            </a:r>
            <a:endParaRPr lang="ar-SA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Hypothenar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Eminence </a:t>
            </a:r>
            <a:r>
              <a:rPr lang="en-US" sz="4400" b="1" dirty="0" smtClean="0">
                <a:solidFill>
                  <a:schemeClr val="tx1"/>
                </a:solidFill>
              </a:rPr>
              <a:t>(3)</a:t>
            </a:r>
            <a:endParaRPr lang="ar-SA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6728265"/>
              </p:ext>
            </p:extLst>
          </p:nvPr>
        </p:nvGraphicFramePr>
        <p:xfrm>
          <a:off x="4725390" y="990600"/>
          <a:ext cx="4266210" cy="5029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164772"/>
                <a:gridCol w="758874"/>
                <a:gridCol w="836898"/>
                <a:gridCol w="877286"/>
                <a:gridCol w="628380"/>
              </a:tblGrid>
              <a:tr h="41148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Insertion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Origin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Abduction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All by </a:t>
                      </a:r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Deep branch</a:t>
                      </a:r>
                    </a:p>
                    <a:p>
                      <a:pPr algn="l" rtl="0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of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+mj-lt"/>
                        </a:rPr>
                        <a:t>Base of </a:t>
                      </a:r>
                      <a:r>
                        <a:rPr lang="en-US" sz="1600" b="1" i="0" dirty="0" err="1" smtClean="0">
                          <a:latin typeface="+mj-lt"/>
                        </a:rPr>
                        <a:t>Prox</a:t>
                      </a:r>
                      <a:r>
                        <a:rPr lang="en-US" sz="1600" b="1" i="0" dirty="0" smtClean="0">
                          <a:latin typeface="+mj-lt"/>
                        </a:rPr>
                        <a:t> </a:t>
                      </a:r>
                      <a:r>
                        <a:rPr lang="en-US" sz="1600" b="1" i="0" baseline="0" dirty="0" smtClean="0">
                          <a:latin typeface="+mj-lt"/>
                        </a:rPr>
                        <a:t> p</a:t>
                      </a:r>
                      <a:r>
                        <a:rPr lang="en-US" sz="1600" b="1" i="0" dirty="0" smtClean="0">
                          <a:latin typeface="+mj-lt"/>
                        </a:rPr>
                        <a:t>h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solidFill>
                            <a:srgbClr val="0000FF"/>
                          </a:solidFill>
                          <a:latin typeface="+mj-lt"/>
                        </a:rPr>
                        <a:t>Pisiform</a:t>
                      </a:r>
                      <a:endParaRPr lang="ar-SA" sz="1600" b="1" i="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 Min</a:t>
                      </a:r>
                      <a:endParaRPr lang="ar-SA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Flexion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With</a:t>
                      </a:r>
                    </a:p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AB</a:t>
                      </a:r>
                      <a:r>
                        <a:rPr lang="en-US" sz="1600" b="1" i="1" baseline="0" dirty="0" smtClean="0">
                          <a:latin typeface="+mj-lt"/>
                        </a:rPr>
                        <a:t> DIG MIN</a:t>
                      </a:r>
                      <a:endParaRPr lang="ar-SA" sz="16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dirty="0" smtClean="0">
                          <a:latin typeface="+mj-lt"/>
                        </a:rPr>
                        <a:t>FR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Flx</a:t>
                      </a:r>
                      <a:endParaRPr lang="en-US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Min</a:t>
                      </a:r>
                      <a:endParaRPr lang="ar-SA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Pulls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5</a:t>
                      </a:r>
                      <a:r>
                        <a:rPr kumimoji="0" lang="en-US" sz="1600" b="1" i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metacarpal forward</a:t>
                      </a:r>
                    </a:p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(Cup the palm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latin typeface="+mj-lt"/>
                        </a:rPr>
                        <a:t>Palmar</a:t>
                      </a:r>
                      <a:r>
                        <a:rPr lang="en-US" sz="1600" b="1" i="0" dirty="0" smtClean="0">
                          <a:latin typeface="+mj-lt"/>
                        </a:rPr>
                        <a:t> surface of 5</a:t>
                      </a:r>
                      <a:r>
                        <a:rPr lang="en-US" sz="1600" b="1" i="0" baseline="30000" dirty="0" smtClean="0">
                          <a:latin typeface="+mj-lt"/>
                        </a:rPr>
                        <a:t>th</a:t>
                      </a:r>
                      <a:r>
                        <a:rPr lang="en-US" sz="1600" b="1" i="0" dirty="0" smtClean="0">
                          <a:latin typeface="+mj-lt"/>
                        </a:rPr>
                        <a:t> metacarpal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 err="1" smtClean="0">
                          <a:latin typeface="+mj-lt"/>
                        </a:rPr>
                        <a:t>Opp</a:t>
                      </a:r>
                      <a:endParaRPr lang="en-US" b="1" i="0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 Min</a:t>
                      </a:r>
                      <a:endParaRPr lang="ar-SA" b="1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/>
                      <a:endParaRPr lang="en-US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eorthopod.com/sites/default/files/images/hand_anatomy_muscles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31668" y="1066800"/>
            <a:ext cx="4391528" cy="3429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 smtClean="0">
                <a:solidFill>
                  <a:srgbClr val="0000FF"/>
                </a:solidFill>
              </a:rPr>
              <a:t>Thenar</a:t>
            </a:r>
            <a:r>
              <a:rPr lang="en-US" sz="4000" b="1" i="1" dirty="0" smtClean="0">
                <a:solidFill>
                  <a:srgbClr val="0000FF"/>
                </a:solidFill>
              </a:rPr>
              <a:t> Eminence </a:t>
            </a:r>
            <a:r>
              <a:rPr lang="en-US" sz="3200" b="1" i="1" dirty="0" smtClean="0">
                <a:solidFill>
                  <a:schemeClr val="tx1"/>
                </a:solidFill>
              </a:rPr>
              <a:t>(3)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0168"/>
              </p:ext>
            </p:extLst>
          </p:nvPr>
        </p:nvGraphicFramePr>
        <p:xfrm>
          <a:off x="4419601" y="838200"/>
          <a:ext cx="4571999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38250"/>
                <a:gridCol w="916830"/>
                <a:gridCol w="1089881"/>
                <a:gridCol w="1120457"/>
                <a:gridCol w="706581"/>
              </a:tblGrid>
              <a:tr h="5989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Insertion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Origin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All from </a:t>
                      </a:r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Median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 (Base of </a:t>
                      </a:r>
                      <a:r>
                        <a:rPr lang="en-US" b="1" i="1" dirty="0" err="1" smtClean="0"/>
                        <a:t>Prox</a:t>
                      </a:r>
                      <a:r>
                        <a:rPr lang="en-US" b="1" i="1" dirty="0" smtClean="0"/>
                        <a:t> ph</a:t>
                      </a:r>
                      <a:r>
                        <a:rPr lang="en-US" b="1" dirty="0" smtClean="0"/>
                        <a:t>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i="0" baseline="0" dirty="0" err="1" smtClean="0"/>
                        <a:t>S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caphd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kumimoji="0" lang="en-US" sz="1600" b="1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</a:t>
                      </a:r>
                      <a:endParaRPr lang="ar-SA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0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r>
                        <a:rPr lang="en-US" sz="2000" b="1" i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Poll B</a:t>
                      </a:r>
                      <a:endParaRPr lang="ar-SA" b="1" i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b="1" i="1" dirty="0" smtClean="0"/>
                    </a:p>
                    <a:p>
                      <a:pPr algn="l" rtl="0"/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With</a:t>
                      </a:r>
                    </a:p>
                    <a:p>
                      <a:pPr rtl="1"/>
                      <a:r>
                        <a:rPr lang="en-US" b="1" i="1" dirty="0" smtClean="0"/>
                        <a:t>AB Poll</a:t>
                      </a:r>
                    </a:p>
                    <a:p>
                      <a:pPr rtl="1"/>
                      <a:r>
                        <a:rPr lang="en-US" b="1" i="1" dirty="0" smtClean="0"/>
                        <a:t>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Flex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ar-SA" sz="20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err="1" smtClean="0"/>
                        <a:t>Opp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b="1" i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Lateral</a:t>
                      </a:r>
                      <a:r>
                        <a:rPr lang="en-US" b="1" i="1" baseline="0" dirty="0" smtClean="0"/>
                        <a:t>  part of </a:t>
                      </a:r>
                      <a:r>
                        <a:rPr lang="en-US" b="1" i="1" dirty="0" smtClean="0"/>
                        <a:t>1</a:t>
                      </a:r>
                      <a:r>
                        <a:rPr lang="en-US" b="1" i="1" baseline="30000" dirty="0" smtClean="0"/>
                        <a:t>ST</a:t>
                      </a:r>
                      <a:r>
                        <a:rPr lang="en-US" b="1" i="1" dirty="0" smtClean="0"/>
                        <a:t>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err="1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Opp</a:t>
                      </a:r>
                      <a:endParaRPr lang="en-US" sz="2000" b="1" i="1" dirty="0" smtClean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  <a:endParaRPr lang="ar-SA" sz="2000" b="1" i="1" dirty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www.eorthopod.com/sites/default/files/images/hand_anatomy_muscles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152400" y="1066800"/>
            <a:ext cx="41910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52400" y="1143001"/>
            <a:ext cx="4080803" cy="4495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21565"/>
              </p:ext>
            </p:extLst>
          </p:nvPr>
        </p:nvGraphicFramePr>
        <p:xfrm>
          <a:off x="4343400" y="2377440"/>
          <a:ext cx="4495800" cy="265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3950"/>
                <a:gridCol w="951182"/>
                <a:gridCol w="1296718"/>
                <a:gridCol w="1123950"/>
              </a:tblGrid>
              <a:tr h="3048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Insertion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Origin</a:t>
                      </a:r>
                      <a:endParaRPr lang="ar-SA" sz="16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Deep</a:t>
                      </a:r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branch</a:t>
                      </a:r>
                    </a:p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endParaRPr lang="en-US" b="1" i="1" dirty="0" smtClean="0"/>
                    </a:p>
                    <a:p>
                      <a:pPr rtl="1"/>
                      <a:r>
                        <a:rPr lang="en-US" b="1" i="1" dirty="0" err="1" smtClean="0">
                          <a:solidFill>
                            <a:srgbClr val="0000FF"/>
                          </a:solidFill>
                        </a:rPr>
                        <a:t>Ulna</a:t>
                      </a:r>
                      <a:r>
                        <a:rPr lang="en-US" b="1" i="1" dirty="0" err="1" smtClean="0"/>
                        <a:t>r</a:t>
                      </a:r>
                      <a:endParaRPr lang="en-US" b="1" i="1" dirty="0" smtClean="0"/>
                    </a:p>
                    <a:p>
                      <a:pPr rtl="1"/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Med</a:t>
                      </a:r>
                      <a:r>
                        <a:rPr lang="en-US" b="1" i="1" dirty="0" smtClean="0">
                          <a:solidFill>
                            <a:schemeClr val="dk1"/>
                          </a:solidFill>
                        </a:rPr>
                        <a:t>ial</a:t>
                      </a:r>
                      <a:r>
                        <a:rPr lang="en-US" b="1" i="1" baseline="0" dirty="0" smtClean="0">
                          <a:solidFill>
                            <a:schemeClr val="dk1"/>
                          </a:solidFill>
                        </a:rPr>
                        <a:t> side</a:t>
                      </a:r>
                      <a:r>
                        <a:rPr lang="en-US" b="1" i="1" dirty="0" smtClean="0"/>
                        <a:t> of base  of prox.ph</a:t>
                      </a:r>
                    </a:p>
                    <a:p>
                      <a:pPr rtl="1"/>
                      <a:r>
                        <a:rPr lang="en-US" b="1" i="1" dirty="0" smtClean="0"/>
                        <a:t>of thumb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Oblique Head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Ant. bases of 2</a:t>
                      </a:r>
                      <a:r>
                        <a:rPr lang="en-US" b="1" i="1" baseline="30000" dirty="0" smtClean="0"/>
                        <a:t>nd</a:t>
                      </a:r>
                      <a:r>
                        <a:rPr lang="en-US" b="1" i="1" dirty="0" smtClean="0"/>
                        <a:t> &amp;3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</a:p>
                    <a:p>
                      <a:pPr algn="l" rtl="0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Trans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  <a:endParaRPr lang="ar-SA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688" y="228600"/>
            <a:ext cx="9173688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Adductor  </a:t>
            </a:r>
            <a:r>
              <a:rPr lang="en-US" sz="3600" b="1" dirty="0" err="1" smtClean="0">
                <a:solidFill>
                  <a:srgbClr val="0000FF"/>
                </a:solidFill>
              </a:rPr>
              <a:t>Pollicis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495800"/>
            <a:ext cx="381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2514600"/>
            <a:ext cx="533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49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Movements of Thumb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\Documents\Student Gray\7. Upper limb\F66122-007-f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9873" b="2366"/>
          <a:stretch/>
        </p:blipFill>
        <p:spPr bwMode="auto">
          <a:xfrm>
            <a:off x="2362200" y="1143000"/>
            <a:ext cx="5410200" cy="5562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Insertion of </a:t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148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ach tendon: 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into two halves &amp; pass around the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Tendon.</a:t>
            </a: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two halves </a:t>
            </a:r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on the posterior aspect of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 (partial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decussation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of fibers).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Reunion</a:t>
            </a:r>
            <a:r>
              <a:rPr lang="en-US" sz="1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of the two halves.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Further Division into two slips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attached to the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Phalanx.</a:t>
            </a:r>
          </a:p>
          <a:p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2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Inserted into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Base of the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Phalanx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4419600" y="1524000"/>
            <a:ext cx="4724399" cy="502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419600" y="3733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2895600"/>
            <a:ext cx="6096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Fibrous Flexor (Digital) Sheath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371601"/>
            <a:ext cx="3352800" cy="4343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Strong Fibrous Sheath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covers the anterior surface of the fingers and attached to the sides of the phalanges.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Proximal end is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Distal end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Sheath with the anterior surfaces of the phalanges &amp;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nterphalangeal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joints form an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Osteofibrous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blind Tunnel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 the long flexor tendons of the fingers.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817439" cy="526274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0668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Synovial Flexor Sheaths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920084"/>
            <a:ext cx="3810000" cy="4556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</a:rPr>
              <a:t>Common Synovial </a:t>
            </a:r>
            <a:r>
              <a:rPr lang="en-US" sz="2000" b="1" u="sng" dirty="0" smtClean="0">
                <a:solidFill>
                  <a:srgbClr val="0000FF"/>
                </a:solidFill>
              </a:rPr>
              <a:t>sheath</a:t>
            </a:r>
            <a:r>
              <a:rPr lang="en-US" sz="2000" b="1" u="sng" dirty="0" smtClean="0"/>
              <a:t> </a:t>
            </a:r>
            <a:r>
              <a:rPr lang="en-US" sz="2000" b="1" i="1" dirty="0" smtClean="0"/>
              <a:t>(</a:t>
            </a:r>
            <a:r>
              <a:rPr lang="en-US" sz="2000" b="1" i="1" dirty="0" smtClean="0">
                <a:solidFill>
                  <a:srgbClr val="C00000"/>
                </a:solidFill>
              </a:rPr>
              <a:t>Ulnar Bursa</a:t>
            </a:r>
            <a:r>
              <a:rPr lang="en-US" sz="2000" b="1" i="1" dirty="0" smtClean="0"/>
              <a:t>)</a:t>
            </a:r>
            <a:r>
              <a:rPr lang="en-US" sz="2000" dirty="0" smtClean="0"/>
              <a:t> </a:t>
            </a:r>
          </a:p>
          <a:p>
            <a:pPr lvl="1"/>
            <a:r>
              <a:rPr lang="en-US" sz="1700" b="1" dirty="0" smtClean="0"/>
              <a:t>Contains </a:t>
            </a:r>
            <a:r>
              <a:rPr lang="en-US" sz="1700" dirty="0" smtClean="0"/>
              <a:t>tendons of Flexor </a:t>
            </a:r>
            <a:r>
              <a:rPr lang="en-US" sz="1700" dirty="0" err="1" smtClean="0"/>
              <a:t>Digitorum</a:t>
            </a:r>
            <a:r>
              <a:rPr lang="en-US" sz="1700" dirty="0" smtClean="0"/>
              <a:t> </a:t>
            </a:r>
            <a:r>
              <a:rPr lang="en-US" sz="1700" dirty="0" err="1" smtClean="0"/>
              <a:t>Superficialis</a:t>
            </a:r>
            <a:r>
              <a:rPr lang="en-US" sz="1700" dirty="0" smtClean="0"/>
              <a:t> &amp; </a:t>
            </a:r>
            <a:r>
              <a:rPr lang="en-US" sz="1700" dirty="0" err="1" smtClean="0"/>
              <a:t>Profundus</a:t>
            </a:r>
            <a:endParaRPr lang="en-US" sz="1700" dirty="0" smtClean="0"/>
          </a:p>
          <a:p>
            <a:pPr lvl="1"/>
            <a:r>
              <a:rPr lang="en-US" sz="1700" dirty="0" smtClean="0"/>
              <a:t>The </a:t>
            </a:r>
            <a:r>
              <a:rPr lang="en-US" sz="1700" b="1" i="1" u="sng" dirty="0" smtClean="0">
                <a:solidFill>
                  <a:srgbClr val="FF0000"/>
                </a:solidFill>
              </a:rPr>
              <a:t>Medial</a:t>
            </a:r>
            <a:r>
              <a:rPr lang="en-US" sz="1700" b="1" i="1" dirty="0" smtClean="0"/>
              <a:t> </a:t>
            </a:r>
            <a:r>
              <a:rPr lang="en-US" sz="1700" dirty="0" smtClean="0"/>
              <a:t>part of the sheath</a:t>
            </a:r>
            <a:r>
              <a:rPr lang="en-US" sz="1700" b="1" i="1" dirty="0" smtClean="0"/>
              <a:t> </a:t>
            </a:r>
            <a:r>
              <a:rPr lang="en-US" sz="1700" dirty="0" smtClean="0"/>
              <a:t>extends distally (without interruption) on the tendons of the </a:t>
            </a:r>
            <a:r>
              <a:rPr lang="en-US" sz="1700" b="1" i="1" dirty="0" smtClean="0"/>
              <a:t>little finger.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i="1" u="sng" dirty="0" smtClean="0">
                <a:solidFill>
                  <a:srgbClr val="FF0000"/>
                </a:solidFill>
              </a:rPr>
              <a:t>Lateral part </a:t>
            </a:r>
            <a:r>
              <a:rPr lang="en-US" sz="1700" dirty="0" smtClean="0"/>
              <a:t>of the sheath </a:t>
            </a:r>
            <a:r>
              <a:rPr lang="en-US" sz="1700" b="1" dirty="0" smtClean="0"/>
              <a:t>stops</a:t>
            </a:r>
            <a:r>
              <a:rPr lang="en-US" sz="1700" dirty="0" smtClean="0"/>
              <a:t> on the middle of the palm.</a:t>
            </a:r>
          </a:p>
          <a:p>
            <a:pPr lvl="1"/>
            <a:r>
              <a:rPr lang="en-US" sz="1700" dirty="0" smtClean="0"/>
              <a:t>The distal ends of the long flexor tendons to</a:t>
            </a:r>
            <a:r>
              <a:rPr lang="en-US" sz="1700" b="1" i="1" dirty="0" smtClean="0"/>
              <a:t>(Index, Middle &amp; Ring) </a:t>
            </a:r>
            <a:r>
              <a:rPr lang="en-US" sz="1700" dirty="0" smtClean="0"/>
              <a:t>fingers acquire </a:t>
            </a:r>
            <a:r>
              <a:rPr lang="en-US" sz="1700" b="1" i="1" dirty="0" smtClean="0">
                <a:solidFill>
                  <a:srgbClr val="0000FF"/>
                </a:solidFill>
              </a:rPr>
              <a:t>Digital </a:t>
            </a:r>
            <a:r>
              <a:rPr lang="en-US" sz="1700" b="1" i="1" dirty="0" err="1" smtClean="0">
                <a:solidFill>
                  <a:srgbClr val="0000FF"/>
                </a:solidFill>
              </a:rPr>
              <a:t>Synovila</a:t>
            </a:r>
            <a:r>
              <a:rPr lang="en-US" sz="1700" b="1" i="1" dirty="0" smtClean="0">
                <a:solidFill>
                  <a:srgbClr val="0000FF"/>
                </a:solidFill>
              </a:rPr>
              <a:t> Sheaths.</a:t>
            </a:r>
            <a:endParaRPr lang="en-US" sz="1700" b="1" i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010400" y="45720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classconnection.s3.amazonaws.com/677/flashcards/1672677/png/carpal_tunnel1342939737082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7"/>
          <a:stretch/>
        </p:blipFill>
        <p:spPr bwMode="auto">
          <a:xfrm>
            <a:off x="4038600" y="1752600"/>
            <a:ext cx="48768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400" y="5562600"/>
            <a:ext cx="12192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Synovial Flexor Sheaths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085"/>
            <a:ext cx="35814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Flexor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2400" b="1" i="1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tendon has its own synovial sheath (</a:t>
            </a:r>
            <a:r>
              <a:rPr lang="en-US" sz="2400" b="1" i="1" u="sng" dirty="0" smtClean="0">
                <a:solidFill>
                  <a:srgbClr val="0000FF"/>
                </a:solidFill>
              </a:rPr>
              <a:t>Radial Bursa)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Function of Synovial Sheaths:</a:t>
            </a:r>
          </a:p>
          <a:p>
            <a:r>
              <a:rPr lang="en-US" sz="2400" b="1" i="1" dirty="0" smtClean="0"/>
              <a:t>They allow the long tendons to move smoothly with a minimum of friction beneath the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 and the fibrous flexor sheaths.</a:t>
            </a:r>
            <a:endParaRPr lang="en-US" sz="2400" b="1" i="1" dirty="0"/>
          </a:p>
        </p:txBody>
      </p:sp>
      <p:pic>
        <p:nvPicPr>
          <p:cNvPr id="5" name="Picture 2" descr="E:\hand-wrist\scan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1887" r="1887"/>
          <a:stretch>
            <a:fillRect/>
          </a:stretch>
        </p:blipFill>
        <p:spPr bwMode="auto">
          <a:xfrm>
            <a:off x="304800" y="1752600"/>
            <a:ext cx="4572000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95600" y="2895600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Lumbrical</a:t>
            </a:r>
            <a:r>
              <a:rPr lang="en-US" sz="3200" b="1" dirty="0" smtClean="0">
                <a:solidFill>
                  <a:schemeClr val="tx1"/>
                </a:solidFill>
              </a:rPr>
              <a:t> Muscles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(4)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6085577"/>
              </p:ext>
            </p:extLst>
          </p:nvPr>
        </p:nvGraphicFramePr>
        <p:xfrm>
          <a:off x="3886200" y="990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1" i="0" dirty="0" err="1" smtClean="0">
                          <a:solidFill>
                            <a:srgbClr val="0000FF"/>
                          </a:solidFill>
                        </a:rPr>
                        <a:t>profundus</a:t>
                      </a:r>
                      <a:endParaRPr lang="en-US" b="1" i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EXT. EXP </a:t>
                      </a:r>
                      <a:r>
                        <a:rPr kumimoji="0"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medial four fingers</a:t>
                      </a:r>
                      <a:endParaRPr 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1</a:t>
                      </a:r>
                      <a:r>
                        <a:rPr lang="en-US" sz="1600" b="1" i="0" baseline="30000" dirty="0" smtClean="0"/>
                        <a:t>ST</a:t>
                      </a:r>
                      <a:r>
                        <a:rPr lang="en-US" sz="1600" b="1" i="0" dirty="0" smtClean="0"/>
                        <a:t> &amp; 2</a:t>
                      </a:r>
                      <a:r>
                        <a:rPr lang="en-US" sz="1600" b="1" i="0" baseline="30000" dirty="0" smtClean="0"/>
                        <a:t>ND</a:t>
                      </a:r>
                      <a:r>
                        <a:rPr lang="en-US" sz="1600" b="1" i="0" dirty="0" smtClean="0"/>
                        <a:t> (Lateral two) : 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rgbClr val="0000FF"/>
                          </a:solidFill>
                        </a:rPr>
                        <a:t>Median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N.</a:t>
                      </a:r>
                    </a:p>
                    <a:p>
                      <a:r>
                        <a:rPr lang="en-US" sz="1600" b="1" i="0" baseline="0" dirty="0" smtClean="0"/>
                        <a:t>3</a:t>
                      </a:r>
                      <a:r>
                        <a:rPr lang="en-US" sz="1600" b="1" i="0" baseline="30000" dirty="0" smtClean="0"/>
                        <a:t>RD</a:t>
                      </a:r>
                      <a:r>
                        <a:rPr lang="en-US" sz="1600" b="1" i="0" baseline="0" dirty="0" smtClean="0"/>
                        <a:t> &amp; 4</a:t>
                      </a:r>
                      <a:r>
                        <a:rPr lang="en-US" sz="1600" b="1" i="0" baseline="30000" dirty="0" smtClean="0"/>
                        <a:t>TH :</a:t>
                      </a:r>
                      <a:r>
                        <a:rPr lang="en-US" sz="1600" b="1" i="0" baseline="0" dirty="0" smtClean="0"/>
                        <a:t> </a:t>
                      </a:r>
                    </a:p>
                    <a:p>
                      <a:r>
                        <a:rPr lang="en-US" sz="1600" b="1" i="0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0" baseline="0" dirty="0" smtClean="0"/>
                        <a:t>(Deep branch)</a:t>
                      </a:r>
                      <a:endParaRPr lang="en-US" sz="16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32125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32125"/>
            <a:ext cx="2286000" cy="2743200"/>
          </a:xfrm>
          <a:prstGeom prst="rect">
            <a:avLst/>
          </a:prstGeom>
          <a:noFill/>
        </p:spPr>
      </p:pic>
      <p:pic>
        <p:nvPicPr>
          <p:cNvPr id="9" name="Picture 2" descr="http://www.eorthopod.com/images/ContentImages/hand/hand_anatomy/hand_anatomy_muscles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5"/>
          <a:stretch/>
        </p:blipFill>
        <p:spPr bwMode="auto">
          <a:xfrm>
            <a:off x="304800" y="1089025"/>
            <a:ext cx="3200400" cy="4610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791200"/>
            <a:ext cx="7696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Flex </a:t>
            </a:r>
            <a:r>
              <a:rPr lang="en-US" b="1" dirty="0" err="1"/>
              <a:t>metacarpophalangeal</a:t>
            </a:r>
            <a:r>
              <a:rPr lang="en-US" b="1" dirty="0"/>
              <a:t> joints and extend </a:t>
            </a:r>
            <a:r>
              <a:rPr lang="en-US" b="1" dirty="0" err="1"/>
              <a:t>interphalangeal</a:t>
            </a:r>
            <a:r>
              <a:rPr lang="en-US" b="1" dirty="0"/>
              <a:t> joints of fingers </a:t>
            </a:r>
            <a:r>
              <a:rPr lang="en-US" b="1" dirty="0" smtClean="0">
                <a:solidFill>
                  <a:srgbClr val="0000FF"/>
                </a:solidFill>
              </a:rPr>
              <a:t>Except </a:t>
            </a:r>
            <a:r>
              <a:rPr lang="en-US" b="1" dirty="0">
                <a:solidFill>
                  <a:srgbClr val="0000FF"/>
                </a:solidFill>
              </a:rPr>
              <a:t>thumb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</a:t>
            </a:r>
            <a:r>
              <a:rPr lang="en-US" b="1" dirty="0" err="1" smtClean="0">
                <a:solidFill>
                  <a:schemeClr val="tx1"/>
                </a:solidFill>
              </a:rPr>
              <a:t>retinaculae</a:t>
            </a:r>
            <a:r>
              <a:rPr lang="en-US" b="1" dirty="0" smtClean="0">
                <a:solidFill>
                  <a:schemeClr val="tx1"/>
                </a:solidFill>
              </a:rPr>
              <a:t> &amp; palmar  </a:t>
            </a:r>
            <a:r>
              <a:rPr lang="en-US" b="1" dirty="0" err="1" smtClean="0">
                <a:solidFill>
                  <a:schemeClr val="tx1"/>
                </a:solidFill>
              </a:rPr>
              <a:t>aponeurosis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</a:t>
            </a:r>
            <a:r>
              <a:rPr lang="en-US" b="1" dirty="0" err="1" smtClean="0">
                <a:solidFill>
                  <a:schemeClr val="tx1"/>
                </a:solidFill>
              </a:rPr>
              <a:t>retinaculum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Palmar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Interossei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(4)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4347258"/>
              </p:ext>
            </p:extLst>
          </p:nvPr>
        </p:nvGraphicFramePr>
        <p:xfrm>
          <a:off x="3886198" y="1920875"/>
          <a:ext cx="5257801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2"/>
                <a:gridCol w="2362200"/>
                <a:gridCol w="914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+mn-lt"/>
                        </a:rPr>
                        <a:t>Origin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b="1" i="0" u="sng" dirty="0" smtClean="0">
                          <a:solidFill>
                            <a:srgbClr val="0000FF"/>
                          </a:solidFill>
                          <a:latin typeface="+mn-lt"/>
                        </a:rPr>
                        <a:t>1</a:t>
                      </a:r>
                      <a:r>
                        <a:rPr lang="en-US" sz="2400" b="1" i="0" u="sng" baseline="30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s</a:t>
                      </a:r>
                      <a:r>
                        <a:rPr lang="en-US" sz="2400" b="1" i="0" baseline="30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t</a:t>
                      </a:r>
                      <a:r>
                        <a:rPr lang="en-US" b="1" i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b="0" i="0" dirty="0" smtClean="0">
                          <a:latin typeface="+mn-lt"/>
                        </a:rPr>
                        <a:t>: Base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</a:t>
                      </a:r>
                    </a:p>
                    <a:p>
                      <a:pPr rtl="0"/>
                      <a:r>
                        <a:rPr lang="en-US" b="1" i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Other three: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Ant. Surface of 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Shafts of 2</a:t>
                      </a:r>
                      <a:r>
                        <a:rPr lang="en-US" b="0" i="0" baseline="30000" dirty="0" smtClean="0">
                          <a:latin typeface="+mn-lt"/>
                        </a:rPr>
                        <a:t>nd</a:t>
                      </a:r>
                      <a:r>
                        <a:rPr lang="en-US" b="0" i="0" dirty="0" smtClean="0">
                          <a:latin typeface="+mn-lt"/>
                        </a:rPr>
                        <a:t> , 4</a:t>
                      </a:r>
                      <a:r>
                        <a:rPr lang="en-US" b="0" i="0" baseline="30000" dirty="0" smtClean="0">
                          <a:latin typeface="+mn-lt"/>
                        </a:rPr>
                        <a:t>rd</a:t>
                      </a:r>
                      <a:r>
                        <a:rPr lang="en-US" b="0" i="0" dirty="0" smtClean="0">
                          <a:latin typeface="+mn-lt"/>
                        </a:rPr>
                        <a:t> &amp; 5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baseline="0" dirty="0" smtClean="0">
                          <a:latin typeface="+mn-lt"/>
                        </a:rPr>
                        <a:t>  metacarpals.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 ,index, ring, &amp; little fingers and 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Extensor</a:t>
                      </a:r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expansion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Un:</a:t>
                      </a:r>
                    </a:p>
                    <a:p>
                      <a:r>
                        <a:rPr lang="en-US" sz="1600" b="1" i="0" dirty="0" smtClean="0"/>
                        <a:t>deep</a:t>
                      </a:r>
                    </a:p>
                    <a:p>
                      <a:r>
                        <a:rPr lang="en-US" sz="1600" b="1" i="0" dirty="0" smtClean="0"/>
                        <a:t>Branch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5029200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Adduction of  </a:t>
            </a:r>
            <a:r>
              <a:rPr lang="en-US" b="1" dirty="0"/>
              <a:t>fingers toward center </a:t>
            </a:r>
            <a:r>
              <a:rPr lang="en-US" b="1" dirty="0" smtClean="0"/>
              <a:t>of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one.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Dorsal </a:t>
            </a:r>
            <a:r>
              <a:rPr lang="en-US" sz="3200" b="1" dirty="0" err="1" smtClean="0">
                <a:solidFill>
                  <a:srgbClr val="0000FF"/>
                </a:solidFill>
              </a:rPr>
              <a:t>Interossei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1936548"/>
              </p:ext>
            </p:extLst>
          </p:nvPr>
        </p:nvGraphicFramePr>
        <p:xfrm>
          <a:off x="3962400" y="2286000"/>
          <a:ext cx="5029200" cy="2758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err="1" smtClean="0"/>
                        <a:t>Phalang</a:t>
                      </a:r>
                      <a:endParaRPr lang="en-US" b="1" i="0" dirty="0" smtClean="0"/>
                    </a:p>
                    <a:p>
                      <a:pPr rtl="0"/>
                      <a:r>
                        <a:rPr lang="en-US" b="1" i="0" dirty="0" smtClean="0"/>
                        <a:t>of index, ring ,mid</a:t>
                      </a:r>
                    </a:p>
                    <a:p>
                      <a:pPr rtl="0"/>
                      <a:r>
                        <a:rPr lang="en-US" b="1" i="0" dirty="0" smtClean="0"/>
                        <a:t>finger &amp; 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/>
                        <a:t>Un</a:t>
                      </a:r>
                    </a:p>
                    <a:p>
                      <a:r>
                        <a:rPr lang="en-US" sz="2400" b="1" i="0" dirty="0" smtClean="0"/>
                        <a:t>deep</a:t>
                      </a:r>
                    </a:p>
                    <a:p>
                      <a:r>
                        <a:rPr lang="en-US" sz="2400" b="1" i="0" dirty="0" smtClean="0"/>
                        <a:t>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dirty="0" smtClean="0"/>
                    </a:p>
                    <a:p>
                      <a:pPr rtl="0"/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5486400"/>
            <a:ext cx="3276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Action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Abduction of fingers away from the 3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rd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one.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Action of </a:t>
            </a:r>
            <a:r>
              <a:rPr lang="en-US" sz="3200" b="1" dirty="0" err="1" smtClean="0">
                <a:solidFill>
                  <a:schemeClr val="tx1"/>
                </a:solidFill>
              </a:rPr>
              <a:t>Lumbricals</a:t>
            </a:r>
            <a:r>
              <a:rPr lang="en-US" sz="3200" b="1" dirty="0" smtClean="0">
                <a:solidFill>
                  <a:schemeClr val="tx1"/>
                </a:solidFill>
              </a:rPr>
              <a:t> &amp; </a:t>
            </a:r>
            <a:r>
              <a:rPr lang="en-US" sz="3200" b="1" dirty="0" err="1" smtClean="0">
                <a:solidFill>
                  <a:schemeClr val="tx1"/>
                </a:solidFill>
              </a:rPr>
              <a:t>Interossei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05600" cy="4495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19200" y="3048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2895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1752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1943100"/>
            <a:ext cx="2209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Writing position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</a:rPr>
              <a:t>Extensor Expansion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295400"/>
            <a:ext cx="3276600" cy="5044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000" i="1" dirty="0" smtClean="0"/>
              <a:t>Formed from the expansion of the tendons of extensor dig. 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</a:t>
            </a:r>
          </a:p>
          <a:p>
            <a:endParaRPr lang="en-US" sz="2000" i="1" dirty="0" smtClean="0"/>
          </a:p>
          <a:p>
            <a:r>
              <a:rPr lang="en-US" sz="2000" b="1" i="1" dirty="0" smtClean="0"/>
              <a:t>The tendon splits into three parts: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One Central</a:t>
            </a:r>
            <a:r>
              <a:rPr lang="en-US" sz="1800" b="1" i="1" dirty="0" smtClean="0">
                <a:solidFill>
                  <a:srgbClr val="0000FF"/>
                </a:solidFill>
              </a:rPr>
              <a:t>:</a:t>
            </a:r>
            <a:r>
              <a:rPr lang="en-US" sz="1800" i="1" dirty="0" smtClean="0"/>
              <a:t> inserted into the </a:t>
            </a:r>
            <a:r>
              <a:rPr lang="en-US" sz="1800" b="1" i="1" dirty="0" smtClean="0"/>
              <a:t>base </a:t>
            </a:r>
            <a:r>
              <a:rPr lang="en-US" sz="1800" i="1" dirty="0" smtClean="0"/>
              <a:t>of </a:t>
            </a:r>
            <a:r>
              <a:rPr lang="en-US" sz="1800" b="1" i="1" dirty="0" smtClean="0">
                <a:solidFill>
                  <a:srgbClr val="C00000"/>
                </a:solidFill>
              </a:rPr>
              <a:t>Middle phalanx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Two laterals</a:t>
            </a:r>
            <a:r>
              <a:rPr lang="en-US" sz="1800" i="1" dirty="0" smtClean="0"/>
              <a:t>: inserted into the </a:t>
            </a:r>
            <a:r>
              <a:rPr lang="en-US" sz="1800" b="1" i="1" dirty="0" smtClean="0"/>
              <a:t>base of the </a:t>
            </a:r>
            <a:r>
              <a:rPr lang="en-US" sz="1800" b="1" i="1" dirty="0" smtClean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pPr lvl="1"/>
            <a:r>
              <a:rPr lang="en-US" sz="1800" b="1" i="1" dirty="0" smtClean="0"/>
              <a:t> </a:t>
            </a:r>
            <a:r>
              <a:rPr lang="en-US" sz="1800" i="1" dirty="0" smtClean="0"/>
              <a:t>Corresponding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Interosseous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smtClean="0"/>
              <a:t>muscle  (on each side).</a:t>
            </a:r>
          </a:p>
          <a:p>
            <a:pPr lvl="1"/>
            <a:r>
              <a:rPr lang="en-US" sz="18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muscle </a:t>
            </a:r>
            <a:r>
              <a:rPr lang="en-US" sz="1800" b="1" i="1" dirty="0" smtClean="0"/>
              <a:t> (on the lateral side)</a:t>
            </a:r>
            <a:r>
              <a:rPr lang="en-US" sz="1800" b="1" i="1" dirty="0" smtClean="0">
                <a:solidFill>
                  <a:srgbClr val="002060"/>
                </a:solidFill>
              </a:rPr>
              <a:t>.</a:t>
            </a:r>
            <a:r>
              <a:rPr lang="en-US" sz="1800" b="1" i="1" dirty="0" smtClean="0">
                <a:solidFill>
                  <a:srgbClr val="FF0000"/>
                </a:solidFill>
              </a:rPr>
              <a:t> 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4" descr="https://encrypted-tbn0.gstatic.com/images?q=tbn:ANd9GcQaQeBmQyV7vmCSDAAzoZhBj95iBVcyunloRn3VtVRaCouF9p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5105400" cy="243808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me\My Documents\My Pictures\Picture22.jpg"/>
          <p:cNvPicPr>
            <a:picLocks noGrp="1"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377536" y="1524000"/>
            <a:ext cx="2899064" cy="2362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16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ar-SA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Retinacula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2672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Flexor &amp; Extensor </a:t>
            </a:r>
            <a:r>
              <a:rPr lang="en-US" sz="2000" b="1" i="1" u="sng" dirty="0" err="1" smtClean="0">
                <a:solidFill>
                  <a:srgbClr val="FF0000"/>
                </a:solidFill>
              </a:rPr>
              <a:t>Retinaculua</a:t>
            </a:r>
            <a:r>
              <a:rPr lang="en-US" sz="2000" b="1" i="1" u="sng" dirty="0">
                <a:solidFill>
                  <a:srgbClr val="FF0000"/>
                </a:solidFill>
              </a:rPr>
              <a:t>:</a:t>
            </a:r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800" b="1" i="1" dirty="0" smtClean="0"/>
              <a:t>Bands of Deep Fascia at the Wrist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Function:</a:t>
            </a:r>
          </a:p>
          <a:p>
            <a:pPr lvl="1"/>
            <a:r>
              <a:rPr lang="en-US" sz="1800" i="1" dirty="0" smtClean="0"/>
              <a:t>Hold the long flexor and extensor </a:t>
            </a:r>
            <a:r>
              <a:rPr lang="en-US" sz="1800" i="1" dirty="0"/>
              <a:t>tendons at the wrist </a:t>
            </a:r>
            <a:r>
              <a:rPr lang="en-US" sz="1800" i="1" dirty="0" smtClean="0"/>
              <a:t>in position.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Attachments: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Medially</a:t>
            </a:r>
            <a:r>
              <a:rPr lang="en-US" sz="1800" b="1" i="1" dirty="0" smtClean="0">
                <a:solidFill>
                  <a:srgbClr val="FF0000"/>
                </a:solidFill>
              </a:rPr>
              <a:t>:   </a:t>
            </a:r>
            <a:r>
              <a:rPr lang="en-US" sz="1800" b="1" i="1" dirty="0">
                <a:solidFill>
                  <a:schemeClr val="tx1"/>
                </a:solidFill>
              </a:rPr>
              <a:t>B</a:t>
            </a:r>
            <a:r>
              <a:rPr lang="en-US" sz="1800" b="1" i="1" dirty="0" smtClean="0">
                <a:solidFill>
                  <a:schemeClr val="tx1"/>
                </a:solidFill>
              </a:rPr>
              <a:t>oth </a:t>
            </a:r>
            <a:r>
              <a:rPr lang="en-US" sz="1800" b="1" i="1" dirty="0"/>
              <a:t>r</a:t>
            </a:r>
            <a:r>
              <a:rPr lang="en-US" sz="1800" b="1" i="1" dirty="0" smtClean="0"/>
              <a:t>etinacula</a:t>
            </a:r>
            <a:r>
              <a:rPr lang="en-US" sz="1800" b="1" i="1" dirty="0" smtClean="0">
                <a:solidFill>
                  <a:schemeClr val="tx1"/>
                </a:solidFill>
              </a:rPr>
              <a:t> attached to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b="1" i="1" dirty="0" smtClean="0"/>
              <a:t>Pisiform &amp; Hook of Hamate. 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Laterally:</a:t>
            </a:r>
            <a:r>
              <a:rPr lang="en-US" sz="1800" b="1" i="1" u="sng" dirty="0" smtClean="0"/>
              <a:t> </a:t>
            </a:r>
          </a:p>
          <a:p>
            <a:pPr lvl="1"/>
            <a:r>
              <a:rPr lang="en-US" sz="1800" b="1" i="1" dirty="0" smtClean="0"/>
              <a:t>Flexor Retinaculum attached to </a:t>
            </a:r>
            <a:r>
              <a:rPr lang="en-US" sz="1800" b="1" i="1" dirty="0" smtClean="0">
                <a:solidFill>
                  <a:srgbClr val="0000FF"/>
                </a:solidFill>
              </a:rPr>
              <a:t>Tubercle of Scaphoid &amp; Trapezium.</a:t>
            </a:r>
          </a:p>
          <a:p>
            <a:pPr lvl="1"/>
            <a:r>
              <a:rPr lang="en-US" sz="1800" b="1" i="1" dirty="0" smtClean="0"/>
              <a:t>Extensor Retinaculum attached to </a:t>
            </a:r>
            <a:r>
              <a:rPr lang="en-US" sz="1800" b="1" i="1" dirty="0" smtClean="0">
                <a:solidFill>
                  <a:srgbClr val="0000FF"/>
                </a:solidFill>
              </a:rPr>
              <a:t>Distal end of Radius</a:t>
            </a:r>
          </a:p>
        </p:txBody>
      </p:sp>
      <p:sp>
        <p:nvSpPr>
          <p:cNvPr id="17" name="Oval 16"/>
          <p:cNvSpPr/>
          <p:nvPr/>
        </p:nvSpPr>
        <p:spPr>
          <a:xfrm>
            <a:off x="2667000" y="6858000"/>
            <a:ext cx="2286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2590800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www.hoverstop.com/content-img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733800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3.gstatic.com/images?q=tbn:ANd9GcTEPOadKzeSkAiZjWuFhVg2BdOgoUYq-pxTBdP0o9o8hb83hb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954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4556774" cy="3124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066800"/>
            <a:ext cx="3581400" cy="3505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From Medial to Lateral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Tendon of Flexor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ulnaris</a:t>
            </a:r>
            <a:r>
              <a:rPr lang="en-US" sz="2000" b="1" i="1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artery.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</a:t>
            </a: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Palmaris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 tendon.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median nerve.</a:t>
            </a:r>
            <a:endParaRPr lang="en-US" sz="2000" b="1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Structures Superficial to Flexor Retinaculum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8" descr="http://bp2.blogger.com/_VLrD3Mzh67s/R8xnthg6tdI/AAAAAAAAABk/ezSTri5RBis/s320/flexor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200400" cy="2227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19199"/>
            <a:ext cx="3124985" cy="327660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72000" cy="31346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219200"/>
            <a:ext cx="3886200" cy="34163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Formed from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Concave anterior surface of the Carpus  covered by Flexor Retinaculum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Contents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From </a:t>
            </a:r>
            <a:r>
              <a:rPr lang="en-US" b="1" i="1" u="sng" dirty="0">
                <a:solidFill>
                  <a:srgbClr val="C00000"/>
                </a:solidFill>
              </a:rPr>
              <a:t>Medial to Lateral</a:t>
            </a: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Tendons of 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r>
              <a:rPr lang="en-US" b="1" dirty="0"/>
              <a:t> &amp; </a:t>
            </a:r>
            <a:r>
              <a:rPr lang="en-US" b="1" dirty="0" err="1"/>
              <a:t>profundus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Median nerve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(Flexor </a:t>
            </a:r>
            <a:r>
              <a:rPr lang="en-US" b="1" dirty="0"/>
              <a:t>carpi </a:t>
            </a:r>
            <a:r>
              <a:rPr lang="en-US" b="1" dirty="0" err="1" smtClean="0"/>
              <a:t>radialis</a:t>
            </a:r>
            <a:r>
              <a:rPr lang="en-US" b="1" dirty="0" smtClean="0"/>
              <a:t>)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SJEfbKvc9WT3pSfpK5xWoIAR2d7Rd5rK5NqXfAG0s5sF4f3JJybQ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93088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_CJ4JyVtxylg/TTrjfZtWejI/AAAAAAAAAU4/qjxsmGt7JAs/s1600/car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667078" cy="2971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"/>
            <a:ext cx="9144000" cy="627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 Syndrome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724400"/>
            <a:ext cx="6143539" cy="18374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0000FF"/>
                </a:solidFill>
              </a:rPr>
              <a:t>Causes 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Compression of the median nerve within the carpal tunnel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</a:t>
            </a:r>
            <a:r>
              <a:rPr lang="en-US" b="1" i="1" u="sng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1. Burning </a:t>
            </a:r>
            <a:r>
              <a:rPr lang="en-US" b="1" i="1" dirty="0"/>
              <a:t>pain (pins and needles ) in the lateral three and half fingers.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No </a:t>
            </a:r>
            <a:r>
              <a:rPr lang="en-US" b="1" i="1" dirty="0" err="1"/>
              <a:t>paresthesia</a:t>
            </a:r>
            <a:r>
              <a:rPr lang="en-US" b="1" i="1" dirty="0"/>
              <a:t> over the </a:t>
            </a:r>
            <a:r>
              <a:rPr lang="en-US" b="1" i="1" dirty="0" err="1"/>
              <a:t>thenar</a:t>
            </a:r>
            <a:r>
              <a:rPr lang="en-US" b="1" i="1" dirty="0"/>
              <a:t> eminence?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3.gstatic.com/images?q=tbn:ANd9GcQUp-ZUIWyVseGGo1xzrG9cGqJUQoYK-FG0SMShDWDgU44rGJ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295400"/>
            <a:ext cx="4840111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3.gstatic.com/images?q=tbn:ANd9GcSB72l7rkeX1R7e5ff4mIRnipoWKOZW5qdDONQMtyTeTMyNrR3vy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00" y="762000"/>
            <a:ext cx="3886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</a:t>
            </a:r>
            <a:r>
              <a:rPr lang="en-US" sz="4000" b="1" dirty="0">
                <a:solidFill>
                  <a:schemeClr val="tx1"/>
                </a:solidFill>
              </a:rPr>
              <a:t>Tunnel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8382000" cy="1144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2. Weakness or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atrophy of 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thenar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muscles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(Ape Hand)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Inability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Oppose</a:t>
            </a:r>
            <a:r>
              <a:rPr lang="en-US" b="1" i="1" dirty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thumb.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62600" y="2362200"/>
            <a:ext cx="89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Palmar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Aponeurosis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6482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Thickened deep fascia of the Palm.</a:t>
            </a:r>
          </a:p>
          <a:p>
            <a:r>
              <a:rPr lang="en-US" sz="3200" dirty="0" smtClean="0"/>
              <a:t>It is Triangular in shape , occupies the central area of the palm</a:t>
            </a:r>
            <a:r>
              <a:rPr lang="en-US" sz="3200" i="1" dirty="0" smtClean="0"/>
              <a:t>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Apex:</a:t>
            </a:r>
          </a:p>
          <a:p>
            <a:pPr lvl="1"/>
            <a:r>
              <a:rPr lang="en-US" sz="2900" b="1" dirty="0"/>
              <a:t>A</a:t>
            </a:r>
            <a:r>
              <a:rPr lang="en-US" sz="2900" b="1" dirty="0" smtClean="0"/>
              <a:t>ttached to the distal border of flexor retinaculum and receives the insertion of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longus</a:t>
            </a:r>
            <a:r>
              <a:rPr lang="en-US" sz="2900" b="1" dirty="0" smtClean="0"/>
              <a:t> tendon.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Base:</a:t>
            </a:r>
          </a:p>
          <a:p>
            <a:pPr lvl="1"/>
            <a:r>
              <a:rPr lang="en-US" sz="2900" b="1" dirty="0"/>
              <a:t>D</a:t>
            </a:r>
            <a:r>
              <a:rPr lang="en-US" sz="2900" b="1" dirty="0" smtClean="0"/>
              <a:t>ivides at the bases of the fingers into four slips that pass into the fingers.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Functions:</a:t>
            </a:r>
          </a:p>
          <a:p>
            <a:pPr lvl="1"/>
            <a:r>
              <a:rPr lang="en-US" sz="2900" b="1" dirty="0" smtClean="0"/>
              <a:t>1. Firmly attached to the overlying skin and improves the grip.</a:t>
            </a:r>
          </a:p>
          <a:p>
            <a:pPr lvl="1"/>
            <a:r>
              <a:rPr lang="en-US" sz="2900" b="1" dirty="0" smtClean="0"/>
              <a:t>2. Protects the underlying tendons, vessels &amp; nerves.</a:t>
            </a:r>
          </a:p>
          <a:p>
            <a:pPr lvl="1"/>
            <a:r>
              <a:rPr lang="en-US" sz="2900" b="1" dirty="0" smtClean="0"/>
              <a:t>3. Gives origin to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brevis</a:t>
            </a:r>
            <a:r>
              <a:rPr lang="en-US" sz="2900" b="1" dirty="0" smtClean="0"/>
              <a:t> muscle.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7" name="Picture 2" descr="http://home.comcast.net/~wnor/livepalmofhandpalmaponeu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13409"/>
          <a:stretch/>
        </p:blipFill>
        <p:spPr bwMode="auto">
          <a:xfrm>
            <a:off x="76200" y="1524000"/>
            <a:ext cx="19789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tfd.com/mk/A/X2604-A-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362200" cy="22381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Palmaris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7865460"/>
              </p:ext>
            </p:extLst>
          </p:nvPr>
        </p:nvGraphicFramePr>
        <p:xfrm>
          <a:off x="76200" y="3048000"/>
          <a:ext cx="46482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1295400"/>
                <a:gridCol w="1524000"/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Origin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Insertion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93371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FR and PA</a:t>
                      </a:r>
                      <a:r>
                        <a:rPr lang="en-US" i="1" dirty="0" smtClean="0"/>
                        <a:t>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Skin of Palm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UN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(Superficial).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Branch</a:t>
                      </a:r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Prevents Corrugation of skin to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dirty="0" smtClean="0"/>
                        <a:t>improve</a:t>
                      </a:r>
                    </a:p>
                    <a:p>
                      <a:r>
                        <a:rPr lang="en-US" b="1" i="1" dirty="0" smtClean="0"/>
                        <a:t>grip </a:t>
                      </a:r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dupuytrens.me.uk/assets/Hand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8330"/>
            <a:ext cx="4114800" cy="4495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5715000"/>
            <a:ext cx="8382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1558</TotalTime>
  <Words>1048</Words>
  <Application>Microsoft Office PowerPoint</Application>
  <PresentationFormat>On-screen Show (4:3)</PresentationFormat>
  <Paragraphs>223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OBJECTIVES</vt:lpstr>
      <vt:lpstr>Retinacula</vt:lpstr>
      <vt:lpstr>Structures Superficial to Flexor Retinaculum</vt:lpstr>
      <vt:lpstr>Carpal Tunnel</vt:lpstr>
      <vt:lpstr>PowerPoint Presentation</vt:lpstr>
      <vt:lpstr>Carpal Tunnel Syndrome</vt:lpstr>
      <vt:lpstr>Palmar Aponeurosis</vt:lpstr>
      <vt:lpstr>Palmaris  Brevis</vt:lpstr>
      <vt:lpstr>Short Muscles of Thumb &amp; Little  Finger</vt:lpstr>
      <vt:lpstr>Hypothenar Eminence (3)</vt:lpstr>
      <vt:lpstr>Thenar Eminence (3)</vt:lpstr>
      <vt:lpstr>Adductor  Pollicis</vt:lpstr>
      <vt:lpstr>Movements of Thumb</vt:lpstr>
      <vt:lpstr>Insertion of  Flexor Dig Superficialis &amp; Profundus</vt:lpstr>
      <vt:lpstr>Fibrous Flexor (Digital)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User</cp:lastModifiedBy>
  <cp:revision>202</cp:revision>
  <dcterms:created xsi:type="dcterms:W3CDTF">2010-12-28T10:24:27Z</dcterms:created>
  <dcterms:modified xsi:type="dcterms:W3CDTF">2018-11-08T07:16:24Z</dcterms:modified>
</cp:coreProperties>
</file>