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257" r:id="rId4"/>
    <p:sldId id="258" r:id="rId5"/>
    <p:sldId id="28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4" r:id="rId20"/>
    <p:sldId id="285" r:id="rId21"/>
    <p:sldId id="286" r:id="rId22"/>
    <p:sldId id="287" r:id="rId23"/>
    <p:sldId id="275" r:id="rId24"/>
    <p:sldId id="276" r:id="rId25"/>
    <p:sldId id="282" r:id="rId26"/>
  </p:sldIdLst>
  <p:sldSz cx="10287000" cy="6858000" type="35mm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2E6"/>
          </a:solidFill>
        </a:fill>
      </a:tcStyle>
    </a:wholeTbl>
    <a:band2H>
      <a:tcTxStyle/>
      <a:tcStyle>
        <a:tcBdr/>
        <a:fill>
          <a:solidFill>
            <a:srgbClr val="F1F1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1"/>
          </a:solidFill>
        </a:fill>
      </a:tcStyle>
    </a:wholeTbl>
    <a:band2H>
      <a:tcTxStyle/>
      <a:tcStyle>
        <a:tcBdr/>
        <a:fill>
          <a:solidFill>
            <a:srgbClr val="E6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/>
      <a:tcStyle>
        <a:tcBdr/>
        <a:fill>
          <a:solidFill>
            <a:srgbClr val="FF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810" y="-750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1C2E39-2F37-4C44-AA9D-B979ABBE563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3AE3B-B907-4A71-B769-9F020031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469" name="Shape 469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41921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905001"/>
            <a:ext cx="8486775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572000"/>
            <a:ext cx="72694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1971675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225425" y="436562"/>
            <a:ext cx="9858375" cy="503238"/>
          </a:xfrm>
          <a:prstGeom prst="rect">
            <a:avLst/>
          </a:prstGeom>
          <a:effectLst>
            <a:outerShdw blurRad="63500" dist="29783" dir="3885597" rotWithShape="0">
              <a:schemeClr val="accent2">
                <a:alpha val="74998"/>
              </a:schemeClr>
            </a:outerShdw>
          </a:effectLst>
        </p:spPr>
        <p:txBody>
          <a:bodyPr lIns="45719" tIns="45719" rIns="45719" bIns="45719" anchor="b">
            <a:normAutofit/>
          </a:bodyPr>
          <a:lstStyle>
            <a:lvl1pPr>
              <a:lnSpc>
                <a:spcPct val="90000"/>
              </a:lnSpc>
              <a:tabLst>
                <a:tab pos="46863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xfrm>
            <a:off x="223840" y="2352675"/>
            <a:ext cx="9772651" cy="2781300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SzPct val="100000"/>
              <a:buFont typeface="Times New Roman"/>
              <a:buChar char="•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285750"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SzPct val="100000"/>
              <a:buFont typeface="Times New Roman"/>
              <a:buChar char="•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228600"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SzPct val="100000"/>
              <a:buFont typeface="Times New Roman"/>
              <a:buChar char="•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228600"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Font typeface="Times New Roman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228600"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Font typeface="Times New Roman"/>
              <a:buChar char="•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9233534" y="6248402"/>
            <a:ext cx="281941" cy="287087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3" y="5486400"/>
            <a:ext cx="8617148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3" y="3852863"/>
            <a:ext cx="6902648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536192"/>
            <a:ext cx="4114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536192"/>
            <a:ext cx="4114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114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11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2050" y="1535113"/>
            <a:ext cx="4114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2050" y="2174875"/>
            <a:ext cx="411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5495544"/>
            <a:ext cx="874395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6096000"/>
            <a:ext cx="874395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" y="381000"/>
            <a:ext cx="874395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71" y="5495278"/>
            <a:ext cx="874395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515475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471" y="6096000"/>
            <a:ext cx="874395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8572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0"/>
            <a:ext cx="85725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15475" y="0"/>
            <a:ext cx="7715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15475" y="5486400"/>
            <a:ext cx="771525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8262" y="5648960"/>
            <a:ext cx="6172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683229" y="4025900"/>
            <a:ext cx="2367281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647670" y="1623060"/>
            <a:ext cx="243839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12/1/2019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/>
        </p:nvSpPr>
        <p:spPr>
          <a:xfrm>
            <a:off x="0" y="1580697"/>
            <a:ext cx="9372600" cy="1939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037" tIns="46037" rIns="46037" bIns="46037" anchor="b">
            <a:spAutoFit/>
          </a:bodyPr>
          <a:lstStyle/>
          <a:p>
            <a:pPr>
              <a:defRPr sz="4000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r>
              <a:rPr dirty="0">
                <a:solidFill>
                  <a:schemeClr val="tx1"/>
                </a:solidFill>
              </a:rPr>
              <a:t>Purine Degradation &amp; Gout</a:t>
            </a:r>
          </a:p>
          <a:p>
            <a:pPr>
              <a:defRPr sz="4000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defRPr sz="4000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r>
              <a:rPr dirty="0" smtClean="0">
                <a:solidFill>
                  <a:schemeClr val="tx1"/>
                </a:solidFill>
              </a:rPr>
              <a:t>(</a:t>
            </a:r>
            <a:r>
              <a:rPr dirty="0">
                <a:solidFill>
                  <a:schemeClr val="tx1"/>
                </a:solidFill>
              </a:rPr>
              <a:t>Musculoskeletal Block)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/>
          </p:cNvSpPr>
          <p:nvPr>
            <p:ph type="title"/>
          </p:nvPr>
        </p:nvSpPr>
        <p:spPr>
          <a:xfrm>
            <a:off x="895892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Fate of uric acid in humans</a:t>
            </a:r>
          </a:p>
        </p:txBody>
      </p:sp>
      <p:sp>
        <p:nvSpPr>
          <p:cNvPr id="524" name="Shape 524"/>
          <p:cNvSpPr>
            <a:spLocks noGrp="1"/>
          </p:cNvSpPr>
          <p:nvPr>
            <p:ph idx="1"/>
          </p:nvPr>
        </p:nvSpPr>
        <p:spPr>
          <a:xfrm>
            <a:off x="723901" y="1219200"/>
            <a:ext cx="8724900" cy="5181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lang="en-GB" dirty="0" smtClean="0"/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lang="en-GB" dirty="0"/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smtClean="0"/>
              <a:t>Uric </a:t>
            </a:r>
            <a:r>
              <a:rPr dirty="0"/>
              <a:t>acid is less soluble in water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Reptiles, insects and birds excrete uric acid as a paste of crystals</a:t>
            </a:r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To save water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Humans excrete uric acid in urine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/>
          </p:cNvSpPr>
          <p:nvPr>
            <p:ph type="title"/>
          </p:nvPr>
        </p:nvSpPr>
        <p:spPr>
          <a:xfrm>
            <a:off x="961207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Fate of uric acid in humans</a:t>
            </a:r>
          </a:p>
        </p:txBody>
      </p:sp>
      <p:sp>
        <p:nvSpPr>
          <p:cNvPr id="527" name="Shape 527"/>
          <p:cNvSpPr>
            <a:spLocks noGrp="1"/>
          </p:cNvSpPr>
          <p:nvPr>
            <p:ph idx="1"/>
          </p:nvPr>
        </p:nvSpPr>
        <p:spPr>
          <a:xfrm>
            <a:off x="723901" y="1219200"/>
            <a:ext cx="8724900" cy="5181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lang="en-GB" dirty="0" smtClean="0"/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smtClean="0"/>
              <a:t>Humans </a:t>
            </a:r>
            <a:r>
              <a:rPr dirty="0"/>
              <a:t>do not have enzymes to further degrade uric acid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Excessive production of uric acid causes deposition of uric acid crystals in the joints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/>
              <a:t>leading to:</a:t>
            </a:r>
          </a:p>
          <a:p>
            <a:pPr marL="742950" lvl="1" indent="-285750"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Gout</a:t>
            </a:r>
            <a:endParaRPr sz="2600" dirty="0"/>
          </a:p>
          <a:p>
            <a:pPr marL="742950" lvl="1" indent="-285750"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Hyperuricemia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sp>
        <p:nvSpPr>
          <p:cNvPr id="530" name="Shape 530"/>
          <p:cNvSpPr>
            <a:spLocks noGrp="1"/>
          </p:cNvSpPr>
          <p:nvPr>
            <p:ph type="title"/>
          </p:nvPr>
        </p:nvSpPr>
        <p:spPr>
          <a:xfrm>
            <a:off x="784588" y="5821680"/>
            <a:ext cx="8743950" cy="457200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1828800" algn="l"/>
                <a:tab pos="2057400" algn="l"/>
              </a:tabLst>
              <a:defRPr i="1"/>
            </a:pPr>
            <a:r>
              <a:rPr dirty="0"/>
              <a:t>The Gout</a:t>
            </a:r>
            <a:r>
              <a:rPr i="0" dirty="0"/>
              <a:t>, a cartoon by James Gilroy (1799)</a:t>
            </a:r>
          </a:p>
        </p:txBody>
      </p:sp>
      <p:pic>
        <p:nvPicPr>
          <p:cNvPr id="531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2705" y="511583"/>
            <a:ext cx="7763102" cy="4952350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Shape 532"/>
          <p:cNvSpPr/>
          <p:nvPr/>
        </p:nvSpPr>
        <p:spPr>
          <a:xfrm rot="16200000">
            <a:off x="-130189" y="4721148"/>
            <a:ext cx="83661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t>Page 1097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Gout</a:t>
            </a:r>
          </a:p>
        </p:txBody>
      </p:sp>
      <p:sp>
        <p:nvSpPr>
          <p:cNvPr id="535" name="Shape 535"/>
          <p:cNvSpPr>
            <a:spLocks noGrp="1"/>
          </p:cNvSpPr>
          <p:nvPr>
            <p:ph idx="1"/>
          </p:nvPr>
        </p:nvSpPr>
        <p:spPr>
          <a:xfrm>
            <a:off x="723901" y="1676400"/>
            <a:ext cx="8724900" cy="441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Gout is a disease due to high levels of uric acid in body fluids</a:t>
            </a:r>
          </a:p>
          <a:p>
            <a:pPr>
              <a:lnSpc>
                <a:spcPct val="90000"/>
              </a:lnSpc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7.0 mg/</a:t>
            </a:r>
            <a:r>
              <a:rPr dirty="0" err="1"/>
              <a:t>dL</a:t>
            </a:r>
            <a:r>
              <a:rPr dirty="0"/>
              <a:t> and above</a:t>
            </a:r>
          </a:p>
          <a:p>
            <a:pPr>
              <a:lnSpc>
                <a:spcPct val="90000"/>
              </a:lnSpc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Uric acid accumulates because of:</a:t>
            </a:r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Overproduction or</a:t>
            </a:r>
            <a:endParaRPr sz="2600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err="1"/>
              <a:t>Underexcretion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1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Gout</a:t>
            </a:r>
          </a:p>
        </p:txBody>
      </p:sp>
      <p:sp>
        <p:nvSpPr>
          <p:cNvPr id="538" name="Shape 538"/>
          <p:cNvSpPr>
            <a:spLocks noGrp="1"/>
          </p:cNvSpPr>
          <p:nvPr>
            <p:ph idx="1"/>
          </p:nvPr>
        </p:nvSpPr>
        <p:spPr>
          <a:xfrm>
            <a:off x="723901" y="1371600"/>
            <a:ext cx="8724900" cy="441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Painful arthritic joint inflammation due to deposits of insoluble sodium urate crystals (especially big toe)</a:t>
            </a:r>
          </a:p>
          <a:p>
            <a:pPr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Affects 3 per 1000 persons</a:t>
            </a:r>
          </a:p>
          <a:p>
            <a:pPr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Sodium urate crystals accumulate in kidneys, ureter, joints leading to chronic gouty arthritis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" grpId="1" build="p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pic>
        <p:nvPicPr>
          <p:cNvPr id="541" name="image5.jpeg" descr="Sodium%20Urate%20Crystal"/>
          <p:cNvPicPr>
            <a:picLocks noChangeAspect="1"/>
          </p:cNvPicPr>
          <p:nvPr/>
        </p:nvPicPr>
        <p:blipFill>
          <a:blip r:embed="rId2">
            <a:extLst/>
          </a:blip>
          <a:srcRect l="2226" t="4666" r="2225" b="7333"/>
          <a:stretch>
            <a:fillRect/>
          </a:stretch>
        </p:blipFill>
        <p:spPr>
          <a:xfrm>
            <a:off x="737729" y="694825"/>
            <a:ext cx="8406271" cy="5043469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Shape 542"/>
          <p:cNvSpPr>
            <a:spLocks noGrp="1"/>
          </p:cNvSpPr>
          <p:nvPr>
            <p:ph type="title"/>
          </p:nvPr>
        </p:nvSpPr>
        <p:spPr>
          <a:xfrm>
            <a:off x="568889" y="5881986"/>
            <a:ext cx="8743950" cy="457200"/>
          </a:xfrm>
          <a:prstGeom prst="rect">
            <a:avLst/>
          </a:prstGeom>
        </p:spPr>
        <p:txBody>
          <a:bodyPr/>
          <a:lstStyle>
            <a:lvl1pPr algn="ctr">
              <a:tabLst>
                <a:tab pos="1828800" algn="l"/>
                <a:tab pos="2057400" algn="l"/>
              </a:tabLst>
            </a:lvl1pPr>
          </a:lstStyle>
          <a:p>
            <a:r>
              <a:rPr dirty="0"/>
              <a:t>Sodium urate crystals in urine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pic>
        <p:nvPicPr>
          <p:cNvPr id="545" name="image6.png" descr="Gout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500" y="838200"/>
            <a:ext cx="67056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Gout</a:t>
            </a:r>
          </a:p>
        </p:txBody>
      </p:sp>
      <p:sp>
        <p:nvSpPr>
          <p:cNvPr id="548" name="Shape 548"/>
          <p:cNvSpPr>
            <a:spLocks noGrp="1"/>
          </p:cNvSpPr>
          <p:nvPr>
            <p:ph idx="1"/>
          </p:nvPr>
        </p:nvSpPr>
        <p:spPr>
          <a:xfrm>
            <a:off x="723901" y="1143000"/>
            <a:ext cx="87249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Inaccurately associated with overeating and drinking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Alcohol used to be contaminated with lead during manufacture and storage</a:t>
            </a:r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Lead decreases excretion of uric acid from kidneys causing </a:t>
            </a:r>
            <a:r>
              <a:rPr dirty="0" err="1"/>
              <a:t>hyperuricemia</a:t>
            </a:r>
            <a:r>
              <a:rPr dirty="0"/>
              <a:t> and gout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Excessive meat </a:t>
            </a:r>
            <a:r>
              <a:rPr dirty="0" err="1"/>
              <a:t>comsumption</a:t>
            </a:r>
            <a:r>
              <a:rPr dirty="0"/>
              <a:t> increases uric acid production in some individuals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Gout</a:t>
            </a:r>
          </a:p>
        </p:txBody>
      </p:sp>
      <p:sp>
        <p:nvSpPr>
          <p:cNvPr id="551" name="Shape 551"/>
          <p:cNvSpPr>
            <a:spLocks noGrp="1"/>
          </p:cNvSpPr>
          <p:nvPr>
            <p:ph idx="1"/>
          </p:nvPr>
        </p:nvSpPr>
        <p:spPr>
          <a:xfrm>
            <a:off x="723901" y="1676400"/>
            <a:ext cx="87249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Two main causes</a:t>
            </a:r>
          </a:p>
          <a:p>
            <a:pPr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spcBef>
                <a:spcPts val="700"/>
              </a:spcBef>
              <a:defRPr sz="32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FF0000"/>
                </a:solidFill>
              </a:rPr>
              <a:t>Overproduction of uric acid</a:t>
            </a:r>
          </a:p>
          <a:p>
            <a:pPr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>
              <a:solidFill>
                <a:srgbClr val="FF0000"/>
              </a:solidFill>
            </a:endParaRPr>
          </a:p>
          <a:p>
            <a:pPr>
              <a:spcBef>
                <a:spcPts val="700"/>
              </a:spcBef>
              <a:defRPr sz="32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err="1">
                <a:solidFill>
                  <a:srgbClr val="FF0000"/>
                </a:solidFill>
              </a:rPr>
              <a:t>Underexcretion</a:t>
            </a:r>
            <a:r>
              <a:rPr dirty="0">
                <a:solidFill>
                  <a:srgbClr val="FF0000"/>
                </a:solidFill>
              </a:rPr>
              <a:t> of uric acid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1" build="p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6" y="-52252"/>
            <a:ext cx="9350556" cy="1143000"/>
          </a:xfrm>
        </p:spPr>
        <p:txBody>
          <a:bodyPr/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Classification of Gout</a:t>
            </a:r>
            <a:endParaRPr lang="en-GB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61227"/>
              </p:ext>
            </p:extLst>
          </p:nvPr>
        </p:nvGraphicFramePr>
        <p:xfrm>
          <a:off x="339631" y="815682"/>
          <a:ext cx="9091752" cy="5734544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4310746"/>
                <a:gridCol w="4781006"/>
              </a:tblGrid>
              <a:tr h="399697">
                <a:tc>
                  <a:txBody>
                    <a:bodyPr/>
                    <a:lstStyle/>
                    <a:p>
                      <a:pPr algn="l" rtl="0"/>
                      <a:r>
                        <a:rPr lang="en-GB" sz="2000" dirty="0" smtClean="0"/>
                        <a:t>Clinical</a:t>
                      </a:r>
                      <a:r>
                        <a:rPr lang="en-GB" sz="2000" baseline="0" dirty="0" smtClean="0"/>
                        <a:t> Category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2000" dirty="0" smtClean="0"/>
                        <a:t>Metabolic defect </a:t>
                      </a:r>
                      <a:endParaRPr lang="en-GB" sz="2000" dirty="0"/>
                    </a:p>
                  </a:txBody>
                  <a:tcPr/>
                </a:tc>
              </a:tr>
              <a:tr h="338205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 smtClean="0">
                          <a:solidFill>
                            <a:srgbClr val="000000"/>
                          </a:solidFill>
                        </a:rPr>
                        <a:t>Primary Gout (90% of cases)</a:t>
                      </a:r>
                      <a:endParaRPr lang="en-GB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600" dirty="0"/>
                    </a:p>
                  </a:txBody>
                  <a:tcPr/>
                </a:tc>
              </a:tr>
              <a:tr h="2129302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 smtClean="0"/>
                        <a:t>Enzyme defects-Unknown</a:t>
                      </a:r>
                      <a:r>
                        <a:rPr lang="en-GB" sz="1600" baseline="0" dirty="0" smtClean="0"/>
                        <a:t> (85% to 90% of cases 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Overproduction of uric acid </a:t>
                      </a:r>
                    </a:p>
                    <a:p>
                      <a:pPr algn="l" rtl="0"/>
                      <a:endParaRPr lang="en-GB" sz="1600" dirty="0" smtClean="0"/>
                    </a:p>
                    <a:p>
                      <a:pPr algn="l" rtl="0"/>
                      <a:r>
                        <a:rPr lang="en-GB" sz="1600" dirty="0" smtClean="0"/>
                        <a:t>       -Normal excretion (Majority)</a:t>
                      </a:r>
                    </a:p>
                    <a:p>
                      <a:pPr algn="l" rtl="0"/>
                      <a:endParaRPr lang="en-GB" sz="1600" dirty="0" smtClean="0"/>
                    </a:p>
                    <a:p>
                      <a:pPr algn="l" rtl="0"/>
                      <a:r>
                        <a:rPr lang="en-GB" sz="1600" dirty="0" smtClean="0"/>
                        <a:t>       -Increased excretion (Minority )</a:t>
                      </a:r>
                    </a:p>
                    <a:p>
                      <a:pPr algn="l" rtl="0"/>
                      <a:endParaRPr lang="en-GB" sz="1600" dirty="0" smtClean="0"/>
                    </a:p>
                    <a:p>
                      <a:pPr marL="28575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Underexcretion of uric acid with normal production </a:t>
                      </a:r>
                    </a:p>
                  </a:txBody>
                  <a:tcPr/>
                </a:tc>
              </a:tr>
              <a:tr h="584173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 smtClean="0"/>
                        <a:t>Known enzyme defects – e.g., Partial HGPRT deficiency (rare)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Overproduction of uric acid </a:t>
                      </a:r>
                    </a:p>
                    <a:p>
                      <a:pPr algn="l" rtl="0"/>
                      <a:endParaRPr lang="en-GB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462243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 smtClean="0">
                          <a:solidFill>
                            <a:srgbClr val="000000"/>
                          </a:solidFill>
                        </a:rPr>
                        <a:t>Secondary Gout (10% of cases )</a:t>
                      </a:r>
                      <a:endParaRPr lang="en-GB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584173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 smtClean="0"/>
                        <a:t>Associated with increase nucleic acid turnover – </a:t>
                      </a:r>
                      <a:r>
                        <a:rPr lang="en-GB" sz="1600" dirty="0" err="1" smtClean="0"/>
                        <a:t>e,g</a:t>
                      </a:r>
                      <a:r>
                        <a:rPr lang="en-GB" sz="1600" dirty="0" smtClean="0"/>
                        <a:t>. Leukaemia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Overproduction of uric acid with increase urinary excretion </a:t>
                      </a:r>
                    </a:p>
                  </a:txBody>
                  <a:tcPr/>
                </a:tc>
              </a:tr>
              <a:tr h="652578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 smtClean="0"/>
                        <a:t>Chronic renal disease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Reduced excretion of uric acid with normal production </a:t>
                      </a:r>
                      <a:endParaRPr lang="en-GB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584173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 smtClean="0"/>
                        <a:t>Inborn errors of metabolism – </a:t>
                      </a:r>
                      <a:r>
                        <a:rPr lang="en-GB" sz="1600" dirty="0" err="1" smtClean="0"/>
                        <a:t>e.g</a:t>
                      </a:r>
                      <a:r>
                        <a:rPr lang="en-GB" sz="1600" dirty="0" smtClean="0"/>
                        <a:t> complete HGPRT deficiency  (Lesch-nyhan syndrome)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Overproduction of uric acid with increased</a:t>
                      </a:r>
                      <a:r>
                        <a:rPr lang="en-GB" sz="1600" b="1" baseline="0" dirty="0" smtClean="0">
                          <a:solidFill>
                            <a:srgbClr val="006600"/>
                          </a:solidFill>
                        </a:rPr>
                        <a:t> urinary excretion </a:t>
                      </a:r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endParaRPr lang="en-GB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230337" y="6550225"/>
            <a:ext cx="85515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Hypoxanthine-guanine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</a:rPr>
              <a:t>phosphoribosyltransferase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HGPRT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0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67814" y="535580"/>
            <a:ext cx="8754566" cy="56170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500" b="1" dirty="0" smtClean="0">
                <a:latin typeface="Palatino Linotype" panose="02040502050505030304" pitchFamily="18" charset="0"/>
              </a:rPr>
              <a:t>Objectives</a:t>
            </a:r>
            <a:endParaRPr lang="en-GB" b="1" u="word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 </a:t>
            </a:r>
            <a:endParaRPr lang="en-GB" b="1" u="word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sz="4500" b="1" dirty="0">
                <a:latin typeface="Palatino Linotype" panose="02040502050505030304" pitchFamily="18" charset="0"/>
              </a:rPr>
              <a:t>By the end of this lecture, students should be familiar with:</a:t>
            </a:r>
          </a:p>
          <a:p>
            <a:pPr marL="0" indent="0">
              <a:buNone/>
            </a:pPr>
            <a:r>
              <a:rPr lang="en-US" sz="4500" dirty="0">
                <a:latin typeface="Palatino Linotype" panose="02040502050505030304" pitchFamily="18" charset="0"/>
              </a:rPr>
              <a:t> </a:t>
            </a:r>
            <a:endParaRPr lang="en-GB" sz="4500" b="1" u="words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>
                <a:latin typeface="Palatino Linotype" panose="02040502050505030304" pitchFamily="18" charset="0"/>
              </a:rPr>
              <a:t>P</a:t>
            </a:r>
            <a:r>
              <a:rPr lang="en-US" sz="4500" dirty="0" smtClean="0">
                <a:latin typeface="Palatino Linotype" panose="02040502050505030304" pitchFamily="18" charset="0"/>
              </a:rPr>
              <a:t>urine </a:t>
            </a:r>
            <a:r>
              <a:rPr lang="en-US" sz="4500" dirty="0">
                <a:latin typeface="Palatino Linotype" panose="02040502050505030304" pitchFamily="18" charset="0"/>
              </a:rPr>
              <a:t>degradation, uric acid formation and its association with gout</a:t>
            </a:r>
            <a:r>
              <a:rPr lang="en-US" sz="4500" dirty="0" smtClean="0">
                <a:latin typeface="Palatino Linotype" panose="02040502050505030304" pitchFamily="18" charset="0"/>
              </a:rPr>
              <a:t>.</a:t>
            </a:r>
          </a:p>
          <a:p>
            <a:endParaRPr lang="en-GB" sz="45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4500" dirty="0" smtClean="0">
                <a:solidFill>
                  <a:srgbClr val="FF9900"/>
                </a:solidFill>
                <a:latin typeface="Palatino Linotype" panose="02040502050505030304" pitchFamily="18" charset="0"/>
              </a:rPr>
              <a:t>Fate </a:t>
            </a:r>
            <a:r>
              <a:rPr lang="en-GB" sz="4500" dirty="0">
                <a:solidFill>
                  <a:srgbClr val="FF9900"/>
                </a:solidFill>
                <a:latin typeface="Palatino Linotype" panose="02040502050505030304" pitchFamily="18" charset="0"/>
              </a:rPr>
              <a:t>of uric acid in </a:t>
            </a:r>
            <a:r>
              <a:rPr lang="en-GB" sz="4500" dirty="0" smtClean="0">
                <a:solidFill>
                  <a:srgbClr val="FF9900"/>
                </a:solidFill>
                <a:latin typeface="Palatino Linotype" panose="02040502050505030304" pitchFamily="18" charset="0"/>
              </a:rPr>
              <a:t>humans.</a:t>
            </a:r>
            <a:endParaRPr lang="en-GB" sz="4500" dirty="0">
              <a:solidFill>
                <a:srgbClr val="FF9900"/>
              </a:solidFill>
              <a:latin typeface="Palatino Linotype" panose="02040502050505030304" pitchFamily="18" charset="0"/>
            </a:endParaRPr>
          </a:p>
          <a:p>
            <a:pPr marL="114300" indent="0">
              <a:buNone/>
            </a:pPr>
            <a:endParaRPr lang="en-GB" sz="4500" b="1" u="words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 smtClean="0">
                <a:latin typeface="Palatino Linotype" panose="02040502050505030304" pitchFamily="18" charset="0"/>
              </a:rPr>
              <a:t>Recognize </a:t>
            </a:r>
            <a:r>
              <a:rPr lang="en-US" sz="4500" dirty="0">
                <a:latin typeface="Palatino Linotype" panose="02040502050505030304" pitchFamily="18" charset="0"/>
              </a:rPr>
              <a:t>the importance of uric acid in the pathogenesis of gout</a:t>
            </a:r>
            <a:r>
              <a:rPr lang="en-US" sz="4500" dirty="0" smtClean="0">
                <a:latin typeface="Palatino Linotype" panose="02040502050505030304" pitchFamily="18" charset="0"/>
              </a:rPr>
              <a:t>.</a:t>
            </a:r>
          </a:p>
          <a:p>
            <a:pPr marL="114300" indent="0">
              <a:buNone/>
            </a:pPr>
            <a:endParaRPr lang="en-US" sz="4500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 smtClean="0">
                <a:solidFill>
                  <a:srgbClr val="FF9900"/>
                </a:solidFill>
                <a:latin typeface="Palatino Linotype" panose="02040502050505030304" pitchFamily="18" charset="0"/>
              </a:rPr>
              <a:t>Overview of Gout classification and treatment. </a:t>
            </a:r>
          </a:p>
          <a:p>
            <a:pPr marL="0" indent="0">
              <a:buNone/>
            </a:pPr>
            <a:endParaRPr lang="en-GB" sz="4500" b="1" u="words" dirty="0"/>
          </a:p>
          <a:p>
            <a:pPr marL="0" indent="0">
              <a:buNone/>
            </a:pPr>
            <a:endParaRPr lang="en-GB" b="1" u="word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38300" y="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Palatino Linotype" panose="02040502050505030304" pitchFamily="18" charset="0"/>
              </a:rPr>
              <a:t>Biochemical Diagnosis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1365077"/>
            <a:ext cx="5293723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Joint fluid </a:t>
            </a:r>
            <a:r>
              <a:rPr lang="en-US" alt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test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Palatino Linotype" panose="02040502050505030304" pitchFamily="18" charset="0"/>
              </a:rPr>
              <a:t>The definitive diagnosis of gout requires aspiration and examination of synovial fluid from an affected joint (or material from a tophus) using polarized light microscopy to confirm the presence of needle-shaped monosodium urate crystals.</a:t>
            </a:r>
            <a:endParaRPr lang="en-US" altLang="en-US" dirty="0">
              <a:latin typeface="Palatino Linotype" panose="0204050205050503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Blood </a:t>
            </a:r>
            <a:r>
              <a:rPr lang="en-US" alt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test</a:t>
            </a:r>
          </a:p>
          <a:p>
            <a:pPr marL="0" indent="0" eaLnBrk="1" hangingPunct="1">
              <a:buNone/>
            </a:pPr>
            <a:r>
              <a:rPr lang="en-GB" dirty="0" smtClean="0">
                <a:latin typeface="Palatino Linotype" panose="02040502050505030304" pitchFamily="18" charset="0"/>
              </a:rPr>
              <a:t>It uses to measure </a:t>
            </a:r>
            <a:r>
              <a:rPr lang="en-GB" dirty="0">
                <a:latin typeface="Palatino Linotype" panose="02040502050505030304" pitchFamily="18" charset="0"/>
              </a:rPr>
              <a:t>the levels of uric acid</a:t>
            </a:r>
            <a:endParaRPr lang="en-US" altLang="en-US" dirty="0" smtClean="0">
              <a:latin typeface="Palatino Linotype" panose="02040502050505030304" pitchFamily="18" charset="0"/>
            </a:endParaRP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1488" y="1822450"/>
            <a:ext cx="4217987" cy="3822700"/>
          </a:xfrm>
        </p:spPr>
      </p:pic>
    </p:spTree>
    <p:extLst>
      <p:ext uri="{BB962C8B-B14F-4D97-AF65-F5344CB8AC3E}">
        <p14:creationId xmlns:p14="http://schemas.microsoft.com/office/powerpoint/2010/main" val="337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sing a sterile syringe and needle, fluid is withdrawn from the inflamed joint and then analyzed for uric acid crystals.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69" y="439784"/>
            <a:ext cx="52832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Fluid obtained from crystal deposits in a patient with gout.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37" y="3848100"/>
            <a:ext cx="44148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78626" y="457200"/>
            <a:ext cx="8772525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Palatino Linotype" panose="02040502050505030304" pitchFamily="18" charset="0"/>
                <a:cs typeface="Arial" charset="0"/>
              </a:rPr>
              <a:t>Monosodium urate crystals</a:t>
            </a:r>
          </a:p>
        </p:txBody>
      </p:sp>
      <p:pic>
        <p:nvPicPr>
          <p:cNvPr id="32771" name="Picture 2" descr="Uric acid crystals from a patient with gout.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5" y="1571897"/>
            <a:ext cx="74437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1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/>
          </p:cNvSpPr>
          <p:nvPr>
            <p:ph type="title"/>
          </p:nvPr>
        </p:nvSpPr>
        <p:spPr>
          <a:xfrm>
            <a:off x="817514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Treatment</a:t>
            </a:r>
          </a:p>
        </p:txBody>
      </p:sp>
      <p:sp>
        <p:nvSpPr>
          <p:cNvPr id="563" name="Shape 563"/>
          <p:cNvSpPr>
            <a:spLocks noGrp="1"/>
          </p:cNvSpPr>
          <p:nvPr>
            <p:ph idx="1"/>
          </p:nvPr>
        </p:nvSpPr>
        <p:spPr>
          <a:xfrm>
            <a:off x="462644" y="1624148"/>
            <a:ext cx="87249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To reduce pain and inflammation (analgesics, anti-inflammatory drugs)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To increase uric acid excretion (</a:t>
            </a:r>
            <a:r>
              <a:rPr dirty="0" err="1"/>
              <a:t>uricosuric</a:t>
            </a:r>
            <a:r>
              <a:rPr dirty="0"/>
              <a:t> agents)</a:t>
            </a:r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To reduce uric acid production</a:t>
            </a:r>
          </a:p>
          <a:p>
            <a:pPr marL="457200" lvl="1" indent="0">
              <a:spcBef>
                <a:spcPts val="700"/>
              </a:spcBef>
              <a:buClr>
                <a:srgbClr val="FFFFCC"/>
              </a:buClr>
              <a:buNone/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Allopurinol (xanthine oxidase inhibitor)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" grpId="1" build="p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pic>
        <p:nvPicPr>
          <p:cNvPr id="566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1" y="293690"/>
            <a:ext cx="9067800" cy="6335713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Shape 567"/>
          <p:cNvSpPr/>
          <p:nvPr/>
        </p:nvSpPr>
        <p:spPr>
          <a:xfrm rot="16200000">
            <a:off x="-130189" y="4717973"/>
            <a:ext cx="83661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t>Page 1093</a:t>
            </a:r>
          </a:p>
        </p:txBody>
      </p:sp>
      <p:sp>
        <p:nvSpPr>
          <p:cNvPr id="568" name="Shape 568"/>
          <p:cNvSpPr>
            <a:spLocks noGrp="1"/>
          </p:cNvSpPr>
          <p:nvPr>
            <p:ph type="title"/>
          </p:nvPr>
        </p:nvSpPr>
        <p:spPr>
          <a:xfrm>
            <a:off x="1076327" y="4495800"/>
            <a:ext cx="3609975" cy="10668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1828800" algn="l"/>
                <a:tab pos="2057400" algn="l"/>
              </a:tabLst>
              <a:defRPr sz="2000"/>
            </a:pPr>
            <a:r>
              <a:rPr dirty="0"/>
              <a:t>Major pathways of</a:t>
            </a:r>
            <a:br>
              <a:rPr dirty="0"/>
            </a:br>
            <a:r>
              <a:rPr dirty="0"/>
              <a:t>purine catabolism</a:t>
            </a:r>
            <a:br>
              <a:rPr dirty="0"/>
            </a:br>
            <a:r>
              <a:rPr dirty="0"/>
              <a:t>in animals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" y="609600"/>
            <a:ext cx="10273937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Palatino Linotype" charset="0"/>
              </a:rPr>
              <a:t>Take home message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00446" y="1981200"/>
            <a:ext cx="8203474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Palatino Linotype" panose="02040502050505030304" pitchFamily="18" charset="0"/>
              </a:rPr>
              <a:t>The </a:t>
            </a:r>
            <a:r>
              <a:rPr lang="en-GB" sz="2800" b="1" dirty="0">
                <a:latin typeface="Palatino Linotype" panose="02040502050505030304" pitchFamily="18" charset="0"/>
              </a:rPr>
              <a:t>biochemical causes that contribute to the development of gout and hyperuricemia are defects in purine degradation pathway and impaired excretion of uric </a:t>
            </a:r>
            <a:r>
              <a:rPr lang="en-GB" sz="2800" b="1" dirty="0" smtClean="0">
                <a:latin typeface="Palatino Linotype" panose="02040502050505030304" pitchFamily="18" charset="0"/>
              </a:rPr>
              <a:t>acid.</a:t>
            </a:r>
          </a:p>
          <a:p>
            <a:endParaRPr lang="en-GB" sz="2800" b="1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dirty="0">
                <a:latin typeface="Palatino Linotype" panose="02040502050505030304" pitchFamily="18" charset="0"/>
              </a:rPr>
              <a:t>Hyperuricemia does not always cause </a:t>
            </a:r>
            <a:r>
              <a:rPr lang="en-GB" sz="2800" b="1" dirty="0" smtClean="0">
                <a:latin typeface="Palatino Linotype" panose="02040502050505030304" pitchFamily="18" charset="0"/>
              </a:rPr>
              <a:t>gout.</a:t>
            </a:r>
            <a:endParaRPr lang="en-GB" sz="28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Purine degradation pathway</a:t>
            </a:r>
          </a:p>
        </p:txBody>
      </p:sp>
      <p:sp>
        <p:nvSpPr>
          <p:cNvPr id="476" name="Shape 476"/>
          <p:cNvSpPr>
            <a:spLocks noGrp="1"/>
          </p:cNvSpPr>
          <p:nvPr>
            <p:ph idx="1"/>
          </p:nvPr>
        </p:nvSpPr>
        <p:spPr>
          <a:xfrm>
            <a:off x="723900" y="1676400"/>
            <a:ext cx="8393974" cy="441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The major source of dietary nucleic acids (purines and pyrimidines) is meat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Purine and pyrimidine bases are absorbed by the intestine</a:t>
            </a:r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The ingested bases are mostly degraded into different products by degradation pathways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These products are then excreted by the body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1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/>
        </p:nvSpPr>
        <p:spPr>
          <a:xfrm>
            <a:off x="876301" y="2743200"/>
            <a:ext cx="2819400" cy="3124200"/>
          </a:xfrm>
          <a:prstGeom prst="rect">
            <a:avLst/>
          </a:prstGeom>
          <a:solidFill>
            <a:srgbClr val="FFFFA7"/>
          </a:solidFill>
          <a:ln w="38100">
            <a:solidFill>
              <a:srgbClr val="B9B9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2007677" y="549276"/>
            <a:ext cx="164884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Dietary</a:t>
            </a: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DNA / RNA</a:t>
            </a:r>
          </a:p>
        </p:txBody>
      </p:sp>
      <p:sp>
        <p:nvSpPr>
          <p:cNvPr id="480" name="Shape 480"/>
          <p:cNvSpPr/>
          <p:nvPr/>
        </p:nvSpPr>
        <p:spPr>
          <a:xfrm>
            <a:off x="6174600" y="760414"/>
            <a:ext cx="170334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Nucleotides</a:t>
            </a:r>
          </a:p>
        </p:txBody>
      </p:sp>
      <p:sp>
        <p:nvSpPr>
          <p:cNvPr id="481" name="Shape 481"/>
          <p:cNvSpPr/>
          <p:nvPr/>
        </p:nvSpPr>
        <p:spPr>
          <a:xfrm>
            <a:off x="6122675" y="2971801"/>
            <a:ext cx="177227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Nucleosides</a:t>
            </a:r>
          </a:p>
        </p:txBody>
      </p:sp>
      <p:sp>
        <p:nvSpPr>
          <p:cNvPr id="482" name="Shape 482"/>
          <p:cNvSpPr/>
          <p:nvPr/>
        </p:nvSpPr>
        <p:spPr>
          <a:xfrm>
            <a:off x="3833791" y="1143001"/>
            <a:ext cx="154785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Pancreatic</a:t>
            </a:r>
            <a:endParaRPr>
              <a:solidFill>
                <a:srgbClr val="000000"/>
              </a:solidFill>
            </a:endParaRPr>
          </a:p>
          <a:p>
            <a:pPr>
              <a:defRPr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nucleases</a:t>
            </a:r>
          </a:p>
        </p:txBody>
      </p:sp>
      <p:sp>
        <p:nvSpPr>
          <p:cNvPr id="483" name="Shape 483"/>
          <p:cNvSpPr/>
          <p:nvPr/>
        </p:nvSpPr>
        <p:spPr>
          <a:xfrm>
            <a:off x="1500068" y="2768601"/>
            <a:ext cx="222432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Free purine</a:t>
            </a: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bases + Ribose</a:t>
            </a:r>
          </a:p>
        </p:txBody>
      </p:sp>
      <p:sp>
        <p:nvSpPr>
          <p:cNvPr id="484" name="Shape 484"/>
          <p:cNvSpPr/>
          <p:nvPr/>
        </p:nvSpPr>
        <p:spPr>
          <a:xfrm>
            <a:off x="7132671" y="1752600"/>
            <a:ext cx="202875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Nucleotidases</a:t>
            </a:r>
          </a:p>
        </p:txBody>
      </p:sp>
      <p:sp>
        <p:nvSpPr>
          <p:cNvPr id="485" name="Shape 485"/>
          <p:cNvSpPr/>
          <p:nvPr/>
        </p:nvSpPr>
        <p:spPr>
          <a:xfrm>
            <a:off x="4045444" y="2514601"/>
            <a:ext cx="209768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Nucleosidases</a:t>
            </a:r>
          </a:p>
        </p:txBody>
      </p:sp>
      <p:sp>
        <p:nvSpPr>
          <p:cNvPr id="486" name="Shape 486"/>
          <p:cNvSpPr/>
          <p:nvPr/>
        </p:nvSpPr>
        <p:spPr>
          <a:xfrm>
            <a:off x="3771900" y="854075"/>
            <a:ext cx="2286000" cy="3048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BBE0E3"/>
          </a:solidFill>
          <a:ln w="38100">
            <a:solidFill>
              <a:srgbClr val="B9B9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6819900" y="1447800"/>
            <a:ext cx="381000" cy="129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BBE0E3"/>
          </a:solidFill>
          <a:ln w="38100">
            <a:solidFill>
              <a:srgbClr val="B9B9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491" name="Group 491"/>
          <p:cNvGrpSpPr/>
          <p:nvPr/>
        </p:nvGrpSpPr>
        <p:grpSpPr>
          <a:xfrm>
            <a:off x="2378076" y="3657601"/>
            <a:ext cx="276226" cy="1600201"/>
            <a:chOff x="0" y="0"/>
            <a:chExt cx="276225" cy="1600200"/>
          </a:xfrm>
        </p:grpSpPr>
        <p:sp>
          <p:nvSpPr>
            <p:cNvPr id="488" name="Shape 488"/>
            <p:cNvSpPr/>
            <p:nvPr/>
          </p:nvSpPr>
          <p:spPr>
            <a:xfrm rot="5400000">
              <a:off x="-536972" y="787003"/>
              <a:ext cx="1350169" cy="27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 rot="5400000">
              <a:off x="88106" y="80962"/>
              <a:ext cx="100013" cy="138114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 rot="5400000">
              <a:off x="113109" y="-44054"/>
              <a:ext cx="50007" cy="138114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</p:grpSp>
      <p:sp>
        <p:nvSpPr>
          <p:cNvPr id="492" name="Shape 492"/>
          <p:cNvSpPr/>
          <p:nvPr/>
        </p:nvSpPr>
        <p:spPr>
          <a:xfrm>
            <a:off x="1862563" y="5334001"/>
            <a:ext cx="129137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Uric acid</a:t>
            </a:r>
          </a:p>
        </p:txBody>
      </p:sp>
      <p:sp>
        <p:nvSpPr>
          <p:cNvPr id="493" name="Shape 493"/>
          <p:cNvSpPr/>
          <p:nvPr/>
        </p:nvSpPr>
        <p:spPr>
          <a:xfrm>
            <a:off x="914656" y="3810001"/>
            <a:ext cx="149015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Purine</a:t>
            </a:r>
            <a:endParaRPr dirty="0">
              <a:solidFill>
                <a:srgbClr val="000000"/>
              </a:solidFill>
            </a:endParaRPr>
          </a:p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Degradation</a:t>
            </a:r>
            <a:endParaRPr dirty="0">
              <a:solidFill>
                <a:srgbClr val="000000"/>
              </a:solidFill>
            </a:endParaRPr>
          </a:p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pathway</a:t>
            </a:r>
          </a:p>
        </p:txBody>
      </p:sp>
      <p:sp>
        <p:nvSpPr>
          <p:cNvPr id="494" name="Shape 494"/>
          <p:cNvSpPr/>
          <p:nvPr/>
        </p:nvSpPr>
        <p:spPr>
          <a:xfrm rot="10800000">
            <a:off x="3771900" y="3048000"/>
            <a:ext cx="2286000" cy="3048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BBE0E3"/>
          </a:solidFill>
          <a:ln w="38100">
            <a:solidFill>
              <a:srgbClr val="B9B9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498" name="Group 498"/>
          <p:cNvGrpSpPr/>
          <p:nvPr/>
        </p:nvGrpSpPr>
        <p:grpSpPr>
          <a:xfrm>
            <a:off x="4613082" y="3162300"/>
            <a:ext cx="733618" cy="1190130"/>
            <a:chOff x="0" y="0"/>
            <a:chExt cx="733617" cy="1190129"/>
          </a:xfrm>
        </p:grpSpPr>
        <p:sp>
          <p:nvSpPr>
            <p:cNvPr id="495" name="Shape 495"/>
            <p:cNvSpPr/>
            <p:nvPr/>
          </p:nvSpPr>
          <p:spPr>
            <a:xfrm>
              <a:off x="-1" y="0"/>
              <a:ext cx="733619" cy="119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5" y="7714"/>
                  </a:moveTo>
                  <a:cubicBezTo>
                    <a:pt x="5" y="10984"/>
                    <a:pt x="5175" y="13898"/>
                    <a:pt x="12907" y="14988"/>
                  </a:cubicBezTo>
                  <a:lnTo>
                    <a:pt x="12907" y="12784"/>
                  </a:lnTo>
                  <a:lnTo>
                    <a:pt x="19358" y="17633"/>
                  </a:lnTo>
                  <a:lnTo>
                    <a:pt x="12907" y="21600"/>
                  </a:lnTo>
                  <a:lnTo>
                    <a:pt x="12907" y="19396"/>
                  </a:lnTo>
                  <a:cubicBezTo>
                    <a:pt x="5175" y="18306"/>
                    <a:pt x="5" y="15392"/>
                    <a:pt x="5" y="12123"/>
                  </a:cubicBezTo>
                  <a:close/>
                  <a:moveTo>
                    <a:pt x="19358" y="4408"/>
                  </a:moveTo>
                  <a:cubicBezTo>
                    <a:pt x="10799" y="4408"/>
                    <a:pt x="3257" y="6649"/>
                    <a:pt x="812" y="9919"/>
                  </a:cubicBezTo>
                  <a:cubicBezTo>
                    <a:pt x="-2242" y="5836"/>
                    <a:pt x="3586" y="1539"/>
                    <a:pt x="13829" y="322"/>
                  </a:cubicBezTo>
                  <a:cubicBezTo>
                    <a:pt x="15623" y="108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-1" y="0"/>
              <a:ext cx="733619" cy="546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19358" y="9600"/>
                  </a:moveTo>
                  <a:cubicBezTo>
                    <a:pt x="10799" y="9600"/>
                    <a:pt x="3257" y="14480"/>
                    <a:pt x="812" y="21600"/>
                  </a:cubicBezTo>
                  <a:cubicBezTo>
                    <a:pt x="-2242" y="12708"/>
                    <a:pt x="3586" y="3351"/>
                    <a:pt x="13829" y="700"/>
                  </a:cubicBezTo>
                  <a:cubicBezTo>
                    <a:pt x="15623" y="236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192" y="0"/>
              <a:ext cx="733426" cy="119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14"/>
                  </a:moveTo>
                  <a:cubicBezTo>
                    <a:pt x="0" y="10984"/>
                    <a:pt x="5770" y="13898"/>
                    <a:pt x="14400" y="14988"/>
                  </a:cubicBezTo>
                  <a:lnTo>
                    <a:pt x="14400" y="12784"/>
                  </a:lnTo>
                  <a:lnTo>
                    <a:pt x="21600" y="17633"/>
                  </a:lnTo>
                  <a:lnTo>
                    <a:pt x="14400" y="21600"/>
                  </a:lnTo>
                  <a:lnTo>
                    <a:pt x="14400" y="19396"/>
                  </a:lnTo>
                  <a:cubicBezTo>
                    <a:pt x="5770" y="18306"/>
                    <a:pt x="0" y="15392"/>
                    <a:pt x="0" y="12123"/>
                  </a:cubicBezTo>
                  <a:lnTo>
                    <a:pt x="0" y="7714"/>
                  </a:lnTo>
                  <a:cubicBezTo>
                    <a:pt x="0" y="3454"/>
                    <a:pt x="9671" y="0"/>
                    <a:pt x="21600" y="0"/>
                  </a:cubicBezTo>
                  <a:lnTo>
                    <a:pt x="21600" y="4408"/>
                  </a:lnTo>
                  <a:cubicBezTo>
                    <a:pt x="12048" y="4408"/>
                    <a:pt x="3630" y="6649"/>
                    <a:pt x="900" y="9919"/>
                  </a:cubicBezTo>
                </a:path>
              </a:pathLst>
            </a:custGeom>
            <a:noFill/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</p:grpSp>
      <p:sp>
        <p:nvSpPr>
          <p:cNvPr id="499" name="Shape 499"/>
          <p:cNvSpPr/>
          <p:nvPr/>
        </p:nvSpPr>
        <p:spPr>
          <a:xfrm>
            <a:off x="5477550" y="3698876"/>
            <a:ext cx="222432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Free pyrimidine</a:t>
            </a: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bases + Ribose</a:t>
            </a:r>
          </a:p>
        </p:txBody>
      </p:sp>
      <p:grpSp>
        <p:nvGrpSpPr>
          <p:cNvPr id="503" name="Group 503"/>
          <p:cNvGrpSpPr/>
          <p:nvPr/>
        </p:nvGrpSpPr>
        <p:grpSpPr>
          <a:xfrm>
            <a:off x="6362700" y="4495801"/>
            <a:ext cx="276226" cy="1219201"/>
            <a:chOff x="0" y="0"/>
            <a:chExt cx="276225" cy="1219200"/>
          </a:xfrm>
        </p:grpSpPr>
        <p:sp>
          <p:nvSpPr>
            <p:cNvPr id="500" name="Shape 500"/>
            <p:cNvSpPr/>
            <p:nvPr/>
          </p:nvSpPr>
          <p:spPr>
            <a:xfrm rot="5400000">
              <a:off x="-376238" y="566737"/>
              <a:ext cx="1028701" cy="27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 rot="5400000">
              <a:off x="100012" y="45243"/>
              <a:ext cx="76201" cy="138114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 rot="5400000">
              <a:off x="119062" y="-50007"/>
              <a:ext cx="38101" cy="138114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</p:grpSp>
      <p:sp>
        <p:nvSpPr>
          <p:cNvPr id="504" name="Shape 504"/>
          <p:cNvSpPr/>
          <p:nvPr/>
        </p:nvSpPr>
        <p:spPr>
          <a:xfrm>
            <a:off x="5578630" y="5867401"/>
            <a:ext cx="18396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 err="1"/>
              <a:t>Malonyl</a:t>
            </a:r>
            <a:r>
              <a:rPr dirty="0"/>
              <a:t> CoA</a:t>
            </a:r>
          </a:p>
        </p:txBody>
      </p:sp>
      <p:sp>
        <p:nvSpPr>
          <p:cNvPr id="505" name="Shape 505"/>
          <p:cNvSpPr/>
          <p:nvPr/>
        </p:nvSpPr>
        <p:spPr>
          <a:xfrm>
            <a:off x="4834194" y="4572001"/>
            <a:ext cx="149015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Pyrimidine</a:t>
            </a:r>
            <a:endParaRPr>
              <a:solidFill>
                <a:srgbClr val="000000"/>
              </a:solidFill>
            </a:endParaRPr>
          </a:p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Degradation</a:t>
            </a:r>
            <a:endParaRPr>
              <a:solidFill>
                <a:srgbClr val="000000"/>
              </a:solidFill>
            </a:endParaRPr>
          </a:p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pathway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9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9" presetClass="entr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9" presetClass="entr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16" animBg="1" advAuto="0"/>
      <p:bldP spid="479" grpId="1" animBg="1" advAuto="0"/>
      <p:bldP spid="480" grpId="4" animBg="1" advAuto="0"/>
      <p:bldP spid="481" grpId="7" animBg="1" advAuto="0"/>
      <p:bldP spid="482" grpId="3" animBg="1" advAuto="0"/>
      <p:bldP spid="483" grpId="15" animBg="1" advAuto="0"/>
      <p:bldP spid="484" grpId="6" animBg="1" advAuto="0"/>
      <p:bldP spid="485" grpId="9" animBg="1" advAuto="0"/>
      <p:bldP spid="486" grpId="2" animBg="1" advAuto="0"/>
      <p:bldP spid="487" grpId="5" animBg="1" advAuto="0"/>
      <p:bldP spid="491" grpId="17" animBg="1" advAuto="0"/>
      <p:bldP spid="492" grpId="19" animBg="1" advAuto="0"/>
      <p:bldP spid="493" grpId="18" animBg="1" advAuto="0"/>
      <p:bldP spid="494" grpId="14" animBg="1" advAuto="0"/>
      <p:bldP spid="498" grpId="8" animBg="1" advAuto="0"/>
      <p:bldP spid="499" grpId="10" animBg="1" advAuto="0"/>
      <p:bldP spid="503" grpId="11" animBg="1" advAuto="0"/>
      <p:bldP spid="504" grpId="13" animBg="1" advAuto="0"/>
      <p:bldP spid="505" grpId="1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fatma.KSU1\Downloads\PHOTO-2019-11-30-21-23-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r="28582" b="9333"/>
          <a:stretch/>
        </p:blipFill>
        <p:spPr bwMode="auto">
          <a:xfrm>
            <a:off x="3840480" y="162446"/>
            <a:ext cx="2292806" cy="669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8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/>
          </p:cNvSpPr>
          <p:nvPr>
            <p:ph type="title"/>
          </p:nvPr>
        </p:nvSpPr>
        <p:spPr>
          <a:xfrm>
            <a:off x="935081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Purine degradation pathway</a:t>
            </a:r>
          </a:p>
        </p:txBody>
      </p:sp>
      <p:sp>
        <p:nvSpPr>
          <p:cNvPr id="508" name="Shape 508"/>
          <p:cNvSpPr>
            <a:spLocks noGrp="1"/>
          </p:cNvSpPr>
          <p:nvPr>
            <p:ph idx="1"/>
          </p:nvPr>
        </p:nvSpPr>
        <p:spPr>
          <a:xfrm>
            <a:off x="723901" y="1676400"/>
            <a:ext cx="8724900" cy="44196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742950" indent="-285750">
              <a:spcBef>
                <a:spcPts val="700"/>
              </a:spcBef>
              <a:buClr>
                <a:srgbClr val="FFFFCC"/>
              </a:buClr>
              <a:defRPr sz="30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</a:lstStyle>
          <a:p>
            <a:r>
              <a:t>Adenosine and guanosine (purines) are finally degraded to uric acid by:</a:t>
            </a:r>
          </a:p>
          <a:p>
            <a:pPr lvl="1"/>
            <a:r>
              <a:t>Purine degradation pathway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pic>
        <p:nvPicPr>
          <p:cNvPr id="511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1" y="293690"/>
            <a:ext cx="9067800" cy="6335713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Shape 512"/>
          <p:cNvSpPr/>
          <p:nvPr/>
        </p:nvSpPr>
        <p:spPr>
          <a:xfrm rot="16200000">
            <a:off x="-130189" y="4717973"/>
            <a:ext cx="83661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t>Page 1093</a:t>
            </a:r>
          </a:p>
        </p:txBody>
      </p:sp>
      <p:sp>
        <p:nvSpPr>
          <p:cNvPr id="513" name="Shape 513"/>
          <p:cNvSpPr>
            <a:spLocks noGrp="1"/>
          </p:cNvSpPr>
          <p:nvPr>
            <p:ph type="title"/>
          </p:nvPr>
        </p:nvSpPr>
        <p:spPr>
          <a:xfrm>
            <a:off x="1076327" y="4495800"/>
            <a:ext cx="3609975" cy="10668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1828800" algn="l"/>
                <a:tab pos="2057400" algn="l"/>
              </a:tabLst>
              <a:defRPr sz="2000"/>
            </a:pPr>
            <a:r>
              <a:t>Major pathways of</a:t>
            </a:r>
            <a:br/>
            <a:r>
              <a:t>purine catabolism</a:t>
            </a:r>
            <a:br/>
            <a:r>
              <a:t>in animals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2002" y="5473337"/>
            <a:ext cx="2616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Xanthine Oxidase- </a:t>
            </a:r>
            <a:r>
              <a:rPr lang="en-US" sz="1800" dirty="0" smtClean="0">
                <a:solidFill>
                  <a:schemeClr val="tx1"/>
                </a:solidFill>
              </a:rPr>
              <a:t>Rate limiting enzyme of purine degradation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Fate of uric acid in humans</a:t>
            </a:r>
          </a:p>
        </p:txBody>
      </p:sp>
      <p:sp>
        <p:nvSpPr>
          <p:cNvPr id="516" name="Shape 516"/>
          <p:cNvSpPr>
            <a:spLocks noGrp="1"/>
          </p:cNvSpPr>
          <p:nvPr>
            <p:ph idx="1"/>
          </p:nvPr>
        </p:nvSpPr>
        <p:spPr>
          <a:xfrm>
            <a:off x="723901" y="1219200"/>
            <a:ext cx="8724900" cy="5334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In humans, primates, birds and reptiles the final product of purine degradation is </a:t>
            </a:r>
            <a:r>
              <a:rPr dirty="0">
                <a:solidFill>
                  <a:srgbClr val="FF0000"/>
                </a:solidFill>
              </a:rPr>
              <a:t>uric acid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Uric acid is excreted in the urine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Some animals convert uric acid to other products:</a:t>
            </a:r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err="1"/>
              <a:t>Allantoin</a:t>
            </a:r>
            <a:endParaRPr sz="2600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err="1"/>
              <a:t>Allantoic</a:t>
            </a:r>
            <a:r>
              <a:rPr dirty="0"/>
              <a:t> acid</a:t>
            </a:r>
            <a:endParaRPr sz="2600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Urea</a:t>
            </a:r>
            <a:endParaRPr sz="2600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Ammonia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1" build="p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sp>
        <p:nvSpPr>
          <p:cNvPr id="519" name="Shape 519"/>
          <p:cNvSpPr>
            <a:spLocks noGrp="1"/>
          </p:cNvSpPr>
          <p:nvPr>
            <p:ph type="title"/>
          </p:nvPr>
        </p:nvSpPr>
        <p:spPr>
          <a:xfrm>
            <a:off x="419100" y="2438400"/>
            <a:ext cx="3352800" cy="609600"/>
          </a:xfrm>
          <a:prstGeom prst="rect">
            <a:avLst/>
          </a:prstGeom>
        </p:spPr>
        <p:txBody>
          <a:bodyPr/>
          <a:lstStyle/>
          <a:p>
            <a:pPr defTabSz="777240">
              <a:tabLst>
                <a:tab pos="1549400" algn="l"/>
                <a:tab pos="1739900" algn="l"/>
              </a:tabLst>
              <a:defRPr sz="1700"/>
            </a:pPr>
            <a:r>
              <a:t>Degradation of uric acid to</a:t>
            </a:r>
            <a:br/>
            <a:r>
              <a:t>ammonia in some animals</a:t>
            </a:r>
          </a:p>
        </p:txBody>
      </p:sp>
      <p:pic>
        <p:nvPicPr>
          <p:cNvPr id="520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7976" y="152400"/>
            <a:ext cx="2778125" cy="647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Shape 521"/>
          <p:cNvSpPr/>
          <p:nvPr/>
        </p:nvSpPr>
        <p:spPr>
          <a:xfrm rot="16200000">
            <a:off x="-130189" y="4721148"/>
            <a:ext cx="83661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t>Page 1097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ric">
  <a:themeElements>
    <a:clrScheme name="Gener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0000FF"/>
      </a:hlink>
      <a:folHlink>
        <a:srgbClr val="FF00FF"/>
      </a:folHlink>
    </a:clrScheme>
    <a:fontScheme name="Generi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Gener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2896</TotalTime>
  <Words>702</Words>
  <Application>Microsoft Office PowerPoint</Application>
  <PresentationFormat>35mm Slides</PresentationFormat>
  <Paragraphs>148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PowerPoint Presentation</vt:lpstr>
      <vt:lpstr>PowerPoint Presentation</vt:lpstr>
      <vt:lpstr>Purine degradation pathway</vt:lpstr>
      <vt:lpstr>PowerPoint Presentation</vt:lpstr>
      <vt:lpstr>PowerPoint Presentation</vt:lpstr>
      <vt:lpstr>Purine degradation pathway</vt:lpstr>
      <vt:lpstr>Major pathways of purine catabolism in animals</vt:lpstr>
      <vt:lpstr>Fate of uric acid in humans</vt:lpstr>
      <vt:lpstr>Degradation of uric acid to ammonia in some animals</vt:lpstr>
      <vt:lpstr>Fate of uric acid in humans</vt:lpstr>
      <vt:lpstr>Fate of uric acid in humans</vt:lpstr>
      <vt:lpstr>The Gout, a cartoon by James Gilroy (1799)</vt:lpstr>
      <vt:lpstr>Gout</vt:lpstr>
      <vt:lpstr>Gout</vt:lpstr>
      <vt:lpstr>Sodium urate crystals in urine</vt:lpstr>
      <vt:lpstr>PowerPoint Presentation</vt:lpstr>
      <vt:lpstr>Gout</vt:lpstr>
      <vt:lpstr>Gout</vt:lpstr>
      <vt:lpstr>Classification of Gout</vt:lpstr>
      <vt:lpstr>Biochemical Diagnosis</vt:lpstr>
      <vt:lpstr>PowerPoint Presentation</vt:lpstr>
      <vt:lpstr>Monosodium urate crystals</vt:lpstr>
      <vt:lpstr>Treatment</vt:lpstr>
      <vt:lpstr>Major pathways of purine catabolism in animals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sumbul</dc:creator>
  <cp:lastModifiedBy>Sumbul Fatma</cp:lastModifiedBy>
  <cp:revision>29</cp:revision>
  <cp:lastPrinted>2017-11-02T09:31:40Z</cp:lastPrinted>
  <dcterms:modified xsi:type="dcterms:W3CDTF">2019-12-01T09:02:06Z</dcterms:modified>
</cp:coreProperties>
</file>