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42"/>
  </p:notesMasterIdLst>
  <p:sldIdLst>
    <p:sldId id="256" r:id="rId2"/>
    <p:sldId id="257" r:id="rId3"/>
    <p:sldId id="305" r:id="rId4"/>
    <p:sldId id="315" r:id="rId5"/>
    <p:sldId id="258" r:id="rId6"/>
    <p:sldId id="259" r:id="rId7"/>
    <p:sldId id="299" r:id="rId8"/>
    <p:sldId id="260" r:id="rId9"/>
    <p:sldId id="300" r:id="rId10"/>
    <p:sldId id="306" r:id="rId11"/>
    <p:sldId id="261" r:id="rId12"/>
    <p:sldId id="313" r:id="rId13"/>
    <p:sldId id="287" r:id="rId14"/>
    <p:sldId id="262" r:id="rId15"/>
    <p:sldId id="263" r:id="rId16"/>
    <p:sldId id="286" r:id="rId17"/>
    <p:sldId id="304" r:id="rId18"/>
    <p:sldId id="264" r:id="rId19"/>
    <p:sldId id="320" r:id="rId20"/>
    <p:sldId id="265" r:id="rId21"/>
    <p:sldId id="268" r:id="rId22"/>
    <p:sldId id="270" r:id="rId23"/>
    <p:sldId id="307" r:id="rId24"/>
    <p:sldId id="312" r:id="rId25"/>
    <p:sldId id="271" r:id="rId26"/>
    <p:sldId id="311" r:id="rId27"/>
    <p:sldId id="273" r:id="rId28"/>
    <p:sldId id="272" r:id="rId29"/>
    <p:sldId id="297" r:id="rId30"/>
    <p:sldId id="321" r:id="rId31"/>
    <p:sldId id="275" r:id="rId32"/>
    <p:sldId id="281" r:id="rId33"/>
    <p:sldId id="293" r:id="rId34"/>
    <p:sldId id="280" r:id="rId35"/>
    <p:sldId id="276" r:id="rId36"/>
    <p:sldId id="295" r:id="rId37"/>
    <p:sldId id="289" r:id="rId38"/>
    <p:sldId id="319" r:id="rId39"/>
    <p:sldId id="318" r:id="rId40"/>
    <p:sldId id="32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95" autoAdjust="0"/>
    <p:restoredTop sz="91466" autoAdjust="0"/>
  </p:normalViewPr>
  <p:slideViewPr>
    <p:cSldViewPr>
      <p:cViewPr varScale="1">
        <p:scale>
          <a:sx n="73" d="100"/>
          <a:sy n="73" d="100"/>
        </p:scale>
        <p:origin x="12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14589E-A600-4670-8B21-EED6D806401B}" type="datetimeFigureOut">
              <a:rPr lang="ar-SA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136756-58CF-45E2-A53F-F9A50F4AA02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561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A63D2-C6ED-443F-929F-678533C3B32C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5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7990B-1B56-4F57-A598-0E0AF170A72F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7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2BA45-621F-46EB-969F-F62444B3A631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7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A25C18-5827-4280-A4EB-97CA2E7262DB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8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BB1134-5026-4C7F-951E-D2EDF288BB68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7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781F9-37E3-41E4-875F-3006F03E439F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DFFA3-89BC-448E-8C46-8F519DE3C2A5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4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E144C-88DB-4559-BE76-EE7823531BCD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7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736B40-161C-4391-96EC-1EDC2F64FE6C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7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8DAE1-5DBC-4CE2-A415-CBDAB055293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Normal vertebral bone and marrow is demonstrated at low power microscopically. Note the size and number of bone spicules. </a:t>
            </a:r>
          </a:p>
        </p:txBody>
      </p:sp>
    </p:spTree>
    <p:extLst>
      <p:ext uri="{BB962C8B-B14F-4D97-AF65-F5344CB8AC3E}">
        <p14:creationId xmlns:p14="http://schemas.microsoft.com/office/powerpoint/2010/main" val="166667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9F168-B164-4818-AAE5-E6393FFA8904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54EA8C-56FD-4CD4-97C0-C08B254CBA52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AE88E-39E4-439E-BF33-7E522D613724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5B2EA-FC51-4146-B6B0-C5AB1CEBD7B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37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05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62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99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92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1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679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5A511-57FB-4487-8409-CB8E7C1D0D42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0528B-E0BF-42AC-9EE0-9BF084BD533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5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AB31F-C04C-4F65-9C39-81BF3061F116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6471B-51D0-43AA-BA3F-916599FA1F4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43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18598-63E6-48E1-AFA8-763C36B935A3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642C-09AA-4273-9A0B-362EF90952F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13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CA0FC-0503-461A-9E6E-46CDD9A9FDCA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9525F-5C8A-4B84-9800-0456C06E790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61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3894E-4871-41F0-8670-B49872AFDCE1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258D0-8944-4205-A36E-F8560C2260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2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8087A-60C3-4A9A-A36B-4C078DEC4CAB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3B359-D727-4715-81B5-95F3328EFCC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39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7BE07-01F7-45E2-92DA-465AE7E19B53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299D0-5316-4760-B1D6-C95A70E547C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4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CB4FC-1224-4F97-90E5-0B3B7EAD0CDB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506E2-7C1A-40AF-BEBA-1F080266EF3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5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7F06D-2547-4873-93B5-8BBAA684EB2B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0F854-1ED8-4926-880A-46086C663DD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7AC57-4B94-4E15-B237-E70BFB4F7233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6D84-E84C-45E5-B993-0FD94BB15B6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7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14/03/1441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39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3573016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MUSCULOSKELETAL BLOCK</a:t>
            </a:r>
            <a:b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Pathology</a:t>
            </a:r>
            <a:b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100" dirty="0"/>
              <a:t>Congenital ,developmental and metabolic  bone diseases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2200" dirty="0" err="1"/>
              <a:t>Amany</a:t>
            </a:r>
            <a:r>
              <a:rPr lang="en-US" sz="2200" dirty="0"/>
              <a:t> </a:t>
            </a:r>
            <a:r>
              <a:rPr lang="en-US" sz="2200" dirty="0" err="1"/>
              <a:t>Fathaddin</a:t>
            </a:r>
            <a:r>
              <a:rPr lang="en-US" sz="2200" dirty="0"/>
              <a:t>, MD</a:t>
            </a:r>
            <a:br>
              <a:rPr lang="en-US" sz="2200" dirty="0"/>
            </a:br>
            <a:r>
              <a:rPr lang="en-US" sz="2200" dirty="0"/>
              <a:t>Assistant professor and consultant of pathology</a:t>
            </a:r>
            <a:endParaRPr lang="ar-SA" sz="22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57313" y="4500563"/>
            <a:ext cx="6400800" cy="1752600"/>
          </a:xfrm>
        </p:spPr>
        <p:txBody>
          <a:bodyPr/>
          <a:lstStyle/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cs typeface="Arial" pitchFamily="34" charset="0"/>
              </a:rPr>
              <a:t>Achondroplasia</a:t>
            </a:r>
            <a:endParaRPr lang="ar-SA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Achondroplasia is the most common skeletal dysplasia and a major cause of dwarfism.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10" y="116632"/>
            <a:ext cx="7055380" cy="124809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Achondroplasia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84784"/>
            <a:ext cx="7416708" cy="4920498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Is transmitted as an </a:t>
            </a:r>
            <a:r>
              <a:rPr lang="en-US" dirty="0">
                <a:solidFill>
                  <a:schemeClr val="accent2"/>
                </a:solidFill>
              </a:rPr>
              <a:t>autosomal dominant trait but many cases arise from spontaneous mutation  </a:t>
            </a:r>
            <a:r>
              <a:rPr lang="en-US" dirty="0"/>
              <a:t>resulting from: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Defect in the cartilage synthesis at growth plates due to </a:t>
            </a:r>
            <a:r>
              <a:rPr lang="en-US" dirty="0">
                <a:solidFill>
                  <a:schemeClr val="accent2"/>
                </a:solidFill>
              </a:rPr>
              <a:t>gain-of-function mutations in the FGF receptor 3 (FGFR3). 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en-US" dirty="0"/>
              <a:t>a receptor with tyrosine kinase activity that transmits intracellular signals. Signals transmitted by FGFR3 </a:t>
            </a:r>
            <a:r>
              <a:rPr lang="en-US" i="1" dirty="0"/>
              <a:t>inhibit</a:t>
            </a:r>
            <a:r>
              <a:rPr lang="en-US" dirty="0"/>
              <a:t> the proliferation and function of growth plate chondrocytes; consequently, the growth of normal epiphyseal plates is suppressed,</a:t>
            </a:r>
            <a:endParaRPr lang="en-US" dirty="0">
              <a:solidFill>
                <a:schemeClr val="accent2"/>
              </a:solidFill>
            </a:endParaRPr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It is characterized by failure of cartilage cell proliferation at the epiphysial plates of the long bones, resulting in failure of longitudinal bone growth and subsequent short limbs.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Membranous ossification is not affected, so that the skull, facial bones, and axial skeleton develop normally.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508846"/>
            <a:ext cx="4824536" cy="57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4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Achondroplasia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95536" y="1695103"/>
            <a:ext cx="5255369" cy="4495800"/>
          </a:xfrm>
        </p:spPr>
        <p:txBody>
          <a:bodyPr/>
          <a:lstStyle/>
          <a:p>
            <a:pPr marL="457207" lvl="1" indent="0">
              <a:buNone/>
            </a:pPr>
            <a:endParaRPr lang="en-US" dirty="0">
              <a:cs typeface="Arial" pitchFamily="34" charset="0"/>
            </a:endParaRPr>
          </a:p>
          <a:p>
            <a:pPr lvl="1"/>
            <a:r>
              <a:rPr lang="en-US" dirty="0"/>
              <a:t>Affected individuals have shortened proximal extremities, a trunk of relatively normal length, and an enlarged head with bulging forehead and conspicuous depression of the root of the nose.</a:t>
            </a:r>
          </a:p>
          <a:p>
            <a:pPr lvl="1"/>
            <a:r>
              <a:rPr lang="en-US" dirty="0">
                <a:cs typeface="Arial" pitchFamily="34" charset="0"/>
              </a:rPr>
              <a:t>General health, </a:t>
            </a:r>
            <a:r>
              <a:rPr lang="en-US" dirty="0"/>
              <a:t>intelligence, or reproductive status</a:t>
            </a:r>
            <a:r>
              <a:rPr lang="en-US" dirty="0">
                <a:cs typeface="Arial" pitchFamily="34" charset="0"/>
              </a:rPr>
              <a:t> are not affected, and life expectancy is normal</a:t>
            </a:r>
          </a:p>
        </p:txBody>
      </p:sp>
      <p:pic>
        <p:nvPicPr>
          <p:cNvPr id="1026" name="Picture 2" descr="http://biologypop.com/wp-content/uploads/2013/07/pate-withrow-9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r="9978"/>
          <a:stretch/>
        </p:blipFill>
        <p:spPr bwMode="auto">
          <a:xfrm>
            <a:off x="5940152" y="2551166"/>
            <a:ext cx="3024335" cy="36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Dr.Lubna\My Documents\My Pictures\fig2p1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     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95400" y="3149600"/>
            <a:ext cx="7613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latin typeface="Arial" pitchFamily="34" charset="0"/>
              </a:rPr>
              <a:t>METABOLIC BONE DISESES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Metabolic bone disease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comprises four fairly common conditions in which there is an imbalance between osteoblastic (bone forming) and osteoclastic (bone destroying) activity:</a:t>
            </a:r>
          </a:p>
          <a:p>
            <a:r>
              <a:rPr lang="en-US" b="1">
                <a:cs typeface="Arial" pitchFamily="34" charset="0"/>
              </a:rPr>
              <a:t>Osteoporosis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Osteomalacia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Paget's disease of bone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Hyperparathyroidism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cs typeface="Arial" pitchFamily="34" charset="0"/>
              </a:rPr>
              <a:t>OSTEOPOROSIS</a:t>
            </a:r>
          </a:p>
        </p:txBody>
      </p:sp>
      <p:sp>
        <p:nvSpPr>
          <p:cNvPr id="2765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28600"/>
            <a:ext cx="8153400" cy="990600"/>
          </a:xfrm>
        </p:spPr>
        <p:txBody>
          <a:bodyPr/>
          <a:lstStyle/>
          <a:p>
            <a:r>
              <a:rPr lang="en-US" sz="4000" dirty="0">
                <a:cs typeface="Arial" pitchFamily="34" charset="0"/>
              </a:rPr>
              <a:t>OSTEOPOROSIS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Osteoporosis is an acquired condition characterized by </a:t>
            </a:r>
            <a:r>
              <a:rPr lang="en-US" b="1" u="sng" dirty="0">
                <a:solidFill>
                  <a:srgbClr val="FF0000"/>
                </a:solidFill>
              </a:rPr>
              <a:t>reduced bone mass</a:t>
            </a:r>
            <a:r>
              <a:rPr lang="en-US" i="1" dirty="0"/>
              <a:t>,</a:t>
            </a:r>
            <a:r>
              <a:rPr lang="en-US" dirty="0"/>
              <a:t> leading to bone fragility and susceptibility to fractures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It may be localized  → disuse osteoporosis of a limb. 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            or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   may involve the entire skeleton, as a metabolic bone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1AE6-D6AA-4A94-9B87-B2579150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8319-19A4-4FA8-927F-84DA753F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853249"/>
            <a:ext cx="6711654" cy="43951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hallmark of osteoporosis is a loss of bone. </a:t>
            </a:r>
          </a:p>
          <a:p>
            <a:r>
              <a:rPr lang="en-US" dirty="0"/>
              <a:t>The cortices are thinned, with dilated haversian canals, and the trabeculae are reduced in thickness and lose their interconnections. </a:t>
            </a:r>
          </a:p>
          <a:p>
            <a:r>
              <a:rPr lang="en-US" dirty="0"/>
              <a:t> the mineral content of the bone tissue is normal. </a:t>
            </a:r>
          </a:p>
          <a:p>
            <a:r>
              <a:rPr lang="en-US" dirty="0"/>
              <a:t>Once enough bone is lost, susceptibility to fractures increases </a:t>
            </a:r>
          </a:p>
          <a:p>
            <a:r>
              <a:rPr lang="en-US" dirty="0"/>
              <a:t>In postmenopausal osteoporosis, trabecular bone loss often is severe, resulting in compression fractures and collapse of vertebral bodies. </a:t>
            </a:r>
          </a:p>
          <a:p>
            <a:r>
              <a:rPr lang="en-US" dirty="0"/>
              <a:t>In senile osteoporosis, cortical bone loss is prominent, predisposing to fractures in other weight-bearing bones, such as the femoral neck</a:t>
            </a:r>
          </a:p>
        </p:txBody>
      </p:sp>
    </p:spTree>
    <p:extLst>
      <p:ext uri="{BB962C8B-B14F-4D97-AF65-F5344CB8AC3E}">
        <p14:creationId xmlns:p14="http://schemas.microsoft.com/office/powerpoint/2010/main" val="193475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Diseases of Bones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84710" y="2060848"/>
            <a:ext cx="8316300" cy="4547598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Objectives </a:t>
            </a:r>
          </a:p>
          <a:p>
            <a:pPr lvl="1"/>
            <a:r>
              <a:rPr lang="en-US" dirty="0">
                <a:cs typeface="Arial" pitchFamily="34" charset="0"/>
              </a:rPr>
              <a:t>Be aware of some important congenital and developmental  bone diseases and their principal pathological features</a:t>
            </a:r>
          </a:p>
          <a:p>
            <a:pPr lvl="1"/>
            <a:r>
              <a:rPr lang="en-US" dirty="0">
                <a:cs typeface="Arial" pitchFamily="34" charset="0"/>
              </a:rPr>
              <a:t>Be familiar with the terminology used in some important developmental and congenital disorders.</a:t>
            </a:r>
          </a:p>
          <a:p>
            <a:pPr lvl="1"/>
            <a:r>
              <a:rPr lang="en-US" dirty="0">
                <a:cs typeface="Arial" pitchFamily="34" charset="0"/>
              </a:rPr>
              <a:t>Understand  the etiology, pathogenesis and clinical features of osteoporosis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29699" name="Picture 3" descr="osteoporosis_symp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</p:txBody>
      </p:sp>
      <p:pic>
        <p:nvPicPr>
          <p:cNvPr id="33795" name="Picture 3" descr="HEME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54375" y="3200400"/>
            <a:ext cx="263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OSTEOPOROSIS</a:t>
            </a:r>
          </a:p>
        </p:txBody>
      </p:sp>
      <p:pic>
        <p:nvPicPr>
          <p:cNvPr id="22530" name="Picture 2" descr="Cancellous Bone Low"/>
          <p:cNvPicPr>
            <a:picLocks noChangeAspect="1" noChangeArrowheads="1"/>
          </p:cNvPicPr>
          <p:nvPr/>
        </p:nvPicPr>
        <p:blipFill>
          <a:blip r:embed="rId4" cstate="print">
            <a:lum bright="6000" contrast="8000"/>
          </a:blip>
          <a:srcRect/>
          <a:stretch>
            <a:fillRect/>
          </a:stretch>
        </p:blipFill>
        <p:spPr bwMode="auto">
          <a:xfrm>
            <a:off x="1524000" y="2420938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002060"/>
                </a:solidFill>
                <a:cs typeface="Arial" pitchFamily="34" charset="0"/>
              </a:rPr>
              <a:t>Categories of Generalized</a:t>
            </a:r>
            <a:r>
              <a:rPr lang="en-US" sz="2800">
                <a:solidFill>
                  <a:srgbClr val="002060"/>
                </a:solidFill>
                <a:cs typeface="Arial" pitchFamily="34" charset="0"/>
              </a:rPr>
              <a:t> Osteoporosis</a:t>
            </a:r>
          </a:p>
          <a:p>
            <a:pPr algn="ctr">
              <a:buFont typeface="Wingdings" pitchFamily="2" charset="2"/>
              <a:buNone/>
            </a:pPr>
            <a:endParaRPr lang="en-US" sz="280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>
                <a:cs typeface="Arial" pitchFamily="34" charset="0"/>
              </a:rPr>
              <a:t> Primary </a:t>
            </a:r>
          </a:p>
          <a:p>
            <a:pPr algn="ctr"/>
            <a:r>
              <a:rPr lang="en-US">
                <a:cs typeface="Arial" pitchFamily="34" charset="0"/>
              </a:rPr>
              <a:t>Secondary</a:t>
            </a:r>
          </a:p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052736"/>
            <a:ext cx="8153400" cy="4495800"/>
          </a:xfrm>
        </p:spPr>
        <p:txBody>
          <a:bodyPr/>
          <a:lstStyle/>
          <a:p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pitchFamily="34" charset="0"/>
              </a:rPr>
              <a:t>PRIMARY: </a:t>
            </a:r>
          </a:p>
          <a:p>
            <a:r>
              <a:rPr lang="en-US" dirty="0">
                <a:cs typeface="Arial" pitchFamily="34" charset="0"/>
              </a:rPr>
              <a:t> Idiopathic</a:t>
            </a:r>
          </a:p>
          <a:p>
            <a:r>
              <a:rPr lang="en-US" dirty="0">
                <a:cs typeface="Arial" pitchFamily="34" charset="0"/>
              </a:rPr>
              <a:t>Post menopausal probably a consequence of declining levels of estrogen</a:t>
            </a:r>
          </a:p>
          <a:p>
            <a:r>
              <a:rPr lang="en-US" dirty="0">
                <a:cs typeface="Arial" pitchFamily="34" charset="0"/>
              </a:rPr>
              <a:t>Senile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4330258"/>
            <a:ext cx="8607300" cy="18466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Environmental factors</a:t>
            </a:r>
            <a:r>
              <a:rPr lang="en-US" sz="3200" dirty="0"/>
              <a:t> may play a role in osteoporosis in the elderly: decreased physical activity and nutritional </a:t>
            </a:r>
            <a:r>
              <a:rPr lang="en-US" sz="3200" dirty="0" smtClean="0"/>
              <a:t>protein</a:t>
            </a:r>
            <a:endParaRPr lang="en-US" sz="3200" dirty="0"/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menopausal 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decade after menopause, yearly reductions in bone mass may reach up to 2% of cortical bone and 9% of cancellous bone. Women may lose as much as 35% of their cortical bone and 50% of their cancellous bone by 30 to 40 years after menopause.</a:t>
            </a:r>
          </a:p>
        </p:txBody>
      </p:sp>
    </p:spTree>
    <p:extLst>
      <p:ext uri="{BB962C8B-B14F-4D97-AF65-F5344CB8AC3E}">
        <p14:creationId xmlns:p14="http://schemas.microsoft.com/office/powerpoint/2010/main" val="337917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OSTEOPOROSIS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5327377" cy="4495800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Secondary:</a:t>
            </a:r>
          </a:p>
          <a:p>
            <a:pPr lvl="1"/>
            <a:r>
              <a:rPr lang="en-US" dirty="0">
                <a:cs typeface="Arial" pitchFamily="34" charset="0"/>
              </a:rPr>
              <a:t>Endocrine  Disorders</a:t>
            </a:r>
          </a:p>
          <a:p>
            <a:pPr lvl="1"/>
            <a:r>
              <a:rPr lang="en-US" dirty="0">
                <a:cs typeface="Arial" pitchFamily="34" charset="0"/>
              </a:rPr>
              <a:t>Gastrointestinal disorders</a:t>
            </a:r>
          </a:p>
          <a:p>
            <a:pPr lvl="1"/>
            <a:r>
              <a:rPr lang="en-US" dirty="0" err="1">
                <a:cs typeface="Arial" pitchFamily="34" charset="0"/>
              </a:rPr>
              <a:t>Neoplasia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Drugs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Others ( Smoking</a:t>
            </a:r>
            <a:r>
              <a:rPr lang="en-US" sz="2000" dirty="0">
                <a:cs typeface="Arial" pitchFamily="34" charset="0"/>
              </a:rPr>
              <a:t>, </a:t>
            </a:r>
            <a:r>
              <a:rPr lang="en-US" sz="2000" dirty="0"/>
              <a:t>Immobilization,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Anemia, Pulmonary disease)</a:t>
            </a:r>
            <a:endParaRPr lang="en-US" dirty="0">
              <a:cs typeface="Arial" pitchFamily="34" charset="0"/>
            </a:endParaRPr>
          </a:p>
          <a:p>
            <a:pPr lvl="1"/>
            <a:endParaRPr lang="en-US" sz="2000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pitchFamily="34" charset="0"/>
              </a:rPr>
              <a:t>   </a:t>
            </a:r>
          </a:p>
          <a:p>
            <a:pPr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3" y="112713"/>
            <a:ext cx="417658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such as Addison disease,  DM type1, hypo or hyperthyroidism, and acromegaly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3781961"/>
            <a:ext cx="2714625" cy="267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Drugs: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Anticoagulants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Chemotherapy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Corticosteroids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Anticonvulsants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Alcohol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1262" y="2063170"/>
            <a:ext cx="3744913" cy="1570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Malnutrition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Malabsorption</a:t>
            </a:r>
            <a:endParaRPr lang="en-US" sz="2400" dirty="0"/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Hepatic insufficiency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Vitamin C, D deficiencies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461" y="5141893"/>
            <a:ext cx="337447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Neoplasia: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Multiple myeloma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Carcinomatosis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most common forms of osteoporosis are the senile and postmenopausal types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15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cs typeface="Arial" pitchFamily="34" charset="0"/>
              </a:rPr>
              <a:t>    Pathophysiology:</a:t>
            </a:r>
          </a:p>
          <a:p>
            <a:r>
              <a:rPr lang="en-US">
                <a:cs typeface="Arial" pitchFamily="34" charset="0"/>
              </a:rPr>
              <a:t>Occur when the balance between bone formation and resorption tilts in favor of resorption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153400" cy="4495800"/>
          </a:xfrm>
        </p:spPr>
        <p:txBody>
          <a:bodyPr/>
          <a:lstStyle/>
          <a:p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Pathophysiology</a:t>
            </a:r>
            <a:r>
              <a:rPr lang="en-US" b="1" dirty="0">
                <a:cs typeface="Arial" pitchFamily="34" charset="0"/>
              </a:rPr>
              <a:t>: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Genetic factors</a:t>
            </a:r>
          </a:p>
          <a:p>
            <a:pPr lvl="1"/>
            <a:r>
              <a:rPr lang="en-US" dirty="0">
                <a:cs typeface="Arial" pitchFamily="34" charset="0"/>
              </a:rPr>
              <a:t>Nutritional effects</a:t>
            </a:r>
          </a:p>
          <a:p>
            <a:pPr lvl="1"/>
            <a:r>
              <a:rPr lang="en-US" dirty="0">
                <a:cs typeface="Arial" pitchFamily="34" charset="0"/>
              </a:rPr>
              <a:t>Physical activity</a:t>
            </a:r>
          </a:p>
          <a:p>
            <a:pPr lvl="1"/>
            <a:r>
              <a:rPr lang="en-US" dirty="0">
                <a:cs typeface="Arial" pitchFamily="34" charset="0"/>
              </a:rPr>
              <a:t>Aging</a:t>
            </a:r>
          </a:p>
          <a:p>
            <a:pPr lvl="1"/>
            <a:r>
              <a:rPr lang="en-US" dirty="0">
                <a:cs typeface="Arial" pitchFamily="34" charset="0"/>
              </a:rPr>
              <a:t>Menopause </a:t>
            </a:r>
          </a:p>
          <a:p>
            <a:pPr lvl="1"/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3742" y="4064207"/>
            <a:ext cx="4572000" cy="2308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 Bone mass peaks during young adulthood; the greater the peak bone mass, the greater the delay in onset of osteoporosis. In both men and women, beginning in the third or fourth decade of life, bone </a:t>
            </a:r>
            <a:r>
              <a:rPr lang="en-US" dirty="0" err="1"/>
              <a:t>resorption</a:t>
            </a:r>
            <a:r>
              <a:rPr lang="en-US" dirty="0"/>
              <a:t> begins to outpace bone formation.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395536" y="4437112"/>
            <a:ext cx="3384376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postmenopausal drop in estrogen leads to increased cytokine production (especially IL-1, IL-6, and TNF), presumably from cells in the bone. These suppress OPG production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407988"/>
            <a:ext cx="7475537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Bone</a:t>
            </a:r>
            <a:endParaRPr lang="ar-SA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cs typeface="Arial" pitchFamily="34" charset="0"/>
              </a:rPr>
              <a:t>206 bones</a:t>
            </a:r>
          </a:p>
          <a:p>
            <a:r>
              <a:rPr lang="en-CA">
                <a:cs typeface="Arial" pitchFamily="34" charset="0"/>
              </a:rPr>
              <a:t>organic matrix (35%) and inorganic elements (65%): </a:t>
            </a:r>
            <a:r>
              <a:rPr lang="en-US">
                <a:cs typeface="Arial" pitchFamily="34" charset="0"/>
              </a:rPr>
              <a:t>calcium hydroxyapatite [Ca</a:t>
            </a:r>
            <a:r>
              <a:rPr lang="en-US" baseline="-25000">
                <a:cs typeface="Arial" pitchFamily="34" charset="0"/>
              </a:rPr>
              <a:t>10</a:t>
            </a:r>
            <a:r>
              <a:rPr lang="en-US">
                <a:cs typeface="Arial" pitchFamily="34" charset="0"/>
              </a:rPr>
              <a:t>(PO</a:t>
            </a:r>
            <a:r>
              <a:rPr lang="en-US" baseline="-25000">
                <a:cs typeface="Arial" pitchFamily="34" charset="0"/>
              </a:rPr>
              <a:t>4</a:t>
            </a:r>
            <a:r>
              <a:rPr lang="en-US">
                <a:cs typeface="Arial" pitchFamily="34" charset="0"/>
              </a:rPr>
              <a:t>)</a:t>
            </a:r>
            <a:r>
              <a:rPr lang="en-US" baseline="-25000">
                <a:cs typeface="Arial" pitchFamily="34" charset="0"/>
              </a:rPr>
              <a:t>6</a:t>
            </a:r>
            <a:r>
              <a:rPr lang="en-US">
                <a:cs typeface="Arial" pitchFamily="34" charset="0"/>
              </a:rPr>
              <a:t>(OH)</a:t>
            </a:r>
            <a:r>
              <a:rPr lang="en-US" baseline="-25000">
                <a:cs typeface="Arial" pitchFamily="34" charset="0"/>
              </a:rPr>
              <a:t>2</a:t>
            </a:r>
            <a:r>
              <a:rPr lang="en-US">
                <a:cs typeface="Arial" pitchFamily="34" charset="0"/>
              </a:rPr>
              <a:t>]</a:t>
            </a:r>
          </a:p>
          <a:p>
            <a:r>
              <a:rPr lang="en-US">
                <a:cs typeface="Arial" pitchFamily="34" charset="0"/>
              </a:rPr>
              <a:t>The bone-forming cells include osteoblasts and osteocytes, while cells of the bone-digesting lineage are osteoclasts</a:t>
            </a:r>
            <a:endParaRPr lang="en-CA">
              <a:cs typeface="Arial" pitchFamily="34" charset="0"/>
            </a:endParaRPr>
          </a:p>
          <a:p>
            <a:r>
              <a:rPr lang="en-US">
                <a:cs typeface="Arial" pitchFamily="34" charset="0"/>
              </a:rPr>
              <a:t>is very dynamic and subject to constant breakdown and renewal:  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remodeling 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D4815-A2A1-4EB3-8C30-F483E4B1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1944"/>
            <a:ext cx="7560840" cy="68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50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Clinical features</a:t>
            </a:r>
          </a:p>
          <a:p>
            <a:pPr lvl="1"/>
            <a:r>
              <a:rPr lang="en-US">
                <a:cs typeface="Arial" pitchFamily="34" charset="0"/>
              </a:rPr>
              <a:t>Difficult to diagnose</a:t>
            </a:r>
          </a:p>
          <a:p>
            <a:pPr lvl="1"/>
            <a:r>
              <a:rPr lang="en-US">
                <a:cs typeface="Arial" pitchFamily="34" charset="0"/>
              </a:rPr>
              <a:t>Remain asymptomatic ----fracture</a:t>
            </a:r>
          </a:p>
          <a:p>
            <a:pPr lvl="1"/>
            <a:r>
              <a:rPr lang="en-US">
                <a:cs typeface="Arial" pitchFamily="34" charset="0"/>
              </a:rPr>
              <a:t>Fractures</a:t>
            </a:r>
          </a:p>
          <a:p>
            <a:pPr lvl="2"/>
            <a:r>
              <a:rPr lang="en-US">
                <a:cs typeface="Arial" pitchFamily="34" charset="0"/>
              </a:rPr>
              <a:t>Vertebrae</a:t>
            </a:r>
          </a:p>
          <a:p>
            <a:pPr lvl="2"/>
            <a:r>
              <a:rPr lang="en-US">
                <a:cs typeface="Arial" pitchFamily="34" charset="0"/>
              </a:rPr>
              <a:t>Femoral neck</a:t>
            </a:r>
          </a:p>
          <a:p>
            <a:pPr lvl="1"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  <a:p>
            <a:pPr lvl="1"/>
            <a:r>
              <a:rPr lang="en-US">
                <a:cs typeface="Arial" pitchFamily="34" charset="0"/>
              </a:rPr>
              <a:t>Patients with osteoporosis have normal serum levels of calcium, phosphate, and alkaline phosphatase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 </a:t>
            </a:r>
            <a:r>
              <a:rPr lang="en-US" sz="3600" dirty="0"/>
              <a:t> Diagnosis </a:t>
            </a:r>
            <a:br>
              <a:rPr lang="en-US" sz="3600" dirty="0"/>
            </a:br>
            <a:r>
              <a:rPr lang="en-US" sz="3600" b="1" dirty="0"/>
              <a:t>Bone density by radiographic measures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Plain X ray: cannot detect osteoporosis until 30% to 40% of bone mass has already disappeared.</a:t>
            </a:r>
          </a:p>
          <a:p>
            <a:r>
              <a:rPr lang="en-US" dirty="0">
                <a:cs typeface="Arial" pitchFamily="34" charset="0"/>
              </a:rPr>
              <a:t>Dual-emission X-ray absorptiometry (DXA scan): is used primarily to evaluate bone density, to diagnose and follow up pt. with osteoporosis.</a:t>
            </a:r>
          </a:p>
          <a:p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 pitchFamily="34" charset="0"/>
              </a:rPr>
              <a:t>DXA scan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47108" name="Picture 2" descr="http://providingclarity.com/images/GE-Dexa-Advance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8404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Osteoporosis is rarely lethal.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Patients have an increased mortality rate due to the complications of fracture.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 	e.g. hip fractures can lead to decreased 	mobility and an additional risk of numerous 	complications: deep vein thrombosis, pulmonary 	embolism and pneumonia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cs typeface="Arial" pitchFamily="34" charset="0"/>
              </a:rPr>
              <a:t>  </a:t>
            </a:r>
            <a:r>
              <a:rPr lang="en-US" sz="2800" b="1" u="sng">
                <a:cs typeface="Arial" pitchFamily="34" charset="0"/>
              </a:rPr>
              <a:t>Prevention Strategies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The best long-term approach to osteoporosis is prevention. 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children and young adults, particularly women, with a good diet (with enough calcium and vitamin D) and get plenty of exercise, will build up and maintain bone mass.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 This will provide a good reserve against bone loss later in life. Exercise places stress on bones that builds up bone mass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52228" name="Picture 2" descr="http://www.womantribe.com/wp-content/uploads/2012/10/World-Osteoporosis-D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428625"/>
            <a:ext cx="7518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Metabolic bone disease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In </a:t>
            </a:r>
            <a:r>
              <a:rPr lang="en-US" b="1" dirty="0" err="1"/>
              <a:t>osteomalacia</a:t>
            </a:r>
            <a:r>
              <a:rPr lang="en-US" b="1" dirty="0"/>
              <a:t> and Rickets</a:t>
            </a:r>
            <a:r>
              <a:rPr lang="en-US" dirty="0"/>
              <a:t>, </a:t>
            </a:r>
            <a:r>
              <a:rPr lang="en-US" dirty="0" err="1"/>
              <a:t>osteoblastic</a:t>
            </a:r>
            <a:r>
              <a:rPr lang="en-US" dirty="0"/>
              <a:t> production of bone collagen is normal </a:t>
            </a:r>
            <a:r>
              <a:rPr lang="en-US" dirty="0">
                <a:solidFill>
                  <a:srgbClr val="FF0000"/>
                </a:solidFill>
              </a:rPr>
              <a:t>but </a:t>
            </a:r>
            <a:r>
              <a:rPr lang="en-US" b="1" u="sng" dirty="0">
                <a:solidFill>
                  <a:srgbClr val="FF0000"/>
                </a:solidFill>
              </a:rPr>
              <a:t>mineralization is inadequate</a:t>
            </a:r>
            <a:r>
              <a:rPr lang="en-US" dirty="0"/>
              <a:t>. It is a manifestations of vitamin D deficiency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7AA7-E966-40BF-A689-658DB200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8413A-7295-4466-8517-9DED96AA1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Rickets refers to the disorder in children, in which it interferes with the deposition of bone in the growth plates.</a:t>
            </a:r>
          </a:p>
          <a:p>
            <a:r>
              <a:rPr lang="en-US" dirty="0"/>
              <a:t> </a:t>
            </a:r>
            <a:r>
              <a:rPr lang="en-US" dirty="0" err="1"/>
              <a:t>Osteomalacia</a:t>
            </a:r>
            <a:r>
              <a:rPr lang="en-US" dirty="0"/>
              <a:t> is the adult counterpart, in which bone formed during remodeling is </a:t>
            </a:r>
            <a:r>
              <a:rPr lang="en-US" dirty="0" err="1"/>
              <a:t>undermineralized</a:t>
            </a:r>
            <a:r>
              <a:rPr lang="en-US" dirty="0"/>
              <a:t>, resulting in predisposition to fractures.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50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 bowing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401530-C621-4129-8B7E-E13313003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84784"/>
            <a:ext cx="7055380" cy="5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08720"/>
            <a:ext cx="8030788" cy="52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6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D8D-86B0-47FD-A86E-422CA968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9E3AF1-FC78-457E-AD0D-BDFFA6631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62" y="452718"/>
            <a:ext cx="7831154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Diseases of Bones</a:t>
            </a:r>
            <a:endParaRPr lang="ar-SA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Congenital</a:t>
            </a:r>
          </a:p>
          <a:p>
            <a:r>
              <a:rPr lang="en-US">
                <a:cs typeface="Arial" pitchFamily="34" charset="0"/>
              </a:rPr>
              <a:t>Acquired</a:t>
            </a:r>
          </a:p>
          <a:p>
            <a:pPr lvl="1"/>
            <a:r>
              <a:rPr lang="en-US">
                <a:cs typeface="Arial" pitchFamily="34" charset="0"/>
              </a:rPr>
              <a:t>Metabolic</a:t>
            </a:r>
          </a:p>
          <a:p>
            <a:pPr lvl="1"/>
            <a:r>
              <a:rPr lang="en-US">
                <a:cs typeface="Arial" pitchFamily="34" charset="0"/>
              </a:rPr>
              <a:t>Infections </a:t>
            </a:r>
          </a:p>
          <a:p>
            <a:pPr lvl="1"/>
            <a:r>
              <a:rPr lang="en-US">
                <a:cs typeface="Arial" pitchFamily="34" charset="0"/>
              </a:rPr>
              <a:t>Traumatic </a:t>
            </a:r>
          </a:p>
          <a:p>
            <a:pPr lvl="1"/>
            <a:r>
              <a:rPr lang="en-US">
                <a:cs typeface="Arial" pitchFamily="34" charset="0"/>
              </a:rPr>
              <a:t>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Congenital Diseases of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153400" cy="5688632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None/>
              <a:defRPr/>
            </a:pPr>
            <a:r>
              <a:rPr lang="en-US" dirty="0"/>
              <a:t>Localized or entire skeleton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Dysostoses: 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en-US" i="1" dirty="0"/>
              <a:t>aplasia</a:t>
            </a:r>
            <a:r>
              <a:rPr lang="en-US" dirty="0"/>
              <a:t> :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i="1" dirty="0"/>
              <a:t>congenital absence of a digit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extra bones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abnormal fusion of bones </a:t>
            </a:r>
            <a:r>
              <a:rPr lang="en-US" dirty="0" err="1"/>
              <a:t>e.g</a:t>
            </a:r>
            <a:r>
              <a:rPr lang="en-US" dirty="0"/>
              <a:t> : premature closure of cranial sutures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Dysplasia: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r>
              <a:rPr lang="en-US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Achondroplasia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Osteopetrosis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002060"/>
                </a:solidFill>
                <a:cs typeface="Arial" pitchFamily="34" charset="0"/>
              </a:rPr>
              <a:t>Osteogenesis imperfecta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153400" cy="9355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Congenital Diseases of Bones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>
                <a:solidFill>
                  <a:srgbClr val="002060"/>
                </a:solidFill>
              </a:rPr>
              <a:t>Osteogenesis imperfecta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(brittle bone disease)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2531078"/>
            <a:ext cx="8229600" cy="3745037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/>
              <a:t>Osteogenesis imperfecta is a group of genetic disorders  characterized by brittle bones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solidFill>
                  <a:schemeClr val="accent2"/>
                </a:solidFill>
              </a:rPr>
              <a:t>Defect in the synthesis of type I collagen </a:t>
            </a:r>
            <a:r>
              <a:rPr lang="en-US" dirty="0"/>
              <a:t>leading to too</a:t>
            </a:r>
            <a:r>
              <a:rPr lang="en-US" i="1" dirty="0"/>
              <a:t> </a:t>
            </a:r>
            <a:r>
              <a:rPr lang="en-US" dirty="0"/>
              <a:t>little bone  resulting in extreme skeletal fragility with susceptibility to fractures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Four main types with different clinical manifestations classified according to the severity of bone fragility, the presence or absence of </a:t>
            </a:r>
            <a:r>
              <a:rPr lang="en-US" dirty="0">
                <a:solidFill>
                  <a:schemeClr val="accent2"/>
                </a:solidFill>
              </a:rPr>
              <a:t>blue sclera, hearing loss, abnormal teeth</a:t>
            </a:r>
            <a:r>
              <a:rPr lang="en-US" dirty="0"/>
              <a:t>, and the mode of inheritance, some are fatal. 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/>
              <a:t>Type 1: blue sclera in both eye, deformed teeth  and hearing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en-US" sz="2800" b="1">
                <a:solidFill>
                  <a:srgbClr val="000000"/>
                </a:solidFill>
                <a:cs typeface="Arial" pitchFamily="34" charset="0"/>
              </a:rPr>
              <a:t>Osteogenesis imperfecta, type 1</a:t>
            </a:r>
            <a:br>
              <a:rPr lang="en-US" sz="2800" b="1">
                <a:solidFill>
                  <a:srgbClr val="000000"/>
                </a:solidFill>
                <a:cs typeface="Arial" pitchFamily="34" charset="0"/>
              </a:rPr>
            </a:br>
            <a:endParaRPr lang="en-US" sz="28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1026" name="Picture 2" descr="http://upload.wikimedia.org/wikipedia/commons/2/21/Characteristically_blue_sclerae_of_patient_with_osteogenesis_imperfec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058863"/>
            <a:ext cx="50752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jorthod.maneyjournals.org/content/30/4/291/F1/graphic-3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54438"/>
            <a:ext cx="476408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 descr="data:image/jpeg;base64,/9j/4AAQSkZJRgABAQAAAQABAAD/2wCEAAkGBxQREBISEBQUFBQVFRUXFBUQFA8UFRQUGBQXFhQUFBUYHCggGBolHBQWITEhJSkrLi4uFx80ODUsNygtLisBCgoKBQUFDgUFDisZExkrKysrKysrKysrKysrKysrKysrKysrKysrKysrKysrKysrKysrKysrKysrKysrKysrK//AABEIAQEAxAMBIgACEQEDEQH/xAAcAAACAgMBAQAAAAAAAAAAAAAABgUHAQIEAwj/xABCEAABAgMDCQQJAgQGAwEAAAABAAIDESEEBRIGIjFBUWFxgbEykaHBEyNCUnKC0eHwM7IHFGKSJENzosLxY4OjFf/EABQBAQAAAAAAAAAAAAAAAAAAAAD/xAAUEQEAAAAAAAAAAAAAAAAAAAAA/9oADAMBAAIRAxEAPwCtMgjK8ILvdbFP/wAnt81eVw3jSSoTJSLhtIJ91wHEyVr3NapSKCyoVsNCu2w2uTwDodTnq/N6WLNaKLrZHQORE6FJ1vh+jiOYdRpw1JrsUf0kNrtorx0HxULlTZ+zEHwnyQI99Q6lVzlXZtDxqPgfwKy71E0l3/AxNcNyBJaVsvNtKLdBmaELCDYFaRStlmAzFEYNrh9UFk5I2fDDYNgCse5zJ44JCuISDU63VEzkDk0rK8rO+YXqgEIXha4+FpKCDvy11O6ioX+KduxFjP68Xc0gdSreve00ceKoTLW0ekjuOx0u4V8SgXEIQgEIQg67tMnkjU2f+4KzLmtM2AjWFW12Dt/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+qtXLi1ygPG0S76eaqm9v8AL4O8kEchCEAhCEEhdQpE4N6lT2T8WT3DgVB3UM1/FvmpS6P1eXmgfbudMgJla6QSxcomZplgsLqAT2oGm6YmFjDtE+WgroJLoZwCbmumATLNIkeNQFwWJ/q2g+zTlpqpmwQmnOnIDWTIVKDjfAcZyEtx6TStfkEycHiQrMHyVlRGiQmUh5eR5iW0kDaW7+ckFRX7AzCdle5LzCm+8mzYRxSfDQboQsIMkqXybh6Tv6KGcmLJxmYPzWgfrhsIIa9+g6BqkKVVh3O4S2NHKu5V9cVtADWu0DRrlXQrDueEHtxA5ugSPCc0EoLU3RrXs50hMrxh2NrTMAT2ma0tpm2X5oQYtT8THJCvaPnFN9rjYIWCecdO4JAvqJnu4IEXLe0zwt2un3D7hI186WfCev2TTlUSYjefklS+Tnt+Afucg4EIQgEIQgk7s7DviHT7qVuUesPAKLu39M/Gf2tUrcZ9YeAQPtyiiabumdGjolS5jRMdhjejcHavaG0awglrRDIawsBJmcUpyAGifGvcp+5Ax8KZGKsiJzE1GQn4YzQKh3cWkTHVS91WMwjEYNBaCJ7Z0Pig7g8PnUgNFQAJDZJIWXIm+XugN6k+Ke7Nmse52892hIWUjsTnT06Tx0+aCvbdoKTSJOI3nqne8WaUl2gSiPG8/VALCFhBhyZrhPq28EsuTHcZ9W3gEDhdjqKw8k7ScLmgUnOZIA0BVvdpomC6LwdCILTo1aiNhQWgyJMUIP1XC2NibnyEydLTpnuXlZ7WPVub2HgEbp6QeEz3L1szZiJMTk6cjwr+bkEJb6PMzOZNdqVb8ha00366UcAaMDSOc5+KX71bMFBWeVULNB2EfTzSTep9YPhHUqwcpm+qdwVd3ifWHg3oEHKhCEAhCEErd49Vxc7yHkpG6HSi8Qo+xfpN4u/cV02N0orTvkgsC6HV7kywdCUrsfVqbLMaIGSwwy9kF4E5AA/K4t6AJjghxDyRImgnsBkFE5KR5QiNkQ8ptb91POfMGVQZS3bUHhb3Ss5G2njM+AVf3q/EXFO+U0XBA8BxNPqkSPoQKd5sqd6R7zbKKd8j5eSsC9W1SNfzJRAdxH53oOFCAsIMOTFcf6beCXXJiuP9NvBA2XeKBSsEKLu/shS8AIGvJyLjs7ma4T5j4X/cHvTBAdhibninGVPNKOSsXDaC06Htc3nRw6FNdrJwTGlrmkcJhBDZSD1sJ22HLmCfqoG8dCYsqRWEdjog8WkJavF2aeCBBylPqncCq3tx9Y7l+0KxMqHerKrq2fqO4oPBCEIBCEIJiyD1TOf7iskyIOwgogfps+EIegdLsiTDTwTjd75tVfXBGmxu6ndRO90xZhA75LEYIwOgOYe+Ymmt4GCQ2CSS8lHTfGZthh3Np+6dG9jkOgQLuWkWkJvEnkBLqUoWgppyzq5hGqc/D6JTjlBC3oKFJWUbKA7D5J3vCoKT8oGzYeR8UEAELDVlBhyYrh/TCXXKfuA+rHPqgcLu7IUxZ1D3ec0KXsyDvsD8EaG7Y4fTzT3Hd6mKTqYT4TVftMiDvCfIrMUCKPehS5kEII7KbsNP/kPi2aUr1dmHgmvKP9Jp2vae+GSk6+HZqBByqfmS2kfngkC0nPd8R6p3ypfnMG/y+6Ro3ad8TupQaIQhAIQhBNQhmM+BvRBW0qN+FvQLCCSyfjScW75p6uaLWSraxRMMVp207093VGq1BYWST/8AE10Fjh3yTvaXSgkj3aclX2TEWUcHd5hWARODLdLuMvJAu39Ug7R5JQj69ybr87IOyc+U0nxTpQRlr0JVvpk2O4FNdpS5ejaOCBPYtloxboMOU5k+czv6qDcpnJ85vMoHWwdkKXs2hQ9gOapezoOlyf4xlAd/pjoUgME3AbSAn28DKBG3QyPBBwX+z/DQzprCr8jh5JFvt1E930P8EzhC/wCSry+olUFf5QPnGaNg6n7JOeZk8T1TTeT52hx2SHhPzSoEAhCEAhCEE88dB0Wi9IoqVog83hNdyWrExp1+etKzgpC4bRheWnXUeaC1cnLT6xh20Vl2SJNjhsM+RH1VM3RaJHhIhWvYrTihhw9poQeF+smzj56UjxaEhPtrz4ThsqkK0jPcN5QR9pUDejdKn7QoO8h0QJDhJzhvPVZW1pEojuK0QZKlbgNDx8gooqUuD2uPkEDtYDmhTFnKg7uOaFM2coJO7W4o0Mf1D6pwyjiYbK/a4geICVsmG4rUzcCfD7qeyrf6uE33nj6oPTKAysYB1CD5qr75i1crIy2i4IEtr2j+1h+qqLKC04WOO6nkgUXvm57t7j1S4FPmjH/C79pUAgEIQgEIQgn4mkrRbP0laoMFasfhcHDUf+1stXBA63XaeyfySs7JG2YoJaTVh8D+FUtcFpzcJ1dNSsjIm2SjBpPbaW8xUeaB7Y6pHEJFt4lFiA6nFN3pZRZH2mzHEGTvLvS1lNDwx8Q0PAPPQfLvQQ0dQ15KXjFRN5aAgSrcPWu5dAvNe95D1p4Bc6DJUncPtcfIKMKlbiFDxQN93Gil4Jooa7tClmOogZ8jWTfEdsaGji4/ZSGUETHbLPBGognv+xWmRcOULF70Qnk0fULWyv8AS3k52qG09+rqg4/4lWusJg2OcfmMh0VQ5TWiZDRrPgE/ZfWzFa4mxkmD5RXxJVX3lFxxXbqfVByx/wBOJ8DuigFPWv8ASifD5hQKAQhCAQhCCectVkrCDCwVlCD1u6LgiDYafRPFzWwse149kh3KdVX7tybLptGINO0ILbvOJIQ4o0NcHfI+h7pg8l4ZQ2b0kLE3tMqOB0j82LnueP6WxtnXDOG7hq8CF22CNNgB0ibHctB6IEl7qKNvHQpi9YPo4r275hRNu7KBNvYesHDzXKF3323OaeK4AgwVM3I3M7+qhnKfuduY3ggZLDoUjiouCx6FKXbB9LGhs2uE+AqfAIHqwO/l7HiPsQ5/M6pH5tUfkfRkWO/WSSdzRice8oywtmGAyGPbdiPwt0eS8bxf/LXaW6HOa1vzRDif3BBXl/W3E6JEdrLnHiSXHqktpnMnSaqav+Pmy94/cqGaUHnbz6l/y/uCglNXi8eicN7eoUKgEIQgEIQgnSsLZaoMIQhBhwUtcEahbsPgfwqKK6LriYYo3/8AaC2Mi48xGh7WB44tofAjuUpZokohb77Zj4mUI5jolXI+0YbTC2OJYeD2kDxkp+1PwHFrhPDvl0PHdNBz5VMm6HEHtAg8Qlu1dlN19MxwHgewQ8cP+koRzQoFe/RQcfIqKapi/Rm8wodqDD0yXW2TW8B0S29NFhFAgnLOaJqyNs03uiHUMI4nT4JRguoniA/+Vsf9WGfzv0DkEHHbov8ANW5rfYDg35W1d5rX+IVtpChDYYjuLjJvgCjJKAS5z9ZzG8T2il3LC3CJaIrgc0Etb8Lc0dPFAk3tExRJbB4n8CzdbYc4zorC8Q4L4jWhxaHObhkHyqWmcjIgyJqJLkc/E4u2k/ZetmjGG8PbKYmCHDE1zXAtexw1tc0kEbDqQFoviM2BBixPRxGRXxQbO6DBEH0cPABha1owEl0QYmkOzdM1EX7Y2wbTFhsngBBZi7Qa5oe0O3gOAPBTNqtsGFDbKFGcwPxMgRbU59la+Tji9F6MEippinWpMyly1Wh0V74kQ4nvcXOcZVcTMmmhB5IQhAIQhBPLBWVgoMLCysIBYa7C4HYQVlYcEDjdVpwuY8eyWu7jPyT7eQHpXjU6Y5FVfdEabG93dRWNGi4mQX7YUMnjgAPig9Lsi44Qa7TJ0N3FtB4SSpbGYcTTqJHcmCC+TnkaDheNzhmu6tURfrc8n3hP69ECnfnZPEdVCtU1fQzDyUK1BmVRxHVM9lMgEtwBN7eKY4GpAxXFZ/SRWA9kZzvhbX6DmpXKS3YnNhj4iN5o0d3VeNzQxChkuoXVduaKy8+5eN158V1oiaMRLRtdqHAIGOwu/l4D3a4UNx/9hoPEjuVYX3Hkx3d30T3ftpw2OWuJEE94aJ9S1VnfUWZa3meg80HBDC3WGrZBxXycxnxHp91EKVvo0hje7/iopAIQhAIQhBPLC2WEGqFlYQYQVlYKCQuV9SN/50ViWSNOBB3NI7nEKu7mhEzd+UT9k+wxG4KTFRPYfwoOuytJcWyo4EeYIXNe9lcGZ9JaD+cEwOhEYQ1plLVP+4y20pqooPKGxRGEk4iDLtEktpoPOaBJvZuYeBUA1NF42c4TPWErNQdV3tm/gma7gMQmoe47LOu3oEy2C7HEg1kZyluQTUSCS2QMwaZs5ka1mGdA0AUA2BSMKzYYbcOGdJSIDp6Z7ZrNos02h8pEibpU06wPJBAZU2mkJnutJ5uP2VfWp+KI48u5OV9uxPO6iS4jZPcN5QbBbLAWUEdff+Xwd1H0UWpK+znM+E9fso1AIQhAIQhBPrC2WEGFhZKw1pNAg1JXRZrC55rQeKmcn7i9Jic6cmgEy0mc9HcU43Xd0FjQ9zWNE5AxJxHEjY37IIa5rnc5oEJhIFCdDRxcaBNFzXS8PzCC6VZdkcSfLxXS+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+GScBbvEnNPzCihRQyOlBE33+o34B+5yj1332fW/K3zK4EAhCEAhCEDBNaFyYLNcsJ4z4pZ8pd0K64VxWdpn6QP3lwb/tNUC5ZLE+KQGtJ3AEk8AmaxZP4G4oo0ew00Hxv0DgO8KWdarPBb6sCYAMqSLi0CstQIJ5pavC8y8ziOnsGocGoGW77zaxphjDinNkpHRpYQNIoeHWQaMbsRluAEgBsA1BVzZbYfSgt1KxsnIDo7gNA0vPut+6BkyfuyZ9KRRvZ3u28Au90mwyWkVc4ufpkG0Mtutc19XjgDLNBo4gAy9lp0N4nSVxZT20QoUOAzSRWXuig7zMoC0xwYYec1gmZbgZDmVFNtWKE+KdDSaTNdEh/uC5MorZhhw4QOqvKnXEuaK/DY2D3nAnniI8GtQcVqjzmTrSeXTtM9/kmW1xJNKU7O6cUO2koGyFElIhTN4RcGCWuTuWoeKgIbtCmL67TdzTL+4/RBPQ7UIfonCodnEbWkCnj4JgjsGGGw6CXYTvkCBwImkO3RpMs/8Apy8G/VMz7XjsUJ2trW13tc5h6BB7ZQ2PDEbElSI0f3NEnDwB5qMbEcyrNGtpq13EeaYmWgWqxD32k/3tE/Fp8EsRLSADNB6QIYe/EDhBFQ4iTTrmdY+yRsp7uMOIThLRMyBocM6TGo6FNi/SyLJhlQZwAoQT+cl73lZTHgl3acJvB04x7Y46/lQVTezpxncG/sC412XwzDHiDYR+0LjQCEIQCEIQMLL1loe08Vv/APr/ANTP7gltCBgfbS7228iAtRLaDzCgUSQOuTV2OjRCRo0eZ5K0LsAs8JxAJZDAJMiPSRD2W8J+AK+epIFNFOFEF+3SXve6M+Zc52FtNLndo9xlzUXbbSY1scfZaZD4IdB3yHeqfhW+K2WGLFbLRhiRBLuK2h3nGb2Y0UcIkQeaCzr6cXRQNjWjmc7/AJL2vWJ6sAanNA4BrgquF8Wic/TxSaVL3uNNGk7l6m/7SRIxnnXXCa8xvQNV7xpMIUFCEnN4hRka9Yz+08ni1n0WgvB+0f2tQPtibMs4ju1qRvB+ItP9J/cUhWXKiPDMx6M0IzmbRI6DvXs7LCOQAWwaT9l+v50D3ef6UPdId7B9FKXXGnZAzb6Vo40cPEqtouW0Z4IdDgSJnQRhIjZnlddiy+fDaG+gYZOc7tvGkNEtB93xQWLkrbi1z2D2m4m/HDBd4txjuUdlDR5Lew/OaBoB9pp4HqElWDLowojHiBPC4Ol6Uicjong2UXbF/iGx7S19mcAaiUZpkdtWBBwRYuGNPVSabsmrdJwbPNdIjc4aCOir20X0xzy4McAdU2ldN25SNgvBk+QM6Bsxwqg48sWBt4WtrRINjPAAnISMqdyh11Xra/TR40WvrIj3105ziRPeuV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utoShape 8" descr="data:image/jpeg;base64,/9j/4AAQSkZJRgABAQAAAQABAAD/2wCEAAkGBxQREBISEBQUFBQVFRUXFBUQFA8UFRQUGBQXFhQUFBUYHCggGBolHBQWITEhJSkrLi4uFx80ODUsNygtLisBCgoKBQUFDgUFDisZExkrKysrKysrKysrKysrKysrKysrKysrKysrKysrKysrKysrKysrKysrKysrKysrKysrK//AABEIAQEAxAMBIgACEQEDEQH/xAAcAAACAgMBAQAAAAAAAAAAAAAABgUHAQIEAwj/xABCEAABAgMDCQQJAgQGAwEAAAABAAIDESEEBRIGIjFBUWFxgbEykaHBEyNCUnKC0eHwM7IHFGKSJENzosLxY4OjFf/EABQBAQAAAAAAAAAAAAAAAAAAAAD/xAAUEQEAAAAAAAAAAAAAAAAAAAAA/9oADAMBAAIRAxEAPwCtMgjK8ILvdbFP/wAnt81eVw3jSSoTJSLhtIJ91wHEyVr3NapSKCyoVsNCu2w2uTwDodTnq/N6WLNaKLrZHQORE6FJ1vh+jiOYdRpw1JrsUf0kNrtorx0HxULlTZ+zEHwnyQI99Q6lVzlXZtDxqPgfwKy71E0l3/AxNcNyBJaVsvNtKLdBmaELCDYFaRStlmAzFEYNrh9UFk5I2fDDYNgCse5zJ44JCuISDU63VEzkDk0rK8rO+YXqgEIXha4+FpKCDvy11O6ioX+KduxFjP68Xc0gdSreve00ceKoTLW0ekjuOx0u4V8SgXEIQgEIQg67tMnkjU2f+4KzLmtM2AjWFW12Dt/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+qtXLi1ygPG0S76eaqm9v8AL4O8kEchCEAhCEEhdQpE4N6lT2T8WT3DgVB3UM1/FvmpS6P1eXmgfbudMgJla6QSxcomZplgsLqAT2oGm6YmFjDtE+WgroJLoZwCbmumATLNIkeNQFwWJ/q2g+zTlpqpmwQmnOnIDWTIVKDjfAcZyEtx6TStfkEycHiQrMHyVlRGiQmUh5eR5iW0kDaW7+ckFRX7AzCdle5LzCm+8mzYRxSfDQboQsIMkqXybh6Tv6KGcmLJxmYPzWgfrhsIIa9+g6BqkKVVh3O4S2NHKu5V9cVtADWu0DRrlXQrDueEHtxA5ugSPCc0EoLU3RrXs50hMrxh2NrTMAT2ma0tpm2X5oQYtT8THJCvaPnFN9rjYIWCecdO4JAvqJnu4IEXLe0zwt2un3D7hI186WfCev2TTlUSYjefklS+Tnt+Afucg4EIQgEIQgk7s7DviHT7qVuUesPAKLu39M/Gf2tUrcZ9YeAQPtyiiabumdGjolS5jRMdhjejcHavaG0awglrRDIawsBJmcUpyAGifGvcp+5Ax8KZGKsiJzE1GQn4YzQKh3cWkTHVS91WMwjEYNBaCJ7Z0Pig7g8PnUgNFQAJDZJIWXIm+XugN6k+Ke7Nmse52892hIWUjsTnT06Tx0+aCvbdoKTSJOI3nqne8WaUl2gSiPG8/VALCFhBhyZrhPq28EsuTHcZ9W3gEDhdjqKw8k7ScLmgUnOZIA0BVvdpomC6LwdCILTo1aiNhQWgyJMUIP1XC2NibnyEydLTpnuXlZ7WPVub2HgEbp6QeEz3L1szZiJMTk6cjwr+bkEJb6PMzOZNdqVb8ha00366UcAaMDSOc5+KX71bMFBWeVULNB2EfTzSTep9YPhHUqwcpm+qdwVd3ifWHg3oEHKhCEAhCEErd49Vxc7yHkpG6HSi8Qo+xfpN4u/cV02N0orTvkgsC6HV7kywdCUrsfVqbLMaIGSwwy9kF4E5AA/K4t6AJjghxDyRImgnsBkFE5KR5QiNkQ8ptb91POfMGVQZS3bUHhb3Ss5G2njM+AVf3q/EXFO+U0XBA8BxNPqkSPoQKd5sqd6R7zbKKd8j5eSsC9W1SNfzJRAdxH53oOFCAsIMOTFcf6beCXXJiuP9NvBA2XeKBSsEKLu/shS8AIGvJyLjs7ma4T5j4X/cHvTBAdhibninGVPNKOSsXDaC06Htc3nRw6FNdrJwTGlrmkcJhBDZSD1sJ22HLmCfqoG8dCYsqRWEdjog8WkJavF2aeCBBylPqncCq3tx9Y7l+0KxMqHerKrq2fqO4oPBCEIBCEIJiyD1TOf7iskyIOwgogfps+EIegdLsiTDTwTjd75tVfXBGmxu6ndRO90xZhA75LEYIwOgOYe+Ymmt4GCQ2CSS8lHTfGZthh3Np+6dG9jkOgQLuWkWkJvEnkBLqUoWgppyzq5hGqc/D6JTjlBC3oKFJWUbKA7D5J3vCoKT8oGzYeR8UEAELDVlBhyYrh/TCXXKfuA+rHPqgcLu7IUxZ1D3ec0KXsyDvsD8EaG7Y4fTzT3Hd6mKTqYT4TVftMiDvCfIrMUCKPehS5kEII7KbsNP/kPi2aUr1dmHgmvKP9Jp2vae+GSk6+HZqBByqfmS2kfngkC0nPd8R6p3ypfnMG/y+6Ro3ad8TupQaIQhAIQhBNQhmM+BvRBW0qN+FvQLCCSyfjScW75p6uaLWSraxRMMVp207093VGq1BYWST/8AE10Fjh3yTvaXSgkj3aclX2TEWUcHd5hWARODLdLuMvJAu39Ug7R5JQj69ybr87IOyc+U0nxTpQRlr0JVvpk2O4FNdpS5ejaOCBPYtloxboMOU5k+czv6qDcpnJ85vMoHWwdkKXs2hQ9gOapezoOlyf4xlAd/pjoUgME3AbSAn28DKBG3QyPBBwX+z/DQzprCr8jh5JFvt1E930P8EzhC/wCSry+olUFf5QPnGaNg6n7JOeZk8T1TTeT52hx2SHhPzSoEAhCEAhCEE88dB0Wi9IoqVog83hNdyWrExp1+etKzgpC4bRheWnXUeaC1cnLT6xh20Vl2SJNjhsM+RH1VM3RaJHhIhWvYrTihhw9poQeF+smzj56UjxaEhPtrz4ThsqkK0jPcN5QR9pUDejdKn7QoO8h0QJDhJzhvPVZW1pEojuK0QZKlbgNDx8gooqUuD2uPkEDtYDmhTFnKg7uOaFM2coJO7W4o0Mf1D6pwyjiYbK/a4geICVsmG4rUzcCfD7qeyrf6uE33nj6oPTKAysYB1CD5qr75i1crIy2i4IEtr2j+1h+qqLKC04WOO6nkgUXvm57t7j1S4FPmjH/C79pUAgEIQgEIQgn4mkrRbP0laoMFasfhcHDUf+1stXBA63XaeyfySs7JG2YoJaTVh8D+FUtcFpzcJ1dNSsjIm2SjBpPbaW8xUeaB7Y6pHEJFt4lFiA6nFN3pZRZH2mzHEGTvLvS1lNDwx8Q0PAPPQfLvQQ0dQ15KXjFRN5aAgSrcPWu5dAvNe95D1p4Bc6DJUncPtcfIKMKlbiFDxQN93Gil4Jooa7tClmOogZ8jWTfEdsaGji4/ZSGUETHbLPBGognv+xWmRcOULF70Qnk0fULWyv8AS3k52qG09+rqg4/4lWusJg2OcfmMh0VQ5TWiZDRrPgE/ZfWzFa4mxkmD5RXxJVX3lFxxXbqfVByx/wBOJ8DuigFPWv8ASifD5hQKAQhCAQhCCectVkrCDCwVlCD1u6LgiDYafRPFzWwse149kh3KdVX7tybLptGINO0ILbvOJIQ4o0NcHfI+h7pg8l4ZQ2b0kLE3tMqOB0j82LnueP6WxtnXDOG7hq8CF22CNNgB0ibHctB6IEl7qKNvHQpi9YPo4r275hRNu7KBNvYesHDzXKF3323OaeK4AgwVM3I3M7+qhnKfuduY3ggZLDoUjiouCx6FKXbB9LGhs2uE+AqfAIHqwO/l7HiPsQ5/M6pH5tUfkfRkWO/WSSdzRice8oywtmGAyGPbdiPwt0eS8bxf/LXaW6HOa1vzRDif3BBXl/W3E6JEdrLnHiSXHqktpnMnSaqav+Pmy94/cqGaUHnbz6l/y/uCglNXi8eicN7eoUKgEIQgEIQgnSsLZaoMIQhBhwUtcEahbsPgfwqKK6LriYYo3/8AaC2Mi48xGh7WB44tofAjuUpZokohb77Zj4mUI5jolXI+0YbTC2OJYeD2kDxkp+1PwHFrhPDvl0PHdNBz5VMm6HEHtAg8Qlu1dlN19MxwHgewQ8cP+koRzQoFe/RQcfIqKapi/Rm8wodqDD0yXW2TW8B0S29NFhFAgnLOaJqyNs03uiHUMI4nT4JRguoniA/+Vsf9WGfzv0DkEHHbov8ANW5rfYDg35W1d5rX+IVtpChDYYjuLjJvgCjJKAS5z9ZzG8T2il3LC3CJaIrgc0Etb8Lc0dPFAk3tExRJbB4n8CzdbYc4zorC8Q4L4jWhxaHObhkHyqWmcjIgyJqJLkc/E4u2k/ZetmjGG8PbKYmCHDE1zXAtexw1tc0kEbDqQFoviM2BBixPRxGRXxQbO6DBEH0cPABha1owEl0QYmkOzdM1EX7Y2wbTFhsngBBZi7Qa5oe0O3gOAPBTNqtsGFDbKFGcwPxMgRbU59la+Tji9F6MEippinWpMyly1Wh0V74kQ4nvcXOcZVcTMmmhB5IQhAIQhBPLBWVgoMLCysIBYa7C4HYQVlYcEDjdVpwuY8eyWu7jPyT7eQHpXjU6Y5FVfdEabG93dRWNGi4mQX7YUMnjgAPig9Lsi44Qa7TJ0N3FtB4SSpbGYcTTqJHcmCC+TnkaDheNzhmu6tURfrc8n3hP69ECnfnZPEdVCtU1fQzDyUK1BmVRxHVM9lMgEtwBN7eKY4GpAxXFZ/SRWA9kZzvhbX6DmpXKS3YnNhj4iN5o0d3VeNzQxChkuoXVduaKy8+5eN158V1oiaMRLRtdqHAIGOwu/l4D3a4UNx/9hoPEjuVYX3Hkx3d30T3ftpw2OWuJEE94aJ9S1VnfUWZa3meg80HBDC3WGrZBxXycxnxHp91EKVvo0hje7/iopAIQhAIQhBPLC2WEGqFlYQYQVlYKCQuV9SN/50ViWSNOBB3NI7nEKu7mhEzd+UT9k+wxG4KTFRPYfwoOuytJcWyo4EeYIXNe9lcGZ9JaD+cEwOhEYQ1plLVP+4y20pqooPKGxRGEk4iDLtEktpoPOaBJvZuYeBUA1NF42c4TPWErNQdV3tm/gma7gMQmoe47LOu3oEy2C7HEg1kZyluQTUSCS2QMwaZs5ka1mGdA0AUA2BSMKzYYbcOGdJSIDp6Z7ZrNos02h8pEibpU06wPJBAZU2mkJnutJ5uP2VfWp+KI48u5OV9uxPO6iS4jZPcN5QbBbLAWUEdff+Xwd1H0UWpK+znM+E9fso1AIQhAIQhBPrC2WEGFhZKw1pNAg1JXRZrC55rQeKmcn7i9Jic6cmgEy0mc9HcU43Xd0FjQ9zWNE5AxJxHEjY37IIa5rnc5oEJhIFCdDRxcaBNFzXS8PzCC6VZdkcSfLxXS+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+GScBbvEnNPzCihRQyOlBE33+o34B+5yj1332fW/K3zK4EAhCEAhCEDBNaFyYLNcsJ4z4pZ8pd0K64VxWdpn6QP3lwb/tNUC5ZLE+KQGtJ3AEk8AmaxZP4G4oo0ew00Hxv0DgO8KWdarPBb6sCYAMqSLi0CstQIJ5pavC8y8ziOnsGocGoGW77zaxphjDinNkpHRpYQNIoeHWQaMbsRluAEgBsA1BVzZbYfSgt1KxsnIDo7gNA0vPut+6BkyfuyZ9KRRvZ3u28Au90mwyWkVc4ufpkG0Mtutc19XjgDLNBo4gAy9lp0N4nSVxZT20QoUOAzSRWXuig7zMoC0xwYYec1gmZbgZDmVFNtWKE+KdDSaTNdEh/uC5MorZhhw4QOqvKnXEuaK/DY2D3nAnniI8GtQcVqjzmTrSeXTtM9/kmW1xJNKU7O6cUO2koGyFElIhTN4RcGCWuTuWoeKgIbtCmL67TdzTL+4/RBPQ7UIfonCodnEbWkCnj4JgjsGGGw6CXYTvkCBwImkO3RpMs/8Apy8G/VMz7XjsUJ2trW13tc5h6BB7ZQ2PDEbElSI0f3NEnDwB5qMbEcyrNGtpq13EeaYmWgWqxD32k/3tE/Fp8EsRLSADNB6QIYe/EDhBFQ4iTTrmdY+yRsp7uMOIThLRMyBocM6TGo6FNi/SyLJhlQZwAoQT+cl73lZTHgl3acJvB04x7Y46/lQVTezpxncG/sC412XwzDHiDYR+0LjQCEIQCEIQMLL1loe08Vv/APr/ANTP7gltCBgfbS7228iAtRLaDzCgUSQOuTV2OjRCRo0eZ5K0LsAs8JxAJZDAJMiPSRD2W8J+AK+epIFNFOFEF+3SXve6M+Zc52FtNLndo9xlzUXbbSY1scfZaZD4IdB3yHeqfhW+K2WGLFbLRhiRBLuK2h3nGb2Y0UcIkQeaCzr6cXRQNjWjmc7/AJL2vWJ6sAanNA4BrgquF8Wic/TxSaVL3uNNGk7l6m/7SRIxnnXXCa8xvQNV7xpMIUFCEnN4hRka9Yz+08ni1n0WgvB+0f2tQPtibMs4ju1qRvB+ItP9J/cUhWXKiPDMx6M0IzmbRI6DvXs7LCOQAWwaT9l+v50D3ef6UPdId7B9FKXXGnZAzb6Vo40cPEqtouW0Z4IdDgSJnQRhIjZnlddiy+fDaG+gYZOc7tvGkNEtB93xQWLkrbi1z2D2m4m/HDBd4txjuUdlDR5Lew/OaBoB9pp4HqElWDLowojHiBPC4Ol6Uicjong2UXbF/iGx7S19mcAaiUZpkdtWBBwRYuGNPVSabsmrdJwbPNdIjc4aCOir20X0xzy4McAdU2ldN25SNgvBk+QM6Bsxwqg48sWBt4WtrRINjPAAnISMqdyh11Xra/TR40WvrIj3105ziRPeuV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4" name="Picture 10" descr="http://upload.wikimedia.org/wikipedia/commons/thumb/c/ca/XrayOITypeV-Audult.jpg/200px-XrayOITypeV-Aud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1803400"/>
            <a:ext cx="330358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799263" y="1435100"/>
            <a:ext cx="14414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brittle bones</a:t>
            </a:r>
            <a:endParaRPr lang="ar-SA" dirty="0"/>
          </a:p>
        </p:txBody>
      </p:sp>
      <p:sp>
        <p:nvSpPr>
          <p:cNvPr id="10" name="Rectangle 9"/>
          <p:cNvSpPr/>
          <p:nvPr/>
        </p:nvSpPr>
        <p:spPr>
          <a:xfrm>
            <a:off x="2540000" y="873125"/>
            <a:ext cx="14160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blue </a:t>
            </a:r>
            <a:r>
              <a:rPr lang="en-US" dirty="0" err="1"/>
              <a:t>scleras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2308225" y="3429000"/>
            <a:ext cx="18018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deformed teeth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1389</TotalTime>
  <Words>904</Words>
  <Application>Microsoft Office PowerPoint</Application>
  <PresentationFormat>On-screen Show (4:3)</PresentationFormat>
  <Paragraphs>177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Ion</vt:lpstr>
      <vt:lpstr>MUSCULOSKELETAL BLOCK   Pathology    Congenital ,developmental and metabolic  bone diseases  Amany Fathaddin, MD Assistant professor and consultant of pathology</vt:lpstr>
      <vt:lpstr>Diseases of Bones</vt:lpstr>
      <vt:lpstr>Bone</vt:lpstr>
      <vt:lpstr>PowerPoint Presentation</vt:lpstr>
      <vt:lpstr>Diseases of Bones</vt:lpstr>
      <vt:lpstr>Congenital Diseases of Bones</vt:lpstr>
      <vt:lpstr>Osteogenesis imperfecta </vt:lpstr>
      <vt:lpstr>Congenital Diseases of Bones  Osteogenesis imperfecta  (brittle bone disease)</vt:lpstr>
      <vt:lpstr>Osteogenesis imperfecta, type 1 </vt:lpstr>
      <vt:lpstr>Achondroplasia</vt:lpstr>
      <vt:lpstr>  Achondroplasia </vt:lpstr>
      <vt:lpstr>PowerPoint Presentation</vt:lpstr>
      <vt:lpstr>  Achondroplasia</vt:lpstr>
      <vt:lpstr>PowerPoint Presentation</vt:lpstr>
      <vt:lpstr>PowerPoint Presentation</vt:lpstr>
      <vt:lpstr>Metabolic bone disease</vt:lpstr>
      <vt:lpstr>OSTEOPOROSIS</vt:lpstr>
      <vt:lpstr>OSTEOPOROSIS</vt:lpstr>
      <vt:lpstr>Morphology</vt:lpstr>
      <vt:lpstr>PowerPoint Presentation</vt:lpstr>
      <vt:lpstr>PowerPoint Presentation</vt:lpstr>
      <vt:lpstr>OSTEOPOROSIS</vt:lpstr>
      <vt:lpstr>OSTEOPOROSIS</vt:lpstr>
      <vt:lpstr>Post menopausal Osteoporosis</vt:lpstr>
      <vt:lpstr>OSTEOPOROSIS</vt:lpstr>
      <vt:lpstr>OSTEOPOROSIS</vt:lpstr>
      <vt:lpstr>OSTEOPOROSIS</vt:lpstr>
      <vt:lpstr>OSTEOPOROSIS</vt:lpstr>
      <vt:lpstr>PowerPoint Presentation</vt:lpstr>
      <vt:lpstr>PowerPoint Presentation</vt:lpstr>
      <vt:lpstr>OSTEOPOROSIS</vt:lpstr>
      <vt:lpstr>   Diagnosis  Bone density by radiographic measures </vt:lpstr>
      <vt:lpstr>DXA scan</vt:lpstr>
      <vt:lpstr>Prognosis</vt:lpstr>
      <vt:lpstr>OSTEOPOROSIS</vt:lpstr>
      <vt:lpstr>PowerPoint Presentation</vt:lpstr>
      <vt:lpstr>Metabolic bone disease</vt:lpstr>
      <vt:lpstr>PowerPoint Presentation</vt:lpstr>
      <vt:lpstr>Leg bowing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afathaddin83@gmail.com</cp:lastModifiedBy>
  <cp:revision>108</cp:revision>
  <dcterms:created xsi:type="dcterms:W3CDTF">2011-12-07T19:46:20Z</dcterms:created>
  <dcterms:modified xsi:type="dcterms:W3CDTF">2019-11-11T18:09:10Z</dcterms:modified>
</cp:coreProperties>
</file>