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4"/>
  </p:notes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8" r:id="rId9"/>
    <p:sldId id="264" r:id="rId10"/>
    <p:sldId id="265" r:id="rId11"/>
    <p:sldId id="266" r:id="rId12"/>
    <p:sldId id="285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8" r:id="rId21"/>
    <p:sldId id="279" r:id="rId22"/>
    <p:sldId id="284" r:id="rId23"/>
    <p:sldId id="286" r:id="rId24"/>
    <p:sldId id="291" r:id="rId25"/>
    <p:sldId id="281" r:id="rId26"/>
    <p:sldId id="282" r:id="rId27"/>
    <p:sldId id="290" r:id="rId28"/>
    <p:sldId id="280" r:id="rId29"/>
    <p:sldId id="287" r:id="rId30"/>
    <p:sldId id="288" r:id="rId31"/>
    <p:sldId id="289" r:id="rId32"/>
    <p:sldId id="292" r:id="rId3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4761" autoAdjust="0"/>
  </p:normalViewPr>
  <p:slideViewPr>
    <p:cSldViewPr>
      <p:cViewPr varScale="1">
        <p:scale>
          <a:sx n="58" d="100"/>
          <a:sy n="58" d="100"/>
        </p:scale>
        <p:origin x="1520" y="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A2EDA3B-5EBD-48BB-B380-752B88DE419F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F3EF20EB-FA2A-453D-A561-FC6820E26835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3200" b="1" dirty="0">
              <a:solidFill>
                <a:schemeClr val="bg1"/>
              </a:solidFill>
            </a:rPr>
            <a:t>PGS</a:t>
          </a:r>
        </a:p>
      </dgm:t>
    </dgm:pt>
    <dgm:pt modelId="{96F94C5B-2D59-4BC7-9C18-222DBE236E55}" type="parTrans" cxnId="{41F8F726-1B01-4702-9301-A2CB67148605}">
      <dgm:prSet/>
      <dgm:spPr/>
      <dgm:t>
        <a:bodyPr/>
        <a:lstStyle/>
        <a:p>
          <a:endParaRPr lang="en-US"/>
        </a:p>
      </dgm:t>
    </dgm:pt>
    <dgm:pt modelId="{54956B65-F1F0-4F5B-AFD5-499109F45265}" type="sibTrans" cxnId="{41F8F726-1B01-4702-9301-A2CB67148605}">
      <dgm:prSet/>
      <dgm:spPr/>
      <dgm:t>
        <a:bodyPr/>
        <a:lstStyle/>
        <a:p>
          <a:endParaRPr lang="en-US"/>
        </a:p>
      </dgm:t>
    </dgm:pt>
    <dgm:pt modelId="{A4CD7ED5-AC94-4A51-B006-9145709D5B9C}">
      <dgm:prSet phldrT="[Text]" custT="1"/>
      <dgm:spPr>
        <a:solidFill>
          <a:srgbClr val="FFFF00"/>
        </a:solidFill>
        <a:ln w="57150">
          <a:solidFill>
            <a:srgbClr val="0070C0"/>
          </a:solidFill>
        </a:ln>
      </dgm:spPr>
      <dgm:t>
        <a:bodyPr/>
        <a:lstStyle/>
        <a:p>
          <a:r>
            <a:rPr lang="en-US" sz="2000" b="1" dirty="0" err="1">
              <a:solidFill>
                <a:schemeClr val="bg1"/>
              </a:solidFill>
            </a:rPr>
            <a:t>Nociceptors</a:t>
          </a:r>
          <a:r>
            <a:rPr lang="en-US" sz="2000" b="1" dirty="0">
              <a:solidFill>
                <a:schemeClr val="bg1"/>
              </a:solidFill>
            </a:rPr>
            <a:t> at nerve endings</a:t>
          </a:r>
        </a:p>
      </dgm:t>
    </dgm:pt>
    <dgm:pt modelId="{600CC759-54CD-46FA-89D1-DF3D9E7A74ED}" type="parTrans" cxnId="{58372224-8139-423F-9DF4-797E68060FD4}">
      <dgm:prSet/>
      <dgm:spPr/>
      <dgm:t>
        <a:bodyPr/>
        <a:lstStyle/>
        <a:p>
          <a:endParaRPr lang="en-US"/>
        </a:p>
      </dgm:t>
    </dgm:pt>
    <dgm:pt modelId="{7A5BD104-AF70-4CA4-B33A-82A678659E38}" type="sibTrans" cxnId="{58372224-8139-423F-9DF4-797E68060FD4}">
      <dgm:prSet/>
      <dgm:spPr/>
      <dgm:t>
        <a:bodyPr/>
        <a:lstStyle/>
        <a:p>
          <a:endParaRPr lang="en-US"/>
        </a:p>
      </dgm:t>
    </dgm:pt>
    <dgm:pt modelId="{FE609C1B-81E7-4B31-AE5B-214A44CBFCCF}">
      <dgm:prSet phldrT="[Text]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en-US" b="1" dirty="0">
              <a:solidFill>
                <a:schemeClr val="bg1"/>
              </a:solidFill>
            </a:rPr>
            <a:t>PAIN</a:t>
          </a:r>
        </a:p>
      </dgm:t>
    </dgm:pt>
    <dgm:pt modelId="{AE807F39-8D30-49AB-B304-8A3F1765E51D}" type="parTrans" cxnId="{BD4F9265-4EDA-4627-B8BC-64A343E149C9}">
      <dgm:prSet/>
      <dgm:spPr/>
      <dgm:t>
        <a:bodyPr/>
        <a:lstStyle/>
        <a:p>
          <a:endParaRPr lang="en-US"/>
        </a:p>
      </dgm:t>
    </dgm:pt>
    <dgm:pt modelId="{A9A05B77-7ABE-430F-990A-C9449CC1A047}" type="sibTrans" cxnId="{BD4F9265-4EDA-4627-B8BC-64A343E149C9}">
      <dgm:prSet/>
      <dgm:spPr/>
      <dgm:t>
        <a:bodyPr/>
        <a:lstStyle/>
        <a:p>
          <a:endParaRPr lang="en-US"/>
        </a:p>
      </dgm:t>
    </dgm:pt>
    <dgm:pt modelId="{6136E4D3-459D-4C74-9359-7CE54DEC64E5}" type="pres">
      <dgm:prSet presAssocID="{9A2EDA3B-5EBD-48BB-B380-752B88DE419F}" presName="Name0" presStyleCnt="0">
        <dgm:presLayoutVars>
          <dgm:dir/>
          <dgm:animLvl val="lvl"/>
          <dgm:resizeHandles val="exact"/>
        </dgm:presLayoutVars>
      </dgm:prSet>
      <dgm:spPr/>
    </dgm:pt>
    <dgm:pt modelId="{CBD32F6F-0F3A-4B93-85B9-6A6AC0F8D927}" type="pres">
      <dgm:prSet presAssocID="{F3EF20EB-FA2A-453D-A561-FC6820E26835}" presName="parTxOnly" presStyleLbl="node1" presStyleIdx="0" presStyleCnt="3" custAng="5400000" custScaleX="238954" custScaleY="182796" custLinFactX="-42465" custLinFactY="-311950" custLinFactNeighborX="-100000" custLinFactNeighborY="-400000">
        <dgm:presLayoutVars>
          <dgm:chMax val="0"/>
          <dgm:chPref val="0"/>
          <dgm:bulletEnabled val="1"/>
        </dgm:presLayoutVars>
      </dgm:prSet>
      <dgm:spPr/>
    </dgm:pt>
    <dgm:pt modelId="{327F0C5D-90B1-42EA-BF88-3B8AE34E0C75}" type="pres">
      <dgm:prSet presAssocID="{54956B65-F1F0-4F5B-AFD5-499109F45265}" presName="parTxOnlySpace" presStyleCnt="0"/>
      <dgm:spPr/>
    </dgm:pt>
    <dgm:pt modelId="{DBB7C897-68F8-471F-9E85-B3AE7BCA8056}" type="pres">
      <dgm:prSet presAssocID="{A4CD7ED5-AC94-4A51-B006-9145709D5B9C}" presName="parTxOnly" presStyleLbl="node1" presStyleIdx="1" presStyleCnt="3" custAng="5400000" custScaleX="396941" custScaleY="290843" custLinFactX="-319334" custLinFactNeighborX="-400000" custLinFactNeighborY="97013">
        <dgm:presLayoutVars>
          <dgm:chMax val="0"/>
          <dgm:chPref val="0"/>
          <dgm:bulletEnabled val="1"/>
        </dgm:presLayoutVars>
      </dgm:prSet>
      <dgm:spPr/>
    </dgm:pt>
    <dgm:pt modelId="{A9EF33F2-277B-4685-9DBA-049FD23C7B9B}" type="pres">
      <dgm:prSet presAssocID="{7A5BD104-AF70-4CA4-B33A-82A678659E38}" presName="parTxOnlySpace" presStyleCnt="0"/>
      <dgm:spPr/>
    </dgm:pt>
    <dgm:pt modelId="{10110A5C-CAAD-45A8-8B34-E9ABD4228313}" type="pres">
      <dgm:prSet presAssocID="{FE609C1B-81E7-4B31-AE5B-214A44CBFCCF}" presName="parTxOnly" presStyleLbl="node1" presStyleIdx="2" presStyleCnt="3" custAng="5400000" custScaleX="163608" custScaleY="134606" custLinFactX="-567167" custLinFactY="400000" custLinFactNeighborX="-600000" custLinFactNeighborY="453970">
        <dgm:presLayoutVars>
          <dgm:chMax val="0"/>
          <dgm:chPref val="0"/>
          <dgm:bulletEnabled val="1"/>
        </dgm:presLayoutVars>
      </dgm:prSet>
      <dgm:spPr/>
    </dgm:pt>
  </dgm:ptLst>
  <dgm:cxnLst>
    <dgm:cxn modelId="{58372224-8139-423F-9DF4-797E68060FD4}" srcId="{9A2EDA3B-5EBD-48BB-B380-752B88DE419F}" destId="{A4CD7ED5-AC94-4A51-B006-9145709D5B9C}" srcOrd="1" destOrd="0" parTransId="{600CC759-54CD-46FA-89D1-DF3D9E7A74ED}" sibTransId="{7A5BD104-AF70-4CA4-B33A-82A678659E38}"/>
    <dgm:cxn modelId="{41F8F726-1B01-4702-9301-A2CB67148605}" srcId="{9A2EDA3B-5EBD-48BB-B380-752B88DE419F}" destId="{F3EF20EB-FA2A-453D-A561-FC6820E26835}" srcOrd="0" destOrd="0" parTransId="{96F94C5B-2D59-4BC7-9C18-222DBE236E55}" sibTransId="{54956B65-F1F0-4F5B-AFD5-499109F45265}"/>
    <dgm:cxn modelId="{462C7728-B762-48E7-9852-DA7D5601F5C7}" type="presOf" srcId="{FE609C1B-81E7-4B31-AE5B-214A44CBFCCF}" destId="{10110A5C-CAAD-45A8-8B34-E9ABD4228313}" srcOrd="0" destOrd="0" presId="urn:microsoft.com/office/officeart/2005/8/layout/chevron1"/>
    <dgm:cxn modelId="{64DB283E-EF3C-4079-9269-E421AF6E0182}" type="presOf" srcId="{F3EF20EB-FA2A-453D-A561-FC6820E26835}" destId="{CBD32F6F-0F3A-4B93-85B9-6A6AC0F8D927}" srcOrd="0" destOrd="0" presId="urn:microsoft.com/office/officeart/2005/8/layout/chevron1"/>
    <dgm:cxn modelId="{BD4F9265-4EDA-4627-B8BC-64A343E149C9}" srcId="{9A2EDA3B-5EBD-48BB-B380-752B88DE419F}" destId="{FE609C1B-81E7-4B31-AE5B-214A44CBFCCF}" srcOrd="2" destOrd="0" parTransId="{AE807F39-8D30-49AB-B304-8A3F1765E51D}" sibTransId="{A9A05B77-7ABE-430F-990A-C9449CC1A047}"/>
    <dgm:cxn modelId="{5C7EE866-932D-4DFD-9B7E-698B11ABC9F6}" type="presOf" srcId="{A4CD7ED5-AC94-4A51-B006-9145709D5B9C}" destId="{DBB7C897-68F8-471F-9E85-B3AE7BCA8056}" srcOrd="0" destOrd="0" presId="urn:microsoft.com/office/officeart/2005/8/layout/chevron1"/>
    <dgm:cxn modelId="{998DFFCF-83B5-49F3-B07F-DF89CFCF1800}" type="presOf" srcId="{9A2EDA3B-5EBD-48BB-B380-752B88DE419F}" destId="{6136E4D3-459D-4C74-9359-7CE54DEC64E5}" srcOrd="0" destOrd="0" presId="urn:microsoft.com/office/officeart/2005/8/layout/chevron1"/>
    <dgm:cxn modelId="{48EAAE92-1C3B-4DD4-AE88-B58280F902EE}" type="presParOf" srcId="{6136E4D3-459D-4C74-9359-7CE54DEC64E5}" destId="{CBD32F6F-0F3A-4B93-85B9-6A6AC0F8D927}" srcOrd="0" destOrd="0" presId="urn:microsoft.com/office/officeart/2005/8/layout/chevron1"/>
    <dgm:cxn modelId="{50BCC65B-A2C9-4052-8064-2B38E2E07357}" type="presParOf" srcId="{6136E4D3-459D-4C74-9359-7CE54DEC64E5}" destId="{327F0C5D-90B1-42EA-BF88-3B8AE34E0C75}" srcOrd="1" destOrd="0" presId="urn:microsoft.com/office/officeart/2005/8/layout/chevron1"/>
    <dgm:cxn modelId="{3DD3DF4B-0F85-4C72-83B4-2372740011C9}" type="presParOf" srcId="{6136E4D3-459D-4C74-9359-7CE54DEC64E5}" destId="{DBB7C897-68F8-471F-9E85-B3AE7BCA8056}" srcOrd="2" destOrd="0" presId="urn:microsoft.com/office/officeart/2005/8/layout/chevron1"/>
    <dgm:cxn modelId="{8A793215-7A4F-45EC-9127-7579AE2315D6}" type="presParOf" srcId="{6136E4D3-459D-4C74-9359-7CE54DEC64E5}" destId="{A9EF33F2-277B-4685-9DBA-049FD23C7B9B}" srcOrd="3" destOrd="0" presId="urn:microsoft.com/office/officeart/2005/8/layout/chevron1"/>
    <dgm:cxn modelId="{820C3BAB-CBEC-44AD-8B45-5A54CAE5A4EA}" type="presParOf" srcId="{6136E4D3-459D-4C74-9359-7CE54DEC64E5}" destId="{10110A5C-CAAD-45A8-8B34-E9ABD422831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D32F6F-0F3A-4B93-85B9-6A6AC0F8D927}">
      <dsp:nvSpPr>
        <dsp:cNvPr id="0" name=""/>
        <dsp:cNvSpPr/>
      </dsp:nvSpPr>
      <dsp:spPr>
        <a:xfrm rot="5400000">
          <a:off x="-386885" y="719228"/>
          <a:ext cx="1773708" cy="542743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42672" rIns="42672" bIns="42672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chemeClr val="bg1"/>
              </a:solidFill>
            </a:rPr>
            <a:t>PGS</a:t>
          </a:r>
        </a:p>
      </dsp:txBody>
      <dsp:txXfrm>
        <a:off x="-115514" y="719229"/>
        <a:ext cx="1230965" cy="542743"/>
      </dsp:txXfrm>
    </dsp:sp>
    <dsp:sp modelId="{DBB7C897-68F8-471F-9E85-B3AE7BCA8056}">
      <dsp:nvSpPr>
        <dsp:cNvPr id="0" name=""/>
        <dsp:cNvSpPr/>
      </dsp:nvSpPr>
      <dsp:spPr>
        <a:xfrm rot="5400000">
          <a:off x="-965233" y="2960734"/>
          <a:ext cx="2946414" cy="863548"/>
        </a:xfrm>
        <a:prstGeom prst="chevron">
          <a:avLst/>
        </a:prstGeom>
        <a:solidFill>
          <a:srgbClr val="FFFF00"/>
        </a:solidFill>
        <a:ln w="5715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26670" rIns="26670" bIns="2667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bg1"/>
              </a:solidFill>
            </a:rPr>
            <a:t>Nociceptors</a:t>
          </a:r>
          <a:r>
            <a:rPr lang="en-US" sz="2000" b="1" kern="1200" dirty="0">
              <a:solidFill>
                <a:schemeClr val="bg1"/>
              </a:solidFill>
            </a:rPr>
            <a:t> at nerve endings</a:t>
          </a:r>
        </a:p>
      </dsp:txBody>
      <dsp:txXfrm>
        <a:off x="-533459" y="2960734"/>
        <a:ext cx="2082866" cy="863548"/>
      </dsp:txXfrm>
    </dsp:sp>
    <dsp:sp modelId="{10110A5C-CAAD-45A8-8B34-E9ABD4228313}">
      <dsp:nvSpPr>
        <dsp:cNvPr id="0" name=""/>
        <dsp:cNvSpPr/>
      </dsp:nvSpPr>
      <dsp:spPr>
        <a:xfrm rot="5400000">
          <a:off x="-81118" y="5401885"/>
          <a:ext cx="1214429" cy="399661"/>
        </a:xfrm>
        <a:prstGeom prst="chevron">
          <a:avLst/>
        </a:prstGeom>
        <a:solidFill>
          <a:srgbClr val="FFFF00"/>
        </a:solidFill>
        <a:ln w="48000" cap="flat" cmpd="thickThin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6012" tIns="32004" rIns="32004" bIns="32004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solidFill>
                <a:schemeClr val="bg1"/>
              </a:solidFill>
            </a:rPr>
            <a:t>PAIN</a:t>
          </a:r>
        </a:p>
      </dsp:txBody>
      <dsp:txXfrm>
        <a:off x="118713" y="5401886"/>
        <a:ext cx="814768" cy="3996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91741F-81BB-4744-90D5-92547EF89702}" type="datetimeFigureOut">
              <a:rPr lang="en-US" smtClean="0"/>
              <a:t>11/23/2019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73892"/>
            <a:ext cx="548640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377A2B-10DA-4863-97E3-644FC670E7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663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36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9448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0306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5377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908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8256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7491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67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5383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5095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41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7292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517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2558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725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80128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270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7301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340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0999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0600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409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3167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163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4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7846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9478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0096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85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377A2B-10DA-4863-97E3-644FC670E75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464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619ECE-827A-4B1D-A5F2-D9D31010CDDB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C0830-D4DB-44F9-8DF8-A17022769E14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DE54C-3DEA-4D8E-80B1-F6BFF25A94EC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64A8B9-7042-4CDD-81B3-81581E301240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A45AA7-1654-4ADB-A726-4D9419A261AC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CEF0E-9D44-41A0-8FE2-0EFF7FC5E34A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2C08D-2599-4E0C-B975-70630574E9F4}" type="datetime1">
              <a:rPr lang="en-US" smtClean="0"/>
              <a:t>11/23/2019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36E551-412D-4FC6-BFAD-EB5F4D740004}" type="datetime1">
              <a:rPr lang="en-US" smtClean="0"/>
              <a:t>11/23/2019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CB4D-DE62-4089-AE40-F0F5DFF5EDCD}" type="datetime1">
              <a:rPr lang="en-US" smtClean="0"/>
              <a:t>11/23/2019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E1BA5-6582-43FE-8DC8-C0F8847F731B}" type="datetime1">
              <a:rPr lang="en-US" smtClean="0"/>
              <a:t>11/23/2019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A60B23CB-B893-4280-A0EE-7D953908B74B}" type="datetime1">
              <a:rPr lang="en-US" smtClean="0"/>
              <a:t>11/23/2019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4DF4C0CF-D553-48D5-8B4F-BF072391F742}" type="datetime1">
              <a:rPr lang="en-US" smtClean="0"/>
              <a:t>11/23/2019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DC0BB58-FCA8-4258-B000-EBA834F82C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.eg/url?sa=i&amp;rct=j&amp;q=&amp;esrc=s&amp;source=images&amp;cd=&amp;cad=rja&amp;uact=8&amp;ved=0ahUKEwjC7Lzald_QAhVGWxQKHblyCKsQjRwIBw&amp;url=http://centerpointacupuncture.com/?page_id=28&amp;bvm=bv.139782543,d.d24&amp;psig=AFQjCNEEGgdM7mw78GSIo1oWj4b7f615WQ&amp;ust=1481099741887836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4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76800"/>
            <a:ext cx="723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is the most prominent risk for gastric ulceration, hemorrhage &amp; perforation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90% of all NSAIDs prescriptions are issued to patients at  ages over 65 years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30480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Use increases with age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524000"/>
            <a:ext cx="7162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account for 3.8% of all prescriptions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6172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NSAIDs Epidemiology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2286000"/>
            <a:ext cx="800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 significant quantity is sold over the counter (OTC)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96000"/>
            <a:ext cx="8534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prevalence of NSAID-induced ulcers is 10% to 30% 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7200" y="54864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Salt &amp; water retention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4572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Inhibition of uterine contraction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36576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Hypersensitivity reaction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743200"/>
            <a:ext cx="4876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GIT bleeding &amp; ulceration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" y="18288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GIT upsets (nausea, vomiting)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743200" y="3048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52600"/>
            <a:ext cx="3124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65045" y="32657"/>
            <a:ext cx="283683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91815" y="3364114"/>
            <a:ext cx="3048000" cy="327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4343400"/>
            <a:ext cx="2971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NSAIDs cause </a:t>
            </a:r>
            <a:r>
              <a:rPr lang="en-US" sz="2800" dirty="0" err="1">
                <a:solidFill>
                  <a:schemeClr val="bg1"/>
                </a:solidFill>
              </a:rPr>
              <a:t>hemodynamically</a:t>
            </a:r>
            <a:r>
              <a:rPr lang="en-US" sz="2800" dirty="0">
                <a:solidFill>
                  <a:schemeClr val="bg1"/>
                </a:solidFill>
              </a:rPr>
              <a:t>- mediated acute renal failure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57200" y="40386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Naproxen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17526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Aspirin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1400" y="28194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Ketoprofen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2819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Ibuprofen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505200" y="17526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" y="5410200"/>
            <a:ext cx="2438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Indomethacin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81400" y="40386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Piroxicam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3124200"/>
            <a:ext cx="297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Mechanism of action</a:t>
            </a:r>
          </a:p>
        </p:txBody>
      </p:sp>
      <p:pic>
        <p:nvPicPr>
          <p:cNvPr id="11" name="Picture 10" descr="COX inhibi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3581400"/>
            <a:ext cx="5105400" cy="289560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81000" y="4724400"/>
            <a:ext cx="2971800" cy="175432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Aspirin inhibits COX irreversibly</a:t>
            </a:r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1219200"/>
            <a:ext cx="4067175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4114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Why a high dose has a long plasma half- life?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3400" y="20574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Metabolized by hydrolysis &amp; then conjugation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0" y="4572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Pharmacokinetics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1132811"/>
            <a:ext cx="4114896" cy="3275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106681"/>
            <a:ext cx="1977292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24400" y="4483100"/>
            <a:ext cx="3810000" cy="222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800600"/>
            <a:ext cx="4495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Chronic use of small doses ,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 reduce the incidence of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  colon cancer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4038600"/>
            <a:ext cx="5334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Prevention of pre-</a:t>
            </a:r>
            <a:r>
              <a:rPr lang="en-US" sz="2800" b="1" dirty="0" err="1">
                <a:solidFill>
                  <a:schemeClr val="bg1"/>
                </a:solidFill>
              </a:rPr>
              <a:t>eclampsia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2819400"/>
            <a:ext cx="5029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Reducing the risk of myocardial infarction (</a:t>
            </a:r>
            <a:r>
              <a:rPr lang="en-US" sz="2800" b="1" dirty="0" err="1">
                <a:solidFill>
                  <a:schemeClr val="bg1"/>
                </a:solidFill>
              </a:rPr>
              <a:t>cardioprotective</a:t>
            </a:r>
            <a:r>
              <a:rPr lang="en-US" sz="2800" b="1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752600"/>
            <a:ext cx="4495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Acute rheumatic 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524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8096" y="106681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93616" y="1843314"/>
            <a:ext cx="2868959" cy="2494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91200" y="4343400"/>
            <a:ext cx="31813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0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8862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Impaired </a:t>
            </a:r>
            <a:r>
              <a:rPr lang="en-US" sz="2800" dirty="0" err="1">
                <a:solidFill>
                  <a:schemeClr val="bg1"/>
                </a:solidFill>
              </a:rPr>
              <a:t>haemostasis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Reye's syndrome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362200"/>
            <a:ext cx="3505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Hypersensitivity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228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867400"/>
            <a:ext cx="4953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Mucosal damage</a:t>
            </a:r>
            <a:r>
              <a:rPr lang="en-US" sz="2800" dirty="0">
                <a:solidFill>
                  <a:schemeClr val="bg1"/>
                </a:solidFill>
                <a:sym typeface="Symbol" pitchFamily="18" charset="2"/>
              </a:rPr>
              <a:t> hemorrhage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4724400"/>
            <a:ext cx="4495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en-US" sz="2800" dirty="0">
                <a:solidFill>
                  <a:schemeClr val="bg1"/>
                </a:solidFill>
              </a:rPr>
              <a:t>GIT side effects, dyspepsia, nausea, vomiting</a:t>
            </a:r>
          </a:p>
        </p:txBody>
      </p:sp>
      <p:pic>
        <p:nvPicPr>
          <p:cNvPr id="12" name="Picture 11" descr="gastric-stomach-ulcers-34520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1" y="874931"/>
            <a:ext cx="3370684" cy="1580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334002" y="2674114"/>
            <a:ext cx="3581400" cy="3805146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62000" y="3048000"/>
            <a:ext cx="32004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  <a:buFontTx/>
              <a:buBlip>
                <a:blip r:embed="rId3"/>
              </a:buBlip>
            </a:pPr>
            <a:r>
              <a:rPr lang="en-US" sz="2800" b="1" dirty="0" err="1">
                <a:solidFill>
                  <a:schemeClr val="bg1"/>
                </a:solidFill>
                <a:sym typeface="Symbol" pitchFamily="18" charset="2"/>
              </a:rPr>
              <a:t>Bronchospasm</a:t>
            </a:r>
            <a:r>
              <a:rPr lang="en-US" sz="2800" b="1" dirty="0">
                <a:solidFill>
                  <a:schemeClr val="bg1"/>
                </a:solidFill>
                <a:sym typeface="Symbol" pitchFamily="18" charset="2"/>
              </a:rPr>
              <a:t> in aspirin- sensitive asthmatics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419600" y="1905000"/>
            <a:ext cx="4491038" cy="47148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0" y="609600"/>
            <a:ext cx="5791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Adrs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at clinical doses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" y="52578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Gastric ulceration &amp; bleeding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Hyperthermia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2362200"/>
            <a:ext cx="3352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</a:rPr>
              <a:t>Salicylism</a:t>
            </a:r>
            <a:r>
              <a:rPr lang="en-US" sz="2800" b="1" dirty="0">
                <a:solidFill>
                  <a:schemeClr val="bg1"/>
                </a:solidFill>
              </a:rPr>
              <a:t> (ringing of ear , vertigo)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24000" y="381000"/>
            <a:ext cx="4572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 at overdose</a:t>
            </a:r>
          </a:p>
        </p:txBody>
      </p:sp>
      <p:pic>
        <p:nvPicPr>
          <p:cNvPr id="10" name="Content Placeholder 3" descr="tinnitus-ringing-in-the-ear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20000">
            <a:off x="4331743" y="1374440"/>
            <a:ext cx="2198671" cy="175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6" descr="dizziness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600000">
            <a:off x="7636386" y="438645"/>
            <a:ext cx="1268720" cy="1177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 descr="Blood_Pressure_Cartoon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11253"/>
            <a:ext cx="1525353" cy="2923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191000" y="4114800"/>
            <a:ext cx="37338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3901302"/>
            <a:ext cx="2895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Patients taking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anticoagulants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061901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Hemophilic patients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220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447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Peptic ulcer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19200" y="304800"/>
            <a:ext cx="5181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contraindications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81000" y="6172200"/>
            <a:ext cx="342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Gout (small doses)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036751"/>
            <a:ext cx="3429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Children with </a:t>
            </a:r>
          </a:p>
          <a:p>
            <a:r>
              <a:rPr lang="en-US" sz="2800" b="1" dirty="0">
                <a:solidFill>
                  <a:schemeClr val="bg1"/>
                </a:solidFill>
              </a:rPr>
              <a:t>viral infections</a:t>
            </a:r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447800"/>
            <a:ext cx="50482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4864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detail on the pharmaco</a:t>
            </a:r>
            <a:r>
              <a:rPr lang="en-US" sz="2800" u="sng" dirty="0">
                <a:solidFill>
                  <a:schemeClr val="bg1"/>
                </a:solidFill>
              </a:rPr>
              <a:t>kinetic</a:t>
            </a:r>
            <a:r>
              <a:rPr lang="en-US" sz="2800" dirty="0">
                <a:solidFill>
                  <a:schemeClr val="bg1"/>
                </a:solidFill>
              </a:rPr>
              <a:t> properties &amp; </a:t>
            </a:r>
            <a:r>
              <a:rPr lang="en-US" sz="2800" dirty="0" err="1">
                <a:solidFill>
                  <a:schemeClr val="bg1"/>
                </a:solidFill>
              </a:rPr>
              <a:t>pharmaco</a:t>
            </a:r>
            <a:r>
              <a:rPr lang="en-US" sz="2800" u="sng" dirty="0" err="1">
                <a:solidFill>
                  <a:schemeClr val="bg1"/>
                </a:solidFill>
              </a:rPr>
              <a:t>dynamic</a:t>
            </a:r>
            <a:r>
              <a:rPr lang="en-US" sz="2800" dirty="0">
                <a:solidFill>
                  <a:schemeClr val="bg1"/>
                </a:solidFill>
              </a:rPr>
              <a:t> effects of </a:t>
            </a:r>
            <a:r>
              <a:rPr lang="en-US" sz="2800" b="1" u="sng" dirty="0">
                <a:solidFill>
                  <a:srgbClr val="FF0000"/>
                </a:solidFill>
              </a:rPr>
              <a:t>selected</a:t>
            </a:r>
            <a:r>
              <a:rPr lang="en-US" sz="2800" dirty="0">
                <a:solidFill>
                  <a:schemeClr val="bg1"/>
                </a:solidFill>
              </a:rPr>
              <a:t> NSAIDs.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28956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</a:t>
            </a:r>
            <a:r>
              <a:rPr lang="en-US" sz="2800" u="sng" dirty="0">
                <a:solidFill>
                  <a:schemeClr val="bg1"/>
                </a:solidFill>
              </a:rPr>
              <a:t>classify NSAIDs </a:t>
            </a:r>
            <a:r>
              <a:rPr lang="en-US" sz="2800" dirty="0">
                <a:solidFill>
                  <a:schemeClr val="bg1"/>
                </a:solidFill>
              </a:rPr>
              <a:t>on basis of their specificity to COX </a:t>
            </a:r>
            <a:r>
              <a:rPr lang="en-US" sz="2800" dirty="0" err="1">
                <a:solidFill>
                  <a:schemeClr val="bg1"/>
                </a:solidFill>
              </a:rPr>
              <a:t>isoenzymes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1000" y="41910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outline the common </a:t>
            </a:r>
            <a:r>
              <a:rPr lang="en-US" sz="2800" u="sng" dirty="0" err="1">
                <a:solidFill>
                  <a:schemeClr val="bg1"/>
                </a:solidFill>
              </a:rPr>
              <a:t>pharmacodynamic</a:t>
            </a:r>
            <a:r>
              <a:rPr lang="en-US" sz="2800" dirty="0">
                <a:solidFill>
                  <a:schemeClr val="bg1"/>
                </a:solidFill>
              </a:rPr>
              <a:t> effects &amp; </a:t>
            </a:r>
            <a:r>
              <a:rPr lang="en-US" sz="2800" u="sng" dirty="0">
                <a:solidFill>
                  <a:schemeClr val="bg1"/>
                </a:solidFill>
              </a:rPr>
              <a:t>ADRs</a:t>
            </a:r>
            <a:r>
              <a:rPr lang="en-US" sz="2800" dirty="0">
                <a:solidFill>
                  <a:schemeClr val="bg1"/>
                </a:solidFill>
              </a:rPr>
              <a:t> of NSAIDs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160020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To focus on the general </a:t>
            </a:r>
            <a:r>
              <a:rPr lang="en-US" sz="2800" u="sng" dirty="0">
                <a:solidFill>
                  <a:schemeClr val="bg1"/>
                </a:solidFill>
              </a:rPr>
              <a:t>mechanism of action</a:t>
            </a:r>
            <a:r>
              <a:rPr lang="en-US" sz="2800" dirty="0">
                <a:solidFill>
                  <a:schemeClr val="bg1"/>
                </a:solidFill>
              </a:rPr>
              <a:t> of NSAIDs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4572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ILos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886200" y="48768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Antipyretic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4114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Analgesic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4800" y="3048000"/>
            <a:ext cx="4495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5715000"/>
            <a:ext cx="7543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Locally to prevent post- operative ophthalmic inflammation (solution)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4400" y="304800"/>
            <a:ext cx="6934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Non selective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cox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inhibitors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1066801"/>
            <a:ext cx="4133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04800" y="4936411"/>
            <a:ext cx="3225604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Anti-inflammatory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4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6172200"/>
            <a:ext cx="579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IM preparations for pain &amp; fever.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4800" y="4267200"/>
            <a:ext cx="54864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A topical gel 3% for solar </a:t>
            </a:r>
            <a:r>
              <a:rPr lang="en-US" sz="2800" dirty="0" err="1">
                <a:solidFill>
                  <a:schemeClr val="bg1"/>
                </a:solidFill>
              </a:rPr>
              <a:t>keratoses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800" y="3276600"/>
            <a:ext cx="6324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0.1% ophthalmic preparation for postoperative ophthalmic inflammation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1336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 err="1">
                <a:solidFill>
                  <a:srgbClr val="FF0000"/>
                </a:solidFill>
              </a:rPr>
              <a:t>omeprazole</a:t>
            </a:r>
            <a:r>
              <a:rPr lang="en-US" sz="2800" dirty="0">
                <a:solidFill>
                  <a:schemeClr val="bg1"/>
                </a:solidFill>
              </a:rPr>
              <a:t> to prevent recurrent bleeding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066800"/>
            <a:ext cx="7467600" cy="86793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r>
              <a:rPr lang="en-US" sz="2800" dirty="0">
                <a:solidFill>
                  <a:schemeClr val="bg1"/>
                </a:solidFill>
              </a:rPr>
              <a:t> with </a:t>
            </a:r>
            <a:r>
              <a:rPr lang="en-US" sz="2800" dirty="0">
                <a:solidFill>
                  <a:srgbClr val="FF0000"/>
                </a:solidFill>
              </a:rPr>
              <a:t>misoprostol</a:t>
            </a:r>
            <a:r>
              <a:rPr lang="en-US" sz="2800" dirty="0">
                <a:solidFill>
                  <a:schemeClr val="bg1"/>
                </a:solidFill>
              </a:rPr>
              <a:t> decreases upper gastrointestinal ulceration, but result in diarrhea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52400"/>
            <a:ext cx="4419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preparations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54864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Oral mouth wash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4876800"/>
            <a:ext cx="4800600" cy="4801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chemeClr val="bg1"/>
                </a:solidFill>
              </a:rPr>
              <a:t>Rectal suppository as analgesic </a:t>
            </a:r>
          </a:p>
        </p:txBody>
      </p:sp>
      <p:pic>
        <p:nvPicPr>
          <p:cNvPr id="12" name="Picture 4" descr="Close-up of actinic keratosis skin le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4267200"/>
            <a:ext cx="2590800" cy="2209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505200" y="3124200"/>
            <a:ext cx="2362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Lumira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52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Etori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4267200"/>
            <a:ext cx="2133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Rofe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2209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Cele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71600" y="491579"/>
            <a:ext cx="67818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inhibitors:</a:t>
            </a:r>
          </a:p>
          <a:p>
            <a:r>
              <a:rPr lang="en-US" sz="3600" dirty="0" err="1">
                <a:solidFill>
                  <a:schemeClr val="bg1"/>
                </a:solidFill>
              </a:rPr>
              <a:t>coxibs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9600" y="3124200"/>
            <a:ext cx="1981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Para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05200" y="4267200"/>
            <a:ext cx="2286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err="1">
                <a:solidFill>
                  <a:srgbClr val="FF0000"/>
                </a:solidFill>
              </a:rPr>
              <a:t>Valde</a:t>
            </a:r>
            <a:r>
              <a:rPr lang="en-US" sz="2800" dirty="0" err="1">
                <a:solidFill>
                  <a:schemeClr val="bg1"/>
                </a:solidFill>
              </a:rPr>
              <a:t>coxib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Oval Callout 13"/>
          <p:cNvSpPr/>
          <p:nvPr/>
        </p:nvSpPr>
        <p:spPr>
          <a:xfrm rot="4192952">
            <a:off x="6516563" y="3401353"/>
            <a:ext cx="2362200" cy="2221598"/>
          </a:xfrm>
          <a:prstGeom prst="wedgeEllipseCallou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accent4">
                    <a:lumMod val="75000"/>
                  </a:schemeClr>
                </a:solidFill>
              </a:rPr>
              <a:t>Withdrawn because of risk of myocardial infarction &amp; stroke</a:t>
            </a:r>
          </a:p>
        </p:txBody>
      </p:sp>
      <p:sp>
        <p:nvSpPr>
          <p:cNvPr id="15" name="Left Arrow 14"/>
          <p:cNvSpPr/>
          <p:nvPr/>
        </p:nvSpPr>
        <p:spPr>
          <a:xfrm>
            <a:off x="2819400" y="4419600"/>
            <a:ext cx="609600" cy="304800"/>
          </a:xfrm>
          <a:prstGeom prst="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04837" y="5725180"/>
            <a:ext cx="7239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 No effect on platelet aggregation (COX-1)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4343400"/>
            <a:ext cx="5257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Lower incidence of gastric upset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9600" y="3276600"/>
            <a:ext cx="41910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Antipyretic &amp; analgesic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057400"/>
            <a:ext cx="4267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Potent anti-inflammatory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3AEC05-DEFF-4D77-8DA2-B46597D0D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6ECAF3-3472-48BF-8AD1-BE85FD566E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937" y="2590800"/>
            <a:ext cx="86201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C016722-DAD5-438D-A3A1-689B1A712B22}"/>
              </a:ext>
            </a:extLst>
          </p:cNvPr>
          <p:cNvSpPr txBox="1"/>
          <p:nvPr/>
        </p:nvSpPr>
        <p:spPr>
          <a:xfrm>
            <a:off x="1905000" y="533400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820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3352800"/>
            <a:ext cx="3733800" cy="181588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Cardiovascular (do not offer the </a:t>
            </a:r>
            <a:r>
              <a:rPr lang="en-US" sz="2800" dirty="0" err="1">
                <a:solidFill>
                  <a:schemeClr val="bg1"/>
                </a:solidFill>
              </a:rPr>
              <a:t>cardioprotective</a:t>
            </a:r>
            <a:r>
              <a:rPr lang="en-US" sz="2800" dirty="0">
                <a:solidFill>
                  <a:schemeClr val="bg1"/>
                </a:solidFill>
              </a:rPr>
              <a:t> effects of non-selective group)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2667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Allergy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1991380"/>
            <a:ext cx="358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Dyspepsia &amp; heartburn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22938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Renal toxicity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228600"/>
            <a:ext cx="4343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General ADRs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1905000"/>
            <a:ext cx="4876800" cy="46482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04800" y="53340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Should not be given to a patient with CV disease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867400"/>
            <a:ext cx="36576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Ankylosing</a:t>
            </a:r>
            <a:r>
              <a:rPr lang="en-US" sz="2800" dirty="0">
                <a:solidFill>
                  <a:schemeClr val="bg1"/>
                </a:solidFill>
              </a:rPr>
              <a:t> spondylitis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4800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musculoskeletal pain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3657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Acute gouty arthritis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876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Short-term use in postoperative patients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295400" y="457200"/>
            <a:ext cx="5943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lgerian" pitchFamily="82" charset="0"/>
              </a:rPr>
              <a:t>GENERAL CLINICAL USES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7400" y="2133600"/>
            <a:ext cx="2362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409700" y="127576"/>
            <a:ext cx="6477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Selective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143000"/>
            <a:ext cx="4191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57200" y="31242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Half-life 11 hours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0" y="3886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Food decrease its absorption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200" y="5029200"/>
            <a:ext cx="5486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Highly bound to plasma proteins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5748010"/>
            <a:ext cx="78486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Contraindicated in patients allergic to </a:t>
            </a:r>
            <a:r>
              <a:rPr lang="en-US" sz="2800" dirty="0" err="1">
                <a:solidFill>
                  <a:schemeClr val="bg1"/>
                </a:solidFill>
              </a:rPr>
              <a:t>sulphonamides</a:t>
            </a:r>
            <a:r>
              <a:rPr lang="en-US" sz="28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Notched Right Arrow 15"/>
          <p:cNvSpPr/>
          <p:nvPr/>
        </p:nvSpPr>
        <p:spPr>
          <a:xfrm>
            <a:off x="4648200" y="2819400"/>
            <a:ext cx="1600200" cy="457200"/>
          </a:xfrm>
          <a:prstGeom prst="notchedRightArrow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2819400"/>
            <a:ext cx="2400300" cy="21717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5334000"/>
            <a:ext cx="5029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t½=20 hours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1000" y="4191000"/>
            <a:ext cx="8001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Associated with </a:t>
            </a:r>
            <a:r>
              <a:rPr lang="en-US" sz="2800" u="sng" dirty="0">
                <a:solidFill>
                  <a:schemeClr val="bg1"/>
                </a:solidFill>
              </a:rPr>
              <a:t>lower</a:t>
            </a:r>
            <a:r>
              <a:rPr lang="en-US" sz="2800" dirty="0">
                <a:solidFill>
                  <a:schemeClr val="bg1"/>
                </a:solidFill>
              </a:rPr>
              <a:t> GIT symptoms &amp; complains, compared to non –selective COX inhibitors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0" y="3048000"/>
            <a:ext cx="8534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Preferentially inhibits COX-2 over COX-1, particularly at low dose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057400" y="2524780"/>
            <a:ext cx="68453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Meloxicam, </a:t>
            </a:r>
            <a:r>
              <a:rPr lang="en-US" sz="2800" dirty="0" err="1">
                <a:solidFill>
                  <a:schemeClr val="bg1"/>
                </a:solidFill>
              </a:rPr>
              <a:t>nimesulide</a:t>
            </a:r>
            <a:r>
              <a:rPr lang="en-US" sz="2800" dirty="0">
                <a:solidFill>
                  <a:schemeClr val="bg1"/>
                </a:solidFill>
              </a:rPr>
              <a:t>, </a:t>
            </a:r>
            <a:r>
              <a:rPr lang="en-US" sz="2800" dirty="0" err="1">
                <a:solidFill>
                  <a:schemeClr val="bg1"/>
                </a:solidFill>
              </a:rPr>
              <a:t>nambumetone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2000" y="304800"/>
            <a:ext cx="76200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Algerian" pitchFamily="82" charset="0"/>
              </a:rPr>
              <a:t>preferential COX-2 inhibitors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6096000"/>
            <a:ext cx="7391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>
              <a:buFont typeface="Courier New" pitchFamily="49" charset="0"/>
              <a:buChar char="o"/>
            </a:pPr>
            <a:r>
              <a:rPr lang="en-US" sz="2800" dirty="0">
                <a:solidFill>
                  <a:schemeClr val="bg1"/>
                </a:solidFill>
              </a:rPr>
              <a:t> Used for osteoarthritis &amp; rheumatoid arthritis.</a:t>
            </a:r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975955"/>
            <a:ext cx="5181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8" grpId="1" animBg="1"/>
      <p:bldP spid="1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429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Given orally, well absorbed</a:t>
            </a:r>
            <a:r>
              <a:rPr lang="en-US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3182" y="4572000"/>
            <a:ext cx="3001018" cy="528364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t½=2-4h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2400" y="5257800"/>
            <a:ext cx="29718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Metabolized by conjugation at therapeutic doses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2286000"/>
            <a:ext cx="388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Weak anti inflammatory effect</a:t>
            </a:r>
          </a:p>
        </p:txBody>
      </p: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60163" y="102845"/>
            <a:ext cx="1931437" cy="1643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2380" y="3705419"/>
            <a:ext cx="3029876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2319" y="1602387"/>
            <a:ext cx="2695074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67200" y="297130"/>
            <a:ext cx="2695075" cy="1150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152400" y="304800"/>
            <a:ext cx="4038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cox-3 inhibitors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828800" y="381000"/>
            <a:ext cx="53340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Algerian" pitchFamily="82" charset="0"/>
              </a:rPr>
              <a:t>MECHANISM OF ACTION OF NSAIDs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sp>
        <p:nvSpPr>
          <p:cNvPr id="11" name="Curved Down Ribbon 10"/>
          <p:cNvSpPr/>
          <p:nvPr/>
        </p:nvSpPr>
        <p:spPr>
          <a:xfrm>
            <a:off x="0" y="2971800"/>
            <a:ext cx="4114800" cy="28956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NSAIDs inhibit </a:t>
            </a:r>
            <a:r>
              <a:rPr lang="en-US" sz="2800" b="1" dirty="0" err="1">
                <a:solidFill>
                  <a:schemeClr val="bg1"/>
                </a:solidFill>
              </a:rPr>
              <a:t>cyclo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dirty="0" err="1">
                <a:solidFill>
                  <a:schemeClr val="bg1"/>
                </a:solidFill>
              </a:rPr>
              <a:t>oxygenase</a:t>
            </a:r>
            <a:r>
              <a:rPr lang="en-US" sz="2800" b="1" dirty="0">
                <a:solidFill>
                  <a:schemeClr val="bg1"/>
                </a:solidFill>
              </a:rPr>
              <a:t> enzyme</a:t>
            </a:r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1955250"/>
            <a:ext cx="4867275" cy="421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4495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Allergy to aspirin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04800" y="37338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Bleeding tendency</a:t>
            </a:r>
            <a:r>
              <a:rPr lang="en-US" sz="2800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4800" y="2895600"/>
            <a:ext cx="4343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Peptic or gastric ulcers</a:t>
            </a:r>
            <a:r>
              <a:rPr lang="en-US" sz="28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1600200"/>
            <a:ext cx="571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Commonly used analgesic antipyretic </a:t>
            </a:r>
          </a:p>
          <a:p>
            <a:r>
              <a:rPr lang="en-US" sz="2800" dirty="0">
                <a:solidFill>
                  <a:schemeClr val="bg1"/>
                </a:solidFill>
              </a:rPr>
              <a:t>  instead of aspirin in cases of:-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2600" y="5334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4800" y="6019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Pregnancy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5257800"/>
            <a:ext cx="46482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Viral infections in children 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685800"/>
            <a:ext cx="25400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4038600"/>
            <a:ext cx="25146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28600" y="5638800"/>
            <a:ext cx="76962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Treatment of  toxicity of </a:t>
            </a:r>
            <a:r>
              <a:rPr lang="en-US" sz="2800" dirty="0" err="1">
                <a:solidFill>
                  <a:schemeClr val="bg1"/>
                </a:solidFill>
              </a:rPr>
              <a:t>paracetamol</a:t>
            </a:r>
            <a:r>
              <a:rPr lang="en-US" sz="2800" dirty="0">
                <a:solidFill>
                  <a:schemeClr val="bg1"/>
                </a:solidFill>
              </a:rPr>
              <a:t> is by </a:t>
            </a:r>
            <a:r>
              <a:rPr lang="en-US" sz="2800" b="1" dirty="0">
                <a:solidFill>
                  <a:srgbClr val="FF0000"/>
                </a:solidFill>
              </a:rPr>
              <a:t>N- </a:t>
            </a:r>
            <a:r>
              <a:rPr lang="en-US" sz="2800" b="1" dirty="0" err="1">
                <a:solidFill>
                  <a:srgbClr val="FF0000"/>
                </a:solidFill>
              </a:rPr>
              <a:t>acetylcysteine</a:t>
            </a:r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chemeClr val="bg1"/>
                </a:solidFill>
              </a:rPr>
              <a:t>to neutralize the toxic metabolite.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4038600"/>
            <a:ext cx="5943600" cy="138499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In large  doses it is metabolized into N- acetyl-p-benzoquinone imine, which causes liver damage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2895600"/>
            <a:ext cx="4572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Therapeutic doses </a:t>
            </a:r>
          </a:p>
          <a:p>
            <a:pPr>
              <a:buFont typeface="Wingdings" pitchFamily="2" charset="2"/>
              <a:buNone/>
            </a:pPr>
            <a:r>
              <a:rPr lang="en-US" sz="2800" dirty="0">
                <a:solidFill>
                  <a:schemeClr val="bg1"/>
                </a:solidFill>
              </a:rPr>
              <a:t> elevate liver enzymes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1676400"/>
            <a:ext cx="5105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Mainly on liver due to </a:t>
            </a:r>
          </a:p>
          <a:p>
            <a:r>
              <a:rPr lang="en-US" sz="2800" dirty="0">
                <a:solidFill>
                  <a:schemeClr val="bg1"/>
                </a:solidFill>
              </a:rPr>
              <a:t>its active metabolite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90600" y="457200"/>
            <a:ext cx="1752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1676400"/>
            <a:ext cx="28194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E546D2-0B8E-48E8-9A9A-73EBEFE23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3" name="Horizontal Scroll 10">
            <a:extLst>
              <a:ext uri="{FF2B5EF4-FFF2-40B4-BE49-F238E27FC236}">
                <a16:creationId xmlns:a16="http://schemas.microsoft.com/office/drawing/2014/main" id="{681C24EC-6444-481B-891D-500B69E6BE98}"/>
              </a:ext>
            </a:extLst>
          </p:cNvPr>
          <p:cNvSpPr/>
          <p:nvPr/>
        </p:nvSpPr>
        <p:spPr>
          <a:xfrm>
            <a:off x="762000" y="990600"/>
            <a:ext cx="7315200" cy="4566910"/>
          </a:xfrm>
          <a:prstGeom prst="horizontalScroll">
            <a:avLst/>
          </a:prstGeom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b="1" i="1" dirty="0">
                <a:solidFill>
                  <a:schemeClr val="bg1"/>
                </a:solidFill>
              </a:rPr>
              <a:t>Binding of </a:t>
            </a:r>
            <a:r>
              <a:rPr lang="en-US" sz="3200" b="1" i="1" dirty="0" err="1">
                <a:solidFill>
                  <a:schemeClr val="bg1"/>
                </a:solidFill>
              </a:rPr>
              <a:t>paracetamol</a:t>
            </a:r>
            <a:r>
              <a:rPr lang="en-US" sz="3200" b="1" i="1" dirty="0">
                <a:solidFill>
                  <a:schemeClr val="bg1"/>
                </a:solidFill>
              </a:rPr>
              <a:t> to COX is </a:t>
            </a:r>
            <a:r>
              <a:rPr lang="en-US" sz="3200" b="1" i="1" u="sng" dirty="0">
                <a:solidFill>
                  <a:schemeClr val="bg1"/>
                </a:solidFill>
              </a:rPr>
              <a:t>inhibited</a:t>
            </a:r>
            <a:r>
              <a:rPr lang="en-US" sz="3200" b="1" i="1" dirty="0">
                <a:solidFill>
                  <a:schemeClr val="bg1"/>
                </a:solidFill>
              </a:rPr>
              <a:t> by peroxides produced in inflammatory sites.</a:t>
            </a:r>
          </a:p>
          <a:p>
            <a:pPr algn="just"/>
            <a:endParaRPr lang="en-US" sz="900" b="1" i="1" dirty="0">
              <a:solidFill>
                <a:schemeClr val="bg1"/>
              </a:solidFill>
            </a:endParaRPr>
          </a:p>
          <a:p>
            <a:pPr algn="just"/>
            <a:r>
              <a:rPr lang="en-US" sz="3200" b="1" i="1" dirty="0">
                <a:solidFill>
                  <a:schemeClr val="bg1"/>
                </a:solidFill>
              </a:rPr>
              <a:t>There is no evidence that COX3 exists in humans.</a:t>
            </a:r>
          </a:p>
          <a:p>
            <a:pPr algn="just"/>
            <a:endParaRPr lang="en-US" sz="20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DA9892-C6DF-4B93-88EB-4CC9B51C9D3B}"/>
              </a:ext>
            </a:extLst>
          </p:cNvPr>
          <p:cNvSpPr txBox="1"/>
          <p:nvPr/>
        </p:nvSpPr>
        <p:spPr>
          <a:xfrm>
            <a:off x="990600" y="457200"/>
            <a:ext cx="17526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ADRS</a:t>
            </a:r>
          </a:p>
        </p:txBody>
      </p:sp>
    </p:spTree>
    <p:extLst>
      <p:ext uri="{BB962C8B-B14F-4D97-AF65-F5344CB8AC3E}">
        <p14:creationId xmlns:p14="http://schemas.microsoft.com/office/powerpoint/2010/main" val="80062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rved Down Ribbon 9"/>
          <p:cNvSpPr/>
          <p:nvPr/>
        </p:nvSpPr>
        <p:spPr>
          <a:xfrm>
            <a:off x="152400" y="2971800"/>
            <a:ext cx="3657600" cy="1981200"/>
          </a:xfrm>
          <a:prstGeom prst="ellipseRibbon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COX3 is found in the brain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90787" y="304800"/>
            <a:ext cx="3962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COX </a:t>
            </a:r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isoforms</a:t>
            </a:r>
            <a:endParaRPr lang="en-US" sz="3600" dirty="0">
              <a:solidFill>
                <a:schemeClr val="bg1"/>
              </a:solidFill>
              <a:latin typeface="Algerian" pitchFamily="8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86200" y="1828800"/>
            <a:ext cx="5105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1000" y="18288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Nonselective 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1</a:t>
            </a:r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/COX-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Paracetamol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3429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Coxibs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7800" y="1931313"/>
            <a:ext cx="3200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Aspirin, </a:t>
            </a:r>
            <a:r>
              <a:rPr lang="en-US" sz="2800" dirty="0" err="1">
                <a:solidFill>
                  <a:schemeClr val="bg1"/>
                </a:solidFill>
              </a:rPr>
              <a:t>Diclofenac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Ibuprofen, naproxen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533400"/>
            <a:ext cx="6248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Classification of NSAIDs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57800" y="48768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Meloxicam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1000" y="45720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Preferential COX-2 inhibitors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81000" y="5943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COX-3 inhibitors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3200400"/>
            <a:ext cx="39624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Selective COX-</a:t>
            </a:r>
            <a:r>
              <a:rPr lang="en-US" sz="2400" dirty="0">
                <a:solidFill>
                  <a:schemeClr val="bg1"/>
                </a:solidFill>
                <a:latin typeface="Arial Narrow" pitchFamily="-105" charset="0"/>
              </a:rPr>
              <a:t>2</a:t>
            </a:r>
            <a:endParaRPr lang="en-US" sz="2800" dirty="0">
              <a:solidFill>
                <a:schemeClr val="bg1"/>
              </a:solidFill>
              <a:latin typeface="Arial Narrow" pitchFamily="-105" charset="0"/>
            </a:endParaRPr>
          </a:p>
          <a:p>
            <a:pPr eaLnBrk="0" hangingPunct="0"/>
            <a:r>
              <a:rPr lang="en-US" sz="2800" dirty="0">
                <a:solidFill>
                  <a:schemeClr val="bg1"/>
                </a:solidFill>
                <a:latin typeface="Arial Narrow" pitchFamily="-105" charset="0"/>
              </a:rPr>
              <a:t>Inhibitors </a:t>
            </a:r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Down Arrow 18"/>
          <p:cNvSpPr/>
          <p:nvPr/>
        </p:nvSpPr>
        <p:spPr>
          <a:xfrm rot="1118884">
            <a:off x="5621007" y="1292478"/>
            <a:ext cx="304800" cy="1406691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943600" y="228600"/>
            <a:ext cx="2971800" cy="954107"/>
          </a:xfrm>
          <a:prstGeom prst="rect">
            <a:avLst/>
          </a:prstGeom>
          <a:solidFill>
            <a:srgbClr val="00B05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</a:rPr>
              <a:t>Inflammatory factors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09800" y="2057400"/>
            <a:ext cx="457200" cy="76944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50"/>
                </a:solidFill>
              </a:rPr>
              <a:t>+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86200" y="11430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86200" y="4495800"/>
            <a:ext cx="5029200" cy="1200329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lgerian" pitchFamily="82" charset="0"/>
              </a:rPr>
              <a:t>Pharmacodynamic</a:t>
            </a:r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 effects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2743200"/>
            <a:ext cx="19050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Bradykinin</a:t>
            </a:r>
            <a:endParaRPr lang="en-US" sz="2800" dirty="0">
              <a:solidFill>
                <a:schemeClr val="bg1"/>
              </a:solidFill>
            </a:endParaRPr>
          </a:p>
          <a:p>
            <a:r>
              <a:rPr lang="en-US" sz="2800" dirty="0">
                <a:solidFill>
                  <a:schemeClr val="bg1"/>
                </a:solidFill>
              </a:rPr>
              <a:t>Histamine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57800" y="5867400"/>
            <a:ext cx="32004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1-analgesic</a:t>
            </a:r>
          </a:p>
        </p:txBody>
      </p:sp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2419253675"/>
              </p:ext>
            </p:extLst>
          </p:nvPr>
        </p:nvGraphicFramePr>
        <p:xfrm>
          <a:off x="304800" y="304799"/>
          <a:ext cx="5791200" cy="62089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Right Arrow 10"/>
          <p:cNvSpPr/>
          <p:nvPr/>
        </p:nvSpPr>
        <p:spPr>
          <a:xfrm rot="3521616">
            <a:off x="1666627" y="2052861"/>
            <a:ext cx="1987301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Arrow 11"/>
          <p:cNvSpPr/>
          <p:nvPr/>
        </p:nvSpPr>
        <p:spPr>
          <a:xfrm rot="20445193">
            <a:off x="2122331" y="3195364"/>
            <a:ext cx="1828578" cy="485475"/>
          </a:xfrm>
          <a:prstGeom prst="lef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xplosion 2 12"/>
          <p:cNvSpPr/>
          <p:nvPr/>
        </p:nvSpPr>
        <p:spPr>
          <a:xfrm>
            <a:off x="6172200" y="1371600"/>
            <a:ext cx="2438400" cy="12954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5" name="Left Arrow 14"/>
          <p:cNvSpPr/>
          <p:nvPr/>
        </p:nvSpPr>
        <p:spPr>
          <a:xfrm rot="736632">
            <a:off x="2359670" y="1615001"/>
            <a:ext cx="3763685" cy="3810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 Arrow 15"/>
          <p:cNvSpPr/>
          <p:nvPr/>
        </p:nvSpPr>
        <p:spPr>
          <a:xfrm>
            <a:off x="2189123" y="536528"/>
            <a:ext cx="3581400" cy="304800"/>
          </a:xfrm>
          <a:prstGeom prst="lef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602" name="Picture 2" descr="نتيجة بحث الصور عن ‪pain‬‏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81200" y="4876800"/>
            <a:ext cx="1676400" cy="18288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81600" y="20574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4290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2-Antipyretic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438400" y="1295400"/>
            <a:ext cx="1371600" cy="762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PGs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1371600" y="2133600"/>
            <a:ext cx="3352800" cy="1143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Thermoregulatory centre</a:t>
            </a:r>
          </a:p>
        </p:txBody>
      </p:sp>
      <p:sp>
        <p:nvSpPr>
          <p:cNvPr id="12" name="Down Arrow Callout 11"/>
          <p:cNvSpPr/>
          <p:nvPr/>
        </p:nvSpPr>
        <p:spPr>
          <a:xfrm>
            <a:off x="2133600" y="3429000"/>
            <a:ext cx="1905000" cy="6858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Set point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3" name="Down Arrow Callout 12"/>
          <p:cNvSpPr/>
          <p:nvPr/>
        </p:nvSpPr>
        <p:spPr>
          <a:xfrm>
            <a:off x="1371600" y="4343400"/>
            <a:ext cx="3429000" cy="1295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Heat production</a:t>
            </a:r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↑</a:t>
            </a:r>
          </a:p>
          <a:p>
            <a:pPr algn="ctr"/>
            <a:r>
              <a:rPr lang="en-US" sz="2800" b="1" dirty="0">
                <a:solidFill>
                  <a:schemeClr val="bg1"/>
                </a:solidFill>
                <a:latin typeface="Times New Roman"/>
                <a:cs typeface="Times New Roman"/>
              </a:rPr>
              <a:t>Heat dissipation</a:t>
            </a:r>
            <a:r>
              <a:rPr lang="en-US" sz="2800" b="1" dirty="0">
                <a:solidFill>
                  <a:schemeClr val="bg1"/>
                </a:solidFill>
                <a:latin typeface="Calibri"/>
                <a:cs typeface="Times New Roman"/>
              </a:rPr>
              <a:t>↓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5867400" y="1905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6" name="Left Arrow 15"/>
          <p:cNvSpPr/>
          <p:nvPr/>
        </p:nvSpPr>
        <p:spPr>
          <a:xfrm rot="858216">
            <a:off x="3916044" y="1844748"/>
            <a:ext cx="2214496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 Arrow Callout 16"/>
          <p:cNvSpPr/>
          <p:nvPr/>
        </p:nvSpPr>
        <p:spPr>
          <a:xfrm rot="20744716">
            <a:off x="3933915" y="542243"/>
            <a:ext cx="4046793" cy="776064"/>
          </a:xfrm>
          <a:prstGeom prst="leftArrowCallou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</a:rPr>
              <a:t>Pyrogens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8" name="Flowchart: Predefined Process 17"/>
          <p:cNvSpPr/>
          <p:nvPr/>
        </p:nvSpPr>
        <p:spPr>
          <a:xfrm>
            <a:off x="2133600" y="5867400"/>
            <a:ext cx="2057400" cy="6096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Fever</a:t>
            </a:r>
          </a:p>
        </p:txBody>
      </p:sp>
      <p:pic>
        <p:nvPicPr>
          <p:cNvPr id="19" name="Picture 4" descr="C:\Users\Nagwa\AppData\Local\Microsoft\Windows\Temporary Internet Files\Content.IE5\HBDXNUEF\MCj02990730000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5486400"/>
            <a:ext cx="22971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334000" y="4572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228600"/>
            <a:ext cx="4648200" cy="584775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lgerian" pitchFamily="82" charset="0"/>
              </a:rPr>
              <a:t>3-Anti-inflammatory</a:t>
            </a:r>
          </a:p>
        </p:txBody>
      </p:sp>
      <p:sp>
        <p:nvSpPr>
          <p:cNvPr id="10" name="Down Arrow Callout 9"/>
          <p:cNvSpPr/>
          <p:nvPr/>
        </p:nvSpPr>
        <p:spPr>
          <a:xfrm>
            <a:off x="2667000" y="990600"/>
            <a:ext cx="762000" cy="12192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PGs</a:t>
            </a:r>
          </a:p>
        </p:txBody>
      </p:sp>
      <p:sp>
        <p:nvSpPr>
          <p:cNvPr id="11" name="Down Arrow Callout 10"/>
          <p:cNvSpPr/>
          <p:nvPr/>
        </p:nvSpPr>
        <p:spPr>
          <a:xfrm>
            <a:off x="1828800" y="2514600"/>
            <a:ext cx="2286000" cy="16764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Symptoms of inflammation</a:t>
            </a:r>
          </a:p>
        </p:txBody>
      </p:sp>
      <p:sp>
        <p:nvSpPr>
          <p:cNvPr id="13" name="Down Arrow Callout 12"/>
          <p:cNvSpPr/>
          <p:nvPr/>
        </p:nvSpPr>
        <p:spPr>
          <a:xfrm>
            <a:off x="1905000" y="4419600"/>
            <a:ext cx="2438400" cy="152400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</a:rPr>
              <a:t>Red , Heat , Swelling, Pain</a:t>
            </a:r>
            <a:endParaRPr lang="en-US" sz="2800" b="1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5" name="Explosion 2 14"/>
          <p:cNvSpPr/>
          <p:nvPr/>
        </p:nvSpPr>
        <p:spPr>
          <a:xfrm>
            <a:off x="6019800" y="381000"/>
            <a:ext cx="2971800" cy="1219200"/>
          </a:xfrm>
          <a:prstGeom prst="irregularSeal2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NSAIDs</a:t>
            </a:r>
          </a:p>
        </p:txBody>
      </p:sp>
      <p:sp>
        <p:nvSpPr>
          <p:cNvPr id="16" name="Left Arrow 15"/>
          <p:cNvSpPr/>
          <p:nvPr/>
        </p:nvSpPr>
        <p:spPr>
          <a:xfrm rot="21335560">
            <a:off x="3589368" y="1004860"/>
            <a:ext cx="2438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lowchart: Punched Tape 16"/>
          <p:cNvSpPr/>
          <p:nvPr/>
        </p:nvSpPr>
        <p:spPr>
          <a:xfrm>
            <a:off x="6477000" y="1676400"/>
            <a:ext cx="2362200" cy="1066800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</a:rPr>
              <a:t>Inflammatory factors</a:t>
            </a:r>
          </a:p>
        </p:txBody>
      </p:sp>
      <p:sp>
        <p:nvSpPr>
          <p:cNvPr id="18" name="Left Arrow 17"/>
          <p:cNvSpPr/>
          <p:nvPr/>
        </p:nvSpPr>
        <p:spPr>
          <a:xfrm rot="830620">
            <a:off x="3468833" y="1718751"/>
            <a:ext cx="2976693" cy="267022"/>
          </a:xfrm>
          <a:prstGeom prst="lef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Vertical Scroll 18"/>
          <p:cNvSpPr/>
          <p:nvPr/>
        </p:nvSpPr>
        <p:spPr>
          <a:xfrm>
            <a:off x="6248400" y="3657600"/>
            <a:ext cx="2133600" cy="1219200"/>
          </a:xfrm>
          <a:prstGeom prst="vertic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</a:rPr>
              <a:t>Bradykinin</a:t>
            </a:r>
            <a:endParaRPr lang="en-US" sz="2400" b="1" dirty="0">
              <a:solidFill>
                <a:srgbClr val="FF0000"/>
              </a:solidFill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Histamine</a:t>
            </a:r>
          </a:p>
          <a:p>
            <a:pPr algn="ctr"/>
            <a:r>
              <a:rPr lang="en-US" sz="2400" b="1" dirty="0">
                <a:solidFill>
                  <a:srgbClr val="FF0000"/>
                </a:solidFill>
              </a:rPr>
              <a:t>Serotonin</a:t>
            </a:r>
          </a:p>
        </p:txBody>
      </p:sp>
      <p:sp>
        <p:nvSpPr>
          <p:cNvPr id="20" name="Left Arrow 19"/>
          <p:cNvSpPr/>
          <p:nvPr/>
        </p:nvSpPr>
        <p:spPr>
          <a:xfrm rot="1312586">
            <a:off x="4160555" y="3713056"/>
            <a:ext cx="2222747" cy="332232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4648200" y="2209800"/>
            <a:ext cx="381000" cy="707886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+</a:t>
            </a:r>
          </a:p>
        </p:txBody>
      </p:sp>
      <p:sp>
        <p:nvSpPr>
          <p:cNvPr id="22" name="Down Arrow 21"/>
          <p:cNvSpPr/>
          <p:nvPr/>
        </p:nvSpPr>
        <p:spPr>
          <a:xfrm>
            <a:off x="7315200" y="2819400"/>
            <a:ext cx="228600" cy="762000"/>
          </a:xfrm>
          <a:prstGeom prst="down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own Arrow 22"/>
          <p:cNvSpPr/>
          <p:nvPr/>
        </p:nvSpPr>
        <p:spPr>
          <a:xfrm rot="18893296">
            <a:off x="4338186" y="1471062"/>
            <a:ext cx="381000" cy="24785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" descr="http://www.doctorsaputo.com/upload/filemanager/uploads/pain-inflamm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486400"/>
            <a:ext cx="2438400" cy="121920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5029200"/>
            <a:ext cx="2971800" cy="954107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Rheumatoid arthritis / </a:t>
            </a:r>
            <a:r>
              <a:rPr lang="en-US" sz="2800" dirty="0" err="1">
                <a:solidFill>
                  <a:schemeClr val="bg1"/>
                </a:solidFill>
              </a:rPr>
              <a:t>myositis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0" y="40386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Common cold</a:t>
            </a:r>
          </a:p>
        </p:txBody>
      </p:sp>
      <p:sp>
        <p:nvSpPr>
          <p:cNvPr id="7" name="TextBox 6"/>
          <p:cNvSpPr txBox="1"/>
          <p:nvPr/>
        </p:nvSpPr>
        <p:spPr>
          <a:xfrm rot="10800000" flipV="1">
            <a:off x="762000" y="2819400"/>
            <a:ext cx="5105400" cy="950893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Headache, Migraine, </a:t>
            </a:r>
          </a:p>
          <a:p>
            <a:r>
              <a:rPr lang="en-US" sz="2800" dirty="0">
                <a:solidFill>
                  <a:schemeClr val="bg1"/>
                </a:solidFill>
              </a:rPr>
              <a:t>Dental pain, </a:t>
            </a:r>
            <a:r>
              <a:rPr lang="en-US" sz="2800" dirty="0" err="1">
                <a:solidFill>
                  <a:schemeClr val="bg1"/>
                </a:solidFill>
              </a:rPr>
              <a:t>Dysmenorrhea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1905000"/>
            <a:ext cx="29718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Fever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00200" y="304800"/>
            <a:ext cx="38862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w="114300" prst="convex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Algerian" pitchFamily="82" charset="0"/>
              </a:rPr>
              <a:t>Clinical uses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0BB58-FCA8-4258-B000-EBA834F82C0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40542</TotalTime>
  <Words>812</Words>
  <Application>Microsoft Office PowerPoint</Application>
  <PresentationFormat>On-screen Show (4:3)</PresentationFormat>
  <Paragraphs>255</Paragraphs>
  <Slides>32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3" baseType="lpstr">
      <vt:lpstr>Algerian</vt:lpstr>
      <vt:lpstr>Arial</vt:lpstr>
      <vt:lpstr>Arial Narrow</vt:lpstr>
      <vt:lpstr>Calibri</vt:lpstr>
      <vt:lpstr>Corbel</vt:lpstr>
      <vt:lpstr>Courier New</vt:lpstr>
      <vt:lpstr>Times New Roman</vt:lpstr>
      <vt:lpstr>Wingdings</vt:lpstr>
      <vt:lpstr>Wingdings 2</vt:lpstr>
      <vt:lpstr>Wingdings 3</vt:lpstr>
      <vt:lpstr>Module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Albandari</cp:lastModifiedBy>
  <cp:revision>1086</cp:revision>
  <cp:lastPrinted>2018-09-17T08:31:40Z</cp:lastPrinted>
  <dcterms:created xsi:type="dcterms:W3CDTF">2015-11-17T08:01:44Z</dcterms:created>
  <dcterms:modified xsi:type="dcterms:W3CDTF">2019-11-23T11:20:19Z</dcterms:modified>
</cp:coreProperties>
</file>