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1" r:id="rId2"/>
    <p:sldId id="312" r:id="rId3"/>
    <p:sldId id="304" r:id="rId4"/>
    <p:sldId id="315" r:id="rId5"/>
    <p:sldId id="335" r:id="rId6"/>
    <p:sldId id="308" r:id="rId7"/>
    <p:sldId id="310" r:id="rId8"/>
    <p:sldId id="309" r:id="rId9"/>
    <p:sldId id="282" r:id="rId10"/>
    <p:sldId id="299" r:id="rId11"/>
    <p:sldId id="320" r:id="rId12"/>
    <p:sldId id="283" r:id="rId13"/>
    <p:sldId id="303" r:id="rId14"/>
    <p:sldId id="284" r:id="rId15"/>
    <p:sldId id="325" r:id="rId16"/>
    <p:sldId id="326" r:id="rId17"/>
    <p:sldId id="327" r:id="rId18"/>
    <p:sldId id="328" r:id="rId19"/>
    <p:sldId id="285" r:id="rId20"/>
    <p:sldId id="288" r:id="rId21"/>
    <p:sldId id="329" r:id="rId22"/>
    <p:sldId id="330" r:id="rId23"/>
    <p:sldId id="331" r:id="rId24"/>
    <p:sldId id="332" r:id="rId25"/>
    <p:sldId id="333" r:id="rId26"/>
    <p:sldId id="334" r:id="rId27"/>
    <p:sldId id="286" r:id="rId28"/>
    <p:sldId id="287" r:id="rId29"/>
    <p:sldId id="289" r:id="rId30"/>
    <p:sldId id="290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945673" y="481873"/>
        <a:ext cx="3183690" cy="1609449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45383" y="2572126"/>
        <a:ext cx="2117237" cy="832148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83214" y="3860895"/>
        <a:ext cx="1340231" cy="832148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84559" y="3860895"/>
        <a:ext cx="1340231" cy="832148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123735" y="2572126"/>
        <a:ext cx="1839350" cy="832148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324199" y="2572126"/>
        <a:ext cx="3105453" cy="83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117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019-F1DF-4B63-8BF7-ACAFEB39FE5A}" type="datetime1">
              <a:rPr lang="en-US" smtClean="0"/>
              <a:t>11/27/2019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3298-A56A-4055-8B4A-229CEE5ECE1C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48C0-6F4C-490A-9B89-97080C1136B7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EBF-9759-4065-B5AD-22D46F943790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7902-2121-4EDA-AB3F-834336B853BB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4C69-C8FE-4166-B80A-D7076C145B78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0386-0B45-422D-9888-3EEEBF782C3E}" type="datetime1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5476-6E86-41A7-A606-2F4B43F73415}" type="datetime1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8493-7519-4E9B-A7F5-2B58C1CC5782}" type="datetime1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6DB-ABE1-44F7-9BA6-4B3516BC5D97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6B0-0289-44B1-AAD5-10BF6F0ED310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BE8B6B-59D0-49D0-BFFE-660EA9F18C0C}" type="datetime1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google.com.eg/url?sa=i&amp;rct=j&amp;q=&amp;esrc=s&amp;source=images&amp;cd=&amp;cad=rja&amp;uact=8&amp;ved=0ahUKEwjc4qXjq7rJAhUGSBQKHZzKD8gQjRwIBw&amp;url=http://www.wolterskluwerindia.co.in/rheumatology/Rheumatology-Issue1.html&amp;psig=AFQjCNGHMqlwW8hVmDQSsXo2Md-5JDT2XA&amp;ust=144904431198821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wolterskluwerindia.co.in/rheumatology/Rheumatology-Issue1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524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1-2% of the adult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women than in men 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25 and 40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638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4th and 6th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68580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3048000" cy="337185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5256193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Their effects take from 6 weeks up to 6 months to be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690727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3240108"/>
            <a:ext cx="5257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1" y="1600200"/>
            <a:ext cx="38100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“Gold standard” for DMARD therapy &amp; is the first-line DMARD for treating RA and is used in 50–70% of patients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3886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in RA at much lower doses than those needed in cancer chemotherapy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19" y="451836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352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4572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050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610600" cy="31085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methotrexate has been shown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stimulate adenosine release from cells, producing an anti-inflammatory effect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Inhibition of </a:t>
            </a:r>
            <a:r>
              <a:rPr lang="en-US" sz="2800" dirty="0" err="1"/>
              <a:t>polymorphonuclear</a:t>
            </a:r>
            <a:r>
              <a:rPr lang="en-US" sz="2800" dirty="0"/>
              <a:t> </a:t>
            </a:r>
            <a:r>
              <a:rPr lang="en-US" sz="2800" dirty="0" err="1" smtClean="0"/>
              <a:t>chemotaxis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Inhibition </a:t>
            </a:r>
            <a:r>
              <a:rPr lang="en-US" sz="2800" dirty="0"/>
              <a:t>of  T-Cells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cell-mediated immune reactions</a:t>
            </a:r>
            <a:r>
              <a:rPr lang="en-US" sz="2800" dirty="0" smtClean="0"/>
              <a:t>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2823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51460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</a:t>
            </a:r>
            <a:r>
              <a:rPr lang="en-US" sz="2800" dirty="0" smtClean="0"/>
              <a:t>bile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Hepatotoxicity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8086" y="5870298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7315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Leukopenia, anemia, stomatitis, GI ulcerations, and alopecia are probably the result of inhibiting cellular proliferation.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 </a:t>
            </a:r>
            <a:r>
              <a:rPr lang="en-US" sz="2800" dirty="0"/>
              <a:t>Folic acid reduces GI &amp; bone marrow </a:t>
            </a:r>
            <a:r>
              <a:rPr lang="en-US" sz="2800" dirty="0" smtClean="0"/>
              <a:t>effects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Teratogenicity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Pneumonitis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</a:t>
            </a:r>
            <a:r>
              <a:rPr lang="en-US" sz="2800" dirty="0" smtClean="0"/>
              <a:t>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6388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Dampens antigen–antibody reactions at sites of inflammation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Rapidly absorbed and 50% protein-bound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Extensively tissue-bound, particularly in melanin-containing tissues such as the eyes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5181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Elimination half-life of up to 45 days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13" descr="han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" y="44196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Highly concentrated within </a:t>
            </a:r>
            <a:r>
              <a:rPr lang="en-US" sz="2800" dirty="0" smtClean="0"/>
              <a:t>cells 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increases intracellular pH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370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increasing </a:t>
            </a:r>
            <a:r>
              <a:rPr lang="en-US" sz="2800" dirty="0" err="1" smtClean="0"/>
              <a:t>methotrxate</a:t>
            </a:r>
            <a:r>
              <a:rPr lang="en-US" sz="2800" dirty="0" smtClean="0"/>
              <a:t>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</a:t>
            </a:r>
            <a:r>
              <a:rPr lang="en-US" sz="2800" dirty="0" err="1" smtClean="0"/>
              <a:t>antirheumatic</a:t>
            </a:r>
            <a:r>
              <a:rPr lang="en-US" sz="2800" dirty="0" smtClean="0"/>
              <a:t>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early, mild disease or as adjunctive therapy in combination with other </a:t>
            </a:r>
            <a:r>
              <a:rPr lang="en-US" sz="2800" b="1" dirty="0" smtClean="0"/>
              <a:t>DMARDs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562600"/>
            <a:ext cx="4038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505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Corneal deposits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267200"/>
            <a:ext cx="4114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Irreversible retinal damage, rare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0513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</a:t>
            </a:r>
            <a:r>
              <a:rPr lang="en-US" sz="2800" dirty="0" smtClean="0">
                <a:solidFill>
                  <a:srgbClr val="FF0000"/>
                </a:solidFill>
              </a:rPr>
              <a:t>blocking</a:t>
            </a:r>
            <a:r>
              <a:rPr lang="en-US" sz="2800" dirty="0" smtClean="0"/>
              <a:t> cytokines, that send </a:t>
            </a:r>
            <a:r>
              <a:rPr lang="en-US" sz="2800" dirty="0" smtClean="0"/>
              <a:t>signals  </a:t>
            </a:r>
            <a:r>
              <a:rPr lang="en-US" sz="2800" dirty="0" smtClean="0"/>
              <a:t>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</a:t>
            </a:r>
            <a:r>
              <a:rPr lang="en-US" sz="2800" dirty="0" smtClean="0">
                <a:solidFill>
                  <a:srgbClr val="FF0000"/>
                </a:solidFill>
              </a:rPr>
              <a:t>block</a:t>
            </a:r>
            <a:r>
              <a:rPr lang="en-US" sz="2800" dirty="0" smtClean="0"/>
              <a:t>, or </a:t>
            </a:r>
            <a:r>
              <a:rPr lang="en-US" sz="2800" dirty="0" smtClean="0">
                <a:solidFill>
                  <a:srgbClr val="FF0000"/>
                </a:solidFill>
              </a:rPr>
              <a:t>modify</a:t>
            </a:r>
            <a:r>
              <a:rPr lang="en-US" sz="2800" dirty="0" smtClean="0"/>
              <a:t> the activity of selected cells in the immune system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Genetically engineered drugs 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4904" y="5791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They </a:t>
            </a:r>
            <a:r>
              <a:rPr lang="en-US" sz="2800" dirty="0" smtClean="0"/>
              <a:t>are expensive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574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Emphasize the rational for early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Classify drugs used for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Compare and contrast the advantages and disadvantages of NAISDs, Steroids and DMARDS in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Explore the pharmacokinetic aspects and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selected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904" y="5540829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</a:t>
            </a:r>
            <a:r>
              <a:rPr lang="en-US" sz="2800" dirty="0" smtClean="0"/>
              <a:t>agent (</a:t>
            </a:r>
            <a:r>
              <a:rPr lang="en-US" sz="2800" dirty="0" smtClean="0"/>
              <a:t>infliximab)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44196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 err="1" smtClean="0"/>
              <a:t>tocilizumab</a:t>
            </a:r>
            <a:r>
              <a:rPr lang="en-US" sz="28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cytotoxic agent </a:t>
            </a:r>
            <a:r>
              <a:rPr lang="en-US" sz="2800" dirty="0" smtClean="0"/>
              <a:t>(</a:t>
            </a:r>
            <a:r>
              <a:rPr lang="en-US" sz="2800" dirty="0" smtClean="0"/>
              <a:t>rituximab)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</a:t>
            </a:r>
            <a:r>
              <a:rPr lang="ar-SA" sz="2800" dirty="0" smtClean="0"/>
              <a:t> </a:t>
            </a:r>
            <a:r>
              <a:rPr lang="en-US" sz="2800" dirty="0" smtClean="0"/>
              <a:t>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pitchFamily="34" charset="0"/>
              </a:rPr>
              <a:t>®)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365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intravenous infusion with “induction” at 0, 2, and 6 weeks and maintenance every 8 weeks thereafter</a:t>
            </a:r>
            <a:r>
              <a:rPr lang="en-US" sz="2800" b="1" dirty="0" smtClean="0"/>
              <a:t>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6781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Infliximab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845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could be combined with methotrexate,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hydroxychloroquine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other non biological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6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38525" cy="30289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657" y="6192053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9" y="1905000"/>
            <a:ext cx="80771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914400"/>
            <a:ext cx="80771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is a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 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35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 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807719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blocking the activity of IL-6 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Serious infections (bacterial, tuberculosis, 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Neutropenia</a:t>
            </a:r>
            <a:r>
              <a:rPr lang="en-US" sz="2800" dirty="0" smtClean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Blood tests will be used monthly for increase in cholesterol, liver enzymes &amp; decrease in WBCs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05200" cy="28003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64007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 </a:t>
            </a:r>
            <a:r>
              <a:rPr lang="tr-TR" sz="2800" b="1" dirty="0" smtClean="0"/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8956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7338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Co-morbidity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52578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96538" y="2389670"/>
            <a:ext cx="4238625" cy="26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and aggressive treatment may have 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46" y="1600200"/>
            <a:ext cx="7600950" cy="4343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486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5093 C 0.11858 0.05348 0.14723 0.06158 0.1783 0.0632 C 0.18212 0.06482 0.18594 0.06737 0.18959 0.06968 C 0.1908 0.07061 0.19202 0.07246 0.19341 0.07292 C 0.19427 0.07315 0.19497 0.07176 0.19584 0.07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1343 C 0.1375 0.01227 0.14202 0.01112 0.14948 0.00857 C 0.18646 0.00949 0.20799 0.00649 0.23872 0.01343 C 0.24271 0.01621 0.24636 0.01783 0.2507 0.01968 C 0.25834 0.02686 0.25035 0.02061 0.26615 0.02454 C 0.2842 0.02917 0.29931 0.03681 0.31858 0.03727 C 0.39549 0.03936 0.47257 0.04028 0.54948 0.0419 C 0.5599 0.05278 0.55087 0.04514 0.57448 0.04838 C 0.57952 0.04908 0.58473 0.05348 0.58993 0.05463 C 0.6158 0.05301 0.62327 0.05301 0.6125 0.05301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5348 C 0.0691 0.05417 0.08056 0.05093 0.09045 0.05672 C 0.09462 0.05926 0.09774 0.06667 0.10122 0.06945 C 0.11684 0.08172 0.13264 0.09352 0.15 0.10116 C 0.15122 0.10232 0.1526 0.10301 0.15347 0.1044 C 0.15538 0.10718 0.15556 0.11274 0.15833 0.11389 C 0.16684 0.11783 0.1717 0.12593 0.17847 0.13287 C 0.18958 0.14422 0.20399 0.15232 0.21667 0.15996 C 0.23681 0.17199 0.22448 0.16713 0.23559 0.17107 C 0.23906 0.17431 0.24132 0.17963 0.24514 0.18218 C 0.24635 0.18287 0.25781 0.18612 0.26059 0.18681 C 0.26736 0.19283 0.27899 0.19931 0.28681 0.20278 C 0.29132 0.20487 0.29549 0.20996 0.3 0.21227 C 0.30503 0.21899 0.31424 0.22408 0.32135 0.22662 C 0.32639 0.23079 0.33229 0.23241 0.33802 0.23449 C 0.34358 0.23959 0.34948 0.23843 0.3559 0.24074 C 0.3651 0.24422 0.37431 0.24792 0.38333 0.25186 C 0.38958 0.26528 0.38819 0.26598 0.39878 0.26945 C 0.41649 0.28473 0.4467 0.27732 0.46302 0.2773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7778 C 0.10139 0.07431 0.11979 0.07477 0.13802 0.07315 C 0.15312 0.0757 0.16527 0.08264 0.17968 0.08588 C 0.22656 0.0963 0.28611 0.09375 0.3309 0.09537 C 0.33993 0.09862 0.34982 0.09908 0.35833 0.10487 C 0.36215 0.10741 0.37014 0.11112 0.37014 0.11135 C 0.39305 0.13149 0.42066 0.14723 0.44757 0.15394 C 0.48402 0.17385 0.52448 0.17709 0.5618 0.19375 C 0.58437 0.20371 0.60781 0.21274 0.62968 0.22547 C 0.64635 0.23519 0.66527 0.24537 0.68333 0.24931 C 0.7085 0.26065 0.72934 0.26088 0.75711 0.26204 C 0.76284 0.26459 0.76458 0.2713 0.76771 0.27778 C 0.76857 0.27963 0.771 0.27871 0.77257 0.2794 C 0.7868 0.28519 0.78385 0.28426 0.80347 0.28588 C 0.8151 0.28403 0.8158 0.28866 0.81302 0.28102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0.07315 C 0.09948 0.09074 0.10643 0.1088 0.11372 0.12477 C 0.11598 0.12987 0.11806 0.13496 0.12136 0.13889 C 0.12361 0.14144 0.129 0.14514 0.129 0.14537 C 0.13143 0.16042 0.12587 0.16436 0.12275 0.17801 C 0.12066 0.18658 0.12101 0.19491 0.11736 0.20324 C 0.11615 0.21343 0.11476 0.22269 0.11233 0.23287 C 0.11268 0.25764 0.11302 0.28195 0.11372 0.30672 C 0.11424 0.32686 0.12188 0.34514 0.12535 0.36459 C 0.12657 0.37246 0.12726 0.3794 0.13039 0.38658 C 0.13403 0.40949 0.13733 0.43334 0.14323 0.45556 C 0.14236 0.51158 0.13403 0.57524 0.14966 0.6294 C 0.15035 0.6382 0.15105 0.64931 0.1533 0.65811 C 0.15573 0.66713 0.15556 0.66088 0.15851 0.66899 C 0.16355 0.68264 0.15799 0.67454 0.16493 0.68264 C 0.17066 0.69885 0.17639 0.70625 0.18681 0.71899 C 0.18768 0.72014 0.18941 0.71968 0.19045 0.72037 C 0.19566 0.72362 0.1941 0.72431 0.19948 0.72848 C 0.20834 0.73449 0.19809 0.72408 0.20851 0.73311 C 0.21858 0.7419 0.22483 0.74792 0.23664 0.75186 C 0.24844 0.76135 0.2625 0.76135 0.27657 0.76274 C 0.29167 0.76667 0.29341 0.76598 0.31372 0.76459 C 0.31806 0.76412 0.32223 0.76274 0.32639 0.76274 C 0.33125 0.7632 0.33577 0.76737 0.34063 0.76783 C 0.35469 0.76875 0.36893 0.76875 0.38299 0.76922 C 0.39844 0.77315 0.39584 0.77223 0.41875 0.77084 C 0.42639 0.77269 0.42292 0.77223 0.42917 0.77223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Chronic use should be minimized due to the possibility of side effects,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819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05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468940"/>
            <a:ext cx="5333999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administered in low to moderate doses to achieve rapid disease control before the onset of fully effective DMARD therapy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069140"/>
            <a:ext cx="55626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Reserved for temporary control of severe exacerbations and long-term use in patients with severe disease not controlled by other agents.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722203"/>
            <a:ext cx="59436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Corticosteroids are too toxic for routine chronic use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3340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Anti-inflammatory drugs with an intermediate rate of action (slower than NSAIDs but faster than other DMARDs).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00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9200" y="1524000"/>
            <a:ext cx="5867400" cy="5028316"/>
            <a:chOff x="2438400" y="2286000"/>
            <a:chExt cx="5867400" cy="4495871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2590800"/>
              <a:ext cx="2590800" cy="57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DMARDs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18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Biologic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Classical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5146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Methotrexate</a:t>
              </a:r>
              <a:r>
                <a:rPr lang="en-US" sz="2400" dirty="0" smtClean="0"/>
                <a:t> </a:t>
              </a:r>
            </a:p>
            <a:p>
              <a:r>
                <a:rPr lang="en-US" sz="2400" dirty="0" err="1" smtClean="0"/>
                <a:t>Hydroxychloroquine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Infliximab</a:t>
              </a:r>
              <a:endParaRPr lang="en-US" sz="2400" dirty="0" smtClean="0"/>
            </a:p>
            <a:p>
              <a:r>
                <a:rPr lang="en-US" sz="2400" dirty="0" err="1" smtClean="0"/>
                <a:t>Tocilizumab</a:t>
              </a:r>
              <a:endParaRPr lang="en-US" sz="2400" dirty="0" smtClean="0"/>
            </a:p>
            <a:p>
              <a:endParaRPr lang="en-US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12721</TotalTime>
  <Words>1190</Words>
  <Application>Microsoft Office PowerPoint</Application>
  <PresentationFormat>On-screen Show (4:3)</PresentationFormat>
  <Paragraphs>216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Algerian</vt:lpstr>
      <vt:lpstr>Andalus</vt:lpstr>
      <vt:lpstr>Arial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kk28697</cp:lastModifiedBy>
  <cp:revision>331</cp:revision>
  <dcterms:created xsi:type="dcterms:W3CDTF">2015-09-17T06:43:38Z</dcterms:created>
  <dcterms:modified xsi:type="dcterms:W3CDTF">2019-11-27T09:32:58Z</dcterms:modified>
</cp:coreProperties>
</file>