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7"/>
  </p:notesMasterIdLst>
  <p:sldIdLst>
    <p:sldId id="257" r:id="rId2"/>
    <p:sldId id="258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24" r:id="rId11"/>
    <p:sldId id="325" r:id="rId12"/>
    <p:sldId id="326" r:id="rId13"/>
    <p:sldId id="272" r:id="rId14"/>
    <p:sldId id="273" r:id="rId15"/>
    <p:sldId id="308" r:id="rId16"/>
    <p:sldId id="279" r:id="rId17"/>
    <p:sldId id="282" r:id="rId18"/>
    <p:sldId id="342" r:id="rId19"/>
    <p:sldId id="314" r:id="rId20"/>
    <p:sldId id="309" r:id="rId21"/>
    <p:sldId id="319" r:id="rId22"/>
    <p:sldId id="343" r:id="rId23"/>
    <p:sldId id="344" r:id="rId24"/>
    <p:sldId id="345" r:id="rId25"/>
    <p:sldId id="346" r:id="rId26"/>
    <p:sldId id="313" r:id="rId27"/>
    <p:sldId id="283" r:id="rId28"/>
    <p:sldId id="287" r:id="rId29"/>
    <p:sldId id="340" r:id="rId30"/>
    <p:sldId id="299" r:id="rId31"/>
    <p:sldId id="341" r:id="rId32"/>
    <p:sldId id="316" r:id="rId33"/>
    <p:sldId id="317" r:id="rId34"/>
    <p:sldId id="318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4180F-BD31-421A-85B2-25CB20955BF0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7190D-701F-4F61-819B-0057180E4C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211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2B7B-8E53-4A25-BB29-661570D4CC4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4F6E9-9331-4770-9FBE-D488E449B78E}" type="slidenum">
              <a:rPr lang="en-US" altLang="en-US" smtClean="0">
                <a:latin typeface="Times" pitchFamily="18" charset="0"/>
              </a:rPr>
              <a:pPr/>
              <a:t>30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73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3F9BB-4D15-4A24-814A-C2802FD19D39}" type="slidenum">
              <a:rPr lang="en-US" altLang="en-US" smtClean="0">
                <a:latin typeface="Times" pitchFamily="18" charset="0"/>
              </a:rPr>
              <a:pPr/>
              <a:t>13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74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3A5EC-4F0F-4DBC-8CE5-4959A814CC81}" type="slidenum">
              <a:rPr lang="en-US" altLang="en-US" smtClean="0">
                <a:latin typeface="Times" pitchFamily="18" charset="0"/>
              </a:rPr>
              <a:pPr/>
              <a:t>16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93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A63F1-A33B-4CA7-8B68-86CA1B0AA2A9}" type="slidenum">
              <a:rPr lang="en-US" altLang="en-US" smtClean="0">
                <a:latin typeface="Times" pitchFamily="18" charset="0"/>
              </a:rPr>
              <a:pPr/>
              <a:t>17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37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6EEBC-8A71-4F1E-9499-787B32DFF67C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99D63-7F84-4BDE-BF97-33A35AF926B8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4DF10-20CF-405B-B30E-574A233FF074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A91C4-5793-4AA3-9F92-D9BC01DBA036}" type="slidenum">
              <a:rPr lang="ar-SA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63601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CBFF7-0E8C-4992-A713-82F029B4841B}" type="slidenum">
              <a:rPr lang="en-US" altLang="en-US" smtClean="0">
                <a:latin typeface="Times" pitchFamily="18" charset="0"/>
              </a:rPr>
              <a:pPr/>
              <a:t>28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53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A301-CA1D-49F3-A13C-C6E6F4915CF1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FA69-5B49-48BF-8225-B856DA131E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7E52-7B8D-4D67-8FC7-52E8F54EDB49}" type="datetimeFigureOut">
              <a:rPr lang="en-GB" smtClean="0"/>
              <a:pPr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ipp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97425"/>
            <a:ext cx="5543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0825" y="188913"/>
            <a:ext cx="8642350" cy="6480175"/>
            <a:chOff x="158" y="119"/>
            <a:chExt cx="5444" cy="4082"/>
          </a:xfrm>
        </p:grpSpPr>
        <p:sp>
          <p:nvSpPr>
            <p:cNvPr id="15367" name="Line 11"/>
            <p:cNvSpPr>
              <a:spLocks noChangeShapeType="1"/>
            </p:cNvSpPr>
            <p:nvPr/>
          </p:nvSpPr>
          <p:spPr bwMode="auto">
            <a:xfrm>
              <a:off x="158" y="119"/>
              <a:ext cx="0" cy="381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>
              <a:off x="158" y="119"/>
              <a:ext cx="5444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>
              <a:off x="5602" y="119"/>
              <a:ext cx="0" cy="4082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70" name="Line 14"/>
            <p:cNvSpPr>
              <a:spLocks noChangeShapeType="1"/>
            </p:cNvSpPr>
            <p:nvPr/>
          </p:nvSpPr>
          <p:spPr bwMode="auto">
            <a:xfrm flipH="1">
              <a:off x="567" y="4201"/>
              <a:ext cx="5035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467544" y="476250"/>
          <a:ext cx="2376264" cy="4464918"/>
        </p:xfrm>
        <a:graphic>
          <a:graphicData uri="http://schemas.openxmlformats.org/presentationml/2006/ole">
            <p:oleObj spid="_x0000_s1040" name="PhotoHouse" r:id="rId4" imgW="2171429" imgH="4190476" progId="">
              <p:embed/>
            </p:oleObj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59832" y="332656"/>
            <a:ext cx="57606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500" dirty="0" smtClean="0">
                <a:solidFill>
                  <a:srgbClr val="FFFF00"/>
                </a:solidFill>
                <a:latin typeface="Dauphin" pitchFamily="18" charset="0"/>
              </a:rPr>
              <a:t>Resting membrane potential </a:t>
            </a:r>
            <a:r>
              <a:rPr lang="en-US" altLang="en-US" sz="4500" u="none" dirty="0" smtClean="0">
                <a:solidFill>
                  <a:srgbClr val="FFFF00"/>
                </a:solidFill>
                <a:latin typeface="Dauphin" pitchFamily="18" charset="0"/>
              </a:rPr>
              <a:t>&amp; action potential</a:t>
            </a:r>
            <a:endParaRPr lang="en-US" altLang="en-US" sz="4500" u="none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517232"/>
            <a:ext cx="64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Dr. Mohammed </a:t>
            </a:r>
            <a:r>
              <a:rPr lang="en-GB" sz="25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Alotaibi</a:t>
            </a:r>
            <a:endParaRPr lang="en-GB" sz="2500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4724400"/>
            <a:ext cx="4896544" cy="18897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TEXTBOOK OF MEDICAL PHYSIOLOGY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GUYTON &amp; HALL 13</a:t>
            </a:r>
            <a:r>
              <a:rPr lang="en-US" b="1" baseline="30000" dirty="0" smtClean="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EDITION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UNIT II  CHAPTER 5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Pages 61-64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3848" y="3051420"/>
            <a:ext cx="4896544" cy="18897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12800" indent="-812800" algn="ctr">
              <a:lnSpc>
                <a:spcPct val="800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</a:rPr>
              <a:t>TEXTBOOK OF MEDICAL PHYSIOLOGY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</a:rPr>
              <a:t>GUYTON &amp; HALL 13</a:t>
            </a:r>
            <a:r>
              <a:rPr lang="en-US" b="1" baseline="30000" dirty="0" smtClean="0">
                <a:latin typeface="Comic Sans MS" pitchFamily="66" charset="0"/>
              </a:rPr>
              <a:t>TH</a:t>
            </a:r>
            <a:r>
              <a:rPr lang="en-US" b="1" dirty="0" smtClean="0">
                <a:latin typeface="Comic Sans MS" pitchFamily="66" charset="0"/>
              </a:rPr>
              <a:t> EDITION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</a:rPr>
              <a:t>UNIT II  CHAPTER 5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sz="2000" b="1" dirty="0" smtClean="0">
                <a:latin typeface="Comic Sans MS" pitchFamily="66" charset="0"/>
              </a:rPr>
              <a:t>Pages 61-73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6018" y="332656"/>
            <a:ext cx="3229841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83" dirty="0">
                <a:solidFill>
                  <a:srgbClr val="FFFF00"/>
                </a:solidFill>
              </a:rPr>
              <a:t>Ionic</a:t>
            </a:r>
            <a:r>
              <a:rPr spc="-256" dirty="0">
                <a:solidFill>
                  <a:srgbClr val="FFFF00"/>
                </a:solidFill>
              </a:rPr>
              <a:t> </a:t>
            </a:r>
            <a:r>
              <a:rPr spc="-278" dirty="0">
                <a:solidFill>
                  <a:srgbClr val="FFFF00"/>
                </a:solidFill>
              </a:rPr>
              <a:t>channels</a:t>
            </a:r>
          </a:p>
        </p:txBody>
      </p:sp>
      <p:sp>
        <p:nvSpPr>
          <p:cNvPr id="3" name="object 3"/>
          <p:cNvSpPr/>
          <p:nvPr/>
        </p:nvSpPr>
        <p:spPr>
          <a:xfrm>
            <a:off x="4424358" y="1972363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83334" y="85001"/>
                </a:moveTo>
                <a:lnTo>
                  <a:pt x="49045" y="129106"/>
                </a:lnTo>
                <a:lnTo>
                  <a:pt x="32074" y="194076"/>
                </a:lnTo>
                <a:lnTo>
                  <a:pt x="25176" y="235255"/>
                </a:lnTo>
                <a:lnTo>
                  <a:pt x="19257" y="281351"/>
                </a:lnTo>
                <a:lnTo>
                  <a:pt x="14257" y="331705"/>
                </a:lnTo>
                <a:lnTo>
                  <a:pt x="10117" y="385659"/>
                </a:lnTo>
                <a:lnTo>
                  <a:pt x="6777" y="442553"/>
                </a:lnTo>
                <a:lnTo>
                  <a:pt x="4178" y="501730"/>
                </a:lnTo>
                <a:lnTo>
                  <a:pt x="2261" y="562529"/>
                </a:lnTo>
                <a:lnTo>
                  <a:pt x="965" y="624293"/>
                </a:lnTo>
                <a:lnTo>
                  <a:pt x="231" y="686361"/>
                </a:lnTo>
                <a:lnTo>
                  <a:pt x="0" y="748076"/>
                </a:lnTo>
                <a:lnTo>
                  <a:pt x="535" y="800791"/>
                </a:lnTo>
                <a:lnTo>
                  <a:pt x="2000" y="853756"/>
                </a:lnTo>
                <a:lnTo>
                  <a:pt x="4179" y="906935"/>
                </a:lnTo>
                <a:lnTo>
                  <a:pt x="6858" y="960293"/>
                </a:lnTo>
                <a:lnTo>
                  <a:pt x="9822" y="1013794"/>
                </a:lnTo>
                <a:lnTo>
                  <a:pt x="12858" y="1067402"/>
                </a:lnTo>
                <a:lnTo>
                  <a:pt x="15751" y="1121081"/>
                </a:lnTo>
                <a:lnTo>
                  <a:pt x="18287" y="1174796"/>
                </a:lnTo>
                <a:lnTo>
                  <a:pt x="32385" y="1217468"/>
                </a:lnTo>
                <a:lnTo>
                  <a:pt x="45291" y="1254520"/>
                </a:lnTo>
                <a:lnTo>
                  <a:pt x="77771" y="1329625"/>
                </a:lnTo>
                <a:lnTo>
                  <a:pt x="100202" y="1372535"/>
                </a:lnTo>
                <a:lnTo>
                  <a:pt x="124348" y="1414874"/>
                </a:lnTo>
                <a:lnTo>
                  <a:pt x="149351" y="1455212"/>
                </a:lnTo>
                <a:lnTo>
                  <a:pt x="190880" y="1483787"/>
                </a:lnTo>
                <a:lnTo>
                  <a:pt x="227790" y="1507933"/>
                </a:lnTo>
                <a:lnTo>
                  <a:pt x="262127" y="1528364"/>
                </a:lnTo>
                <a:lnTo>
                  <a:pt x="328802" y="1551605"/>
                </a:lnTo>
                <a:lnTo>
                  <a:pt x="393191" y="1567988"/>
                </a:lnTo>
                <a:lnTo>
                  <a:pt x="433596" y="1531949"/>
                </a:lnTo>
                <a:lnTo>
                  <a:pt x="459662" y="1492544"/>
                </a:lnTo>
                <a:lnTo>
                  <a:pt x="476804" y="1448604"/>
                </a:lnTo>
                <a:lnTo>
                  <a:pt x="505967" y="1342436"/>
                </a:lnTo>
                <a:lnTo>
                  <a:pt x="520049" y="1292391"/>
                </a:lnTo>
                <a:lnTo>
                  <a:pt x="533034" y="1242730"/>
                </a:lnTo>
                <a:lnTo>
                  <a:pt x="544921" y="1193288"/>
                </a:lnTo>
                <a:lnTo>
                  <a:pt x="555711" y="1143902"/>
                </a:lnTo>
                <a:lnTo>
                  <a:pt x="565403" y="1094405"/>
                </a:lnTo>
                <a:lnTo>
                  <a:pt x="573999" y="1044634"/>
                </a:lnTo>
                <a:lnTo>
                  <a:pt x="581497" y="994425"/>
                </a:lnTo>
                <a:lnTo>
                  <a:pt x="587898" y="943612"/>
                </a:lnTo>
                <a:lnTo>
                  <a:pt x="593201" y="892030"/>
                </a:lnTo>
                <a:lnTo>
                  <a:pt x="597408" y="839516"/>
                </a:lnTo>
                <a:lnTo>
                  <a:pt x="601065" y="790480"/>
                </a:lnTo>
                <a:lnTo>
                  <a:pt x="604723" y="742029"/>
                </a:lnTo>
                <a:lnTo>
                  <a:pt x="608380" y="694017"/>
                </a:lnTo>
                <a:lnTo>
                  <a:pt x="615696" y="598724"/>
                </a:lnTo>
                <a:lnTo>
                  <a:pt x="609069" y="549573"/>
                </a:lnTo>
                <a:lnTo>
                  <a:pt x="601288" y="501174"/>
                </a:lnTo>
                <a:lnTo>
                  <a:pt x="592216" y="453516"/>
                </a:lnTo>
                <a:lnTo>
                  <a:pt x="581716" y="406587"/>
                </a:lnTo>
                <a:lnTo>
                  <a:pt x="569649" y="360379"/>
                </a:lnTo>
                <a:lnTo>
                  <a:pt x="555879" y="314879"/>
                </a:lnTo>
                <a:lnTo>
                  <a:pt x="540266" y="270078"/>
                </a:lnTo>
                <a:lnTo>
                  <a:pt x="522675" y="225965"/>
                </a:lnTo>
                <a:lnTo>
                  <a:pt x="502967" y="182529"/>
                </a:lnTo>
                <a:lnTo>
                  <a:pt x="481005" y="139760"/>
                </a:lnTo>
                <a:lnTo>
                  <a:pt x="457348" y="98852"/>
                </a:lnTo>
                <a:lnTo>
                  <a:pt x="112775" y="98852"/>
                </a:lnTo>
                <a:lnTo>
                  <a:pt x="97357" y="87162"/>
                </a:lnTo>
                <a:lnTo>
                  <a:pt x="83334" y="85001"/>
                </a:lnTo>
                <a:close/>
              </a:path>
              <a:path w="615950" h="1568450">
                <a:moveTo>
                  <a:pt x="299630" y="0"/>
                </a:moveTo>
                <a:lnTo>
                  <a:pt x="257031" y="9656"/>
                </a:lnTo>
                <a:lnTo>
                  <a:pt x="207263" y="37892"/>
                </a:lnTo>
                <a:lnTo>
                  <a:pt x="191357" y="41607"/>
                </a:lnTo>
                <a:lnTo>
                  <a:pt x="176022" y="44750"/>
                </a:lnTo>
                <a:lnTo>
                  <a:pt x="161829" y="49036"/>
                </a:lnTo>
                <a:lnTo>
                  <a:pt x="149351" y="56180"/>
                </a:lnTo>
                <a:lnTo>
                  <a:pt x="121152" y="75516"/>
                </a:lnTo>
                <a:lnTo>
                  <a:pt x="113640" y="77663"/>
                </a:lnTo>
                <a:lnTo>
                  <a:pt x="112775" y="98852"/>
                </a:lnTo>
                <a:lnTo>
                  <a:pt x="457348" y="98852"/>
                </a:lnTo>
                <a:lnTo>
                  <a:pt x="456651" y="97647"/>
                </a:lnTo>
                <a:lnTo>
                  <a:pt x="429767" y="56180"/>
                </a:lnTo>
                <a:lnTo>
                  <a:pt x="381463" y="25895"/>
                </a:lnTo>
                <a:lnTo>
                  <a:pt x="339595" y="6291"/>
                </a:lnTo>
                <a:lnTo>
                  <a:pt x="299630" y="0"/>
                </a:lnTo>
                <a:close/>
              </a:path>
              <a:path w="615950" h="1568450">
                <a:moveTo>
                  <a:pt x="110347" y="57895"/>
                </a:moveTo>
                <a:lnTo>
                  <a:pt x="104792" y="58561"/>
                </a:lnTo>
                <a:lnTo>
                  <a:pt x="100202" y="66086"/>
                </a:lnTo>
                <a:lnTo>
                  <a:pt x="99470" y="75040"/>
                </a:lnTo>
                <a:lnTo>
                  <a:pt x="105489" y="79993"/>
                </a:lnTo>
                <a:lnTo>
                  <a:pt x="113640" y="77663"/>
                </a:lnTo>
                <a:lnTo>
                  <a:pt x="113972" y="69515"/>
                </a:lnTo>
                <a:lnTo>
                  <a:pt x="110347" y="5789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4358" y="1972363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112775" y="98852"/>
                </a:moveTo>
                <a:lnTo>
                  <a:pt x="110347" y="57895"/>
                </a:lnTo>
                <a:lnTo>
                  <a:pt x="99470" y="75040"/>
                </a:lnTo>
                <a:lnTo>
                  <a:pt x="105489" y="79993"/>
                </a:lnTo>
                <a:lnTo>
                  <a:pt x="121152" y="75516"/>
                </a:lnTo>
                <a:lnTo>
                  <a:pt x="149351" y="56180"/>
                </a:lnTo>
                <a:lnTo>
                  <a:pt x="161829" y="49036"/>
                </a:lnTo>
                <a:lnTo>
                  <a:pt x="176021" y="44750"/>
                </a:lnTo>
                <a:lnTo>
                  <a:pt x="191357" y="41607"/>
                </a:lnTo>
                <a:lnTo>
                  <a:pt x="207263" y="37892"/>
                </a:lnTo>
                <a:lnTo>
                  <a:pt x="257031" y="9656"/>
                </a:lnTo>
                <a:lnTo>
                  <a:pt x="299630" y="0"/>
                </a:lnTo>
                <a:lnTo>
                  <a:pt x="339595" y="6291"/>
                </a:lnTo>
                <a:lnTo>
                  <a:pt x="381463" y="25895"/>
                </a:lnTo>
                <a:lnTo>
                  <a:pt x="429767" y="56180"/>
                </a:lnTo>
                <a:lnTo>
                  <a:pt x="456651" y="97647"/>
                </a:lnTo>
                <a:lnTo>
                  <a:pt x="481005" y="139760"/>
                </a:lnTo>
                <a:lnTo>
                  <a:pt x="502967" y="182529"/>
                </a:lnTo>
                <a:lnTo>
                  <a:pt x="522675" y="225965"/>
                </a:lnTo>
                <a:lnTo>
                  <a:pt x="540266" y="270078"/>
                </a:lnTo>
                <a:lnTo>
                  <a:pt x="555878" y="314879"/>
                </a:lnTo>
                <a:lnTo>
                  <a:pt x="569649" y="360379"/>
                </a:lnTo>
                <a:lnTo>
                  <a:pt x="581716" y="406587"/>
                </a:lnTo>
                <a:lnTo>
                  <a:pt x="592216" y="453516"/>
                </a:lnTo>
                <a:lnTo>
                  <a:pt x="601288" y="501174"/>
                </a:lnTo>
                <a:lnTo>
                  <a:pt x="609069" y="549573"/>
                </a:lnTo>
                <a:lnTo>
                  <a:pt x="615695" y="598724"/>
                </a:lnTo>
                <a:lnTo>
                  <a:pt x="612038" y="646297"/>
                </a:lnTo>
                <a:lnTo>
                  <a:pt x="608380" y="694017"/>
                </a:lnTo>
                <a:lnTo>
                  <a:pt x="604723" y="742029"/>
                </a:lnTo>
                <a:lnTo>
                  <a:pt x="601065" y="790480"/>
                </a:lnTo>
                <a:lnTo>
                  <a:pt x="597407" y="839516"/>
                </a:lnTo>
                <a:lnTo>
                  <a:pt x="593201" y="892030"/>
                </a:lnTo>
                <a:lnTo>
                  <a:pt x="587898" y="943612"/>
                </a:lnTo>
                <a:lnTo>
                  <a:pt x="581497" y="994425"/>
                </a:lnTo>
                <a:lnTo>
                  <a:pt x="573999" y="1044634"/>
                </a:lnTo>
                <a:lnTo>
                  <a:pt x="565403" y="1094405"/>
                </a:lnTo>
                <a:lnTo>
                  <a:pt x="555711" y="1143902"/>
                </a:lnTo>
                <a:lnTo>
                  <a:pt x="544921" y="1193288"/>
                </a:lnTo>
                <a:lnTo>
                  <a:pt x="533034" y="1242730"/>
                </a:lnTo>
                <a:lnTo>
                  <a:pt x="520049" y="1292391"/>
                </a:lnTo>
                <a:lnTo>
                  <a:pt x="505967" y="1342436"/>
                </a:lnTo>
                <a:lnTo>
                  <a:pt x="490435" y="1398958"/>
                </a:lnTo>
                <a:lnTo>
                  <a:pt x="476804" y="1448604"/>
                </a:lnTo>
                <a:lnTo>
                  <a:pt x="459662" y="1492544"/>
                </a:lnTo>
                <a:lnTo>
                  <a:pt x="433596" y="1531949"/>
                </a:lnTo>
                <a:lnTo>
                  <a:pt x="393191" y="1567988"/>
                </a:lnTo>
                <a:lnTo>
                  <a:pt x="367141" y="1561368"/>
                </a:lnTo>
                <a:lnTo>
                  <a:pt x="328802" y="1551605"/>
                </a:lnTo>
                <a:lnTo>
                  <a:pt x="289893" y="1540128"/>
                </a:lnTo>
                <a:lnTo>
                  <a:pt x="227790" y="1507933"/>
                </a:lnTo>
                <a:lnTo>
                  <a:pt x="190880" y="1483787"/>
                </a:lnTo>
                <a:lnTo>
                  <a:pt x="149351" y="1455212"/>
                </a:lnTo>
                <a:lnTo>
                  <a:pt x="124348" y="1414874"/>
                </a:lnTo>
                <a:lnTo>
                  <a:pt x="100202" y="1372535"/>
                </a:lnTo>
                <a:lnTo>
                  <a:pt x="77771" y="1329625"/>
                </a:lnTo>
                <a:lnTo>
                  <a:pt x="57911" y="1287572"/>
                </a:lnTo>
                <a:lnTo>
                  <a:pt x="32384" y="1217468"/>
                </a:lnTo>
                <a:lnTo>
                  <a:pt x="18287" y="1174796"/>
                </a:lnTo>
                <a:lnTo>
                  <a:pt x="15751" y="1121081"/>
                </a:lnTo>
                <a:lnTo>
                  <a:pt x="12858" y="1067402"/>
                </a:lnTo>
                <a:lnTo>
                  <a:pt x="9822" y="1013794"/>
                </a:lnTo>
                <a:lnTo>
                  <a:pt x="6857" y="960293"/>
                </a:lnTo>
                <a:lnTo>
                  <a:pt x="4179" y="906935"/>
                </a:lnTo>
                <a:lnTo>
                  <a:pt x="2000" y="853756"/>
                </a:lnTo>
                <a:lnTo>
                  <a:pt x="535" y="800791"/>
                </a:lnTo>
                <a:lnTo>
                  <a:pt x="0" y="748076"/>
                </a:lnTo>
                <a:lnTo>
                  <a:pt x="231" y="686361"/>
                </a:lnTo>
                <a:lnTo>
                  <a:pt x="965" y="624293"/>
                </a:lnTo>
                <a:lnTo>
                  <a:pt x="2261" y="562529"/>
                </a:lnTo>
                <a:lnTo>
                  <a:pt x="4178" y="501730"/>
                </a:lnTo>
                <a:lnTo>
                  <a:pt x="6777" y="442553"/>
                </a:lnTo>
                <a:lnTo>
                  <a:pt x="10117" y="385659"/>
                </a:lnTo>
                <a:lnTo>
                  <a:pt x="14257" y="331705"/>
                </a:lnTo>
                <a:lnTo>
                  <a:pt x="19257" y="281351"/>
                </a:lnTo>
                <a:lnTo>
                  <a:pt x="25176" y="235255"/>
                </a:lnTo>
                <a:lnTo>
                  <a:pt x="32074" y="194076"/>
                </a:lnTo>
                <a:lnTo>
                  <a:pt x="49045" y="129106"/>
                </a:lnTo>
                <a:lnTo>
                  <a:pt x="70648" y="91711"/>
                </a:lnTo>
                <a:lnTo>
                  <a:pt x="83334" y="85001"/>
                </a:lnTo>
                <a:lnTo>
                  <a:pt x="97357" y="87162"/>
                </a:lnTo>
                <a:lnTo>
                  <a:pt x="112775" y="9885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3812" y="1972363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316065" y="0"/>
                </a:move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7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4" y="1455212"/>
                </a:lnTo>
                <a:lnTo>
                  <a:pt x="491347" y="1414874"/>
                </a:lnTo>
                <a:lnTo>
                  <a:pt x="515493" y="1372535"/>
                </a:lnTo>
                <a:lnTo>
                  <a:pt x="537924" y="1329625"/>
                </a:lnTo>
                <a:lnTo>
                  <a:pt x="557784" y="1287572"/>
                </a:lnTo>
                <a:lnTo>
                  <a:pt x="584454" y="1217468"/>
                </a:lnTo>
                <a:lnTo>
                  <a:pt x="597408" y="1174796"/>
                </a:lnTo>
                <a:lnTo>
                  <a:pt x="599944" y="1121081"/>
                </a:lnTo>
                <a:lnTo>
                  <a:pt x="602837" y="1067402"/>
                </a:lnTo>
                <a:lnTo>
                  <a:pt x="605873" y="1013794"/>
                </a:lnTo>
                <a:lnTo>
                  <a:pt x="608837" y="960293"/>
                </a:lnTo>
                <a:lnTo>
                  <a:pt x="611516" y="906935"/>
                </a:lnTo>
                <a:lnTo>
                  <a:pt x="613695" y="853756"/>
                </a:lnTo>
                <a:lnTo>
                  <a:pt x="615160" y="800791"/>
                </a:lnTo>
                <a:lnTo>
                  <a:pt x="615696" y="748076"/>
                </a:lnTo>
                <a:lnTo>
                  <a:pt x="615464" y="686361"/>
                </a:lnTo>
                <a:lnTo>
                  <a:pt x="614730" y="624293"/>
                </a:lnTo>
                <a:lnTo>
                  <a:pt x="613434" y="562529"/>
                </a:lnTo>
                <a:lnTo>
                  <a:pt x="611492" y="501174"/>
                </a:lnTo>
                <a:lnTo>
                  <a:pt x="608918" y="442553"/>
                </a:lnTo>
                <a:lnTo>
                  <a:pt x="605578" y="385659"/>
                </a:lnTo>
                <a:lnTo>
                  <a:pt x="601438" y="331705"/>
                </a:lnTo>
                <a:lnTo>
                  <a:pt x="596438" y="281351"/>
                </a:lnTo>
                <a:lnTo>
                  <a:pt x="590519" y="235255"/>
                </a:lnTo>
                <a:lnTo>
                  <a:pt x="583621" y="194076"/>
                </a:lnTo>
                <a:lnTo>
                  <a:pt x="566650" y="129106"/>
                </a:lnTo>
                <a:lnTo>
                  <a:pt x="550508" y="98852"/>
                </a:lnTo>
                <a:lnTo>
                  <a:pt x="502920" y="98852"/>
                </a:lnTo>
                <a:lnTo>
                  <a:pt x="502055" y="77663"/>
                </a:lnTo>
                <a:lnTo>
                  <a:pt x="494543" y="75516"/>
                </a:lnTo>
                <a:lnTo>
                  <a:pt x="466344" y="56180"/>
                </a:lnTo>
                <a:lnTo>
                  <a:pt x="453866" y="49036"/>
                </a:lnTo>
                <a:lnTo>
                  <a:pt x="439674" y="44750"/>
                </a:lnTo>
                <a:lnTo>
                  <a:pt x="424338" y="41607"/>
                </a:lnTo>
                <a:lnTo>
                  <a:pt x="408432" y="37892"/>
                </a:lnTo>
                <a:lnTo>
                  <a:pt x="358664" y="9656"/>
                </a:lnTo>
                <a:lnTo>
                  <a:pt x="316065" y="0"/>
                </a:lnTo>
                <a:close/>
              </a:path>
              <a:path w="615950" h="1568450">
                <a:moveTo>
                  <a:pt x="532361" y="85001"/>
                </a:moveTo>
                <a:lnTo>
                  <a:pt x="518338" y="87162"/>
                </a:lnTo>
                <a:lnTo>
                  <a:pt x="502920" y="98852"/>
                </a:lnTo>
                <a:lnTo>
                  <a:pt x="550508" y="98852"/>
                </a:lnTo>
                <a:lnTo>
                  <a:pt x="545047" y="91711"/>
                </a:lnTo>
                <a:lnTo>
                  <a:pt x="532361" y="85001"/>
                </a:lnTo>
                <a:close/>
              </a:path>
              <a:path w="615950" h="1568450">
                <a:moveTo>
                  <a:pt x="505348" y="57895"/>
                </a:moveTo>
                <a:lnTo>
                  <a:pt x="501723" y="69515"/>
                </a:lnTo>
                <a:lnTo>
                  <a:pt x="502055" y="77663"/>
                </a:lnTo>
                <a:lnTo>
                  <a:pt x="510206" y="79993"/>
                </a:lnTo>
                <a:lnTo>
                  <a:pt x="516225" y="75040"/>
                </a:lnTo>
                <a:lnTo>
                  <a:pt x="515493" y="66086"/>
                </a:lnTo>
                <a:lnTo>
                  <a:pt x="510903" y="58561"/>
                </a:lnTo>
                <a:lnTo>
                  <a:pt x="505348" y="5789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3812" y="1972363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502919" y="98852"/>
                </a:moveTo>
                <a:lnTo>
                  <a:pt x="505348" y="57895"/>
                </a:lnTo>
                <a:lnTo>
                  <a:pt x="516225" y="75040"/>
                </a:lnTo>
                <a:lnTo>
                  <a:pt x="510206" y="79993"/>
                </a:lnTo>
                <a:lnTo>
                  <a:pt x="494543" y="75516"/>
                </a:lnTo>
                <a:lnTo>
                  <a:pt x="466343" y="56180"/>
                </a:lnTo>
                <a:lnTo>
                  <a:pt x="453866" y="49036"/>
                </a:lnTo>
                <a:lnTo>
                  <a:pt x="439673" y="44750"/>
                </a:lnTo>
                <a:lnTo>
                  <a:pt x="424338" y="41607"/>
                </a:lnTo>
                <a:lnTo>
                  <a:pt x="408431" y="37892"/>
                </a:lnTo>
                <a:lnTo>
                  <a:pt x="358664" y="9656"/>
                </a:lnTo>
                <a:lnTo>
                  <a:pt x="316065" y="0"/>
                </a:ln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6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3657" y="646297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25260" y="1398958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48554" y="156136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3" y="1455212"/>
                </a:lnTo>
                <a:lnTo>
                  <a:pt x="491347" y="1414874"/>
                </a:lnTo>
                <a:lnTo>
                  <a:pt x="515492" y="1372535"/>
                </a:lnTo>
                <a:lnTo>
                  <a:pt x="537924" y="1329625"/>
                </a:lnTo>
                <a:lnTo>
                  <a:pt x="557783" y="1287572"/>
                </a:lnTo>
                <a:lnTo>
                  <a:pt x="584453" y="1217468"/>
                </a:lnTo>
                <a:lnTo>
                  <a:pt x="597407" y="1174796"/>
                </a:lnTo>
                <a:lnTo>
                  <a:pt x="599944" y="1121081"/>
                </a:lnTo>
                <a:lnTo>
                  <a:pt x="602837" y="1067402"/>
                </a:lnTo>
                <a:lnTo>
                  <a:pt x="605873" y="1013794"/>
                </a:lnTo>
                <a:lnTo>
                  <a:pt x="608837" y="960293"/>
                </a:lnTo>
                <a:lnTo>
                  <a:pt x="611516" y="906935"/>
                </a:lnTo>
                <a:lnTo>
                  <a:pt x="613695" y="853756"/>
                </a:lnTo>
                <a:lnTo>
                  <a:pt x="615160" y="800791"/>
                </a:lnTo>
                <a:lnTo>
                  <a:pt x="615695" y="748076"/>
                </a:lnTo>
                <a:lnTo>
                  <a:pt x="615464" y="686361"/>
                </a:lnTo>
                <a:lnTo>
                  <a:pt x="614730" y="624293"/>
                </a:lnTo>
                <a:lnTo>
                  <a:pt x="613434" y="562529"/>
                </a:lnTo>
                <a:lnTo>
                  <a:pt x="611517" y="501730"/>
                </a:lnTo>
                <a:lnTo>
                  <a:pt x="608918" y="442553"/>
                </a:lnTo>
                <a:lnTo>
                  <a:pt x="605578" y="385659"/>
                </a:lnTo>
                <a:lnTo>
                  <a:pt x="601438" y="331705"/>
                </a:lnTo>
                <a:lnTo>
                  <a:pt x="596438" y="281351"/>
                </a:lnTo>
                <a:lnTo>
                  <a:pt x="590519" y="235255"/>
                </a:lnTo>
                <a:lnTo>
                  <a:pt x="583621" y="194076"/>
                </a:lnTo>
                <a:lnTo>
                  <a:pt x="566650" y="129106"/>
                </a:lnTo>
                <a:lnTo>
                  <a:pt x="545047" y="91711"/>
                </a:lnTo>
                <a:lnTo>
                  <a:pt x="532361" y="85001"/>
                </a:lnTo>
                <a:lnTo>
                  <a:pt x="518338" y="87162"/>
                </a:lnTo>
                <a:lnTo>
                  <a:pt x="502919" y="9885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6176" y="2352732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8540" y="2352732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4182" y="3613306"/>
            <a:ext cx="7620000" cy="191459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>
              <a:spcBef>
                <a:spcPts val="9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20255" indent="-308858">
              <a:spcBef>
                <a:spcPts val="4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Leaky channels (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GB" sz="2900" spc="-4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lang="en-GB" sz="2900" spc="-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GB" sz="2900" spc="-4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leak</a:t>
            </a:r>
            <a:r>
              <a:rPr sz="2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channel</a:t>
            </a:r>
            <a:r>
              <a:rPr lang="en-GB" sz="29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900" dirty="0">
              <a:latin typeface="Arial"/>
              <a:cs typeface="Arial"/>
            </a:endParaRPr>
          </a:p>
          <a:p>
            <a:pPr marL="678690" lvl="1" indent="-257002">
              <a:spcBef>
                <a:spcPts val="592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More permeable </a:t>
            </a:r>
            <a:r>
              <a:rPr sz="2500" spc="9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500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500" dirty="0">
              <a:latin typeface="Arial"/>
              <a:cs typeface="Arial"/>
            </a:endParaRPr>
          </a:p>
          <a:p>
            <a:pPr marL="678690" lvl="1" indent="-257002">
              <a:spcBef>
                <a:spcPts val="601"/>
              </a:spcBef>
              <a:buChar char="–"/>
              <a:tabLst>
                <a:tab pos="679260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Allows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free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flow of</a:t>
            </a:r>
            <a:r>
              <a:rPr sz="2500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1233" y="1747614"/>
            <a:ext cx="318655" cy="1616449"/>
          </a:xfrm>
          <a:custGeom>
            <a:avLst/>
            <a:gdLst/>
            <a:ahLst/>
            <a:cxnLst/>
            <a:rect l="l" t="t" r="r" b="b"/>
            <a:pathLst>
              <a:path w="350520" h="1831975">
                <a:moveTo>
                  <a:pt x="246926" y="50482"/>
                </a:moveTo>
                <a:lnTo>
                  <a:pt x="240792" y="54863"/>
                </a:lnTo>
                <a:lnTo>
                  <a:pt x="216408" y="73151"/>
                </a:lnTo>
                <a:lnTo>
                  <a:pt x="192024" y="88391"/>
                </a:lnTo>
                <a:lnTo>
                  <a:pt x="167640" y="109727"/>
                </a:lnTo>
                <a:lnTo>
                  <a:pt x="140208" y="131063"/>
                </a:lnTo>
                <a:lnTo>
                  <a:pt x="115824" y="152400"/>
                </a:lnTo>
                <a:lnTo>
                  <a:pt x="73152" y="204215"/>
                </a:lnTo>
                <a:lnTo>
                  <a:pt x="39624" y="265175"/>
                </a:lnTo>
                <a:lnTo>
                  <a:pt x="18287" y="335279"/>
                </a:lnTo>
                <a:lnTo>
                  <a:pt x="12192" y="374903"/>
                </a:lnTo>
                <a:lnTo>
                  <a:pt x="6096" y="417575"/>
                </a:lnTo>
                <a:lnTo>
                  <a:pt x="3048" y="463296"/>
                </a:lnTo>
                <a:lnTo>
                  <a:pt x="3048" y="509015"/>
                </a:lnTo>
                <a:lnTo>
                  <a:pt x="0" y="557784"/>
                </a:lnTo>
                <a:lnTo>
                  <a:pt x="0" y="606551"/>
                </a:lnTo>
                <a:lnTo>
                  <a:pt x="21336" y="969263"/>
                </a:lnTo>
                <a:lnTo>
                  <a:pt x="33528" y="1164336"/>
                </a:lnTo>
                <a:lnTo>
                  <a:pt x="39624" y="1258824"/>
                </a:lnTo>
                <a:lnTo>
                  <a:pt x="48768" y="1353312"/>
                </a:lnTo>
                <a:lnTo>
                  <a:pt x="57912" y="1450848"/>
                </a:lnTo>
                <a:lnTo>
                  <a:pt x="79248" y="1639824"/>
                </a:lnTo>
                <a:lnTo>
                  <a:pt x="103632" y="1831848"/>
                </a:lnTo>
                <a:lnTo>
                  <a:pt x="140208" y="1825752"/>
                </a:lnTo>
                <a:lnTo>
                  <a:pt x="115824" y="1636776"/>
                </a:lnTo>
                <a:lnTo>
                  <a:pt x="94487" y="1444752"/>
                </a:lnTo>
                <a:lnTo>
                  <a:pt x="76200" y="1255776"/>
                </a:lnTo>
                <a:lnTo>
                  <a:pt x="64008" y="1066800"/>
                </a:lnTo>
                <a:lnTo>
                  <a:pt x="60960" y="1018032"/>
                </a:lnTo>
                <a:lnTo>
                  <a:pt x="57912" y="966215"/>
                </a:lnTo>
                <a:lnTo>
                  <a:pt x="51816" y="865632"/>
                </a:lnTo>
                <a:lnTo>
                  <a:pt x="45720" y="758951"/>
                </a:lnTo>
                <a:lnTo>
                  <a:pt x="39624" y="655320"/>
                </a:lnTo>
                <a:lnTo>
                  <a:pt x="39624" y="509015"/>
                </a:lnTo>
                <a:lnTo>
                  <a:pt x="42672" y="463296"/>
                </a:lnTo>
                <a:lnTo>
                  <a:pt x="45720" y="420624"/>
                </a:lnTo>
                <a:lnTo>
                  <a:pt x="48768" y="381000"/>
                </a:lnTo>
                <a:lnTo>
                  <a:pt x="64008" y="307848"/>
                </a:lnTo>
                <a:lnTo>
                  <a:pt x="88392" y="249936"/>
                </a:lnTo>
                <a:lnTo>
                  <a:pt x="124968" y="201167"/>
                </a:lnTo>
                <a:lnTo>
                  <a:pt x="167640" y="158496"/>
                </a:lnTo>
                <a:lnTo>
                  <a:pt x="192024" y="137160"/>
                </a:lnTo>
                <a:lnTo>
                  <a:pt x="213360" y="118872"/>
                </a:lnTo>
                <a:lnTo>
                  <a:pt x="262128" y="88391"/>
                </a:lnTo>
                <a:lnTo>
                  <a:pt x="269863" y="81761"/>
                </a:lnTo>
                <a:lnTo>
                  <a:pt x="246926" y="50482"/>
                </a:lnTo>
                <a:close/>
              </a:path>
              <a:path w="350520" h="1831975">
                <a:moveTo>
                  <a:pt x="330172" y="39624"/>
                </a:moveTo>
                <a:lnTo>
                  <a:pt x="262128" y="39624"/>
                </a:lnTo>
                <a:lnTo>
                  <a:pt x="283464" y="70103"/>
                </a:lnTo>
                <a:lnTo>
                  <a:pt x="269863" y="81761"/>
                </a:lnTo>
                <a:lnTo>
                  <a:pt x="292608" y="112775"/>
                </a:lnTo>
                <a:lnTo>
                  <a:pt x="330172" y="39624"/>
                </a:lnTo>
                <a:close/>
              </a:path>
              <a:path w="350520" h="1831975">
                <a:moveTo>
                  <a:pt x="262128" y="39624"/>
                </a:moveTo>
                <a:lnTo>
                  <a:pt x="246926" y="50482"/>
                </a:lnTo>
                <a:lnTo>
                  <a:pt x="269863" y="81761"/>
                </a:lnTo>
                <a:lnTo>
                  <a:pt x="283464" y="70103"/>
                </a:lnTo>
                <a:lnTo>
                  <a:pt x="262128" y="39624"/>
                </a:lnTo>
                <a:close/>
              </a:path>
              <a:path w="350520" h="1831975">
                <a:moveTo>
                  <a:pt x="350520" y="0"/>
                </a:moveTo>
                <a:lnTo>
                  <a:pt x="225552" y="21336"/>
                </a:lnTo>
                <a:lnTo>
                  <a:pt x="246926" y="50482"/>
                </a:lnTo>
                <a:lnTo>
                  <a:pt x="262128" y="39624"/>
                </a:lnTo>
                <a:lnTo>
                  <a:pt x="330172" y="39624"/>
                </a:lnTo>
                <a:lnTo>
                  <a:pt x="350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/>
          <p:cNvSpPr txBox="1"/>
          <p:nvPr/>
        </p:nvSpPr>
        <p:spPr>
          <a:xfrm>
            <a:off x="3777177" y="1484784"/>
            <a:ext cx="44969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CCFFFF"/>
                </a:solidFill>
                <a:latin typeface="Times New Roman"/>
                <a:cs typeface="Times New Roman"/>
              </a:rPr>
              <a:t>N</a:t>
            </a:r>
            <a:r>
              <a:rPr sz="2200" spc="-18" dirty="0">
                <a:solidFill>
                  <a:srgbClr val="CCFFFF"/>
                </a:solidFill>
                <a:latin typeface="Times New Roman"/>
                <a:cs typeface="Times New Roman"/>
              </a:rPr>
              <a:t>a</a:t>
            </a:r>
            <a:r>
              <a:rPr sz="2200" baseline="24305" dirty="0">
                <a:solidFill>
                  <a:srgbClr val="CCFFFF"/>
                </a:solidFill>
                <a:latin typeface="Times New Roman"/>
                <a:cs typeface="Times New Roman"/>
              </a:rPr>
              <a:t>+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22" name="object 12"/>
          <p:cNvSpPr/>
          <p:nvPr/>
        </p:nvSpPr>
        <p:spPr>
          <a:xfrm>
            <a:off x="3921193" y="1844824"/>
            <a:ext cx="318655" cy="1630456"/>
          </a:xfrm>
          <a:custGeom>
            <a:avLst/>
            <a:gdLst/>
            <a:ahLst/>
            <a:cxnLst/>
            <a:rect l="l" t="t" r="r" b="b"/>
            <a:pathLst>
              <a:path w="350520" h="1847850">
                <a:moveTo>
                  <a:pt x="234029" y="0"/>
                </a:moveTo>
                <a:lnTo>
                  <a:pt x="210312" y="21526"/>
                </a:lnTo>
                <a:lnTo>
                  <a:pt x="212359" y="28193"/>
                </a:lnTo>
                <a:lnTo>
                  <a:pt x="217550" y="33718"/>
                </a:lnTo>
                <a:lnTo>
                  <a:pt x="224456" y="36956"/>
                </a:lnTo>
                <a:lnTo>
                  <a:pt x="231648" y="36766"/>
                </a:lnTo>
                <a:lnTo>
                  <a:pt x="238315" y="35147"/>
                </a:lnTo>
                <a:lnTo>
                  <a:pt x="243839" y="30670"/>
                </a:lnTo>
                <a:lnTo>
                  <a:pt x="247078" y="23907"/>
                </a:lnTo>
                <a:lnTo>
                  <a:pt x="246887" y="15430"/>
                </a:lnTo>
                <a:lnTo>
                  <a:pt x="245268" y="8762"/>
                </a:lnTo>
                <a:lnTo>
                  <a:pt x="240792" y="3238"/>
                </a:lnTo>
                <a:lnTo>
                  <a:pt x="234029" y="0"/>
                </a:lnTo>
                <a:close/>
              </a:path>
              <a:path w="350520" h="1847850">
                <a:moveTo>
                  <a:pt x="244506" y="76200"/>
                </a:moveTo>
                <a:lnTo>
                  <a:pt x="219456" y="97726"/>
                </a:lnTo>
                <a:lnTo>
                  <a:pt x="221503" y="103965"/>
                </a:lnTo>
                <a:lnTo>
                  <a:pt x="226695" y="108775"/>
                </a:lnTo>
                <a:lnTo>
                  <a:pt x="233600" y="111871"/>
                </a:lnTo>
                <a:lnTo>
                  <a:pt x="240791" y="112966"/>
                </a:lnTo>
                <a:lnTo>
                  <a:pt x="247507" y="110918"/>
                </a:lnTo>
                <a:lnTo>
                  <a:pt x="253364" y="105727"/>
                </a:lnTo>
                <a:lnTo>
                  <a:pt x="257508" y="98821"/>
                </a:lnTo>
                <a:lnTo>
                  <a:pt x="259079" y="91630"/>
                </a:lnTo>
                <a:lnTo>
                  <a:pt x="255746" y="84962"/>
                </a:lnTo>
                <a:lnTo>
                  <a:pt x="250698" y="79438"/>
                </a:lnTo>
                <a:lnTo>
                  <a:pt x="244506" y="76200"/>
                </a:lnTo>
                <a:close/>
              </a:path>
              <a:path w="350520" h="1847850">
                <a:moveTo>
                  <a:pt x="246887" y="149542"/>
                </a:moveTo>
                <a:lnTo>
                  <a:pt x="238886" y="152876"/>
                </a:lnTo>
                <a:lnTo>
                  <a:pt x="233171" y="157924"/>
                </a:lnTo>
                <a:lnTo>
                  <a:pt x="229742" y="164115"/>
                </a:lnTo>
                <a:lnTo>
                  <a:pt x="228600" y="170878"/>
                </a:lnTo>
                <a:lnTo>
                  <a:pt x="231933" y="178879"/>
                </a:lnTo>
                <a:lnTo>
                  <a:pt x="236981" y="184594"/>
                </a:lnTo>
                <a:lnTo>
                  <a:pt x="243173" y="188023"/>
                </a:lnTo>
                <a:lnTo>
                  <a:pt x="249936" y="189166"/>
                </a:lnTo>
                <a:lnTo>
                  <a:pt x="257937" y="185832"/>
                </a:lnTo>
                <a:lnTo>
                  <a:pt x="263652" y="180784"/>
                </a:lnTo>
                <a:lnTo>
                  <a:pt x="267081" y="174593"/>
                </a:lnTo>
                <a:lnTo>
                  <a:pt x="268224" y="167830"/>
                </a:lnTo>
                <a:lnTo>
                  <a:pt x="264890" y="159829"/>
                </a:lnTo>
                <a:lnTo>
                  <a:pt x="259842" y="154114"/>
                </a:lnTo>
                <a:lnTo>
                  <a:pt x="253650" y="150685"/>
                </a:lnTo>
                <a:lnTo>
                  <a:pt x="246887" y="149542"/>
                </a:lnTo>
                <a:close/>
              </a:path>
              <a:path w="350520" h="1847850">
                <a:moveTo>
                  <a:pt x="256032" y="225742"/>
                </a:moveTo>
                <a:lnTo>
                  <a:pt x="248030" y="229076"/>
                </a:lnTo>
                <a:lnTo>
                  <a:pt x="242315" y="234124"/>
                </a:lnTo>
                <a:lnTo>
                  <a:pt x="238887" y="240315"/>
                </a:lnTo>
                <a:lnTo>
                  <a:pt x="237744" y="247078"/>
                </a:lnTo>
                <a:lnTo>
                  <a:pt x="239791" y="255079"/>
                </a:lnTo>
                <a:lnTo>
                  <a:pt x="244983" y="260794"/>
                </a:lnTo>
                <a:lnTo>
                  <a:pt x="251888" y="264223"/>
                </a:lnTo>
                <a:lnTo>
                  <a:pt x="259079" y="265366"/>
                </a:lnTo>
                <a:lnTo>
                  <a:pt x="265795" y="262032"/>
                </a:lnTo>
                <a:lnTo>
                  <a:pt x="271652" y="256984"/>
                </a:lnTo>
                <a:lnTo>
                  <a:pt x="275796" y="250793"/>
                </a:lnTo>
                <a:lnTo>
                  <a:pt x="277367" y="244030"/>
                </a:lnTo>
                <a:lnTo>
                  <a:pt x="274034" y="236029"/>
                </a:lnTo>
                <a:lnTo>
                  <a:pt x="268986" y="230314"/>
                </a:lnTo>
                <a:lnTo>
                  <a:pt x="262794" y="226885"/>
                </a:lnTo>
                <a:lnTo>
                  <a:pt x="256032" y="225742"/>
                </a:lnTo>
                <a:close/>
              </a:path>
              <a:path w="350520" h="1847850">
                <a:moveTo>
                  <a:pt x="262127" y="301942"/>
                </a:moveTo>
                <a:lnTo>
                  <a:pt x="255889" y="303990"/>
                </a:lnTo>
                <a:lnTo>
                  <a:pt x="251078" y="309181"/>
                </a:lnTo>
                <a:lnTo>
                  <a:pt x="247983" y="316087"/>
                </a:lnTo>
                <a:lnTo>
                  <a:pt x="246887" y="323278"/>
                </a:lnTo>
                <a:lnTo>
                  <a:pt x="248507" y="329993"/>
                </a:lnTo>
                <a:lnTo>
                  <a:pt x="252983" y="335851"/>
                </a:lnTo>
                <a:lnTo>
                  <a:pt x="259746" y="339994"/>
                </a:lnTo>
                <a:lnTo>
                  <a:pt x="268224" y="341566"/>
                </a:lnTo>
                <a:lnTo>
                  <a:pt x="274891" y="338232"/>
                </a:lnTo>
                <a:lnTo>
                  <a:pt x="280415" y="333184"/>
                </a:lnTo>
                <a:lnTo>
                  <a:pt x="283654" y="326993"/>
                </a:lnTo>
                <a:lnTo>
                  <a:pt x="283463" y="320230"/>
                </a:lnTo>
                <a:lnTo>
                  <a:pt x="281844" y="312229"/>
                </a:lnTo>
                <a:lnTo>
                  <a:pt x="277368" y="306514"/>
                </a:lnTo>
                <a:lnTo>
                  <a:pt x="270605" y="303085"/>
                </a:lnTo>
                <a:lnTo>
                  <a:pt x="262127" y="301942"/>
                </a:lnTo>
                <a:close/>
              </a:path>
              <a:path w="350520" h="1847850">
                <a:moveTo>
                  <a:pt x="271272" y="378142"/>
                </a:moveTo>
                <a:lnTo>
                  <a:pt x="264604" y="379761"/>
                </a:lnTo>
                <a:lnTo>
                  <a:pt x="259080" y="384238"/>
                </a:lnTo>
                <a:lnTo>
                  <a:pt x="255841" y="391001"/>
                </a:lnTo>
                <a:lnTo>
                  <a:pt x="256032" y="399478"/>
                </a:lnTo>
                <a:lnTo>
                  <a:pt x="257651" y="406145"/>
                </a:lnTo>
                <a:lnTo>
                  <a:pt x="262128" y="411670"/>
                </a:lnTo>
                <a:lnTo>
                  <a:pt x="268890" y="414908"/>
                </a:lnTo>
                <a:lnTo>
                  <a:pt x="277367" y="414718"/>
                </a:lnTo>
                <a:lnTo>
                  <a:pt x="284035" y="413099"/>
                </a:lnTo>
                <a:lnTo>
                  <a:pt x="289560" y="408622"/>
                </a:lnTo>
                <a:lnTo>
                  <a:pt x="292798" y="401859"/>
                </a:lnTo>
                <a:lnTo>
                  <a:pt x="292608" y="393382"/>
                </a:lnTo>
                <a:lnTo>
                  <a:pt x="290988" y="387143"/>
                </a:lnTo>
                <a:lnTo>
                  <a:pt x="286512" y="382333"/>
                </a:lnTo>
                <a:lnTo>
                  <a:pt x="279749" y="379237"/>
                </a:lnTo>
                <a:lnTo>
                  <a:pt x="271272" y="378142"/>
                </a:lnTo>
                <a:close/>
              </a:path>
              <a:path w="350520" h="1847850">
                <a:moveTo>
                  <a:pt x="287178" y="454151"/>
                </a:moveTo>
                <a:lnTo>
                  <a:pt x="262127" y="475678"/>
                </a:lnTo>
                <a:lnTo>
                  <a:pt x="265461" y="482345"/>
                </a:lnTo>
                <a:lnTo>
                  <a:pt x="270510" y="487870"/>
                </a:lnTo>
                <a:lnTo>
                  <a:pt x="276701" y="491108"/>
                </a:lnTo>
                <a:lnTo>
                  <a:pt x="283463" y="490918"/>
                </a:lnTo>
                <a:lnTo>
                  <a:pt x="291465" y="489299"/>
                </a:lnTo>
                <a:lnTo>
                  <a:pt x="297180" y="484822"/>
                </a:lnTo>
                <a:lnTo>
                  <a:pt x="300609" y="478059"/>
                </a:lnTo>
                <a:lnTo>
                  <a:pt x="301751" y="469582"/>
                </a:lnTo>
                <a:lnTo>
                  <a:pt x="298418" y="462914"/>
                </a:lnTo>
                <a:lnTo>
                  <a:pt x="293370" y="457390"/>
                </a:lnTo>
                <a:lnTo>
                  <a:pt x="287178" y="454151"/>
                </a:lnTo>
                <a:close/>
              </a:path>
              <a:path w="350520" h="1847850">
                <a:moveTo>
                  <a:pt x="294989" y="530351"/>
                </a:moveTo>
                <a:lnTo>
                  <a:pt x="286512" y="530542"/>
                </a:lnTo>
                <a:lnTo>
                  <a:pt x="279844" y="532114"/>
                </a:lnTo>
                <a:lnTo>
                  <a:pt x="274320" y="536257"/>
                </a:lnTo>
                <a:lnTo>
                  <a:pt x="271081" y="542115"/>
                </a:lnTo>
                <a:lnTo>
                  <a:pt x="271185" y="545782"/>
                </a:lnTo>
                <a:lnTo>
                  <a:pt x="271272" y="561022"/>
                </a:lnTo>
                <a:lnTo>
                  <a:pt x="280415" y="567118"/>
                </a:lnTo>
                <a:lnTo>
                  <a:pt x="289560" y="567118"/>
                </a:lnTo>
                <a:lnTo>
                  <a:pt x="297561" y="565499"/>
                </a:lnTo>
                <a:lnTo>
                  <a:pt x="303276" y="561022"/>
                </a:lnTo>
                <a:lnTo>
                  <a:pt x="306705" y="554259"/>
                </a:lnTo>
                <a:lnTo>
                  <a:pt x="307848" y="545782"/>
                </a:lnTo>
                <a:lnTo>
                  <a:pt x="306228" y="539114"/>
                </a:lnTo>
                <a:lnTo>
                  <a:pt x="301752" y="533590"/>
                </a:lnTo>
                <a:lnTo>
                  <a:pt x="294989" y="530351"/>
                </a:lnTo>
                <a:close/>
              </a:path>
              <a:path w="350520" h="1847850">
                <a:moveTo>
                  <a:pt x="301085" y="606551"/>
                </a:moveTo>
                <a:lnTo>
                  <a:pt x="292608" y="606742"/>
                </a:lnTo>
                <a:lnTo>
                  <a:pt x="285940" y="608314"/>
                </a:lnTo>
                <a:lnTo>
                  <a:pt x="280415" y="612457"/>
                </a:lnTo>
                <a:lnTo>
                  <a:pt x="277177" y="618315"/>
                </a:lnTo>
                <a:lnTo>
                  <a:pt x="277367" y="625030"/>
                </a:lnTo>
                <a:lnTo>
                  <a:pt x="278939" y="633031"/>
                </a:lnTo>
                <a:lnTo>
                  <a:pt x="283083" y="638746"/>
                </a:lnTo>
                <a:lnTo>
                  <a:pt x="288940" y="642175"/>
                </a:lnTo>
                <a:lnTo>
                  <a:pt x="295656" y="643318"/>
                </a:lnTo>
                <a:lnTo>
                  <a:pt x="303657" y="641699"/>
                </a:lnTo>
                <a:lnTo>
                  <a:pt x="309372" y="637222"/>
                </a:lnTo>
                <a:lnTo>
                  <a:pt x="312801" y="630459"/>
                </a:lnTo>
                <a:lnTo>
                  <a:pt x="313944" y="621982"/>
                </a:lnTo>
                <a:lnTo>
                  <a:pt x="312324" y="615314"/>
                </a:lnTo>
                <a:lnTo>
                  <a:pt x="307848" y="609790"/>
                </a:lnTo>
                <a:lnTo>
                  <a:pt x="301085" y="606551"/>
                </a:lnTo>
                <a:close/>
              </a:path>
              <a:path w="350520" h="1847850">
                <a:moveTo>
                  <a:pt x="307181" y="682799"/>
                </a:moveTo>
                <a:lnTo>
                  <a:pt x="280415" y="701230"/>
                </a:lnTo>
                <a:lnTo>
                  <a:pt x="283749" y="709231"/>
                </a:lnTo>
                <a:lnTo>
                  <a:pt x="288798" y="714946"/>
                </a:lnTo>
                <a:lnTo>
                  <a:pt x="294989" y="718375"/>
                </a:lnTo>
                <a:lnTo>
                  <a:pt x="301751" y="719518"/>
                </a:lnTo>
                <a:lnTo>
                  <a:pt x="308467" y="717946"/>
                </a:lnTo>
                <a:lnTo>
                  <a:pt x="314325" y="713803"/>
                </a:lnTo>
                <a:lnTo>
                  <a:pt x="318468" y="707945"/>
                </a:lnTo>
                <a:lnTo>
                  <a:pt x="320039" y="701230"/>
                </a:lnTo>
                <a:lnTo>
                  <a:pt x="318420" y="692800"/>
                </a:lnTo>
                <a:lnTo>
                  <a:pt x="313944" y="686371"/>
                </a:lnTo>
                <a:lnTo>
                  <a:pt x="307181" y="682799"/>
                </a:lnTo>
                <a:close/>
              </a:path>
              <a:path w="350520" h="1847850">
                <a:moveTo>
                  <a:pt x="311515" y="758951"/>
                </a:moveTo>
                <a:lnTo>
                  <a:pt x="286512" y="777430"/>
                </a:lnTo>
                <a:lnTo>
                  <a:pt x="288083" y="785431"/>
                </a:lnTo>
                <a:lnTo>
                  <a:pt x="292226" y="791146"/>
                </a:lnTo>
                <a:lnTo>
                  <a:pt x="298084" y="794575"/>
                </a:lnTo>
                <a:lnTo>
                  <a:pt x="304800" y="795718"/>
                </a:lnTo>
                <a:lnTo>
                  <a:pt x="313229" y="794099"/>
                </a:lnTo>
                <a:lnTo>
                  <a:pt x="319659" y="789622"/>
                </a:lnTo>
                <a:lnTo>
                  <a:pt x="323230" y="782859"/>
                </a:lnTo>
                <a:lnTo>
                  <a:pt x="323088" y="774382"/>
                </a:lnTo>
                <a:lnTo>
                  <a:pt x="321516" y="767714"/>
                </a:lnTo>
                <a:lnTo>
                  <a:pt x="317373" y="762190"/>
                </a:lnTo>
                <a:lnTo>
                  <a:pt x="311515" y="758951"/>
                </a:lnTo>
                <a:close/>
              </a:path>
              <a:path w="350520" h="1847850">
                <a:moveTo>
                  <a:pt x="316325" y="835151"/>
                </a:moveTo>
                <a:lnTo>
                  <a:pt x="289560" y="853630"/>
                </a:lnTo>
                <a:lnTo>
                  <a:pt x="292465" y="861631"/>
                </a:lnTo>
                <a:lnTo>
                  <a:pt x="296799" y="867346"/>
                </a:lnTo>
                <a:lnTo>
                  <a:pt x="302847" y="870775"/>
                </a:lnTo>
                <a:lnTo>
                  <a:pt x="310896" y="871918"/>
                </a:lnTo>
                <a:lnTo>
                  <a:pt x="317611" y="870299"/>
                </a:lnTo>
                <a:lnTo>
                  <a:pt x="323468" y="865822"/>
                </a:lnTo>
                <a:lnTo>
                  <a:pt x="327612" y="859059"/>
                </a:lnTo>
                <a:lnTo>
                  <a:pt x="329184" y="850582"/>
                </a:lnTo>
                <a:lnTo>
                  <a:pt x="327564" y="843914"/>
                </a:lnTo>
                <a:lnTo>
                  <a:pt x="323088" y="838390"/>
                </a:lnTo>
                <a:lnTo>
                  <a:pt x="316325" y="835151"/>
                </a:lnTo>
                <a:close/>
              </a:path>
              <a:path w="350520" h="1847850">
                <a:moveTo>
                  <a:pt x="313944" y="908494"/>
                </a:moveTo>
                <a:lnTo>
                  <a:pt x="305942" y="911828"/>
                </a:lnTo>
                <a:lnTo>
                  <a:pt x="300227" y="916876"/>
                </a:lnTo>
                <a:lnTo>
                  <a:pt x="296799" y="923067"/>
                </a:lnTo>
                <a:lnTo>
                  <a:pt x="295656" y="929830"/>
                </a:lnTo>
                <a:lnTo>
                  <a:pt x="297275" y="937831"/>
                </a:lnTo>
                <a:lnTo>
                  <a:pt x="301752" y="943546"/>
                </a:lnTo>
                <a:lnTo>
                  <a:pt x="308514" y="946975"/>
                </a:lnTo>
                <a:lnTo>
                  <a:pt x="316991" y="948118"/>
                </a:lnTo>
                <a:lnTo>
                  <a:pt x="323659" y="946499"/>
                </a:lnTo>
                <a:lnTo>
                  <a:pt x="329184" y="942022"/>
                </a:lnTo>
                <a:lnTo>
                  <a:pt x="332422" y="935259"/>
                </a:lnTo>
                <a:lnTo>
                  <a:pt x="332232" y="926782"/>
                </a:lnTo>
                <a:lnTo>
                  <a:pt x="330660" y="920067"/>
                </a:lnTo>
                <a:lnTo>
                  <a:pt x="326517" y="914209"/>
                </a:lnTo>
                <a:lnTo>
                  <a:pt x="320659" y="910066"/>
                </a:lnTo>
                <a:lnTo>
                  <a:pt x="313944" y="908494"/>
                </a:lnTo>
                <a:close/>
              </a:path>
              <a:path w="350520" h="1847850">
                <a:moveTo>
                  <a:pt x="316991" y="984694"/>
                </a:moveTo>
                <a:lnTo>
                  <a:pt x="310324" y="988028"/>
                </a:lnTo>
                <a:lnTo>
                  <a:pt x="304800" y="993076"/>
                </a:lnTo>
                <a:lnTo>
                  <a:pt x="301561" y="999267"/>
                </a:lnTo>
                <a:lnTo>
                  <a:pt x="301751" y="1006030"/>
                </a:lnTo>
                <a:lnTo>
                  <a:pt x="303323" y="1014031"/>
                </a:lnTo>
                <a:lnTo>
                  <a:pt x="307466" y="1019746"/>
                </a:lnTo>
                <a:lnTo>
                  <a:pt x="313324" y="1023175"/>
                </a:lnTo>
                <a:lnTo>
                  <a:pt x="320039" y="1024318"/>
                </a:lnTo>
                <a:lnTo>
                  <a:pt x="328041" y="1022699"/>
                </a:lnTo>
                <a:lnTo>
                  <a:pt x="333756" y="1018222"/>
                </a:lnTo>
                <a:lnTo>
                  <a:pt x="337185" y="1011459"/>
                </a:lnTo>
                <a:lnTo>
                  <a:pt x="338327" y="1002982"/>
                </a:lnTo>
                <a:lnTo>
                  <a:pt x="336708" y="996267"/>
                </a:lnTo>
                <a:lnTo>
                  <a:pt x="332232" y="990409"/>
                </a:lnTo>
                <a:lnTo>
                  <a:pt x="325469" y="986266"/>
                </a:lnTo>
                <a:lnTo>
                  <a:pt x="316991" y="984694"/>
                </a:lnTo>
                <a:close/>
              </a:path>
              <a:path w="350520" h="1847850">
                <a:moveTo>
                  <a:pt x="323088" y="1060894"/>
                </a:moveTo>
                <a:lnTo>
                  <a:pt x="316372" y="1064228"/>
                </a:lnTo>
                <a:lnTo>
                  <a:pt x="310515" y="1069276"/>
                </a:lnTo>
                <a:lnTo>
                  <a:pt x="306371" y="1075467"/>
                </a:lnTo>
                <a:lnTo>
                  <a:pt x="304800" y="1082230"/>
                </a:lnTo>
                <a:lnTo>
                  <a:pt x="306419" y="1088945"/>
                </a:lnTo>
                <a:lnTo>
                  <a:pt x="310895" y="1094803"/>
                </a:lnTo>
                <a:lnTo>
                  <a:pt x="317658" y="1098946"/>
                </a:lnTo>
                <a:lnTo>
                  <a:pt x="326136" y="1100518"/>
                </a:lnTo>
                <a:lnTo>
                  <a:pt x="332851" y="1098899"/>
                </a:lnTo>
                <a:lnTo>
                  <a:pt x="338708" y="1094422"/>
                </a:lnTo>
                <a:lnTo>
                  <a:pt x="342852" y="1087659"/>
                </a:lnTo>
                <a:lnTo>
                  <a:pt x="344424" y="1079182"/>
                </a:lnTo>
                <a:lnTo>
                  <a:pt x="341090" y="1072467"/>
                </a:lnTo>
                <a:lnTo>
                  <a:pt x="336042" y="1066609"/>
                </a:lnTo>
                <a:lnTo>
                  <a:pt x="329850" y="1062466"/>
                </a:lnTo>
                <a:lnTo>
                  <a:pt x="323088" y="1060894"/>
                </a:lnTo>
                <a:close/>
              </a:path>
              <a:path w="350520" h="1847850">
                <a:moveTo>
                  <a:pt x="326136" y="1137094"/>
                </a:moveTo>
                <a:lnTo>
                  <a:pt x="319420" y="1139999"/>
                </a:lnTo>
                <a:lnTo>
                  <a:pt x="313563" y="1144333"/>
                </a:lnTo>
                <a:lnTo>
                  <a:pt x="309419" y="1150381"/>
                </a:lnTo>
                <a:lnTo>
                  <a:pt x="307848" y="1158430"/>
                </a:lnTo>
                <a:lnTo>
                  <a:pt x="309467" y="1165145"/>
                </a:lnTo>
                <a:lnTo>
                  <a:pt x="313943" y="1171003"/>
                </a:lnTo>
                <a:lnTo>
                  <a:pt x="320706" y="1175146"/>
                </a:lnTo>
                <a:lnTo>
                  <a:pt x="329184" y="1176718"/>
                </a:lnTo>
                <a:lnTo>
                  <a:pt x="335899" y="1175099"/>
                </a:lnTo>
                <a:lnTo>
                  <a:pt x="341756" y="1170622"/>
                </a:lnTo>
                <a:lnTo>
                  <a:pt x="345900" y="1163859"/>
                </a:lnTo>
                <a:lnTo>
                  <a:pt x="347472" y="1155382"/>
                </a:lnTo>
                <a:lnTo>
                  <a:pt x="345852" y="1148667"/>
                </a:lnTo>
                <a:lnTo>
                  <a:pt x="341376" y="1142809"/>
                </a:lnTo>
                <a:lnTo>
                  <a:pt x="334613" y="1138666"/>
                </a:lnTo>
                <a:lnTo>
                  <a:pt x="326136" y="1137094"/>
                </a:lnTo>
                <a:close/>
              </a:path>
              <a:path w="350520" h="1847850">
                <a:moveTo>
                  <a:pt x="329184" y="1213294"/>
                </a:moveTo>
                <a:lnTo>
                  <a:pt x="322468" y="1214913"/>
                </a:lnTo>
                <a:lnTo>
                  <a:pt x="316611" y="1219390"/>
                </a:lnTo>
                <a:lnTo>
                  <a:pt x="312467" y="1226153"/>
                </a:lnTo>
                <a:lnTo>
                  <a:pt x="310896" y="1234630"/>
                </a:lnTo>
                <a:lnTo>
                  <a:pt x="312515" y="1241345"/>
                </a:lnTo>
                <a:lnTo>
                  <a:pt x="316991" y="1247203"/>
                </a:lnTo>
                <a:lnTo>
                  <a:pt x="323754" y="1251346"/>
                </a:lnTo>
                <a:lnTo>
                  <a:pt x="332232" y="1252918"/>
                </a:lnTo>
                <a:lnTo>
                  <a:pt x="338947" y="1251299"/>
                </a:lnTo>
                <a:lnTo>
                  <a:pt x="344804" y="1246822"/>
                </a:lnTo>
                <a:lnTo>
                  <a:pt x="348948" y="1240059"/>
                </a:lnTo>
                <a:lnTo>
                  <a:pt x="350520" y="1231582"/>
                </a:lnTo>
                <a:lnTo>
                  <a:pt x="348900" y="1224867"/>
                </a:lnTo>
                <a:lnTo>
                  <a:pt x="344424" y="1219009"/>
                </a:lnTo>
                <a:lnTo>
                  <a:pt x="337661" y="1214866"/>
                </a:lnTo>
                <a:lnTo>
                  <a:pt x="329184" y="1213294"/>
                </a:lnTo>
                <a:close/>
              </a:path>
              <a:path w="350520" h="1847850">
                <a:moveTo>
                  <a:pt x="332232" y="1289494"/>
                </a:moveTo>
                <a:lnTo>
                  <a:pt x="323754" y="1291113"/>
                </a:lnTo>
                <a:lnTo>
                  <a:pt x="316991" y="1295590"/>
                </a:lnTo>
                <a:lnTo>
                  <a:pt x="312515" y="1302353"/>
                </a:lnTo>
                <a:lnTo>
                  <a:pt x="310896" y="1310830"/>
                </a:lnTo>
                <a:lnTo>
                  <a:pt x="312467" y="1317545"/>
                </a:lnTo>
                <a:lnTo>
                  <a:pt x="316611" y="1323403"/>
                </a:lnTo>
                <a:lnTo>
                  <a:pt x="322468" y="1327546"/>
                </a:lnTo>
                <a:lnTo>
                  <a:pt x="329184" y="1329118"/>
                </a:lnTo>
                <a:lnTo>
                  <a:pt x="337661" y="1327546"/>
                </a:lnTo>
                <a:lnTo>
                  <a:pt x="344424" y="1323403"/>
                </a:lnTo>
                <a:lnTo>
                  <a:pt x="348900" y="1317545"/>
                </a:lnTo>
                <a:lnTo>
                  <a:pt x="350520" y="1310830"/>
                </a:lnTo>
                <a:lnTo>
                  <a:pt x="348948" y="1302353"/>
                </a:lnTo>
                <a:lnTo>
                  <a:pt x="344805" y="1295590"/>
                </a:lnTo>
                <a:lnTo>
                  <a:pt x="338947" y="1291113"/>
                </a:lnTo>
                <a:lnTo>
                  <a:pt x="332232" y="1289494"/>
                </a:lnTo>
                <a:close/>
              </a:path>
              <a:path w="350520" h="1847850">
                <a:moveTo>
                  <a:pt x="329184" y="1365694"/>
                </a:moveTo>
                <a:lnTo>
                  <a:pt x="310705" y="1392459"/>
                </a:lnTo>
                <a:lnTo>
                  <a:pt x="313943" y="1399222"/>
                </a:lnTo>
                <a:lnTo>
                  <a:pt x="319468" y="1403699"/>
                </a:lnTo>
                <a:lnTo>
                  <a:pt x="326136" y="1405318"/>
                </a:lnTo>
                <a:lnTo>
                  <a:pt x="334613" y="1404175"/>
                </a:lnTo>
                <a:lnTo>
                  <a:pt x="341375" y="1400746"/>
                </a:lnTo>
                <a:lnTo>
                  <a:pt x="345852" y="1395031"/>
                </a:lnTo>
                <a:lnTo>
                  <a:pt x="347472" y="1387030"/>
                </a:lnTo>
                <a:lnTo>
                  <a:pt x="346328" y="1380267"/>
                </a:lnTo>
                <a:lnTo>
                  <a:pt x="342900" y="1374076"/>
                </a:lnTo>
                <a:lnTo>
                  <a:pt x="337185" y="1369028"/>
                </a:lnTo>
                <a:lnTo>
                  <a:pt x="329184" y="1365694"/>
                </a:lnTo>
                <a:close/>
              </a:path>
              <a:path w="350520" h="1847850">
                <a:moveTo>
                  <a:pt x="323088" y="1441894"/>
                </a:moveTo>
                <a:lnTo>
                  <a:pt x="316325" y="1443037"/>
                </a:lnTo>
                <a:lnTo>
                  <a:pt x="310134" y="1446466"/>
                </a:lnTo>
                <a:lnTo>
                  <a:pt x="305085" y="1452181"/>
                </a:lnTo>
                <a:lnTo>
                  <a:pt x="301751" y="1460182"/>
                </a:lnTo>
                <a:lnTo>
                  <a:pt x="302895" y="1466945"/>
                </a:lnTo>
                <a:lnTo>
                  <a:pt x="306324" y="1473136"/>
                </a:lnTo>
                <a:lnTo>
                  <a:pt x="312038" y="1478184"/>
                </a:lnTo>
                <a:lnTo>
                  <a:pt x="320039" y="1481518"/>
                </a:lnTo>
                <a:lnTo>
                  <a:pt x="326802" y="1480375"/>
                </a:lnTo>
                <a:lnTo>
                  <a:pt x="332994" y="1476946"/>
                </a:lnTo>
                <a:lnTo>
                  <a:pt x="338042" y="1471231"/>
                </a:lnTo>
                <a:lnTo>
                  <a:pt x="341375" y="1463230"/>
                </a:lnTo>
                <a:lnTo>
                  <a:pt x="340232" y="1456467"/>
                </a:lnTo>
                <a:lnTo>
                  <a:pt x="336803" y="1450276"/>
                </a:lnTo>
                <a:lnTo>
                  <a:pt x="331088" y="1445228"/>
                </a:lnTo>
                <a:lnTo>
                  <a:pt x="323088" y="1441894"/>
                </a:lnTo>
                <a:close/>
              </a:path>
              <a:path w="350520" h="1847850">
                <a:moveTo>
                  <a:pt x="303704" y="1517475"/>
                </a:moveTo>
                <a:lnTo>
                  <a:pt x="296799" y="1519999"/>
                </a:lnTo>
                <a:lnTo>
                  <a:pt x="291607" y="1525381"/>
                </a:lnTo>
                <a:lnTo>
                  <a:pt x="289560" y="1533334"/>
                </a:lnTo>
                <a:lnTo>
                  <a:pt x="288893" y="1540097"/>
                </a:lnTo>
                <a:lnTo>
                  <a:pt x="291083" y="1546288"/>
                </a:lnTo>
                <a:lnTo>
                  <a:pt x="295560" y="1551336"/>
                </a:lnTo>
                <a:lnTo>
                  <a:pt x="301751" y="1554670"/>
                </a:lnTo>
                <a:lnTo>
                  <a:pt x="308990" y="1555337"/>
                </a:lnTo>
                <a:lnTo>
                  <a:pt x="316229" y="1553146"/>
                </a:lnTo>
                <a:lnTo>
                  <a:pt x="322325" y="1548669"/>
                </a:lnTo>
                <a:lnTo>
                  <a:pt x="326136" y="1542478"/>
                </a:lnTo>
                <a:lnTo>
                  <a:pt x="326755" y="1533953"/>
                </a:lnTo>
                <a:lnTo>
                  <a:pt x="324230" y="1526857"/>
                </a:lnTo>
                <a:lnTo>
                  <a:pt x="318849" y="1521475"/>
                </a:lnTo>
                <a:lnTo>
                  <a:pt x="310896" y="1518094"/>
                </a:lnTo>
                <a:lnTo>
                  <a:pt x="303704" y="1517475"/>
                </a:lnTo>
                <a:close/>
              </a:path>
              <a:path w="350520" h="1847850">
                <a:moveTo>
                  <a:pt x="282273" y="1588341"/>
                </a:moveTo>
                <a:lnTo>
                  <a:pt x="274700" y="1588579"/>
                </a:lnTo>
                <a:lnTo>
                  <a:pt x="267700" y="1591675"/>
                </a:lnTo>
                <a:lnTo>
                  <a:pt x="262127" y="1597342"/>
                </a:lnTo>
                <a:lnTo>
                  <a:pt x="259222" y="1604581"/>
                </a:lnTo>
                <a:lnTo>
                  <a:pt x="259461" y="1611820"/>
                </a:lnTo>
                <a:lnTo>
                  <a:pt x="262556" y="1617916"/>
                </a:lnTo>
                <a:lnTo>
                  <a:pt x="268224" y="1621726"/>
                </a:lnTo>
                <a:lnTo>
                  <a:pt x="275463" y="1624631"/>
                </a:lnTo>
                <a:lnTo>
                  <a:pt x="282701" y="1624393"/>
                </a:lnTo>
                <a:lnTo>
                  <a:pt x="288798" y="1621297"/>
                </a:lnTo>
                <a:lnTo>
                  <a:pt x="292608" y="1615630"/>
                </a:lnTo>
                <a:lnTo>
                  <a:pt x="295560" y="1610105"/>
                </a:lnTo>
                <a:lnTo>
                  <a:pt x="295656" y="1603438"/>
                </a:lnTo>
                <a:lnTo>
                  <a:pt x="293465" y="1596770"/>
                </a:lnTo>
                <a:lnTo>
                  <a:pt x="289560" y="1591246"/>
                </a:lnTo>
                <a:lnTo>
                  <a:pt x="282273" y="1588341"/>
                </a:lnTo>
                <a:close/>
              </a:path>
              <a:path w="350520" h="1847850">
                <a:moveTo>
                  <a:pt x="232028" y="1648396"/>
                </a:moveTo>
                <a:lnTo>
                  <a:pt x="225028" y="1650111"/>
                </a:lnTo>
                <a:lnTo>
                  <a:pt x="219456" y="1655254"/>
                </a:lnTo>
                <a:lnTo>
                  <a:pt x="214741" y="1660826"/>
                </a:lnTo>
                <a:lnTo>
                  <a:pt x="213740" y="1667827"/>
                </a:lnTo>
                <a:lnTo>
                  <a:pt x="215598" y="1675399"/>
                </a:lnTo>
                <a:lnTo>
                  <a:pt x="219456" y="1682686"/>
                </a:lnTo>
                <a:lnTo>
                  <a:pt x="226742" y="1686067"/>
                </a:lnTo>
                <a:lnTo>
                  <a:pt x="234314" y="1686877"/>
                </a:lnTo>
                <a:lnTo>
                  <a:pt x="241315" y="1684829"/>
                </a:lnTo>
                <a:lnTo>
                  <a:pt x="246887" y="1679638"/>
                </a:lnTo>
                <a:lnTo>
                  <a:pt x="250316" y="1674113"/>
                </a:lnTo>
                <a:lnTo>
                  <a:pt x="251460" y="1667446"/>
                </a:lnTo>
                <a:lnTo>
                  <a:pt x="250316" y="1660778"/>
                </a:lnTo>
                <a:lnTo>
                  <a:pt x="246887" y="1655254"/>
                </a:lnTo>
                <a:lnTo>
                  <a:pt x="239601" y="1650111"/>
                </a:lnTo>
                <a:lnTo>
                  <a:pt x="232028" y="1648396"/>
                </a:lnTo>
                <a:close/>
              </a:path>
              <a:path w="350520" h="1847850">
                <a:moveTo>
                  <a:pt x="179450" y="1700974"/>
                </a:moveTo>
                <a:lnTo>
                  <a:pt x="171878" y="1701069"/>
                </a:lnTo>
                <a:lnTo>
                  <a:pt x="164591" y="1704022"/>
                </a:lnTo>
                <a:lnTo>
                  <a:pt x="159400" y="1711309"/>
                </a:lnTo>
                <a:lnTo>
                  <a:pt x="157352" y="1718881"/>
                </a:lnTo>
                <a:lnTo>
                  <a:pt x="158162" y="1725882"/>
                </a:lnTo>
                <a:lnTo>
                  <a:pt x="161544" y="1731454"/>
                </a:lnTo>
                <a:lnTo>
                  <a:pt x="167116" y="1736645"/>
                </a:lnTo>
                <a:lnTo>
                  <a:pt x="174117" y="1738693"/>
                </a:lnTo>
                <a:lnTo>
                  <a:pt x="181689" y="1737883"/>
                </a:lnTo>
                <a:lnTo>
                  <a:pt x="188975" y="1734502"/>
                </a:lnTo>
                <a:lnTo>
                  <a:pt x="194167" y="1728930"/>
                </a:lnTo>
                <a:lnTo>
                  <a:pt x="196215" y="1721929"/>
                </a:lnTo>
                <a:lnTo>
                  <a:pt x="195405" y="1714357"/>
                </a:lnTo>
                <a:lnTo>
                  <a:pt x="192024" y="1707070"/>
                </a:lnTo>
                <a:lnTo>
                  <a:pt x="186451" y="1703165"/>
                </a:lnTo>
                <a:lnTo>
                  <a:pt x="179450" y="1700974"/>
                </a:lnTo>
                <a:close/>
              </a:path>
              <a:path w="350520" h="1847850">
                <a:moveTo>
                  <a:pt x="60960" y="1734502"/>
                </a:moveTo>
                <a:lnTo>
                  <a:pt x="0" y="1847278"/>
                </a:lnTo>
                <a:lnTo>
                  <a:pt x="128015" y="1825942"/>
                </a:lnTo>
                <a:lnTo>
                  <a:pt x="60960" y="1734502"/>
                </a:lnTo>
                <a:close/>
              </a:path>
              <a:path w="350520" h="1847850">
                <a:moveTo>
                  <a:pt x="112204" y="1746837"/>
                </a:moveTo>
                <a:lnTo>
                  <a:pt x="106679" y="1749742"/>
                </a:lnTo>
                <a:lnTo>
                  <a:pt x="101012" y="1755267"/>
                </a:lnTo>
                <a:lnTo>
                  <a:pt x="97917" y="1761934"/>
                </a:lnTo>
                <a:lnTo>
                  <a:pt x="97678" y="1768602"/>
                </a:lnTo>
                <a:lnTo>
                  <a:pt x="100584" y="1774126"/>
                </a:lnTo>
                <a:lnTo>
                  <a:pt x="105679" y="1779793"/>
                </a:lnTo>
                <a:lnTo>
                  <a:pt x="111632" y="1782889"/>
                </a:lnTo>
                <a:lnTo>
                  <a:pt x="118157" y="1783127"/>
                </a:lnTo>
                <a:lnTo>
                  <a:pt x="124967" y="1780222"/>
                </a:lnTo>
                <a:lnTo>
                  <a:pt x="130635" y="1775126"/>
                </a:lnTo>
                <a:lnTo>
                  <a:pt x="133730" y="1769173"/>
                </a:lnTo>
                <a:lnTo>
                  <a:pt x="133969" y="1762648"/>
                </a:lnTo>
                <a:lnTo>
                  <a:pt x="131063" y="1755838"/>
                </a:lnTo>
                <a:lnTo>
                  <a:pt x="125539" y="1750171"/>
                </a:lnTo>
                <a:lnTo>
                  <a:pt x="118871" y="1747075"/>
                </a:lnTo>
                <a:lnTo>
                  <a:pt x="112204" y="1746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3524298" y="3321616"/>
            <a:ext cx="1231652" cy="452191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pPr marL="707183" algn="ctr">
              <a:spcBef>
                <a:spcPts val="90"/>
              </a:spcBef>
            </a:pPr>
            <a:r>
              <a:rPr lang="en-GB" sz="3600" spc="-6" baseline="-162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lang="en-GB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16" y="1882589"/>
            <a:ext cx="564867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GB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4889" y="2981571"/>
            <a:ext cx="372507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endParaRPr lang="en-GB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484909" y="5563129"/>
            <a:ext cx="7342909" cy="1034223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320255" indent="-308858">
              <a:lnSpc>
                <a:spcPct val="150000"/>
              </a:lnSpc>
              <a:spcBef>
                <a:spcPts val="94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 the resting</a:t>
            </a:r>
            <a:r>
              <a:rPr sz="25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endParaRPr sz="2500" dirty="0">
              <a:latin typeface="Arial"/>
              <a:cs typeface="Arial"/>
            </a:endParaRPr>
          </a:p>
          <a:p>
            <a:pPr marL="421688">
              <a:lnSpc>
                <a:spcPct val="150000"/>
              </a:lnSpc>
            </a:pP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+ permeability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lang="en-GB" sz="2200" dirty="0" smtClean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times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than that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38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Na+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7" name="object 8"/>
          <p:cNvSpPr/>
          <p:nvPr/>
        </p:nvSpPr>
        <p:spPr>
          <a:xfrm>
            <a:off x="6156176" y="2348880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8"/>
          <p:cNvSpPr/>
          <p:nvPr/>
        </p:nvSpPr>
        <p:spPr>
          <a:xfrm>
            <a:off x="1162116" y="2348880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760" y="116632"/>
            <a:ext cx="4464496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96" dirty="0" smtClean="0">
                <a:solidFill>
                  <a:srgbClr val="FFFF00"/>
                </a:solidFill>
              </a:rPr>
              <a:t>Na</a:t>
            </a:r>
            <a:r>
              <a:rPr lang="en-GB" spc="-296" dirty="0" smtClean="0">
                <a:solidFill>
                  <a:srgbClr val="FFFF00"/>
                </a:solidFill>
              </a:rPr>
              <a:t>+</a:t>
            </a:r>
            <a:r>
              <a:rPr spc="-296" dirty="0" smtClean="0">
                <a:solidFill>
                  <a:srgbClr val="FFFF00"/>
                </a:solidFill>
              </a:rPr>
              <a:t>/K</a:t>
            </a:r>
            <a:r>
              <a:rPr lang="en-GB" spc="-296" dirty="0" smtClean="0">
                <a:solidFill>
                  <a:srgbClr val="FFFF00"/>
                </a:solidFill>
              </a:rPr>
              <a:t>+</a:t>
            </a:r>
            <a:r>
              <a:rPr spc="-265" dirty="0" smtClean="0">
                <a:solidFill>
                  <a:srgbClr val="FFFF00"/>
                </a:solidFill>
              </a:rPr>
              <a:t> </a:t>
            </a:r>
            <a:r>
              <a:rPr spc="-256" dirty="0">
                <a:solidFill>
                  <a:srgbClr val="FFFF00"/>
                </a:solidFill>
              </a:rPr>
              <a:t>pump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69" y="3888349"/>
            <a:ext cx="5837959" cy="2377539"/>
          </a:xfrm>
          <a:prstGeom prst="rect">
            <a:avLst/>
          </a:prstGeom>
        </p:spPr>
        <p:txBody>
          <a:bodyPr vert="horz" wrap="square" lIns="0" tIns="55845" rIns="0" bIns="0" rtlCol="0">
            <a:spAutoFit/>
          </a:bodyPr>
          <a:lstStyle/>
          <a:p>
            <a:pPr marL="320255" marR="460438" indent="-308858">
              <a:lnSpc>
                <a:spcPts val="2710"/>
              </a:lnSpc>
              <a:spcBef>
                <a:spcPts val="440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Active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transport system for Na+-K+ 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exchange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2500" spc="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2500" dirty="0">
              <a:latin typeface="Arial"/>
              <a:cs typeface="Arial"/>
            </a:endParaRPr>
          </a:p>
          <a:p>
            <a:pPr marL="320255" marR="4559" indent="-308858">
              <a:lnSpc>
                <a:spcPts val="2710"/>
              </a:lnSpc>
              <a:spcBef>
                <a:spcPts val="610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an electrogenic pump since 3 Na+ 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efflux coupled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K+</a:t>
            </a:r>
            <a:r>
              <a:rPr sz="2500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influx</a:t>
            </a:r>
            <a:endParaRPr sz="2500" dirty="0">
              <a:latin typeface="Arial"/>
              <a:cs typeface="Arial"/>
            </a:endParaRPr>
          </a:p>
          <a:p>
            <a:pPr marL="320255" marR="157848" indent="-308858">
              <a:lnSpc>
                <a:spcPts val="2710"/>
              </a:lnSpc>
              <a:spcBef>
                <a:spcPts val="633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Net effect of causing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charge 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inside the membrane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0909" y="1741129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83334" y="85001"/>
                </a:moveTo>
                <a:lnTo>
                  <a:pt x="49045" y="129106"/>
                </a:lnTo>
                <a:lnTo>
                  <a:pt x="32074" y="194076"/>
                </a:lnTo>
                <a:lnTo>
                  <a:pt x="25176" y="235255"/>
                </a:lnTo>
                <a:lnTo>
                  <a:pt x="19257" y="281351"/>
                </a:lnTo>
                <a:lnTo>
                  <a:pt x="14257" y="331705"/>
                </a:lnTo>
                <a:lnTo>
                  <a:pt x="10117" y="385659"/>
                </a:lnTo>
                <a:lnTo>
                  <a:pt x="6777" y="442553"/>
                </a:lnTo>
                <a:lnTo>
                  <a:pt x="4178" y="501730"/>
                </a:lnTo>
                <a:lnTo>
                  <a:pt x="2261" y="562529"/>
                </a:lnTo>
                <a:lnTo>
                  <a:pt x="965" y="624293"/>
                </a:lnTo>
                <a:lnTo>
                  <a:pt x="231" y="686361"/>
                </a:lnTo>
                <a:lnTo>
                  <a:pt x="0" y="748076"/>
                </a:lnTo>
                <a:lnTo>
                  <a:pt x="535" y="800791"/>
                </a:lnTo>
                <a:lnTo>
                  <a:pt x="2000" y="853756"/>
                </a:lnTo>
                <a:lnTo>
                  <a:pt x="4179" y="906935"/>
                </a:lnTo>
                <a:lnTo>
                  <a:pt x="6858" y="960293"/>
                </a:lnTo>
                <a:lnTo>
                  <a:pt x="9822" y="1013794"/>
                </a:lnTo>
                <a:lnTo>
                  <a:pt x="12858" y="1067402"/>
                </a:lnTo>
                <a:lnTo>
                  <a:pt x="15751" y="1121081"/>
                </a:lnTo>
                <a:lnTo>
                  <a:pt x="18287" y="1174796"/>
                </a:lnTo>
                <a:lnTo>
                  <a:pt x="32385" y="1217468"/>
                </a:lnTo>
                <a:lnTo>
                  <a:pt x="45291" y="1254520"/>
                </a:lnTo>
                <a:lnTo>
                  <a:pt x="77771" y="1329625"/>
                </a:lnTo>
                <a:lnTo>
                  <a:pt x="100202" y="1372535"/>
                </a:lnTo>
                <a:lnTo>
                  <a:pt x="124348" y="1414874"/>
                </a:lnTo>
                <a:lnTo>
                  <a:pt x="149351" y="1455212"/>
                </a:lnTo>
                <a:lnTo>
                  <a:pt x="190880" y="1483787"/>
                </a:lnTo>
                <a:lnTo>
                  <a:pt x="227790" y="1507933"/>
                </a:lnTo>
                <a:lnTo>
                  <a:pt x="262127" y="1528364"/>
                </a:lnTo>
                <a:lnTo>
                  <a:pt x="328802" y="1551605"/>
                </a:lnTo>
                <a:lnTo>
                  <a:pt x="393191" y="1567988"/>
                </a:lnTo>
                <a:lnTo>
                  <a:pt x="433596" y="1531949"/>
                </a:lnTo>
                <a:lnTo>
                  <a:pt x="459662" y="1492544"/>
                </a:lnTo>
                <a:lnTo>
                  <a:pt x="476804" y="1448604"/>
                </a:lnTo>
                <a:lnTo>
                  <a:pt x="505967" y="1342436"/>
                </a:lnTo>
                <a:lnTo>
                  <a:pt x="520049" y="1292391"/>
                </a:lnTo>
                <a:lnTo>
                  <a:pt x="533034" y="1242730"/>
                </a:lnTo>
                <a:lnTo>
                  <a:pt x="544921" y="1193288"/>
                </a:lnTo>
                <a:lnTo>
                  <a:pt x="555711" y="1143902"/>
                </a:lnTo>
                <a:lnTo>
                  <a:pt x="565403" y="1094405"/>
                </a:lnTo>
                <a:lnTo>
                  <a:pt x="573999" y="1044634"/>
                </a:lnTo>
                <a:lnTo>
                  <a:pt x="581497" y="994425"/>
                </a:lnTo>
                <a:lnTo>
                  <a:pt x="587898" y="943612"/>
                </a:lnTo>
                <a:lnTo>
                  <a:pt x="593201" y="892030"/>
                </a:lnTo>
                <a:lnTo>
                  <a:pt x="597408" y="839516"/>
                </a:lnTo>
                <a:lnTo>
                  <a:pt x="601065" y="790480"/>
                </a:lnTo>
                <a:lnTo>
                  <a:pt x="604723" y="742029"/>
                </a:lnTo>
                <a:lnTo>
                  <a:pt x="608380" y="694017"/>
                </a:lnTo>
                <a:lnTo>
                  <a:pt x="615696" y="598724"/>
                </a:lnTo>
                <a:lnTo>
                  <a:pt x="609069" y="549573"/>
                </a:lnTo>
                <a:lnTo>
                  <a:pt x="601288" y="501174"/>
                </a:lnTo>
                <a:lnTo>
                  <a:pt x="592216" y="453516"/>
                </a:lnTo>
                <a:lnTo>
                  <a:pt x="581716" y="406587"/>
                </a:lnTo>
                <a:lnTo>
                  <a:pt x="569649" y="360379"/>
                </a:lnTo>
                <a:lnTo>
                  <a:pt x="555879" y="314879"/>
                </a:lnTo>
                <a:lnTo>
                  <a:pt x="540266" y="270078"/>
                </a:lnTo>
                <a:lnTo>
                  <a:pt x="522675" y="225965"/>
                </a:lnTo>
                <a:lnTo>
                  <a:pt x="502967" y="182529"/>
                </a:lnTo>
                <a:lnTo>
                  <a:pt x="481005" y="139760"/>
                </a:lnTo>
                <a:lnTo>
                  <a:pt x="457348" y="98852"/>
                </a:lnTo>
                <a:lnTo>
                  <a:pt x="112775" y="98852"/>
                </a:lnTo>
                <a:lnTo>
                  <a:pt x="97357" y="87162"/>
                </a:lnTo>
                <a:lnTo>
                  <a:pt x="83334" y="85001"/>
                </a:lnTo>
                <a:close/>
              </a:path>
              <a:path w="615950" h="1568450">
                <a:moveTo>
                  <a:pt x="299630" y="0"/>
                </a:moveTo>
                <a:lnTo>
                  <a:pt x="257031" y="9656"/>
                </a:lnTo>
                <a:lnTo>
                  <a:pt x="207263" y="37892"/>
                </a:lnTo>
                <a:lnTo>
                  <a:pt x="191357" y="41607"/>
                </a:lnTo>
                <a:lnTo>
                  <a:pt x="176022" y="44750"/>
                </a:lnTo>
                <a:lnTo>
                  <a:pt x="161829" y="49036"/>
                </a:lnTo>
                <a:lnTo>
                  <a:pt x="149351" y="56180"/>
                </a:lnTo>
                <a:lnTo>
                  <a:pt x="121152" y="75516"/>
                </a:lnTo>
                <a:lnTo>
                  <a:pt x="113640" y="77663"/>
                </a:lnTo>
                <a:lnTo>
                  <a:pt x="112775" y="98852"/>
                </a:lnTo>
                <a:lnTo>
                  <a:pt x="457348" y="98852"/>
                </a:lnTo>
                <a:lnTo>
                  <a:pt x="456651" y="97647"/>
                </a:lnTo>
                <a:lnTo>
                  <a:pt x="429767" y="56180"/>
                </a:lnTo>
                <a:lnTo>
                  <a:pt x="381463" y="25895"/>
                </a:lnTo>
                <a:lnTo>
                  <a:pt x="339595" y="6291"/>
                </a:lnTo>
                <a:lnTo>
                  <a:pt x="299630" y="0"/>
                </a:lnTo>
                <a:close/>
              </a:path>
              <a:path w="615950" h="1568450">
                <a:moveTo>
                  <a:pt x="110347" y="57895"/>
                </a:moveTo>
                <a:lnTo>
                  <a:pt x="104792" y="58561"/>
                </a:lnTo>
                <a:lnTo>
                  <a:pt x="100202" y="66086"/>
                </a:lnTo>
                <a:lnTo>
                  <a:pt x="99470" y="75040"/>
                </a:lnTo>
                <a:lnTo>
                  <a:pt x="105489" y="79993"/>
                </a:lnTo>
                <a:lnTo>
                  <a:pt x="113640" y="77663"/>
                </a:lnTo>
                <a:lnTo>
                  <a:pt x="113972" y="69515"/>
                </a:lnTo>
                <a:lnTo>
                  <a:pt x="110347" y="5789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0909" y="1741129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112775" y="98852"/>
                </a:moveTo>
                <a:lnTo>
                  <a:pt x="110347" y="57895"/>
                </a:lnTo>
                <a:lnTo>
                  <a:pt x="99470" y="75040"/>
                </a:lnTo>
                <a:lnTo>
                  <a:pt x="105489" y="79993"/>
                </a:lnTo>
                <a:lnTo>
                  <a:pt x="121152" y="75516"/>
                </a:lnTo>
                <a:lnTo>
                  <a:pt x="149351" y="56180"/>
                </a:lnTo>
                <a:lnTo>
                  <a:pt x="161829" y="49036"/>
                </a:lnTo>
                <a:lnTo>
                  <a:pt x="176021" y="44750"/>
                </a:lnTo>
                <a:lnTo>
                  <a:pt x="191357" y="41607"/>
                </a:lnTo>
                <a:lnTo>
                  <a:pt x="207263" y="37892"/>
                </a:lnTo>
                <a:lnTo>
                  <a:pt x="257031" y="9656"/>
                </a:lnTo>
                <a:lnTo>
                  <a:pt x="299630" y="0"/>
                </a:lnTo>
                <a:lnTo>
                  <a:pt x="339595" y="6291"/>
                </a:lnTo>
                <a:lnTo>
                  <a:pt x="381463" y="25895"/>
                </a:lnTo>
                <a:lnTo>
                  <a:pt x="429767" y="56180"/>
                </a:lnTo>
                <a:lnTo>
                  <a:pt x="456651" y="97647"/>
                </a:lnTo>
                <a:lnTo>
                  <a:pt x="481005" y="139760"/>
                </a:lnTo>
                <a:lnTo>
                  <a:pt x="502967" y="182529"/>
                </a:lnTo>
                <a:lnTo>
                  <a:pt x="522675" y="225965"/>
                </a:lnTo>
                <a:lnTo>
                  <a:pt x="540266" y="270078"/>
                </a:lnTo>
                <a:lnTo>
                  <a:pt x="555878" y="314879"/>
                </a:lnTo>
                <a:lnTo>
                  <a:pt x="569649" y="360379"/>
                </a:lnTo>
                <a:lnTo>
                  <a:pt x="581716" y="406587"/>
                </a:lnTo>
                <a:lnTo>
                  <a:pt x="592216" y="453516"/>
                </a:lnTo>
                <a:lnTo>
                  <a:pt x="601288" y="501174"/>
                </a:lnTo>
                <a:lnTo>
                  <a:pt x="609069" y="549573"/>
                </a:lnTo>
                <a:lnTo>
                  <a:pt x="615695" y="598724"/>
                </a:lnTo>
                <a:lnTo>
                  <a:pt x="612038" y="646297"/>
                </a:lnTo>
                <a:lnTo>
                  <a:pt x="608380" y="694017"/>
                </a:lnTo>
                <a:lnTo>
                  <a:pt x="604723" y="742029"/>
                </a:lnTo>
                <a:lnTo>
                  <a:pt x="601065" y="790480"/>
                </a:lnTo>
                <a:lnTo>
                  <a:pt x="597407" y="839516"/>
                </a:lnTo>
                <a:lnTo>
                  <a:pt x="593201" y="892030"/>
                </a:lnTo>
                <a:lnTo>
                  <a:pt x="587898" y="943612"/>
                </a:lnTo>
                <a:lnTo>
                  <a:pt x="581497" y="994425"/>
                </a:lnTo>
                <a:lnTo>
                  <a:pt x="573999" y="1044634"/>
                </a:lnTo>
                <a:lnTo>
                  <a:pt x="565403" y="1094405"/>
                </a:lnTo>
                <a:lnTo>
                  <a:pt x="555711" y="1143902"/>
                </a:lnTo>
                <a:lnTo>
                  <a:pt x="544921" y="1193288"/>
                </a:lnTo>
                <a:lnTo>
                  <a:pt x="533034" y="1242730"/>
                </a:lnTo>
                <a:lnTo>
                  <a:pt x="520049" y="1292391"/>
                </a:lnTo>
                <a:lnTo>
                  <a:pt x="505967" y="1342436"/>
                </a:lnTo>
                <a:lnTo>
                  <a:pt x="490435" y="1398958"/>
                </a:lnTo>
                <a:lnTo>
                  <a:pt x="476804" y="1448604"/>
                </a:lnTo>
                <a:lnTo>
                  <a:pt x="459662" y="1492544"/>
                </a:lnTo>
                <a:lnTo>
                  <a:pt x="433596" y="1531949"/>
                </a:lnTo>
                <a:lnTo>
                  <a:pt x="393191" y="1567988"/>
                </a:lnTo>
                <a:lnTo>
                  <a:pt x="367141" y="1561368"/>
                </a:lnTo>
                <a:lnTo>
                  <a:pt x="328802" y="1551605"/>
                </a:lnTo>
                <a:lnTo>
                  <a:pt x="289893" y="1540128"/>
                </a:lnTo>
                <a:lnTo>
                  <a:pt x="227790" y="1507933"/>
                </a:lnTo>
                <a:lnTo>
                  <a:pt x="190880" y="1483787"/>
                </a:lnTo>
                <a:lnTo>
                  <a:pt x="149351" y="1455212"/>
                </a:lnTo>
                <a:lnTo>
                  <a:pt x="124348" y="1414874"/>
                </a:lnTo>
                <a:lnTo>
                  <a:pt x="100202" y="1372535"/>
                </a:lnTo>
                <a:lnTo>
                  <a:pt x="77771" y="1329625"/>
                </a:lnTo>
                <a:lnTo>
                  <a:pt x="57911" y="1287572"/>
                </a:lnTo>
                <a:lnTo>
                  <a:pt x="32384" y="1217468"/>
                </a:lnTo>
                <a:lnTo>
                  <a:pt x="18287" y="1174796"/>
                </a:lnTo>
                <a:lnTo>
                  <a:pt x="15751" y="1121081"/>
                </a:lnTo>
                <a:lnTo>
                  <a:pt x="12858" y="1067402"/>
                </a:lnTo>
                <a:lnTo>
                  <a:pt x="9822" y="1013794"/>
                </a:lnTo>
                <a:lnTo>
                  <a:pt x="6857" y="960293"/>
                </a:lnTo>
                <a:lnTo>
                  <a:pt x="4179" y="906935"/>
                </a:lnTo>
                <a:lnTo>
                  <a:pt x="2000" y="853756"/>
                </a:lnTo>
                <a:lnTo>
                  <a:pt x="535" y="800791"/>
                </a:lnTo>
                <a:lnTo>
                  <a:pt x="0" y="748076"/>
                </a:lnTo>
                <a:lnTo>
                  <a:pt x="231" y="686361"/>
                </a:lnTo>
                <a:lnTo>
                  <a:pt x="965" y="624293"/>
                </a:lnTo>
                <a:lnTo>
                  <a:pt x="2261" y="562529"/>
                </a:lnTo>
                <a:lnTo>
                  <a:pt x="4178" y="501730"/>
                </a:lnTo>
                <a:lnTo>
                  <a:pt x="6777" y="442553"/>
                </a:lnTo>
                <a:lnTo>
                  <a:pt x="10117" y="385659"/>
                </a:lnTo>
                <a:lnTo>
                  <a:pt x="14257" y="331705"/>
                </a:lnTo>
                <a:lnTo>
                  <a:pt x="19257" y="281351"/>
                </a:lnTo>
                <a:lnTo>
                  <a:pt x="25176" y="235255"/>
                </a:lnTo>
                <a:lnTo>
                  <a:pt x="32074" y="194076"/>
                </a:lnTo>
                <a:lnTo>
                  <a:pt x="49045" y="129106"/>
                </a:lnTo>
                <a:lnTo>
                  <a:pt x="70648" y="91711"/>
                </a:lnTo>
                <a:lnTo>
                  <a:pt x="83334" y="85001"/>
                </a:lnTo>
                <a:lnTo>
                  <a:pt x="97357" y="87162"/>
                </a:lnTo>
                <a:lnTo>
                  <a:pt x="112775" y="98852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0364" y="1741129"/>
            <a:ext cx="1028123" cy="1383926"/>
          </a:xfrm>
          <a:custGeom>
            <a:avLst/>
            <a:gdLst/>
            <a:ahLst/>
            <a:cxnLst/>
            <a:rect l="l" t="t" r="r" b="b"/>
            <a:pathLst>
              <a:path w="1130935" h="1568450">
                <a:moveTo>
                  <a:pt x="316065" y="0"/>
                </a:move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7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4" y="1455212"/>
                </a:lnTo>
                <a:lnTo>
                  <a:pt x="492534" y="1431548"/>
                </a:lnTo>
                <a:lnTo>
                  <a:pt x="532609" y="1411186"/>
                </a:lnTo>
                <a:lnTo>
                  <a:pt x="579120" y="1392347"/>
                </a:lnTo>
                <a:lnTo>
                  <a:pt x="624614" y="1373255"/>
                </a:lnTo>
                <a:lnTo>
                  <a:pt x="661641" y="1352131"/>
                </a:lnTo>
                <a:lnTo>
                  <a:pt x="682751" y="1327196"/>
                </a:lnTo>
                <a:lnTo>
                  <a:pt x="760476" y="1314623"/>
                </a:lnTo>
                <a:lnTo>
                  <a:pt x="1128730" y="1314623"/>
                </a:lnTo>
                <a:lnTo>
                  <a:pt x="1127843" y="1301455"/>
                </a:lnTo>
                <a:lnTo>
                  <a:pt x="1116234" y="1273285"/>
                </a:lnTo>
                <a:lnTo>
                  <a:pt x="1098768" y="1255687"/>
                </a:lnTo>
                <a:lnTo>
                  <a:pt x="1057405" y="1231065"/>
                </a:lnTo>
                <a:lnTo>
                  <a:pt x="1039082" y="1213468"/>
                </a:lnTo>
                <a:lnTo>
                  <a:pt x="1026044" y="1185298"/>
                </a:lnTo>
                <a:lnTo>
                  <a:pt x="1021079" y="1141268"/>
                </a:lnTo>
                <a:lnTo>
                  <a:pt x="1029966" y="1118458"/>
                </a:lnTo>
                <a:lnTo>
                  <a:pt x="1039184" y="1088121"/>
                </a:lnTo>
                <a:lnTo>
                  <a:pt x="1048555" y="1051089"/>
                </a:lnTo>
                <a:lnTo>
                  <a:pt x="1057906" y="1008194"/>
                </a:lnTo>
                <a:lnTo>
                  <a:pt x="1067059" y="960268"/>
                </a:lnTo>
                <a:lnTo>
                  <a:pt x="1075840" y="908142"/>
                </a:lnTo>
                <a:lnTo>
                  <a:pt x="1084070" y="852649"/>
                </a:lnTo>
                <a:lnTo>
                  <a:pt x="1091576" y="794620"/>
                </a:lnTo>
                <a:lnTo>
                  <a:pt x="1098180" y="734887"/>
                </a:lnTo>
                <a:lnTo>
                  <a:pt x="1103707" y="674283"/>
                </a:lnTo>
                <a:lnTo>
                  <a:pt x="1107981" y="613639"/>
                </a:lnTo>
                <a:lnTo>
                  <a:pt x="1110826" y="553786"/>
                </a:lnTo>
                <a:lnTo>
                  <a:pt x="1112066" y="495557"/>
                </a:lnTo>
                <a:lnTo>
                  <a:pt x="1111525" y="439784"/>
                </a:lnTo>
                <a:lnTo>
                  <a:pt x="1109027" y="387298"/>
                </a:lnTo>
                <a:lnTo>
                  <a:pt x="1104395" y="338932"/>
                </a:lnTo>
                <a:lnTo>
                  <a:pt x="1097455" y="295517"/>
                </a:lnTo>
                <a:lnTo>
                  <a:pt x="1088030" y="257885"/>
                </a:lnTo>
                <a:lnTo>
                  <a:pt x="1053511" y="193248"/>
                </a:lnTo>
                <a:lnTo>
                  <a:pt x="1023568" y="166353"/>
                </a:lnTo>
                <a:lnTo>
                  <a:pt x="987279" y="145442"/>
                </a:lnTo>
                <a:lnTo>
                  <a:pt x="945813" y="129777"/>
                </a:lnTo>
                <a:lnTo>
                  <a:pt x="900334" y="118616"/>
                </a:lnTo>
                <a:lnTo>
                  <a:pt x="852009" y="111222"/>
                </a:lnTo>
                <a:lnTo>
                  <a:pt x="802004" y="106853"/>
                </a:lnTo>
                <a:lnTo>
                  <a:pt x="753184" y="104840"/>
                </a:lnTo>
                <a:lnTo>
                  <a:pt x="608519" y="104840"/>
                </a:lnTo>
                <a:lnTo>
                  <a:pt x="567612" y="104504"/>
                </a:lnTo>
                <a:lnTo>
                  <a:pt x="532023" y="102754"/>
                </a:lnTo>
                <a:lnTo>
                  <a:pt x="502920" y="98852"/>
                </a:lnTo>
                <a:lnTo>
                  <a:pt x="502055" y="77663"/>
                </a:lnTo>
                <a:lnTo>
                  <a:pt x="494543" y="75516"/>
                </a:lnTo>
                <a:lnTo>
                  <a:pt x="466344" y="56180"/>
                </a:lnTo>
                <a:lnTo>
                  <a:pt x="453866" y="49036"/>
                </a:lnTo>
                <a:lnTo>
                  <a:pt x="439674" y="44750"/>
                </a:lnTo>
                <a:lnTo>
                  <a:pt x="424338" y="41607"/>
                </a:lnTo>
                <a:lnTo>
                  <a:pt x="408432" y="37892"/>
                </a:lnTo>
                <a:lnTo>
                  <a:pt x="358664" y="9656"/>
                </a:lnTo>
                <a:lnTo>
                  <a:pt x="316065" y="0"/>
                </a:lnTo>
                <a:close/>
              </a:path>
              <a:path w="1130935" h="1568450">
                <a:moveTo>
                  <a:pt x="1128730" y="1314623"/>
                </a:moveTo>
                <a:lnTo>
                  <a:pt x="760476" y="1314623"/>
                </a:lnTo>
                <a:lnTo>
                  <a:pt x="913638" y="1322624"/>
                </a:lnTo>
                <a:lnTo>
                  <a:pt x="1063371" y="1337483"/>
                </a:lnTo>
                <a:lnTo>
                  <a:pt x="1130808" y="1345484"/>
                </a:lnTo>
                <a:lnTo>
                  <a:pt x="1128730" y="1314623"/>
                </a:lnTo>
                <a:close/>
              </a:path>
              <a:path w="1130935" h="1568450">
                <a:moveTo>
                  <a:pt x="701623" y="104234"/>
                </a:moveTo>
                <a:lnTo>
                  <a:pt x="608519" y="104840"/>
                </a:lnTo>
                <a:lnTo>
                  <a:pt x="753184" y="104840"/>
                </a:lnTo>
                <a:lnTo>
                  <a:pt x="751487" y="104771"/>
                </a:lnTo>
                <a:lnTo>
                  <a:pt x="701623" y="104234"/>
                </a:lnTo>
                <a:close/>
              </a:path>
              <a:path w="1130935" h="1568450">
                <a:moveTo>
                  <a:pt x="505348" y="57895"/>
                </a:moveTo>
                <a:lnTo>
                  <a:pt x="501723" y="69515"/>
                </a:lnTo>
                <a:lnTo>
                  <a:pt x="502055" y="77663"/>
                </a:lnTo>
                <a:lnTo>
                  <a:pt x="510206" y="79993"/>
                </a:lnTo>
                <a:lnTo>
                  <a:pt x="516225" y="75040"/>
                </a:lnTo>
                <a:lnTo>
                  <a:pt x="515493" y="66086"/>
                </a:lnTo>
                <a:lnTo>
                  <a:pt x="510903" y="58561"/>
                </a:lnTo>
                <a:lnTo>
                  <a:pt x="505348" y="5789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0364" y="1741129"/>
            <a:ext cx="1028123" cy="1383926"/>
          </a:xfrm>
          <a:custGeom>
            <a:avLst/>
            <a:gdLst/>
            <a:ahLst/>
            <a:cxnLst/>
            <a:rect l="l" t="t" r="r" b="b"/>
            <a:pathLst>
              <a:path w="1130935" h="1568450">
                <a:moveTo>
                  <a:pt x="502919" y="98852"/>
                </a:moveTo>
                <a:lnTo>
                  <a:pt x="505348" y="57895"/>
                </a:lnTo>
                <a:lnTo>
                  <a:pt x="516225" y="75040"/>
                </a:lnTo>
                <a:lnTo>
                  <a:pt x="510206" y="79993"/>
                </a:lnTo>
                <a:lnTo>
                  <a:pt x="494543" y="75516"/>
                </a:lnTo>
                <a:lnTo>
                  <a:pt x="466343" y="56180"/>
                </a:lnTo>
                <a:lnTo>
                  <a:pt x="453866" y="49036"/>
                </a:lnTo>
                <a:lnTo>
                  <a:pt x="439673" y="44750"/>
                </a:lnTo>
                <a:lnTo>
                  <a:pt x="424338" y="41607"/>
                </a:lnTo>
                <a:lnTo>
                  <a:pt x="408431" y="37892"/>
                </a:lnTo>
                <a:lnTo>
                  <a:pt x="358664" y="9656"/>
                </a:lnTo>
                <a:lnTo>
                  <a:pt x="316065" y="0"/>
                </a:ln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6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3657" y="646297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25260" y="1398958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48554" y="156136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3" y="1455212"/>
                </a:lnTo>
                <a:lnTo>
                  <a:pt x="492534" y="1431548"/>
                </a:lnTo>
                <a:lnTo>
                  <a:pt x="532609" y="1411186"/>
                </a:lnTo>
                <a:lnTo>
                  <a:pt x="579119" y="1392347"/>
                </a:lnTo>
                <a:lnTo>
                  <a:pt x="624614" y="1373255"/>
                </a:lnTo>
                <a:lnTo>
                  <a:pt x="661641" y="1352131"/>
                </a:lnTo>
                <a:lnTo>
                  <a:pt x="682751" y="1327196"/>
                </a:lnTo>
                <a:lnTo>
                  <a:pt x="760475" y="1314623"/>
                </a:lnTo>
                <a:lnTo>
                  <a:pt x="913637" y="1322624"/>
                </a:lnTo>
                <a:lnTo>
                  <a:pt x="1063370" y="1337483"/>
                </a:lnTo>
                <a:lnTo>
                  <a:pt x="1130807" y="1345484"/>
                </a:lnTo>
                <a:lnTo>
                  <a:pt x="1127843" y="1301455"/>
                </a:lnTo>
                <a:lnTo>
                  <a:pt x="1116234" y="1273285"/>
                </a:lnTo>
                <a:lnTo>
                  <a:pt x="1098768" y="1255687"/>
                </a:lnTo>
                <a:lnTo>
                  <a:pt x="1078229" y="1243376"/>
                </a:lnTo>
                <a:lnTo>
                  <a:pt x="1057405" y="1231065"/>
                </a:lnTo>
                <a:lnTo>
                  <a:pt x="1039082" y="1213468"/>
                </a:lnTo>
                <a:lnTo>
                  <a:pt x="1026044" y="1185298"/>
                </a:lnTo>
                <a:lnTo>
                  <a:pt x="1021079" y="1141268"/>
                </a:lnTo>
                <a:lnTo>
                  <a:pt x="1029966" y="1118458"/>
                </a:lnTo>
                <a:lnTo>
                  <a:pt x="1039184" y="1088121"/>
                </a:lnTo>
                <a:lnTo>
                  <a:pt x="1048555" y="1051089"/>
                </a:lnTo>
                <a:lnTo>
                  <a:pt x="1057906" y="1008194"/>
                </a:lnTo>
                <a:lnTo>
                  <a:pt x="1067059" y="960268"/>
                </a:lnTo>
                <a:lnTo>
                  <a:pt x="1075839" y="908142"/>
                </a:lnTo>
                <a:lnTo>
                  <a:pt x="1084070" y="852649"/>
                </a:lnTo>
                <a:lnTo>
                  <a:pt x="1091576" y="794620"/>
                </a:lnTo>
                <a:lnTo>
                  <a:pt x="1098180" y="734887"/>
                </a:lnTo>
                <a:lnTo>
                  <a:pt x="1103707" y="674283"/>
                </a:lnTo>
                <a:lnTo>
                  <a:pt x="1107981" y="613638"/>
                </a:lnTo>
                <a:lnTo>
                  <a:pt x="1110826" y="553786"/>
                </a:lnTo>
                <a:lnTo>
                  <a:pt x="1112066" y="495557"/>
                </a:lnTo>
                <a:lnTo>
                  <a:pt x="1111525" y="439784"/>
                </a:lnTo>
                <a:lnTo>
                  <a:pt x="1109027" y="387298"/>
                </a:lnTo>
                <a:lnTo>
                  <a:pt x="1104395" y="338932"/>
                </a:lnTo>
                <a:lnTo>
                  <a:pt x="1097455" y="295517"/>
                </a:lnTo>
                <a:lnTo>
                  <a:pt x="1088030" y="257885"/>
                </a:lnTo>
                <a:lnTo>
                  <a:pt x="1053511" y="193248"/>
                </a:lnTo>
                <a:lnTo>
                  <a:pt x="1023568" y="166353"/>
                </a:lnTo>
                <a:lnTo>
                  <a:pt x="987279" y="145442"/>
                </a:lnTo>
                <a:lnTo>
                  <a:pt x="945813" y="129777"/>
                </a:lnTo>
                <a:lnTo>
                  <a:pt x="900334" y="118616"/>
                </a:lnTo>
                <a:lnTo>
                  <a:pt x="852009" y="111222"/>
                </a:lnTo>
                <a:lnTo>
                  <a:pt x="802004" y="106853"/>
                </a:lnTo>
                <a:lnTo>
                  <a:pt x="751487" y="104771"/>
                </a:lnTo>
                <a:lnTo>
                  <a:pt x="701623" y="104234"/>
                </a:lnTo>
                <a:lnTo>
                  <a:pt x="653578" y="104504"/>
                </a:lnTo>
                <a:lnTo>
                  <a:pt x="608519" y="104840"/>
                </a:lnTo>
                <a:lnTo>
                  <a:pt x="567612" y="104504"/>
                </a:lnTo>
                <a:lnTo>
                  <a:pt x="532023" y="102754"/>
                </a:lnTo>
                <a:lnTo>
                  <a:pt x="502919" y="98852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727" y="2121498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5091" y="2121498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34673" y="3151094"/>
            <a:ext cx="657514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2200" spc="-6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0799" y="1516380"/>
            <a:ext cx="318655" cy="1616449"/>
          </a:xfrm>
          <a:custGeom>
            <a:avLst/>
            <a:gdLst/>
            <a:ahLst/>
            <a:cxnLst/>
            <a:rect l="l" t="t" r="r" b="b"/>
            <a:pathLst>
              <a:path w="350520" h="1831975">
                <a:moveTo>
                  <a:pt x="246926" y="50482"/>
                </a:moveTo>
                <a:lnTo>
                  <a:pt x="240792" y="54863"/>
                </a:lnTo>
                <a:lnTo>
                  <a:pt x="216408" y="73151"/>
                </a:lnTo>
                <a:lnTo>
                  <a:pt x="192024" y="88391"/>
                </a:lnTo>
                <a:lnTo>
                  <a:pt x="167640" y="109727"/>
                </a:lnTo>
                <a:lnTo>
                  <a:pt x="140208" y="131063"/>
                </a:lnTo>
                <a:lnTo>
                  <a:pt x="115824" y="152400"/>
                </a:lnTo>
                <a:lnTo>
                  <a:pt x="73152" y="204215"/>
                </a:lnTo>
                <a:lnTo>
                  <a:pt x="39624" y="265175"/>
                </a:lnTo>
                <a:lnTo>
                  <a:pt x="18287" y="335279"/>
                </a:lnTo>
                <a:lnTo>
                  <a:pt x="12192" y="374903"/>
                </a:lnTo>
                <a:lnTo>
                  <a:pt x="6096" y="417575"/>
                </a:lnTo>
                <a:lnTo>
                  <a:pt x="3048" y="463296"/>
                </a:lnTo>
                <a:lnTo>
                  <a:pt x="3048" y="509015"/>
                </a:lnTo>
                <a:lnTo>
                  <a:pt x="0" y="557784"/>
                </a:lnTo>
                <a:lnTo>
                  <a:pt x="0" y="606551"/>
                </a:lnTo>
                <a:lnTo>
                  <a:pt x="21336" y="969263"/>
                </a:lnTo>
                <a:lnTo>
                  <a:pt x="33528" y="1164336"/>
                </a:lnTo>
                <a:lnTo>
                  <a:pt x="39624" y="1258824"/>
                </a:lnTo>
                <a:lnTo>
                  <a:pt x="48768" y="1353312"/>
                </a:lnTo>
                <a:lnTo>
                  <a:pt x="57912" y="1450848"/>
                </a:lnTo>
                <a:lnTo>
                  <a:pt x="79248" y="1639824"/>
                </a:lnTo>
                <a:lnTo>
                  <a:pt x="103632" y="1831848"/>
                </a:lnTo>
                <a:lnTo>
                  <a:pt x="140208" y="1825752"/>
                </a:lnTo>
                <a:lnTo>
                  <a:pt x="115824" y="1636776"/>
                </a:lnTo>
                <a:lnTo>
                  <a:pt x="94487" y="1444752"/>
                </a:lnTo>
                <a:lnTo>
                  <a:pt x="76200" y="1255776"/>
                </a:lnTo>
                <a:lnTo>
                  <a:pt x="64008" y="1066800"/>
                </a:lnTo>
                <a:lnTo>
                  <a:pt x="60960" y="1018032"/>
                </a:lnTo>
                <a:lnTo>
                  <a:pt x="57912" y="966215"/>
                </a:lnTo>
                <a:lnTo>
                  <a:pt x="51816" y="865632"/>
                </a:lnTo>
                <a:lnTo>
                  <a:pt x="45720" y="758951"/>
                </a:lnTo>
                <a:lnTo>
                  <a:pt x="39624" y="655320"/>
                </a:lnTo>
                <a:lnTo>
                  <a:pt x="39624" y="509015"/>
                </a:lnTo>
                <a:lnTo>
                  <a:pt x="42672" y="463296"/>
                </a:lnTo>
                <a:lnTo>
                  <a:pt x="45720" y="420624"/>
                </a:lnTo>
                <a:lnTo>
                  <a:pt x="48768" y="381000"/>
                </a:lnTo>
                <a:lnTo>
                  <a:pt x="64008" y="307848"/>
                </a:lnTo>
                <a:lnTo>
                  <a:pt x="88392" y="249936"/>
                </a:lnTo>
                <a:lnTo>
                  <a:pt x="124968" y="201167"/>
                </a:lnTo>
                <a:lnTo>
                  <a:pt x="167640" y="158496"/>
                </a:lnTo>
                <a:lnTo>
                  <a:pt x="192024" y="137160"/>
                </a:lnTo>
                <a:lnTo>
                  <a:pt x="213360" y="118872"/>
                </a:lnTo>
                <a:lnTo>
                  <a:pt x="262128" y="88391"/>
                </a:lnTo>
                <a:lnTo>
                  <a:pt x="269863" y="81761"/>
                </a:lnTo>
                <a:lnTo>
                  <a:pt x="246926" y="50482"/>
                </a:lnTo>
                <a:close/>
              </a:path>
              <a:path w="350520" h="1831975">
                <a:moveTo>
                  <a:pt x="330172" y="39624"/>
                </a:moveTo>
                <a:lnTo>
                  <a:pt x="262128" y="39624"/>
                </a:lnTo>
                <a:lnTo>
                  <a:pt x="283464" y="70103"/>
                </a:lnTo>
                <a:lnTo>
                  <a:pt x="269863" y="81761"/>
                </a:lnTo>
                <a:lnTo>
                  <a:pt x="292608" y="112775"/>
                </a:lnTo>
                <a:lnTo>
                  <a:pt x="330172" y="39624"/>
                </a:lnTo>
                <a:close/>
              </a:path>
              <a:path w="350520" h="1831975">
                <a:moveTo>
                  <a:pt x="262128" y="39624"/>
                </a:moveTo>
                <a:lnTo>
                  <a:pt x="246926" y="50482"/>
                </a:lnTo>
                <a:lnTo>
                  <a:pt x="269863" y="81761"/>
                </a:lnTo>
                <a:lnTo>
                  <a:pt x="283464" y="70103"/>
                </a:lnTo>
                <a:lnTo>
                  <a:pt x="262128" y="39624"/>
                </a:lnTo>
                <a:close/>
              </a:path>
              <a:path w="350520" h="1831975">
                <a:moveTo>
                  <a:pt x="350520" y="0"/>
                </a:moveTo>
                <a:lnTo>
                  <a:pt x="225552" y="21336"/>
                </a:lnTo>
                <a:lnTo>
                  <a:pt x="246926" y="50482"/>
                </a:lnTo>
                <a:lnTo>
                  <a:pt x="262128" y="39624"/>
                </a:lnTo>
                <a:lnTo>
                  <a:pt x="330172" y="39624"/>
                </a:lnTo>
                <a:lnTo>
                  <a:pt x="350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3353" y="1580925"/>
            <a:ext cx="318655" cy="1616449"/>
          </a:xfrm>
          <a:custGeom>
            <a:avLst/>
            <a:gdLst/>
            <a:ahLst/>
            <a:cxnLst/>
            <a:rect l="l" t="t" r="r" b="b"/>
            <a:pathLst>
              <a:path w="350520" h="1831975">
                <a:moveTo>
                  <a:pt x="60960" y="1719072"/>
                </a:moveTo>
                <a:lnTo>
                  <a:pt x="0" y="1831848"/>
                </a:lnTo>
                <a:lnTo>
                  <a:pt x="128015" y="1810512"/>
                </a:lnTo>
                <a:lnTo>
                  <a:pt x="114604" y="1792224"/>
                </a:lnTo>
                <a:lnTo>
                  <a:pt x="88391" y="1792224"/>
                </a:lnTo>
                <a:lnTo>
                  <a:pt x="67056" y="1758696"/>
                </a:lnTo>
                <a:lnTo>
                  <a:pt x="82124" y="1747932"/>
                </a:lnTo>
                <a:lnTo>
                  <a:pt x="60960" y="1719072"/>
                </a:lnTo>
                <a:close/>
              </a:path>
              <a:path w="350520" h="1831975">
                <a:moveTo>
                  <a:pt x="82124" y="1747932"/>
                </a:moveTo>
                <a:lnTo>
                  <a:pt x="67056" y="1758696"/>
                </a:lnTo>
                <a:lnTo>
                  <a:pt x="88391" y="1792224"/>
                </a:lnTo>
                <a:lnTo>
                  <a:pt x="105594" y="1779936"/>
                </a:lnTo>
                <a:lnTo>
                  <a:pt x="82124" y="1747932"/>
                </a:lnTo>
                <a:close/>
              </a:path>
              <a:path w="350520" h="1831975">
                <a:moveTo>
                  <a:pt x="105594" y="1779936"/>
                </a:moveTo>
                <a:lnTo>
                  <a:pt x="88391" y="1792224"/>
                </a:lnTo>
                <a:lnTo>
                  <a:pt x="114604" y="1792224"/>
                </a:lnTo>
                <a:lnTo>
                  <a:pt x="105594" y="1779936"/>
                </a:lnTo>
                <a:close/>
              </a:path>
              <a:path w="350520" h="1831975">
                <a:moveTo>
                  <a:pt x="246887" y="0"/>
                </a:moveTo>
                <a:lnTo>
                  <a:pt x="210312" y="6096"/>
                </a:lnTo>
                <a:lnTo>
                  <a:pt x="234696" y="195072"/>
                </a:lnTo>
                <a:lnTo>
                  <a:pt x="256032" y="387096"/>
                </a:lnTo>
                <a:lnTo>
                  <a:pt x="274320" y="576072"/>
                </a:lnTo>
                <a:lnTo>
                  <a:pt x="286512" y="765048"/>
                </a:lnTo>
                <a:lnTo>
                  <a:pt x="289560" y="813815"/>
                </a:lnTo>
                <a:lnTo>
                  <a:pt x="292608" y="865632"/>
                </a:lnTo>
                <a:lnTo>
                  <a:pt x="298703" y="966215"/>
                </a:lnTo>
                <a:lnTo>
                  <a:pt x="304800" y="1072896"/>
                </a:lnTo>
                <a:lnTo>
                  <a:pt x="310896" y="1176527"/>
                </a:lnTo>
                <a:lnTo>
                  <a:pt x="310896" y="1368552"/>
                </a:lnTo>
                <a:lnTo>
                  <a:pt x="307848" y="1411224"/>
                </a:lnTo>
                <a:lnTo>
                  <a:pt x="301751" y="1450848"/>
                </a:lnTo>
                <a:lnTo>
                  <a:pt x="286512" y="1520952"/>
                </a:lnTo>
                <a:lnTo>
                  <a:pt x="262127" y="1581912"/>
                </a:lnTo>
                <a:lnTo>
                  <a:pt x="225551" y="1630680"/>
                </a:lnTo>
                <a:lnTo>
                  <a:pt x="207263" y="1652015"/>
                </a:lnTo>
                <a:lnTo>
                  <a:pt x="182879" y="1673352"/>
                </a:lnTo>
                <a:lnTo>
                  <a:pt x="161544" y="1694688"/>
                </a:lnTo>
                <a:lnTo>
                  <a:pt x="137160" y="1712976"/>
                </a:lnTo>
                <a:lnTo>
                  <a:pt x="88391" y="1743456"/>
                </a:lnTo>
                <a:lnTo>
                  <a:pt x="82124" y="1747932"/>
                </a:lnTo>
                <a:lnTo>
                  <a:pt x="105594" y="1779936"/>
                </a:lnTo>
                <a:lnTo>
                  <a:pt x="109727" y="1776984"/>
                </a:lnTo>
                <a:lnTo>
                  <a:pt x="134112" y="1758696"/>
                </a:lnTo>
                <a:lnTo>
                  <a:pt x="158496" y="1743456"/>
                </a:lnTo>
                <a:lnTo>
                  <a:pt x="234696" y="1679448"/>
                </a:lnTo>
                <a:lnTo>
                  <a:pt x="277367" y="1627632"/>
                </a:lnTo>
                <a:lnTo>
                  <a:pt x="310896" y="1566672"/>
                </a:lnTo>
                <a:lnTo>
                  <a:pt x="323088" y="1530096"/>
                </a:lnTo>
                <a:lnTo>
                  <a:pt x="338327" y="1456944"/>
                </a:lnTo>
                <a:lnTo>
                  <a:pt x="344424" y="1414272"/>
                </a:lnTo>
                <a:lnTo>
                  <a:pt x="350520" y="1322832"/>
                </a:lnTo>
                <a:lnTo>
                  <a:pt x="350520" y="1225296"/>
                </a:lnTo>
                <a:lnTo>
                  <a:pt x="347472" y="1173480"/>
                </a:lnTo>
                <a:lnTo>
                  <a:pt x="344424" y="1069848"/>
                </a:lnTo>
                <a:lnTo>
                  <a:pt x="338327" y="966215"/>
                </a:lnTo>
                <a:lnTo>
                  <a:pt x="329184" y="862584"/>
                </a:lnTo>
                <a:lnTo>
                  <a:pt x="323088" y="765048"/>
                </a:lnTo>
                <a:lnTo>
                  <a:pt x="320039" y="667512"/>
                </a:lnTo>
                <a:lnTo>
                  <a:pt x="301751" y="478536"/>
                </a:lnTo>
                <a:lnTo>
                  <a:pt x="292608" y="381000"/>
                </a:lnTo>
                <a:lnTo>
                  <a:pt x="271272" y="192024"/>
                </a:lnTo>
                <a:lnTo>
                  <a:pt x="246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03152" y="1402977"/>
            <a:ext cx="535132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CCFFFF"/>
                </a:solidFill>
                <a:latin typeface="Times New Roman"/>
                <a:cs typeface="Times New Roman"/>
              </a:rPr>
              <a:t>2</a:t>
            </a:r>
            <a:r>
              <a:rPr sz="2200" spc="-72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>
                <a:solidFill>
                  <a:srgbClr val="CCFFFF"/>
                </a:solidFill>
                <a:latin typeface="Times New Roman"/>
                <a:cs typeface="Times New Roman"/>
              </a:rPr>
              <a:t>K</a:t>
            </a:r>
            <a:r>
              <a:rPr sz="2200" spc="-6" baseline="24305" dirty="0">
                <a:solidFill>
                  <a:srgbClr val="CCFFFF"/>
                </a:solidFill>
                <a:latin typeface="Times New Roman"/>
                <a:cs typeface="Times New Roman"/>
              </a:rPr>
              <a:t>+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6552" y="2688963"/>
            <a:ext cx="3128818" cy="664509"/>
          </a:xfrm>
          <a:custGeom>
            <a:avLst/>
            <a:gdLst/>
            <a:ahLst/>
            <a:cxnLst/>
            <a:rect l="l" t="t" r="r" b="b"/>
            <a:pathLst>
              <a:path w="3441700" h="753110">
                <a:moveTo>
                  <a:pt x="1993392" y="0"/>
                </a:moveTo>
                <a:lnTo>
                  <a:pt x="1889759" y="0"/>
                </a:lnTo>
                <a:lnTo>
                  <a:pt x="1786128" y="6096"/>
                </a:lnTo>
                <a:lnTo>
                  <a:pt x="1685544" y="15239"/>
                </a:lnTo>
                <a:lnTo>
                  <a:pt x="1633728" y="18287"/>
                </a:lnTo>
                <a:lnTo>
                  <a:pt x="1536192" y="36575"/>
                </a:lnTo>
                <a:lnTo>
                  <a:pt x="1490471" y="45720"/>
                </a:lnTo>
                <a:lnTo>
                  <a:pt x="1441704" y="54863"/>
                </a:lnTo>
                <a:lnTo>
                  <a:pt x="1395983" y="67056"/>
                </a:lnTo>
                <a:lnTo>
                  <a:pt x="1350264" y="82296"/>
                </a:lnTo>
                <a:lnTo>
                  <a:pt x="1301495" y="97536"/>
                </a:lnTo>
                <a:lnTo>
                  <a:pt x="1210056" y="128016"/>
                </a:lnTo>
                <a:lnTo>
                  <a:pt x="1115568" y="164592"/>
                </a:lnTo>
                <a:lnTo>
                  <a:pt x="1066800" y="182880"/>
                </a:lnTo>
                <a:lnTo>
                  <a:pt x="1018032" y="204216"/>
                </a:lnTo>
                <a:lnTo>
                  <a:pt x="966216" y="222504"/>
                </a:lnTo>
                <a:lnTo>
                  <a:pt x="914400" y="243839"/>
                </a:lnTo>
                <a:lnTo>
                  <a:pt x="862583" y="268224"/>
                </a:lnTo>
                <a:lnTo>
                  <a:pt x="807719" y="289560"/>
                </a:lnTo>
                <a:lnTo>
                  <a:pt x="752856" y="313944"/>
                </a:lnTo>
                <a:lnTo>
                  <a:pt x="697992" y="341375"/>
                </a:lnTo>
                <a:lnTo>
                  <a:pt x="585216" y="396239"/>
                </a:lnTo>
                <a:lnTo>
                  <a:pt x="353568" y="512063"/>
                </a:lnTo>
                <a:lnTo>
                  <a:pt x="234696" y="576072"/>
                </a:lnTo>
                <a:lnTo>
                  <a:pt x="118872" y="640080"/>
                </a:lnTo>
                <a:lnTo>
                  <a:pt x="0" y="704088"/>
                </a:lnTo>
                <a:lnTo>
                  <a:pt x="24384" y="752856"/>
                </a:lnTo>
                <a:lnTo>
                  <a:pt x="262128" y="624839"/>
                </a:lnTo>
                <a:lnTo>
                  <a:pt x="381000" y="563880"/>
                </a:lnTo>
                <a:lnTo>
                  <a:pt x="496824" y="502920"/>
                </a:lnTo>
                <a:lnTo>
                  <a:pt x="609600" y="445008"/>
                </a:lnTo>
                <a:lnTo>
                  <a:pt x="722376" y="393192"/>
                </a:lnTo>
                <a:lnTo>
                  <a:pt x="777240" y="365760"/>
                </a:lnTo>
                <a:lnTo>
                  <a:pt x="832104" y="341375"/>
                </a:lnTo>
                <a:lnTo>
                  <a:pt x="883919" y="320039"/>
                </a:lnTo>
                <a:lnTo>
                  <a:pt x="938783" y="298704"/>
                </a:lnTo>
                <a:lnTo>
                  <a:pt x="987552" y="277368"/>
                </a:lnTo>
                <a:lnTo>
                  <a:pt x="1039368" y="256032"/>
                </a:lnTo>
                <a:lnTo>
                  <a:pt x="1088136" y="237744"/>
                </a:lnTo>
                <a:lnTo>
                  <a:pt x="1136904" y="216408"/>
                </a:lnTo>
                <a:lnTo>
                  <a:pt x="1231392" y="182880"/>
                </a:lnTo>
                <a:lnTo>
                  <a:pt x="1322832" y="149351"/>
                </a:lnTo>
                <a:lnTo>
                  <a:pt x="1365504" y="137160"/>
                </a:lnTo>
                <a:lnTo>
                  <a:pt x="1411224" y="121920"/>
                </a:lnTo>
                <a:lnTo>
                  <a:pt x="1456944" y="112775"/>
                </a:lnTo>
                <a:lnTo>
                  <a:pt x="1502664" y="100584"/>
                </a:lnTo>
                <a:lnTo>
                  <a:pt x="1594104" y="82296"/>
                </a:lnTo>
                <a:lnTo>
                  <a:pt x="1691640" y="70104"/>
                </a:lnTo>
                <a:lnTo>
                  <a:pt x="1892808" y="57912"/>
                </a:lnTo>
                <a:lnTo>
                  <a:pt x="2423160" y="57912"/>
                </a:lnTo>
                <a:lnTo>
                  <a:pt x="2368296" y="42672"/>
                </a:lnTo>
                <a:lnTo>
                  <a:pt x="2316480" y="33527"/>
                </a:lnTo>
                <a:lnTo>
                  <a:pt x="2261616" y="21336"/>
                </a:lnTo>
                <a:lnTo>
                  <a:pt x="2100072" y="3048"/>
                </a:lnTo>
                <a:lnTo>
                  <a:pt x="2045208" y="3048"/>
                </a:lnTo>
                <a:lnTo>
                  <a:pt x="1993392" y="0"/>
                </a:lnTo>
                <a:close/>
              </a:path>
              <a:path w="3441700" h="753110">
                <a:moveTo>
                  <a:pt x="3279888" y="584360"/>
                </a:moveTo>
                <a:lnTo>
                  <a:pt x="3249168" y="630936"/>
                </a:lnTo>
                <a:lnTo>
                  <a:pt x="3441192" y="652272"/>
                </a:lnTo>
                <a:lnTo>
                  <a:pt x="3410486" y="600456"/>
                </a:lnTo>
                <a:lnTo>
                  <a:pt x="3304031" y="600456"/>
                </a:lnTo>
                <a:lnTo>
                  <a:pt x="3279888" y="584360"/>
                </a:lnTo>
                <a:close/>
              </a:path>
              <a:path w="3441700" h="753110">
                <a:moveTo>
                  <a:pt x="3312470" y="534961"/>
                </a:moveTo>
                <a:lnTo>
                  <a:pt x="3279888" y="584360"/>
                </a:lnTo>
                <a:lnTo>
                  <a:pt x="3304031" y="600456"/>
                </a:lnTo>
                <a:lnTo>
                  <a:pt x="3337559" y="551688"/>
                </a:lnTo>
                <a:lnTo>
                  <a:pt x="3312470" y="534961"/>
                </a:lnTo>
                <a:close/>
              </a:path>
              <a:path w="3441700" h="753110">
                <a:moveTo>
                  <a:pt x="3343655" y="487680"/>
                </a:moveTo>
                <a:lnTo>
                  <a:pt x="3312470" y="534961"/>
                </a:lnTo>
                <a:lnTo>
                  <a:pt x="3337559" y="551688"/>
                </a:lnTo>
                <a:lnTo>
                  <a:pt x="3304031" y="600456"/>
                </a:lnTo>
                <a:lnTo>
                  <a:pt x="3410486" y="600456"/>
                </a:lnTo>
                <a:lnTo>
                  <a:pt x="3343655" y="487680"/>
                </a:lnTo>
                <a:close/>
              </a:path>
              <a:path w="3441700" h="753110">
                <a:moveTo>
                  <a:pt x="2423160" y="57912"/>
                </a:moveTo>
                <a:lnTo>
                  <a:pt x="2045208" y="57912"/>
                </a:lnTo>
                <a:lnTo>
                  <a:pt x="2097024" y="60960"/>
                </a:lnTo>
                <a:lnTo>
                  <a:pt x="2252472" y="79248"/>
                </a:lnTo>
                <a:lnTo>
                  <a:pt x="2304288" y="88392"/>
                </a:lnTo>
                <a:lnTo>
                  <a:pt x="2359152" y="100584"/>
                </a:lnTo>
                <a:lnTo>
                  <a:pt x="2410968" y="112775"/>
                </a:lnTo>
                <a:lnTo>
                  <a:pt x="2462784" y="128016"/>
                </a:lnTo>
                <a:lnTo>
                  <a:pt x="2545080" y="155448"/>
                </a:lnTo>
                <a:lnTo>
                  <a:pt x="2572512" y="167639"/>
                </a:lnTo>
                <a:lnTo>
                  <a:pt x="2602992" y="179832"/>
                </a:lnTo>
                <a:lnTo>
                  <a:pt x="2630424" y="192024"/>
                </a:lnTo>
                <a:lnTo>
                  <a:pt x="2694432" y="222504"/>
                </a:lnTo>
                <a:lnTo>
                  <a:pt x="2822447" y="295656"/>
                </a:lnTo>
                <a:lnTo>
                  <a:pt x="2889504" y="332232"/>
                </a:lnTo>
                <a:lnTo>
                  <a:pt x="2956560" y="374904"/>
                </a:lnTo>
                <a:lnTo>
                  <a:pt x="3084576" y="454151"/>
                </a:lnTo>
                <a:lnTo>
                  <a:pt x="3145536" y="493775"/>
                </a:lnTo>
                <a:lnTo>
                  <a:pt x="3203447" y="533400"/>
                </a:lnTo>
                <a:lnTo>
                  <a:pt x="3279888" y="584360"/>
                </a:lnTo>
                <a:lnTo>
                  <a:pt x="3312470" y="534961"/>
                </a:lnTo>
                <a:lnTo>
                  <a:pt x="3236976" y="484632"/>
                </a:lnTo>
                <a:lnTo>
                  <a:pt x="3176016" y="448056"/>
                </a:lnTo>
                <a:lnTo>
                  <a:pt x="3115056" y="408432"/>
                </a:lnTo>
                <a:lnTo>
                  <a:pt x="3051047" y="365760"/>
                </a:lnTo>
                <a:lnTo>
                  <a:pt x="2987040" y="326136"/>
                </a:lnTo>
                <a:lnTo>
                  <a:pt x="2919984" y="283463"/>
                </a:lnTo>
                <a:lnTo>
                  <a:pt x="2852928" y="243839"/>
                </a:lnTo>
                <a:lnTo>
                  <a:pt x="2785872" y="207263"/>
                </a:lnTo>
                <a:lnTo>
                  <a:pt x="2718816" y="173736"/>
                </a:lnTo>
                <a:lnTo>
                  <a:pt x="2654808" y="140208"/>
                </a:lnTo>
                <a:lnTo>
                  <a:pt x="2624328" y="128016"/>
                </a:lnTo>
                <a:lnTo>
                  <a:pt x="2593847" y="112775"/>
                </a:lnTo>
                <a:lnTo>
                  <a:pt x="2563368" y="103632"/>
                </a:lnTo>
                <a:lnTo>
                  <a:pt x="2535936" y="91439"/>
                </a:lnTo>
                <a:lnTo>
                  <a:pt x="2481072" y="73151"/>
                </a:lnTo>
                <a:lnTo>
                  <a:pt x="2423160" y="57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4182" y="3062792"/>
            <a:ext cx="690418" cy="371352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481" rIns="0" bIns="0" rtlCol="0">
            <a:spAutoFit/>
          </a:bodyPr>
          <a:lstStyle/>
          <a:p>
            <a:pPr marL="81488">
              <a:spcBef>
                <a:spcPts val="256"/>
              </a:spcBef>
            </a:pPr>
            <a:r>
              <a:rPr sz="2200" spc="-4" dirty="0">
                <a:solidFill>
                  <a:srgbClr val="FFFF00"/>
                </a:solidFill>
                <a:latin typeface="Times New Roman"/>
                <a:cs typeface="Times New Roman"/>
              </a:rPr>
              <a:t>ATP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7218" y="3151094"/>
            <a:ext cx="577273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7C80"/>
                </a:solidFill>
                <a:latin typeface="Times New Roman"/>
                <a:cs typeface="Times New Roman"/>
              </a:rPr>
              <a:t>ADP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19" name="Picture 4" descr="Na-K-pum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95455" y="1613647"/>
            <a:ext cx="3948545" cy="2084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197" y="332656"/>
            <a:ext cx="6231659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83" dirty="0">
                <a:solidFill>
                  <a:srgbClr val="FFFF00"/>
                </a:solidFill>
              </a:rPr>
              <a:t>Factors </a:t>
            </a:r>
            <a:r>
              <a:rPr spc="-251" dirty="0">
                <a:solidFill>
                  <a:srgbClr val="FFFF00"/>
                </a:solidFill>
              </a:rPr>
              <a:t>contributing </a:t>
            </a:r>
            <a:r>
              <a:rPr spc="-305" dirty="0">
                <a:solidFill>
                  <a:srgbClr val="FFFF00"/>
                </a:solidFill>
              </a:rPr>
              <a:t>to</a:t>
            </a:r>
            <a:r>
              <a:rPr spc="-139" dirty="0">
                <a:solidFill>
                  <a:srgbClr val="FFFF00"/>
                </a:solidFill>
              </a:rPr>
              <a:t> </a:t>
            </a:r>
            <a:r>
              <a:rPr spc="-269" dirty="0">
                <a:solidFill>
                  <a:srgbClr val="FFFF00"/>
                </a:solidFill>
              </a:rPr>
              <a:t>RMP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04" y="1623825"/>
            <a:ext cx="8964488" cy="441328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320255" indent="-308858">
              <a:lnSpc>
                <a:spcPct val="150000"/>
              </a:lnSpc>
              <a:spcBef>
                <a:spcPts val="94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One of the main factors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K+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efflux (Nernst</a:t>
            </a:r>
            <a:r>
              <a:rPr sz="2500"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500" spc="-4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n-GB" sz="2500" dirty="0" smtClean="0">
                <a:latin typeface="Arial"/>
                <a:cs typeface="Arial"/>
              </a:rPr>
              <a:t>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94mV)</a:t>
            </a:r>
            <a:endParaRPr sz="2500" dirty="0">
              <a:latin typeface="Arial"/>
              <a:cs typeface="Arial"/>
            </a:endParaRPr>
          </a:p>
          <a:p>
            <a:pPr marL="320255" indent="-308858">
              <a:lnSpc>
                <a:spcPct val="150000"/>
              </a:lnSpc>
              <a:spcBef>
                <a:spcPts val="4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Contribution </a:t>
            </a:r>
            <a:r>
              <a:rPr sz="2500" spc="-9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influx is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little (Nernst</a:t>
            </a:r>
            <a:r>
              <a:rPr sz="25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500" spc="-4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61mV)</a:t>
            </a:r>
            <a:endParaRPr sz="2500" dirty="0">
              <a:latin typeface="Arial"/>
              <a:cs typeface="Arial"/>
            </a:endParaRPr>
          </a:p>
          <a:p>
            <a:pPr marL="320255" marR="1125452" indent="-308858">
              <a:lnSpc>
                <a:spcPct val="150000"/>
              </a:lnSpc>
              <a:spcBef>
                <a:spcPts val="601"/>
              </a:spcBef>
              <a:buChar char="•"/>
              <a:tabLst>
                <a:tab pos="179388" algn="l"/>
                <a:tab pos="320675" algn="l"/>
              </a:tabLst>
            </a:pP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/K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pump 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creates additional degree of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negativity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inside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 (-4mV)</a:t>
            </a:r>
            <a:endParaRPr sz="2500" dirty="0">
              <a:latin typeface="Arial"/>
              <a:cs typeface="Arial"/>
            </a:endParaRPr>
          </a:p>
          <a:p>
            <a:pPr marL="320255" marR="107701" indent="-308858">
              <a:lnSpc>
                <a:spcPct val="150000"/>
              </a:lnSpc>
              <a:spcBef>
                <a:spcPts val="606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Negatively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charged protein ions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remaining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inside</a:t>
            </a:r>
            <a:r>
              <a:rPr sz="2500" spc="-1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membrane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contributes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2500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negativity</a:t>
            </a:r>
            <a:endParaRPr sz="2500" dirty="0">
              <a:latin typeface="Arial"/>
              <a:cs typeface="Arial"/>
            </a:endParaRPr>
          </a:p>
          <a:p>
            <a:pPr>
              <a:spcBef>
                <a:spcPts val="45"/>
              </a:spcBef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20255" indent="-308858">
              <a:buChar char="•"/>
              <a:tabLst>
                <a:tab pos="320255" algn="l"/>
                <a:tab pos="320825" algn="l"/>
              </a:tabLst>
            </a:pPr>
            <a:r>
              <a:rPr sz="2500" spc="-4" dirty="0">
                <a:solidFill>
                  <a:srgbClr val="00FFFF"/>
                </a:solidFill>
                <a:latin typeface="Arial"/>
                <a:cs typeface="Arial"/>
              </a:rPr>
              <a:t>Net result: </a:t>
            </a:r>
            <a:r>
              <a:rPr sz="2500" dirty="0">
                <a:solidFill>
                  <a:srgbClr val="00FFFF"/>
                </a:solidFill>
                <a:latin typeface="Arial"/>
                <a:cs typeface="Arial"/>
              </a:rPr>
              <a:t>-70 to </a:t>
            </a:r>
            <a:r>
              <a:rPr sz="2500" spc="-4" dirty="0">
                <a:solidFill>
                  <a:srgbClr val="00FFFF"/>
                </a:solidFill>
                <a:latin typeface="Arial"/>
                <a:cs typeface="Arial"/>
              </a:rPr>
              <a:t>-90 </a:t>
            </a:r>
            <a:r>
              <a:rPr sz="2500" spc="4" dirty="0">
                <a:solidFill>
                  <a:srgbClr val="00FFFF"/>
                </a:solidFill>
                <a:latin typeface="Arial"/>
                <a:cs typeface="Arial"/>
              </a:rPr>
              <a:t>mV</a:t>
            </a:r>
            <a:r>
              <a:rPr sz="2500" spc="36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FFFF"/>
                </a:solidFill>
                <a:latin typeface="Arial"/>
                <a:cs typeface="Arial"/>
              </a:rPr>
              <a:t>inside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924800" cy="16002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Neuron </a:t>
            </a:r>
            <a:r>
              <a:rPr lang="en-US" altLang="en-US" dirty="0" smtClean="0">
                <a:solidFill>
                  <a:srgbClr val="FFFF00"/>
                </a:solidFill>
              </a:rPr>
              <a:t>Action Potentials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502" y="2204864"/>
            <a:ext cx="603885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4800" dirty="0" smtClean="0">
                <a:solidFill>
                  <a:srgbClr val="FFFF00"/>
                </a:solidFill>
              </a:rPr>
              <a:t>The action potential</a:t>
            </a:r>
            <a:endParaRPr lang="en-US" altLang="en-US" sz="4800" dirty="0" smtClean="0">
              <a:solidFill>
                <a:srgbClr val="FFFF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92480" cy="5112568"/>
          </a:xfrm>
        </p:spPr>
        <p:txBody>
          <a:bodyPr>
            <a:normAutofit lnSpcReduction="10000"/>
          </a:bodyPr>
          <a:lstStyle/>
          <a:p>
            <a:pPr marL="90488" indent="17463">
              <a:buNone/>
            </a:pPr>
            <a:r>
              <a:rPr lang="en-GB" dirty="0" smtClean="0">
                <a:solidFill>
                  <a:srgbClr val="00B0F0"/>
                </a:solidFill>
              </a:rPr>
              <a:t>Nerve signals </a:t>
            </a:r>
            <a:r>
              <a:rPr lang="en-GB" dirty="0" smtClean="0"/>
              <a:t>are transmitted by </a:t>
            </a:r>
            <a:r>
              <a:rPr lang="en-GB" b="1" i="1" dirty="0" smtClean="0">
                <a:solidFill>
                  <a:srgbClr val="00B050"/>
                </a:solidFill>
              </a:rPr>
              <a:t>action potentials</a:t>
            </a:r>
            <a:r>
              <a:rPr lang="en-GB" i="1" dirty="0" smtClean="0"/>
              <a:t>, which </a:t>
            </a:r>
            <a:r>
              <a:rPr lang="en-GB" dirty="0" smtClean="0"/>
              <a:t>are rapid changes in the membrane potential that spread rapidly along the nerve </a:t>
            </a:r>
            <a:r>
              <a:rPr lang="en-GB" dirty="0" err="1" smtClean="0"/>
              <a:t>fiber</a:t>
            </a:r>
            <a:r>
              <a:rPr lang="en-GB" dirty="0" smtClean="0"/>
              <a:t> membrane </a:t>
            </a:r>
            <a:r>
              <a:rPr lang="en-GB" altLang="en-US" dirty="0" smtClean="0"/>
              <a:t>to produce </a:t>
            </a:r>
            <a:r>
              <a:rPr lang="en-GB" altLang="en-US" u="sng" dirty="0" smtClean="0"/>
              <a:t>physiological effects </a:t>
            </a:r>
            <a:r>
              <a:rPr lang="en-GB" altLang="en-US" b="1" dirty="0" smtClean="0"/>
              <a:t>such as:</a:t>
            </a:r>
          </a:p>
          <a:p>
            <a:pPr>
              <a:buNone/>
            </a:pPr>
            <a:endParaRPr lang="en-GB" altLang="en-US" b="1" dirty="0" smtClean="0"/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Transmission of impulse along nerve fibres</a:t>
            </a:r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Release of neurotransmitters</a:t>
            </a:r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Muscle contraction</a:t>
            </a:r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Activation or inhibition of glandular secretion</a:t>
            </a:r>
            <a:r>
              <a:rPr lang="en-GB" altLang="en-US" sz="4000" dirty="0" smtClean="0">
                <a:solidFill>
                  <a:srgbClr val="FF0066"/>
                </a:solidFill>
              </a:rPr>
              <a:t> 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40969" r="54899" b="20641"/>
          <a:stretch>
            <a:fillRect/>
          </a:stretch>
        </p:blipFill>
        <p:spPr bwMode="auto">
          <a:xfrm>
            <a:off x="4716016" y="2708920"/>
            <a:ext cx="43924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26064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Each action potential begins with a </a:t>
            </a:r>
            <a:r>
              <a:rPr lang="en-GB" sz="2400" b="1" u="sng" dirty="0" smtClean="0"/>
              <a:t>sudden change </a:t>
            </a:r>
            <a:r>
              <a:rPr lang="en-GB" sz="2400" dirty="0" smtClean="0"/>
              <a:t>from the normal resting </a:t>
            </a:r>
            <a:r>
              <a:rPr lang="en-GB" sz="2400" dirty="0" smtClean="0">
                <a:solidFill>
                  <a:srgbClr val="FFFF00"/>
                </a:solidFill>
              </a:rPr>
              <a:t>negative</a:t>
            </a:r>
            <a:r>
              <a:rPr lang="en-GB" sz="2400" dirty="0" smtClean="0"/>
              <a:t> membrane potential to a </a:t>
            </a:r>
            <a:r>
              <a:rPr lang="en-GB" sz="2400" dirty="0" smtClean="0">
                <a:solidFill>
                  <a:srgbClr val="FFFF00"/>
                </a:solidFill>
              </a:rPr>
              <a:t>positive</a:t>
            </a:r>
            <a:r>
              <a:rPr lang="en-GB" sz="2400" dirty="0" smtClean="0"/>
              <a:t> potential and ends with an almost equally rapid change back to the </a:t>
            </a:r>
            <a:r>
              <a:rPr lang="en-GB" sz="2400" dirty="0" smtClean="0">
                <a:solidFill>
                  <a:srgbClr val="FFFF00"/>
                </a:solidFill>
              </a:rPr>
              <a:t>negative</a:t>
            </a:r>
            <a:r>
              <a:rPr lang="en-GB" sz="2400" dirty="0" smtClean="0"/>
              <a:t> potential.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07504" y="162880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u="sng" dirty="0" smtClean="0">
                <a:solidFill>
                  <a:srgbClr val="00B0F0"/>
                </a:solidFill>
              </a:rPr>
              <a:t>Stages of the action potential:</a:t>
            </a:r>
            <a:endParaRPr lang="en-GB" sz="3000" b="1" u="sng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276871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FF0066"/>
                </a:solidFill>
              </a:rPr>
              <a:t>Resting Stage. </a:t>
            </a:r>
            <a:r>
              <a:rPr lang="en-GB" sz="3000" dirty="0" smtClean="0"/>
              <a:t>It is the resting membrane potential before the action potential begins. The membrane is “polarized”.</a:t>
            </a:r>
          </a:p>
          <a:p>
            <a:endParaRPr lang="en-GB" sz="3000" dirty="0" smtClean="0"/>
          </a:p>
          <a:p>
            <a:r>
              <a:rPr lang="en-GB" sz="3000" b="1" dirty="0" smtClean="0">
                <a:solidFill>
                  <a:srgbClr val="FF0066"/>
                </a:solidFill>
              </a:rPr>
              <a:t>Depolarization Stage. </a:t>
            </a:r>
            <a:endParaRPr lang="en-GB" sz="3000" dirty="0" smtClean="0"/>
          </a:p>
          <a:p>
            <a:endParaRPr lang="en-GB" sz="3000" dirty="0" smtClean="0"/>
          </a:p>
          <a:p>
            <a:r>
              <a:rPr lang="en-GB" sz="3000" b="1" dirty="0" err="1" smtClean="0">
                <a:solidFill>
                  <a:srgbClr val="FF0066"/>
                </a:solidFill>
              </a:rPr>
              <a:t>Repolarization</a:t>
            </a:r>
            <a:r>
              <a:rPr lang="en-GB" sz="3000" b="1" dirty="0" smtClean="0">
                <a:solidFill>
                  <a:srgbClr val="FF0066"/>
                </a:solidFill>
              </a:rPr>
              <a:t> Stage. </a:t>
            </a:r>
            <a:endParaRPr lang="en-GB" sz="3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516216" y="2708920"/>
            <a:ext cx="259228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68144" y="2708920"/>
            <a:ext cx="3240360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Depolarization</a:t>
            </a:r>
          </a:p>
        </p:txBody>
      </p:sp>
      <p:pic>
        <p:nvPicPr>
          <p:cNvPr id="37891" name="Picture 3" descr="volt4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3058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155679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u="none" dirty="0" smtClean="0">
                <a:solidFill>
                  <a:srgbClr val="0070C0"/>
                </a:solidFill>
              </a:rPr>
              <a:t>Na+ </a:t>
            </a:r>
            <a:endParaRPr lang="en-GB" sz="2000" b="1" u="none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4624536"/>
            <a:ext cx="8712968" cy="2260848"/>
          </a:xfrm>
          <a:prstGeom prst="rect">
            <a:avLst/>
          </a:prstGeom>
        </p:spPr>
        <p:txBody>
          <a:bodyPr/>
          <a:lstStyle/>
          <a:p>
            <a:pPr marL="342900" lvl="0" indent="-342900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Depolarization:</a:t>
            </a:r>
            <a:r>
              <a:rPr kumimoji="0" lang="en-US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altLang="en-US" sz="3200" noProof="0" dirty="0" smtClean="0"/>
              <a:t>T</a:t>
            </a:r>
            <a:r>
              <a:rPr lang="en-GB" sz="3200" dirty="0" smtClean="0"/>
              <a:t>he membrane suddenly becomes permeable to </a:t>
            </a:r>
            <a:r>
              <a:rPr lang="en-GB" sz="3200" b="1" dirty="0" smtClean="0">
                <a:solidFill>
                  <a:srgbClr val="0070C0"/>
                </a:solidFill>
              </a:rPr>
              <a:t>Na</a:t>
            </a:r>
            <a:r>
              <a:rPr lang="en-GB" sz="3200" b="1" baseline="30000" dirty="0" smtClean="0">
                <a:solidFill>
                  <a:srgbClr val="0070C0"/>
                </a:solidFill>
              </a:rPr>
              <a:t>+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/>
              <a:t>ions, allowing tremendous numbers of positively charged </a:t>
            </a:r>
            <a:r>
              <a:rPr lang="en-GB" sz="3200" b="1" dirty="0" smtClean="0">
                <a:solidFill>
                  <a:srgbClr val="0070C0"/>
                </a:solidFill>
              </a:rPr>
              <a:t>Na</a:t>
            </a:r>
            <a:r>
              <a:rPr lang="en-GB" sz="3200" b="1" baseline="30000" dirty="0" smtClean="0">
                <a:solidFill>
                  <a:srgbClr val="0070C0"/>
                </a:solidFill>
              </a:rPr>
              <a:t>+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/>
              <a:t>to diffuse to the interior of the axon </a:t>
            </a:r>
            <a:r>
              <a:rPr lang="en-GB" sz="3200" b="1" dirty="0" smtClean="0">
                <a:solidFill>
                  <a:srgbClr val="FFC000"/>
                </a:solidFill>
              </a:rPr>
              <a:t>(Upstroke).</a:t>
            </a:r>
            <a:endParaRPr kumimoji="0" lang="en-US" alt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Repolarization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pic>
        <p:nvPicPr>
          <p:cNvPr id="40963" name="Picture 3" descr="volt5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68760"/>
            <a:ext cx="8686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7944" y="3508648"/>
            <a:ext cx="543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b="1" u="none" dirty="0" smtClean="0">
                <a:solidFill>
                  <a:srgbClr val="00B050"/>
                </a:solidFill>
              </a:rPr>
              <a:t>K+ </a:t>
            </a:r>
            <a:endParaRPr lang="en-GB" sz="2200" b="1" u="none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348408"/>
            <a:ext cx="715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b="1" u="none" dirty="0" smtClean="0">
                <a:solidFill>
                  <a:srgbClr val="0070C0"/>
                </a:solidFill>
              </a:rPr>
              <a:t>Na+ </a:t>
            </a:r>
            <a:endParaRPr lang="en-GB" sz="2200" b="1" u="none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4653136"/>
            <a:ext cx="8964488" cy="2116832"/>
          </a:xfrm>
          <a:prstGeom prst="rect">
            <a:avLst/>
          </a:prstGeom>
        </p:spPr>
        <p:txBody>
          <a:bodyPr/>
          <a:lstStyle/>
          <a:p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Repolarization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altLang="en-US" sz="3200" b="1" dirty="0" smtClean="0"/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Na</a:t>
            </a:r>
            <a:r>
              <a:rPr lang="en-GB" sz="3200" b="1" baseline="30000" dirty="0" smtClean="0">
                <a:solidFill>
                  <a:srgbClr val="0070C0"/>
                </a:solidFill>
              </a:rPr>
              <a:t>+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/>
              <a:t>channels begin to close and the </a:t>
            </a:r>
            <a:r>
              <a:rPr lang="en-GB" sz="3200" b="1" dirty="0" smtClean="0">
                <a:solidFill>
                  <a:srgbClr val="00B050"/>
                </a:solidFill>
              </a:rPr>
              <a:t>K</a:t>
            </a:r>
            <a:r>
              <a:rPr lang="en-GB" sz="3200" b="1" baseline="30000" dirty="0" smtClean="0">
                <a:solidFill>
                  <a:srgbClr val="00B050"/>
                </a:solidFill>
              </a:rPr>
              <a:t>+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dirty="0" smtClean="0"/>
              <a:t>channels open. Rapid diffusion of </a:t>
            </a:r>
            <a:r>
              <a:rPr lang="en-GB" sz="3200" b="1" dirty="0" smtClean="0">
                <a:solidFill>
                  <a:srgbClr val="00B050"/>
                </a:solidFill>
              </a:rPr>
              <a:t>K</a:t>
            </a:r>
            <a:r>
              <a:rPr lang="en-GB" sz="3200" b="1" baseline="30000" dirty="0" smtClean="0">
                <a:solidFill>
                  <a:srgbClr val="00B050"/>
                </a:solidFill>
              </a:rPr>
              <a:t>+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dirty="0" smtClean="0"/>
              <a:t>ions to the exterior re-establishes the normal negative resting membrane potential. 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0"/>
            <a:ext cx="561657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9"/>
          <p:cNvSpPr txBox="1">
            <a:spLocks noChangeArrowheads="1"/>
          </p:cNvSpPr>
          <p:nvPr/>
        </p:nvSpPr>
        <p:spPr bwMode="auto">
          <a:xfrm>
            <a:off x="3851275" y="6211888"/>
            <a:ext cx="280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Increasing Stimulation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43767" y="2924175"/>
            <a:ext cx="414020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Threhold</a:t>
            </a: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 Potential ( Firing Level )</a:t>
            </a:r>
          </a:p>
          <a:p>
            <a:r>
              <a:rPr lang="en-US" dirty="0">
                <a:latin typeface="Comic Sans MS" pitchFamily="66" charset="0"/>
              </a:rPr>
              <a:t> = -50 to -65 mV</a:t>
            </a:r>
            <a:endParaRPr lang="ar-SA" dirty="0"/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539750" y="4797425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RMP= -90 mV</a:t>
            </a: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484438" y="4724400"/>
            <a:ext cx="358775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9475" y="4941888"/>
            <a:ext cx="1657350" cy="0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92500" y="3716338"/>
            <a:ext cx="1584325" cy="0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4500563" y="2636838"/>
            <a:ext cx="1655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Local Responses</a:t>
            </a:r>
          </a:p>
        </p:txBody>
      </p:sp>
      <p:sp>
        <p:nvSpPr>
          <p:cNvPr id="34826" name="Rectangle 16"/>
          <p:cNvSpPr>
            <a:spLocks noChangeArrowheads="1"/>
          </p:cNvSpPr>
          <p:nvPr/>
        </p:nvSpPr>
        <p:spPr bwMode="auto">
          <a:xfrm>
            <a:off x="0" y="0"/>
            <a:ext cx="241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Reversal Potential</a:t>
            </a:r>
          </a:p>
          <a:p>
            <a:r>
              <a:rPr lang="en-US">
                <a:latin typeface="Comic Sans MS" pitchFamily="66" charset="0"/>
              </a:rPr>
              <a:t>= + 35 mV</a:t>
            </a:r>
            <a:endParaRPr lang="ar-SA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14650" y="476250"/>
            <a:ext cx="1944688" cy="15875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79838" y="0"/>
            <a:ext cx="360362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" name="TextBox 14"/>
          <p:cNvSpPr txBox="1"/>
          <p:nvPr/>
        </p:nvSpPr>
        <p:spPr>
          <a:xfrm>
            <a:off x="0" y="5445125"/>
            <a:ext cx="3708400" cy="12001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Q : What opens the voltage-gated channels ? Opened by a stimulus strong enough to depolarize them to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84438" y="4724400"/>
            <a:ext cx="358775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5148486" y="2636838"/>
            <a:ext cx="1655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Local Responses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260648"/>
            <a:ext cx="4248472" cy="2160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 stimulus: </a:t>
            </a:r>
          </a:p>
          <a:p>
            <a:r>
              <a:rPr lang="en-GB" sz="2000" dirty="0" smtClean="0"/>
              <a:t>The membrane potential at which occurrence of the action potential is inevitable.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60032" y="260648"/>
            <a:ext cx="417646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 smtClean="0">
                <a:solidFill>
                  <a:srgbClr val="FFFF00"/>
                </a:solidFill>
              </a:rPr>
              <a:t>Acute s</a:t>
            </a:r>
            <a:r>
              <a:rPr kumimoji="0" lang="en-GB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ubthreshold</a:t>
            </a:r>
            <a:r>
              <a:rPr kumimoji="0" lang="en-GB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potential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49213" lvl="2" indent="-49213">
              <a:spcBef>
                <a:spcPct val="20000"/>
              </a:spcBef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Stimulus that results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in local depolarisation (</a:t>
            </a:r>
            <a:r>
              <a:rPr lang="en-GB" sz="2000" i="1" dirty="0" smtClean="0"/>
              <a:t>acute local potentials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when stimulus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below the threshold.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1520" y="5445224"/>
            <a:ext cx="87129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All-or-nothing principle:</a:t>
            </a:r>
            <a:endParaRPr kumimoji="0" lang="en-US" alt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174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threshold value for excitation is reached a full AP is produced, its intensity can not be increased by increasing stimulus intensity.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25219" r="43830" b="21625"/>
          <a:stretch>
            <a:fillRect/>
          </a:stretch>
        </p:blipFill>
        <p:spPr bwMode="auto">
          <a:xfrm>
            <a:off x="1475656" y="1916832"/>
            <a:ext cx="56166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2008" y="171400"/>
            <a:ext cx="9071992" cy="6858000"/>
          </a:xfrm>
        </p:spPr>
        <p:txBody>
          <a:bodyPr>
            <a:normAutofit/>
          </a:bodyPr>
          <a:lstStyle/>
          <a:p>
            <a:pPr algn="ctr" rtl="0" eaLnBrk="1" hangingPunct="1">
              <a:lnSpc>
                <a:spcPct val="150000"/>
              </a:lnSpc>
              <a:buNone/>
            </a:pPr>
            <a:r>
              <a:rPr lang="en-US" altLang="en-US" sz="4200" dirty="0" smtClean="0">
                <a:solidFill>
                  <a:srgbClr val="FFFF00"/>
                </a:solidFill>
              </a:rPr>
              <a:t>Objectives</a:t>
            </a:r>
          </a:p>
          <a:p>
            <a:pPr algn="l" rtl="0" eaLnBrk="1" hangingPunct="1">
              <a:lnSpc>
                <a:spcPct val="150000"/>
              </a:lnSpc>
              <a:buNone/>
            </a:pPr>
            <a:r>
              <a:rPr lang="en-US" altLang="en-US" sz="2900" b="1" dirty="0" smtClean="0">
                <a:solidFill>
                  <a:srgbClr val="0070C0"/>
                </a:solidFill>
              </a:rPr>
              <a:t>At the end of these lectures the student should be able to</a:t>
            </a:r>
          </a:p>
          <a:p>
            <a:pPr marL="354013" indent="-352425">
              <a:lnSpc>
                <a:spcPct val="100000"/>
              </a:lnSpc>
              <a:spcBef>
                <a:spcPts val="869"/>
              </a:spcBef>
              <a:tabLst>
                <a:tab pos="269875" algn="l"/>
                <a:tab pos="360363" algn="l"/>
              </a:tabLst>
            </a:pP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Explain </a:t>
            </a:r>
            <a:r>
              <a:rPr lang="en-GB" sz="3000" spc="-10" dirty="0" smtClean="0">
                <a:solidFill>
                  <a:srgbClr val="FFFFFF"/>
                </a:solidFill>
                <a:cs typeface="Arial"/>
              </a:rPr>
              <a:t>why some </a:t>
            </a: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membranes are</a:t>
            </a:r>
            <a:r>
              <a:rPr lang="en-GB" sz="3000" spc="1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excitable.</a:t>
            </a:r>
            <a:endParaRPr lang="en-GB" sz="3000" dirty="0" smtClean="0">
              <a:cs typeface="Arial"/>
            </a:endParaRPr>
          </a:p>
          <a:p>
            <a:pPr marL="354013" indent="-352425">
              <a:lnSpc>
                <a:spcPct val="100000"/>
              </a:lnSpc>
              <a:spcBef>
                <a:spcPts val="869"/>
              </a:spcBef>
              <a:tabLst>
                <a:tab pos="269875" algn="l"/>
                <a:tab pos="360363" algn="l"/>
              </a:tabLst>
            </a:pP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Describe the electrochemical basis of</a:t>
            </a:r>
            <a:r>
              <a:rPr lang="en-GB" sz="3000" spc="1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3000" spc="-10" dirty="0" smtClean="0">
                <a:solidFill>
                  <a:srgbClr val="FFFFFF"/>
                </a:solidFill>
                <a:cs typeface="Arial"/>
              </a:rPr>
              <a:t>RMP.</a:t>
            </a:r>
            <a:endParaRPr lang="en-GB" sz="3000" dirty="0" smtClean="0">
              <a:cs typeface="Arial"/>
            </a:endParaRPr>
          </a:p>
          <a:p>
            <a:pPr marL="354013" indent="-352425">
              <a:lnSpc>
                <a:spcPct val="100000"/>
              </a:lnSpc>
              <a:spcBef>
                <a:spcPts val="869"/>
              </a:spcBef>
              <a:tabLst>
                <a:tab pos="269875" algn="l"/>
                <a:tab pos="360363" algn="l"/>
              </a:tabLst>
            </a:pP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Describe the mechanism of </a:t>
            </a:r>
            <a:r>
              <a:rPr lang="en-GB" sz="3000" spc="-10" dirty="0" smtClean="0">
                <a:solidFill>
                  <a:srgbClr val="FFFFFF"/>
                </a:solidFill>
                <a:cs typeface="Arial"/>
              </a:rPr>
              <a:t>generation </a:t>
            </a: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and  propagation of</a:t>
            </a:r>
            <a:r>
              <a:rPr lang="en-GB" sz="3000" spc="-1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AP.</a:t>
            </a:r>
            <a:endParaRPr lang="en-GB" sz="3000" dirty="0" smtClean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3000" dirty="0" smtClean="0"/>
              <a:t>Describe conduction along nerve fibers, role of </a:t>
            </a:r>
            <a:r>
              <a:rPr lang="en-US" altLang="en-US" sz="3000" dirty="0" err="1" smtClean="0"/>
              <a:t>myelination</a:t>
            </a:r>
            <a:r>
              <a:rPr lang="en-US" altLang="en-US" sz="3000" dirty="0" smtClean="0"/>
              <a:t> and how nerve fibers are classified.</a:t>
            </a:r>
          </a:p>
          <a:p>
            <a:pPr algn="l" rtl="0" eaLnBrk="1" hangingPunct="1">
              <a:lnSpc>
                <a:spcPct val="150000"/>
              </a:lnSpc>
            </a:pPr>
            <a:endParaRPr lang="en-US" altLang="en-US" sz="2400" dirty="0" smtClean="0"/>
          </a:p>
          <a:p>
            <a:pPr algn="l" rtl="0" eaLnBrk="1" hangingPunct="1">
              <a:lnSpc>
                <a:spcPct val="15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784976" cy="47971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rgbClr val="CC0099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GB" dirty="0" smtClean="0"/>
              <a:t>Types of </a:t>
            </a:r>
            <a:r>
              <a:rPr lang="en-GB" u="sng" dirty="0" smtClean="0"/>
              <a:t>transport channels </a:t>
            </a:r>
            <a:r>
              <a:rPr lang="en-GB" dirty="0" smtClean="0"/>
              <a:t>through the nerve membrane:</a:t>
            </a:r>
            <a:r>
              <a:rPr lang="en-US" altLang="en-US" b="1" u="sng" dirty="0" smtClean="0">
                <a:solidFill>
                  <a:srgbClr val="FF0066"/>
                </a:solidFill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endParaRPr lang="en-US" altLang="en-US" b="1" u="sng" dirty="0" smtClean="0">
              <a:solidFill>
                <a:srgbClr val="FF0066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Voltage gated Na</a:t>
            </a:r>
            <a:r>
              <a:rPr lang="en-US" altLang="en-US" sz="3000" b="1" baseline="30000" dirty="0" smtClean="0">
                <a:solidFill>
                  <a:srgbClr val="FFFF00"/>
                </a:solidFill>
              </a:rPr>
              <a:t>+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channels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3000" b="1" dirty="0" smtClean="0">
                <a:solidFill>
                  <a:srgbClr val="FFFF00"/>
                </a:solidFill>
              </a:rPr>
              <a:t> Voltage gated K</a:t>
            </a:r>
            <a:r>
              <a:rPr lang="en-US" altLang="en-US" sz="3000" b="1" baseline="30000" dirty="0" smtClean="0">
                <a:solidFill>
                  <a:srgbClr val="FFFF00"/>
                </a:solidFill>
              </a:rPr>
              <a:t>+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channels</a:t>
            </a:r>
          </a:p>
          <a:p>
            <a:pPr algn="l" rtl="0" eaLnBrk="1" hangingPunct="1">
              <a:lnSpc>
                <a:spcPct val="200000"/>
              </a:lnSpc>
              <a:buNone/>
            </a:pPr>
            <a:endParaRPr lang="en-US" altLang="en-US" sz="3000" b="1" dirty="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u="sng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u="sng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2821" t="16360" r="13392" b="6250"/>
          <a:stretch>
            <a:fillRect/>
          </a:stretch>
        </p:blipFill>
        <p:spPr bwMode="auto">
          <a:xfrm>
            <a:off x="3491880" y="44624"/>
            <a:ext cx="565212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00600" y="3096344"/>
            <a:ext cx="3707904" cy="364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3888" y="3096344"/>
            <a:ext cx="5544616" cy="364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36296" y="3140968"/>
            <a:ext cx="1907704" cy="364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56" y="44624"/>
            <a:ext cx="434832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</a:rPr>
              <a:t>Voltage gated Na</a:t>
            </a:r>
            <a:r>
              <a:rPr lang="en-US" altLang="en-US" sz="2800" b="1" baseline="30000" dirty="0" smtClean="0">
                <a:solidFill>
                  <a:srgbClr val="FFFF00"/>
                </a:solidFill>
              </a:rPr>
              <a:t>+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channels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70087"/>
            <a:ext cx="324036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0" u="sng" dirty="0" smtClean="0">
                <a:solidFill>
                  <a:srgbClr val="92D050"/>
                </a:solidFill>
              </a:rPr>
              <a:t>At rest, </a:t>
            </a:r>
            <a:r>
              <a:rPr lang="en-GB" sz="2350" dirty="0" smtClean="0"/>
              <a:t>the activation gate is closed and the inactivation gate is open. </a:t>
            </a:r>
          </a:p>
          <a:p>
            <a:r>
              <a:rPr lang="en-GB" sz="2350" u="sng" dirty="0" smtClean="0">
                <a:solidFill>
                  <a:srgbClr val="92D050"/>
                </a:solidFill>
              </a:rPr>
              <a:t>During the upstroke of the action potential</a:t>
            </a:r>
            <a:r>
              <a:rPr lang="en-GB" sz="2350" dirty="0" smtClean="0"/>
              <a:t>, both gates are open and Na</a:t>
            </a:r>
            <a:r>
              <a:rPr lang="en-GB" sz="2350" baseline="30000" dirty="0" smtClean="0"/>
              <a:t>+</a:t>
            </a:r>
            <a:r>
              <a:rPr lang="en-GB" sz="2350" dirty="0" smtClean="0"/>
              <a:t> flows into the cell down its electrochemical potential gradient. </a:t>
            </a:r>
          </a:p>
          <a:p>
            <a:r>
              <a:rPr lang="en-GB" sz="2350" u="sng" dirty="0" smtClean="0">
                <a:solidFill>
                  <a:srgbClr val="92D050"/>
                </a:solidFill>
              </a:rPr>
              <a:t>During </a:t>
            </a:r>
            <a:r>
              <a:rPr lang="en-GB" sz="2350" u="sng" dirty="0" err="1" smtClean="0">
                <a:solidFill>
                  <a:srgbClr val="92D050"/>
                </a:solidFill>
              </a:rPr>
              <a:t>repolarization</a:t>
            </a:r>
            <a:r>
              <a:rPr lang="en-GB" sz="2350" u="sng" dirty="0" smtClean="0">
                <a:solidFill>
                  <a:srgbClr val="92D050"/>
                </a:solidFill>
              </a:rPr>
              <a:t>, </a:t>
            </a:r>
            <a:r>
              <a:rPr lang="en-GB" sz="2350" dirty="0" smtClean="0"/>
              <a:t>the activation gate remains open but the inactivation gate is closed.</a:t>
            </a:r>
            <a:endParaRPr lang="en-GB" sz="2350" dirty="0"/>
          </a:p>
        </p:txBody>
      </p:sp>
      <p:sp>
        <p:nvSpPr>
          <p:cNvPr id="9" name="Rectangle 8"/>
          <p:cNvSpPr/>
          <p:nvPr/>
        </p:nvSpPr>
        <p:spPr>
          <a:xfrm>
            <a:off x="4067944" y="3068960"/>
            <a:ext cx="448116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local </a:t>
            </a:r>
            <a:r>
              <a:rPr lang="en-GB" dirty="0" err="1" smtClean="0">
                <a:solidFill>
                  <a:schemeClr val="bg1"/>
                </a:solidFill>
              </a:rPr>
              <a:t>anesthetic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lidocaine</a:t>
            </a:r>
            <a:r>
              <a:rPr lang="en-GB" dirty="0" smtClean="0">
                <a:solidFill>
                  <a:schemeClr val="bg1"/>
                </a:solidFill>
              </a:rPr>
              <a:t> blocks this channel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4301" y="5733256"/>
            <a:ext cx="1692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Cannot elicit new AP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solidFill>
                  <a:srgbClr val="FFFF00"/>
                </a:solidFill>
                <a:latin typeface="Cambria" pitchFamily="18" charset="0"/>
              </a:rPr>
              <a:t>Activation-Inactivation-Deactivation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197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/>
          <a:lstStyle/>
          <a:p>
            <a:pPr eaLnBrk="1" hangingPunct="1"/>
            <a:r>
              <a:rPr lang="en-US" sz="2900" smtClean="0">
                <a:solidFill>
                  <a:srgbClr val="FFFF00"/>
                </a:solidFill>
              </a:rPr>
              <a:t>The Na+ Voltage-Gated  Channel (1</a:t>
            </a:r>
            <a:r>
              <a:rPr lang="en-US" sz="2900" smtClean="0"/>
              <a:t>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96975"/>
            <a:ext cx="3276600" cy="28797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 2 gates : one on the outer side of the membrane and is called the activation gate ,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another one on the inner side of membrane  called the inactivation gate .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this channel has 3 states :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149725"/>
            <a:ext cx="6300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(1) Resting state : in the resting cell , when the MP = RMP = -70 to -90   mV , 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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the activation gate is 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closed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this prevents entry of Na+ to the interior of the cell through this gate</a:t>
            </a:r>
            <a:r>
              <a:rPr lang="en-US" sz="18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.</a:t>
            </a:r>
            <a:endParaRPr lang="en-US" sz="18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8133" name="Picture 7" descr="C:\Documents and Settings\ACER\My Documents\Copy of 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908050"/>
            <a:ext cx="578643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134" name="Straight Arrow Connector 7"/>
          <p:cNvCxnSpPr>
            <a:cxnSpLocks noChangeShapeType="1"/>
          </p:cNvCxnSpPr>
          <p:nvPr/>
        </p:nvCxnSpPr>
        <p:spPr bwMode="auto">
          <a:xfrm>
            <a:off x="2843213" y="2060575"/>
            <a:ext cx="1657350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8135" name="Straight Arrow Connector 11"/>
          <p:cNvCxnSpPr>
            <a:cxnSpLocks noChangeShapeType="1"/>
          </p:cNvCxnSpPr>
          <p:nvPr/>
        </p:nvCxnSpPr>
        <p:spPr bwMode="auto">
          <a:xfrm>
            <a:off x="2555875" y="3068638"/>
            <a:ext cx="1655763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8136" name="Straight Arrow Connector 12"/>
          <p:cNvCxnSpPr>
            <a:cxnSpLocks noChangeShapeType="1"/>
          </p:cNvCxnSpPr>
          <p:nvPr/>
        </p:nvCxnSpPr>
        <p:spPr bwMode="auto">
          <a:xfrm flipV="1">
            <a:off x="3563938" y="2133600"/>
            <a:ext cx="1295400" cy="26638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2865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Activated State of Sodium Channel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6613"/>
            <a:ext cx="5219700" cy="60213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(2) </a:t>
            </a:r>
            <a:r>
              <a:rPr lang="en-US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Activated state :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when a Threshold Depolarizing Stimulus moves the MP from its resting value (-90 mV ) to its Threshold value (-65 to -55mV)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 opens the activation gate , and now the Na+ channel is said to be in the </a:t>
            </a:r>
            <a:r>
              <a:rPr lang="en-US" sz="2000" b="1" dirty="0" smtClean="0">
                <a:solidFill>
                  <a:srgbClr val="FFFF00"/>
                </a:solidFill>
                <a:sym typeface="Wingdings" pitchFamily="2" charset="2"/>
              </a:rPr>
              <a:t>Activated State</a:t>
            </a:r>
            <a:r>
              <a:rPr lang="en-US" sz="20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( NB in this case BOTH the activation gate &amp; inactivation gate are </a:t>
            </a:r>
            <a:r>
              <a:rPr lang="en-US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open )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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permeability to Na+ becomes increased 500 to 5000 times  Na+ influx 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Na+ flows into the cell in large amounts ,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9156" name="Picture 7" descr="C:\Documents and Settings\ACER\My Documents\Copy of 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981075"/>
            <a:ext cx="318928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57" name="Straight Arrow Connector 8"/>
          <p:cNvCxnSpPr>
            <a:cxnSpLocks noChangeShapeType="1"/>
          </p:cNvCxnSpPr>
          <p:nvPr/>
        </p:nvCxnSpPr>
        <p:spPr bwMode="auto">
          <a:xfrm flipV="1">
            <a:off x="5076825" y="1916113"/>
            <a:ext cx="2303463" cy="730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2865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Inactivated State of Sodium Channel</a:t>
            </a:r>
          </a:p>
        </p:txBody>
      </p:sp>
      <p:pic>
        <p:nvPicPr>
          <p:cNvPr id="50179" name="Picture 7" descr="C:\Documents and Settings\ACER\My Documents\Copy of 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268413"/>
            <a:ext cx="3189288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125538"/>
            <a:ext cx="46434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(3) Inactivated state : A few milliseconds after the activation gate opens , the channel becomes inactivated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At the peak of AP the inactivation gate will close</a:t>
            </a:r>
            <a:endParaRPr lang="ar-SA" sz="1800" b="1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algn="l" rt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inactivation gate will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open by a second stimulus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the cell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becomes Refractory   </a:t>
            </a: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ممانعة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to another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stimulation  .</a:t>
            </a:r>
          </a:p>
          <a:p>
            <a:pPr algn="l" rt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goes on until the MP has gone back to its resting ( RMP) level ( -70 to -90mV).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50181" name="Straight Arrow Connector 8"/>
          <p:cNvCxnSpPr>
            <a:cxnSpLocks noChangeShapeType="1"/>
          </p:cNvCxnSpPr>
          <p:nvPr/>
        </p:nvCxnSpPr>
        <p:spPr bwMode="auto">
          <a:xfrm flipV="1">
            <a:off x="7885113" y="3141663"/>
            <a:ext cx="215900" cy="12954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00563" y="4194175"/>
            <a:ext cx="46434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sym typeface="Wingdings" pitchFamily="2" charset="2"/>
              </a:rPr>
              <a:t> in this case , </a:t>
            </a: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while  the activation gate is still open ,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    the inactivation gate is closed 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67482"/>
            <a:ext cx="3995936" cy="522987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Has one gate only .</a:t>
            </a:r>
          </a:p>
          <a:p>
            <a:r>
              <a:rPr lang="en-GB" sz="2200" dirty="0" smtClean="0">
                <a:solidFill>
                  <a:srgbClr val="92D050"/>
                </a:solidFill>
                <a:latin typeface="+mj-lt"/>
              </a:rPr>
              <a:t>During the resting state, </a:t>
            </a:r>
            <a:r>
              <a:rPr lang="en-GB" sz="2200" dirty="0" smtClean="0">
                <a:latin typeface="+mj-lt"/>
              </a:rPr>
              <a:t>the gate of the potassium channel is closed and potassium ions are prevented from passing through this channel to the exterior.</a:t>
            </a:r>
          </a:p>
          <a:p>
            <a:r>
              <a:rPr lang="en-US" sz="2200" dirty="0" smtClean="0">
                <a:solidFill>
                  <a:srgbClr val="92D050"/>
                </a:solidFill>
                <a:latin typeface="+mj-lt"/>
              </a:rPr>
              <a:t>Shortly after depolarization,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when the sodium channel begins to be inactivated, the potassium channel opens.</a:t>
            </a:r>
          </a:p>
          <a:p>
            <a:pPr algn="l" rtl="0" eaLnBrk="1" hangingPunct="1">
              <a:lnSpc>
                <a:spcPct val="15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itchFamily="2" charset="2"/>
              </a:rPr>
              <a:t> 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448" t="60656" r="47151" b="9813"/>
          <a:stretch>
            <a:fillRect/>
          </a:stretch>
        </p:blipFill>
        <p:spPr bwMode="auto">
          <a:xfrm>
            <a:off x="4032448" y="2276872"/>
            <a:ext cx="50760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664" y="188640"/>
            <a:ext cx="427631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</a:rPr>
              <a:t>Voltage gated K</a:t>
            </a:r>
            <a:r>
              <a:rPr lang="en-US" altLang="en-US" sz="2800" b="1" baseline="30000" dirty="0" smtClean="0">
                <a:solidFill>
                  <a:srgbClr val="FFFF00"/>
                </a:solidFill>
              </a:rPr>
              <a:t>+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channels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5733256"/>
            <a:ext cx="40405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K</a:t>
            </a:r>
            <a:r>
              <a:rPr lang="en-US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+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exits (Efflux) 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Repolarization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altLang="en-US" dirty="0" err="1" smtClean="0">
                <a:solidFill>
                  <a:srgbClr val="92D050"/>
                </a:solidFill>
              </a:rPr>
              <a:t>Hyperpolarization</a:t>
            </a:r>
            <a:r>
              <a:rPr lang="en-US" altLang="en-US" dirty="0" smtClean="0">
                <a:solidFill>
                  <a:srgbClr val="92D050"/>
                </a:solidFill>
              </a:rPr>
              <a:t>:    </a:t>
            </a:r>
            <a:r>
              <a:rPr lang="en-US" altLang="en-US" b="1" dirty="0" smtClean="0">
                <a:solidFill>
                  <a:srgbClr val="92D050"/>
                </a:solidFill>
              </a:rPr>
              <a:t>Why?</a:t>
            </a:r>
          </a:p>
          <a:p>
            <a:r>
              <a:rPr lang="en-GB" sz="3000" dirty="0" smtClean="0"/>
              <a:t>For a brief period following </a:t>
            </a:r>
            <a:r>
              <a:rPr lang="en-GB" sz="3000" dirty="0" err="1" smtClean="0"/>
              <a:t>repolarization</a:t>
            </a:r>
            <a:r>
              <a:rPr lang="en-GB" sz="3000" dirty="0" smtClean="0"/>
              <a:t>, the K</a:t>
            </a:r>
            <a:r>
              <a:rPr lang="en-GB" sz="3000" baseline="30000" dirty="0" smtClean="0"/>
              <a:t>+</a:t>
            </a:r>
            <a:r>
              <a:rPr lang="en-GB" sz="3000" dirty="0" smtClean="0"/>
              <a:t> conductance is higher than at rest</a:t>
            </a:r>
            <a:r>
              <a:rPr lang="en-GB" altLang="en-US" sz="3000" dirty="0" smtClean="0"/>
              <a:t>.</a:t>
            </a:r>
          </a:p>
          <a:p>
            <a:r>
              <a:rPr lang="en-GB" altLang="en-US" sz="3000" b="1" u="sng" dirty="0" smtClean="0"/>
              <a:t>Na</a:t>
            </a:r>
            <a:r>
              <a:rPr lang="en-GB" altLang="en-US" sz="3000" u="sng" baseline="30000" dirty="0" smtClean="0"/>
              <a:t> +</a:t>
            </a:r>
            <a:r>
              <a:rPr lang="en-GB" altLang="en-US" sz="3000" b="1" u="sng" dirty="0" smtClean="0"/>
              <a:t>-K</a:t>
            </a:r>
            <a:r>
              <a:rPr lang="en-GB" altLang="en-US" sz="3000" u="sng" baseline="30000" dirty="0" smtClean="0"/>
              <a:t> +</a:t>
            </a:r>
            <a:r>
              <a:rPr lang="en-GB" altLang="en-US" sz="3000" b="1" u="sng" dirty="0" smtClean="0"/>
              <a:t> </a:t>
            </a:r>
            <a:r>
              <a:rPr lang="en-GB" altLang="en-US" sz="3000" b="1" u="sng" dirty="0" err="1" smtClean="0"/>
              <a:t>ATPase</a:t>
            </a:r>
            <a:r>
              <a:rPr lang="en-GB" altLang="en-US" sz="3000" b="1" u="sng" dirty="0" smtClean="0"/>
              <a:t> pump</a:t>
            </a:r>
            <a:r>
              <a:rPr lang="en-GB" altLang="en-US" sz="3000" b="1" dirty="0" smtClean="0"/>
              <a:t> </a:t>
            </a:r>
            <a:r>
              <a:rPr lang="en-GB" altLang="en-US" sz="3000" dirty="0" smtClean="0"/>
              <a:t>now starts to move Na</a:t>
            </a:r>
            <a:r>
              <a:rPr lang="en-GB" altLang="en-US" sz="3000" baseline="30000" dirty="0" smtClean="0"/>
              <a:t>+</a:t>
            </a:r>
            <a:r>
              <a:rPr lang="en-GB" altLang="en-US" sz="3000" dirty="0" smtClean="0"/>
              <a:t> out &amp; K</a:t>
            </a:r>
            <a:r>
              <a:rPr lang="en-GB" altLang="en-US" sz="3000" baseline="30000" dirty="0" smtClean="0"/>
              <a:t>+</a:t>
            </a:r>
            <a:r>
              <a:rPr lang="en-GB" altLang="en-US" sz="3000" dirty="0" smtClean="0"/>
              <a:t> in against their concentration gradient.</a:t>
            </a:r>
            <a:endParaRPr lang="en-US" altLang="en-US" sz="3000" dirty="0" smtClean="0"/>
          </a:p>
        </p:txBody>
      </p:sp>
      <p:pic>
        <p:nvPicPr>
          <p:cNvPr id="4" name="Picture 6" descr="C:\Users\USER\Desktop\updated UpdatedMSK lectures for next year 2011\images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363" y="3286125"/>
            <a:ext cx="4070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225525" y="6361113"/>
            <a:ext cx="3929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Hyperpolarization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ar-SA" sz="1400" dirty="0">
              <a:cs typeface="Arial" pitchFamily="34" charset="0"/>
            </a:endParaRPr>
          </a:p>
        </p:txBody>
      </p:sp>
      <p:cxnSp>
        <p:nvCxnSpPr>
          <p:cNvPr id="6" name="Straight Arrow Connector 12"/>
          <p:cNvCxnSpPr>
            <a:cxnSpLocks noChangeShapeType="1"/>
          </p:cNvCxnSpPr>
          <p:nvPr/>
        </p:nvCxnSpPr>
        <p:spPr bwMode="auto">
          <a:xfrm flipH="1" flipV="1">
            <a:off x="3813025" y="5733256"/>
            <a:ext cx="216123" cy="72008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635896" y="4274512"/>
            <a:ext cx="201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solidFill>
                  <a:schemeClr val="bg1"/>
                </a:solidFill>
              </a:rPr>
              <a:t>Na/K </a:t>
            </a:r>
            <a:r>
              <a:rPr lang="en-US" altLang="en-US" sz="1400" b="1" dirty="0">
                <a:solidFill>
                  <a:schemeClr val="bg1"/>
                </a:solidFill>
              </a:rPr>
              <a:t>Pump brings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membrane potential </a:t>
            </a:r>
            <a:r>
              <a:rPr lang="en-US" altLang="en-US" sz="1400" b="1" dirty="0">
                <a:solidFill>
                  <a:schemeClr val="bg1"/>
                </a:solidFill>
              </a:rPr>
              <a:t>back  to its resting value </a:t>
            </a:r>
            <a:endParaRPr lang="ar-SA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3944240" y="5209926"/>
            <a:ext cx="642938" cy="1428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00B0F0"/>
                </a:solidFill>
              </a:rPr>
              <a:t>Refractory Periods</a:t>
            </a:r>
            <a:endParaRPr lang="en-US" altLang="en-US" b="1" dirty="0" smtClean="0">
              <a:solidFill>
                <a:srgbClr val="00B0F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9984"/>
            <a:ext cx="4059560" cy="5073352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  <a:buNone/>
            </a:pPr>
            <a:endParaRPr lang="en-US" altLang="en-US" sz="2500" dirty="0" smtClean="0"/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700" b="1" u="sng" dirty="0" smtClean="0"/>
              <a:t>Two stages</a:t>
            </a:r>
          </a:p>
          <a:p>
            <a:pPr marL="23813" lvl="1" indent="-2381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500" b="1" dirty="0" smtClean="0">
                <a:solidFill>
                  <a:srgbClr val="FFFF00"/>
                </a:solidFill>
              </a:rPr>
              <a:t> Absolute refractory period</a:t>
            </a:r>
          </a:p>
          <a:p>
            <a:pPr marL="0" indent="17463">
              <a:buNone/>
            </a:pPr>
            <a:r>
              <a:rPr lang="en-GB" sz="2500" dirty="0" smtClean="0"/>
              <a:t>The period during which a second action potential</a:t>
            </a:r>
          </a:p>
          <a:p>
            <a:pPr marL="0" indent="17463">
              <a:buNone/>
            </a:pPr>
            <a:r>
              <a:rPr lang="en-GB" sz="2500" dirty="0" smtClean="0"/>
              <a:t> cannot be elicited, even with a strong stimulus.</a:t>
            </a:r>
          </a:p>
          <a:p>
            <a:pPr marL="0" indent="17463">
              <a:buFont typeface="Wingdings" pitchFamily="2" charset="2"/>
              <a:buChar char="Ø"/>
            </a:pPr>
            <a:r>
              <a:rPr lang="en-GB" altLang="en-US" sz="25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500" b="1" dirty="0" smtClean="0">
                <a:solidFill>
                  <a:srgbClr val="FFFF00"/>
                </a:solidFill>
              </a:rPr>
              <a:t>Relative refractory period</a:t>
            </a:r>
          </a:p>
          <a:p>
            <a:pPr marL="0" indent="17463">
              <a:buNone/>
            </a:pPr>
            <a:r>
              <a:rPr lang="en-US" altLang="en-US" sz="2500" dirty="0" smtClean="0"/>
              <a:t>Can trigger new action potential if stimulus is very strong.</a:t>
            </a:r>
          </a:p>
          <a:p>
            <a:pPr lvl="1" algn="l" rtl="0" eaLnBrk="1" hangingPunct="1">
              <a:lnSpc>
                <a:spcPct val="90000"/>
              </a:lnSpc>
            </a:pPr>
            <a:endParaRPr lang="en-US" altLang="en-US" sz="2500" dirty="0" smtClean="0"/>
          </a:p>
        </p:txBody>
      </p:sp>
      <p:pic>
        <p:nvPicPr>
          <p:cNvPr id="46084" name="Picture 4" descr="f12-15_the_absolute_and_c"/>
          <p:cNvPicPr>
            <a:picLocks noChangeAspect="1" noChangeArrowheads="1"/>
          </p:cNvPicPr>
          <p:nvPr/>
        </p:nvPicPr>
        <p:blipFill>
          <a:blip r:embed="rId3" cstate="print"/>
          <a:srcRect t="2058"/>
          <a:stretch>
            <a:fillRect/>
          </a:stretch>
        </p:blipFill>
        <p:spPr bwMode="auto">
          <a:xfrm>
            <a:off x="4261048" y="1700808"/>
            <a:ext cx="4775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40152" y="2564904"/>
            <a:ext cx="1152128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CC"/>
                </a:solidFill>
              </a:rPr>
              <a:t>Closure of the inactivation gates of the Na+ channel</a:t>
            </a:r>
            <a:endParaRPr lang="en-GB" sz="16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2420888"/>
            <a:ext cx="18722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FF0066"/>
                </a:solidFill>
              </a:rPr>
              <a:t>Higher K+ conductance than is present at rest</a:t>
            </a:r>
            <a:endParaRPr lang="en-GB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6632"/>
            <a:ext cx="8258175" cy="648072"/>
          </a:xfrm>
        </p:spPr>
        <p:txBody>
          <a:bodyPr>
            <a:normAutofit/>
          </a:bodyPr>
          <a:lstStyle/>
          <a:p>
            <a:pPr algn="ctr" rtl="0" eaLnBrk="1" hangingPunct="1">
              <a:lnSpc>
                <a:spcPct val="80000"/>
              </a:lnSpc>
              <a:buFontTx/>
              <a:buNone/>
            </a:pPr>
            <a:r>
              <a:rPr lang="en-GB" altLang="en-US" sz="3000" b="1" dirty="0" smtClean="0">
                <a:solidFill>
                  <a:srgbClr val="FF0000"/>
                </a:solidFill>
              </a:rPr>
              <a:t>Propagation of the action potential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</a:pPr>
            <a:endParaRPr lang="en-US" altLang="en-US" sz="30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000" b="1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143875" y="2803748"/>
            <a:ext cx="28525" cy="2857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1"/>
          <p:cNvGrpSpPr/>
          <p:nvPr/>
        </p:nvGrpSpPr>
        <p:grpSpPr>
          <a:xfrm>
            <a:off x="0" y="764704"/>
            <a:ext cx="9144000" cy="6093296"/>
            <a:chOff x="0" y="764704"/>
            <a:chExt cx="9144000" cy="609329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322" t="17344" r="16712" b="6250"/>
            <a:stretch>
              <a:fillRect/>
            </a:stretch>
          </p:blipFill>
          <p:spPr bwMode="auto">
            <a:xfrm>
              <a:off x="0" y="764704"/>
              <a:ext cx="9144000" cy="609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699792" y="6165304"/>
              <a:ext cx="1296144" cy="216024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993" y="640131"/>
            <a:ext cx="3901786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10" dirty="0">
                <a:solidFill>
                  <a:srgbClr val="FFFF00"/>
                </a:solidFill>
              </a:rPr>
              <a:t>Excitable</a:t>
            </a:r>
            <a:r>
              <a:rPr spc="-247" dirty="0">
                <a:solidFill>
                  <a:srgbClr val="FFFF00"/>
                </a:solidFill>
              </a:rPr>
              <a:t> </a:t>
            </a:r>
            <a:r>
              <a:rPr spc="-260" dirty="0">
                <a:solidFill>
                  <a:srgbClr val="FFFF00"/>
                </a:solidFill>
              </a:rPr>
              <a:t>Tissues</a:t>
            </a:r>
          </a:p>
        </p:txBody>
      </p:sp>
      <p:sp>
        <p:nvSpPr>
          <p:cNvPr id="3" name="object 3"/>
          <p:cNvSpPr/>
          <p:nvPr/>
        </p:nvSpPr>
        <p:spPr>
          <a:xfrm>
            <a:off x="969818" y="3506991"/>
            <a:ext cx="3048000" cy="2611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9091" y="3506993"/>
            <a:ext cx="3325091" cy="2678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077" y="1567621"/>
            <a:ext cx="8047759" cy="1395352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320255" marR="4559" indent="-308858">
              <a:spcBef>
                <a:spcPts val="8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Tissues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are capable of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generation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and  transmission of electrochemical impulses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along 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7455" y="3160059"/>
            <a:ext cx="727411" cy="359858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en-GB" spc="-4" dirty="0" smtClean="0">
                <a:solidFill>
                  <a:srgbClr val="CCFFFF"/>
                </a:solidFill>
                <a:latin typeface="Times New Roman"/>
                <a:cs typeface="Times New Roman"/>
              </a:rPr>
              <a:t>Nerve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02529" y="3160059"/>
            <a:ext cx="931569" cy="359858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en-GB" spc="-4" dirty="0" smtClean="0">
                <a:solidFill>
                  <a:srgbClr val="CCFFFF"/>
                </a:solidFill>
                <a:latin typeface="Times New Roman"/>
                <a:cs typeface="Times New Roman"/>
              </a:rPr>
              <a:t>Muscles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200" i="1" dirty="0" smtClean="0"/>
              <a:t>Conduction Velocity</a:t>
            </a:r>
            <a:endParaRPr lang="en-US" altLang="en-US" sz="4200" dirty="0" smtClean="0">
              <a:solidFill>
                <a:srgbClr val="FFFF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3426296"/>
            <a:ext cx="8496944" cy="2667000"/>
          </a:xfrm>
        </p:spPr>
        <p:txBody>
          <a:bodyPr/>
          <a:lstStyle/>
          <a:p>
            <a:pPr marL="354013" lvl="1" indent="-23813" algn="l" eaLnBrk="1" hangingPunct="1">
              <a:buFontTx/>
              <a:buNone/>
            </a:pPr>
            <a:r>
              <a:rPr lang="en-US" altLang="en-US" sz="2400" dirty="0" smtClean="0"/>
              <a:t>The larger the diameter, the faster the transmission, </a:t>
            </a:r>
            <a:r>
              <a:rPr lang="en-US" altLang="en-US" sz="2400" b="1" u="sng" dirty="0" smtClean="0"/>
              <a:t>Because:</a:t>
            </a:r>
          </a:p>
          <a:p>
            <a:pPr lvl="1">
              <a:buNone/>
            </a:pPr>
            <a:r>
              <a:rPr lang="en-US" altLang="en-US" sz="2400" dirty="0" smtClean="0"/>
              <a:t>-</a:t>
            </a:r>
            <a:r>
              <a:rPr lang="en-GB" altLang="en-US" sz="2400" dirty="0" smtClean="0"/>
              <a:t>L</a:t>
            </a:r>
            <a:r>
              <a:rPr lang="en-GB" sz="2400" dirty="0" smtClean="0"/>
              <a:t>arge </a:t>
            </a:r>
            <a:r>
              <a:rPr lang="en-GB" sz="2400" dirty="0" err="1" smtClean="0"/>
              <a:t>fiber</a:t>
            </a:r>
            <a:r>
              <a:rPr lang="en-GB" sz="2400" dirty="0" smtClean="0"/>
              <a:t> offers </a:t>
            </a:r>
            <a:r>
              <a:rPr lang="en-US" altLang="en-US" sz="2400" dirty="0" smtClean="0"/>
              <a:t>Less resistance to local current flow &amp; </a:t>
            </a:r>
            <a:r>
              <a:rPr lang="en-GB" sz="2400" dirty="0" smtClean="0"/>
              <a:t>more ions will flow</a:t>
            </a:r>
            <a:r>
              <a:rPr lang="en-US" sz="2400" dirty="0" smtClean="0"/>
              <a:t>.</a:t>
            </a:r>
            <a:endParaRPr lang="en-US" altLang="en-US" sz="2400" dirty="0" smtClean="0"/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828800" y="5012432"/>
            <a:ext cx="1295400" cy="1295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altLang="en-US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5614392" y="5407496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alt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53344" y="6372036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dirty="0"/>
              <a:t>Faster </a:t>
            </a:r>
            <a:r>
              <a:rPr lang="en-US" altLang="en-US" dirty="0" smtClean="0"/>
              <a:t>conduction</a:t>
            </a:r>
            <a:endParaRPr lang="en-US" alt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183832" y="6372036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Slower </a:t>
            </a:r>
            <a:r>
              <a:rPr lang="en-US" altLang="en-US" dirty="0" smtClean="0"/>
              <a:t>conduction</a:t>
            </a:r>
            <a:endParaRPr lang="en-US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1196752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500" dirty="0" smtClean="0">
                <a:solidFill>
                  <a:srgbClr val="FFFF00"/>
                </a:solidFill>
              </a:rPr>
              <a:t>It is the speed at which action potentials are conducted (propagated) along a nerve or muscle </a:t>
            </a:r>
            <a:r>
              <a:rPr lang="en-GB" sz="2500" dirty="0" err="1" smtClean="0">
                <a:solidFill>
                  <a:srgbClr val="FFFF00"/>
                </a:solidFill>
              </a:rPr>
              <a:t>fiber</a:t>
            </a:r>
            <a:r>
              <a:rPr lang="en-GB" sz="2500" dirty="0" smtClean="0">
                <a:solidFill>
                  <a:srgbClr val="FFFF00"/>
                </a:solidFill>
              </a:rPr>
              <a:t>.</a:t>
            </a:r>
            <a:endParaRPr kumimoji="0" lang="en-US" alt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2157824"/>
            <a:ext cx="8568952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smtClean="0">
                <a:solidFill>
                  <a:srgbClr val="00B050"/>
                </a:solidFill>
              </a:rPr>
              <a:t>Mechanisms that increase conduction velocity along a nerve:</a:t>
            </a:r>
          </a:p>
          <a:p>
            <a:pPr>
              <a:lnSpc>
                <a:spcPct val="150000"/>
              </a:lnSpc>
            </a:pPr>
            <a:r>
              <a:rPr lang="en-GB" sz="2500" b="1" dirty="0" smtClean="0"/>
              <a:t>1- Nerve diameter.</a:t>
            </a:r>
          </a:p>
          <a:p>
            <a:pPr>
              <a:lnSpc>
                <a:spcPct val="150000"/>
              </a:lnSpc>
            </a:pPr>
            <a:endParaRPr lang="en-GB" sz="2500" dirty="0" smtClean="0"/>
          </a:p>
          <a:p>
            <a:pPr>
              <a:lnSpc>
                <a:spcPct val="150000"/>
              </a:lnSpc>
            </a:pP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2" grpId="0" animBg="1"/>
      <p:bldP spid="58373" grpId="0" animBg="1"/>
      <p:bldP spid="58374" grpId="0"/>
      <p:bldP spid="58375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4" descr="nervous1pic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87350"/>
            <a:ext cx="5040313" cy="3887788"/>
          </a:xfrm>
          <a:noFill/>
        </p:spPr>
      </p:pic>
      <p:pic>
        <p:nvPicPr>
          <p:cNvPr id="20484" name="Picture 5" descr="21062006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644900"/>
            <a:ext cx="56165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46717"/>
            <a:ext cx="87129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smtClean="0">
                <a:solidFill>
                  <a:srgbClr val="00B050"/>
                </a:solidFill>
              </a:rPr>
              <a:t>Mechanisms that increase conduction velocity along a nerve:</a:t>
            </a:r>
          </a:p>
          <a:p>
            <a:r>
              <a:rPr lang="en-GB" sz="2500" b="1" dirty="0" smtClean="0"/>
              <a:t>2- </a:t>
            </a:r>
            <a:r>
              <a:rPr lang="en-GB" sz="2800" b="1" dirty="0" err="1" smtClean="0"/>
              <a:t>Myelination</a:t>
            </a:r>
            <a:r>
              <a:rPr lang="en-GB" sz="2800" b="1" dirty="0" smtClean="0"/>
              <a:t>. </a:t>
            </a:r>
          </a:p>
          <a:p>
            <a:r>
              <a:rPr lang="en-GB" sz="2400" b="1" i="1" dirty="0" smtClean="0"/>
              <a:t>Myelin</a:t>
            </a:r>
            <a:r>
              <a:rPr lang="en-GB" sz="2400" dirty="0" smtClean="0"/>
              <a:t> is an </a:t>
            </a:r>
            <a:r>
              <a:rPr lang="en-GB" sz="2400" i="1" dirty="0" smtClean="0">
                <a:solidFill>
                  <a:srgbClr val="FF0066"/>
                </a:solidFill>
              </a:rPr>
              <a:t>insulator</a:t>
            </a:r>
            <a:r>
              <a:rPr lang="en-GB" sz="2400" dirty="0" smtClean="0"/>
              <a:t> that makes it more difficult for charges to flow between intracellular and extracellular fluids. </a:t>
            </a:r>
            <a:endParaRPr lang="en-GB" sz="2400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17344" r="51025" b="28516"/>
          <a:stretch>
            <a:fillRect/>
          </a:stretch>
        </p:blipFill>
        <p:spPr bwMode="auto">
          <a:xfrm>
            <a:off x="4067944" y="2924944"/>
            <a:ext cx="50405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Velocity</a:t>
            </a:r>
            <a:endParaRPr kumimoji="0" lang="en-US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8" y="2946424"/>
            <a:ext cx="3851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The layers of Schwann cell membrane contain the lipid substance </a:t>
            </a:r>
            <a:r>
              <a:rPr lang="en-GB" sz="2400" dirty="0" err="1" smtClean="0">
                <a:solidFill>
                  <a:srgbClr val="FFFF00"/>
                </a:solidFill>
              </a:rPr>
              <a:t>sphingomyelin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/>
              <a:t>which is excellent </a:t>
            </a:r>
            <a:r>
              <a:rPr lang="en-GB" sz="2400" u="sng" dirty="0" smtClean="0"/>
              <a:t>electrical insulator</a:t>
            </a:r>
            <a:r>
              <a:rPr lang="en-GB" sz="2400" dirty="0" smtClean="0"/>
              <a:t> that decreases ion flow through the membrane.</a:t>
            </a:r>
          </a:p>
          <a:p>
            <a:r>
              <a:rPr lang="en-GB" sz="2400" dirty="0" smtClean="0"/>
              <a:t> - </a:t>
            </a:r>
            <a:r>
              <a:rPr lang="en-GB" sz="2400" b="1" dirty="0" smtClean="0">
                <a:solidFill>
                  <a:srgbClr val="3366FF"/>
                </a:solidFill>
              </a:rPr>
              <a:t>Node of </a:t>
            </a:r>
            <a:r>
              <a:rPr lang="en-GB" sz="2400" b="1" dirty="0" err="1" smtClean="0">
                <a:solidFill>
                  <a:srgbClr val="3366FF"/>
                </a:solidFill>
              </a:rPr>
              <a:t>Ranvier</a:t>
            </a:r>
            <a:r>
              <a:rPr lang="en-GB" sz="2400" b="1" dirty="0" smtClean="0">
                <a:solidFill>
                  <a:srgbClr val="3366FF"/>
                </a:solidFill>
              </a:rPr>
              <a:t>: </a:t>
            </a:r>
            <a:r>
              <a:rPr lang="en-GB" sz="2400" dirty="0" smtClean="0"/>
              <a:t>small </a:t>
            </a:r>
            <a:r>
              <a:rPr lang="en-GB" sz="2400" u="sng" dirty="0" err="1" smtClean="0"/>
              <a:t>uninsulated</a:t>
            </a:r>
            <a:r>
              <a:rPr lang="en-GB" sz="2400" dirty="0" smtClean="0"/>
              <a:t> area where ions can flow with ease.</a:t>
            </a:r>
          </a:p>
          <a:p>
            <a:endParaRPr lang="en-GB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6632"/>
            <a:ext cx="8424936" cy="2808312"/>
          </a:xfrm>
        </p:spPr>
        <p:txBody>
          <a:bodyPr>
            <a:normAutofit fontScale="85000" lnSpcReduction="10000"/>
          </a:bodyPr>
          <a:lstStyle/>
          <a:p>
            <a:pPr marL="0" indent="17463">
              <a:buNone/>
            </a:pPr>
            <a:endParaRPr lang="en-US" altLang="en-US" sz="2600" b="1" u="sng" dirty="0" smtClean="0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FF0066"/>
                </a:solidFill>
              </a:rPr>
              <a:t>Saltatory</a:t>
            </a:r>
            <a:r>
              <a:rPr lang="en-US" altLang="en-US" sz="3000" b="1" dirty="0" smtClean="0">
                <a:solidFill>
                  <a:srgbClr val="FF0066"/>
                </a:solidFill>
              </a:rPr>
              <a:t> Conduction</a:t>
            </a:r>
          </a:p>
          <a:p>
            <a:pPr marL="179388" indent="17463">
              <a:buNone/>
            </a:pPr>
            <a:r>
              <a:rPr lang="en-GB" sz="2800" dirty="0" smtClean="0"/>
              <a:t>It is the jumping of action potentials from one node of </a:t>
            </a:r>
            <a:r>
              <a:rPr lang="en-GB" sz="2800" dirty="0" err="1" smtClean="0"/>
              <a:t>ranvier</a:t>
            </a:r>
            <a:r>
              <a:rPr lang="en-GB" sz="2800" dirty="0" smtClean="0"/>
              <a:t> to the next as they propagate along a </a:t>
            </a:r>
            <a:r>
              <a:rPr lang="en-GB" sz="2800" dirty="0" err="1" smtClean="0"/>
              <a:t>myelinated</a:t>
            </a:r>
            <a:r>
              <a:rPr lang="en-GB" sz="2800" dirty="0" smtClean="0"/>
              <a:t> </a:t>
            </a:r>
            <a:r>
              <a:rPr lang="en-GB" sz="2800" dirty="0" err="1" smtClean="0"/>
              <a:t>fiber</a:t>
            </a:r>
            <a:r>
              <a:rPr lang="en-GB" sz="2800" dirty="0" smtClean="0"/>
              <a:t>.</a:t>
            </a:r>
            <a:endParaRPr lang="en-US" altLang="en-US" sz="3000" dirty="0" smtClean="0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>
                <a:solidFill>
                  <a:srgbClr val="FFFF00"/>
                </a:solidFill>
              </a:rPr>
              <a:t>Value:-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b="1" dirty="0" smtClean="0"/>
              <a:t>1- Increases  conduction velocity.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2- Conserves energy for axon because only nodes depolarize.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49828" r="41063" b="11782"/>
          <a:stretch>
            <a:fillRect/>
          </a:stretch>
        </p:blipFill>
        <p:spPr bwMode="auto">
          <a:xfrm>
            <a:off x="539552" y="3212976"/>
            <a:ext cx="78488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115888"/>
            <a:ext cx="8610600" cy="1044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happens if myelination is lost?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43000"/>
            <a:ext cx="4608512" cy="533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sclerosis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Autoimmune </a:t>
            </a:r>
            <a:r>
              <a:rPr lang="en-US" altLang="en-US" sz="2400" dirty="0" smtClean="0"/>
              <a:t>disease (Immune system attacks the myelin sheaths </a:t>
            </a:r>
            <a:r>
              <a:rPr lang="en-GB" sz="2400" dirty="0" smtClean="0"/>
              <a:t>surrounding axons as well as the axons themselves</a:t>
            </a:r>
            <a:r>
              <a:rPr lang="en-US" altLang="en-US" sz="2400" dirty="0" smtClean="0"/>
              <a:t>).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young adults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Blindness, problems controlling muscles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Ultimately paralysis</a:t>
            </a:r>
          </a:p>
          <a:p>
            <a:pPr marL="903288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Scar tissues (scleroses) replaces some damaged cells.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50" y="1981200"/>
            <a:ext cx="4298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en-US" sz="8000" dirty="0" smtClean="0">
                <a:solidFill>
                  <a:srgbClr val="FFFF00"/>
                </a:solidFill>
              </a:rPr>
              <a:t>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4389" y="640131"/>
            <a:ext cx="3774208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10" dirty="0">
                <a:solidFill>
                  <a:srgbClr val="FFFF00"/>
                </a:solidFill>
              </a:rPr>
              <a:t>Excitable</a:t>
            </a:r>
            <a:r>
              <a:rPr spc="-265" dirty="0">
                <a:solidFill>
                  <a:srgbClr val="FFFF00"/>
                </a:solidFill>
              </a:rPr>
              <a:t> </a:t>
            </a:r>
            <a:r>
              <a:rPr spc="-256" dirty="0">
                <a:solidFill>
                  <a:srgbClr val="FFFF00"/>
                </a:solidFill>
              </a:rPr>
              <a:t>tissues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1818" y="2073985"/>
            <a:ext cx="1674091" cy="34661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7978" rIns="0" bIns="0" rtlCol="0">
            <a:spAutoFit/>
          </a:bodyPr>
          <a:lstStyle/>
          <a:p>
            <a:pPr marL="81488">
              <a:spcBef>
                <a:spcPts val="63"/>
              </a:spcBef>
            </a:pPr>
            <a:r>
              <a:rPr sz="2200" spc="-4" dirty="0">
                <a:solidFill>
                  <a:srgbClr val="000066"/>
                </a:solidFill>
                <a:latin typeface="Courier New"/>
                <a:cs typeface="Courier New"/>
              </a:rPr>
              <a:t>excitable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9764" y="2084294"/>
            <a:ext cx="1942523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7C80"/>
                </a:solidFill>
                <a:latin typeface="Lucida Sans Unicode"/>
                <a:cs typeface="Lucida Sans Unicode"/>
              </a:rPr>
              <a:t>Non-excitable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26727" y="2708687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6727" y="2708687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6727" y="280281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6727" y="280281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6727" y="289963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6727" y="289963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6727" y="299376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6727" y="299376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6727" y="3090583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400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6727" y="3090583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399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5818" y="2843158"/>
            <a:ext cx="346364" cy="336176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65818" y="3179334"/>
            <a:ext cx="346364" cy="336176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4185" y="2938631"/>
            <a:ext cx="146857" cy="142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4185" y="3258672"/>
            <a:ext cx="146857" cy="142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51946" y="3267636"/>
            <a:ext cx="93633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sz="2200" spc="-6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9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8854" y="3501615"/>
            <a:ext cx="48375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9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00" spc="-3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0546" y="3044863"/>
            <a:ext cx="415636" cy="403412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121919"/>
                </a:moveTo>
                <a:lnTo>
                  <a:pt x="176783" y="48767"/>
                </a:lnTo>
                <a:lnTo>
                  <a:pt x="155447" y="134111"/>
                </a:lnTo>
                <a:lnTo>
                  <a:pt x="9143" y="48767"/>
                </a:lnTo>
                <a:lnTo>
                  <a:pt x="97535" y="161543"/>
                </a:lnTo>
                <a:lnTo>
                  <a:pt x="0" y="182879"/>
                </a:lnTo>
                <a:lnTo>
                  <a:pt x="79247" y="249935"/>
                </a:lnTo>
                <a:lnTo>
                  <a:pt x="3047" y="307847"/>
                </a:lnTo>
                <a:lnTo>
                  <a:pt x="118871" y="295655"/>
                </a:lnTo>
                <a:lnTo>
                  <a:pt x="100583" y="371855"/>
                </a:lnTo>
                <a:lnTo>
                  <a:pt x="164591" y="329183"/>
                </a:lnTo>
                <a:lnTo>
                  <a:pt x="179831" y="457199"/>
                </a:lnTo>
                <a:lnTo>
                  <a:pt x="222503" y="316991"/>
                </a:lnTo>
                <a:lnTo>
                  <a:pt x="280415" y="417575"/>
                </a:lnTo>
                <a:lnTo>
                  <a:pt x="295655" y="304799"/>
                </a:lnTo>
                <a:lnTo>
                  <a:pt x="384047" y="384047"/>
                </a:lnTo>
                <a:lnTo>
                  <a:pt x="356615" y="274319"/>
                </a:lnTo>
                <a:lnTo>
                  <a:pt x="457199" y="280415"/>
                </a:lnTo>
                <a:lnTo>
                  <a:pt x="371855" y="222503"/>
                </a:lnTo>
                <a:lnTo>
                  <a:pt x="445007" y="170687"/>
                </a:lnTo>
                <a:lnTo>
                  <a:pt x="353567" y="155447"/>
                </a:lnTo>
                <a:lnTo>
                  <a:pt x="390143" y="94487"/>
                </a:lnTo>
                <a:lnTo>
                  <a:pt x="298703" y="112775"/>
                </a:lnTo>
                <a:lnTo>
                  <a:pt x="307847" y="0"/>
                </a:lnTo>
                <a:lnTo>
                  <a:pt x="228599" y="121919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8596" y="2817902"/>
            <a:ext cx="1662545" cy="400050"/>
          </a:xfrm>
          <a:custGeom>
            <a:avLst/>
            <a:gdLst/>
            <a:ahLst/>
            <a:cxnLst/>
            <a:rect l="l" t="t" r="r" b="b"/>
            <a:pathLst>
              <a:path w="1828800" h="453389">
                <a:moveTo>
                  <a:pt x="1826180" y="0"/>
                </a:moveTo>
                <a:lnTo>
                  <a:pt x="1788937" y="40671"/>
                </a:lnTo>
                <a:lnTo>
                  <a:pt x="1760458" y="75866"/>
                </a:lnTo>
                <a:lnTo>
                  <a:pt x="1743027" y="103298"/>
                </a:lnTo>
                <a:lnTo>
                  <a:pt x="1734312" y="117014"/>
                </a:lnTo>
                <a:lnTo>
                  <a:pt x="1694688" y="141636"/>
                </a:lnTo>
                <a:lnTo>
                  <a:pt x="1677924" y="153971"/>
                </a:lnTo>
                <a:lnTo>
                  <a:pt x="1665732" y="171450"/>
                </a:lnTo>
                <a:lnTo>
                  <a:pt x="1639824" y="211502"/>
                </a:lnTo>
                <a:lnTo>
                  <a:pt x="1618773" y="234934"/>
                </a:lnTo>
                <a:lnTo>
                  <a:pt x="1590294" y="252650"/>
                </a:lnTo>
                <a:lnTo>
                  <a:pt x="1558385" y="268081"/>
                </a:lnTo>
                <a:lnTo>
                  <a:pt x="1527048" y="284654"/>
                </a:lnTo>
                <a:lnTo>
                  <a:pt x="1472183" y="302942"/>
                </a:lnTo>
                <a:lnTo>
                  <a:pt x="1444752" y="312562"/>
                </a:lnTo>
                <a:lnTo>
                  <a:pt x="1389817" y="332971"/>
                </a:lnTo>
                <a:lnTo>
                  <a:pt x="1362456" y="342566"/>
                </a:lnTo>
                <a:lnTo>
                  <a:pt x="1319101" y="354709"/>
                </a:lnTo>
                <a:lnTo>
                  <a:pt x="1273844" y="368023"/>
                </a:lnTo>
                <a:lnTo>
                  <a:pt x="1227710" y="380751"/>
                </a:lnTo>
                <a:lnTo>
                  <a:pt x="1181721" y="391139"/>
                </a:lnTo>
                <a:lnTo>
                  <a:pt x="1136904" y="397430"/>
                </a:lnTo>
                <a:lnTo>
                  <a:pt x="1091911" y="401419"/>
                </a:lnTo>
                <a:lnTo>
                  <a:pt x="1043648" y="405083"/>
                </a:lnTo>
                <a:lnTo>
                  <a:pt x="938891" y="411500"/>
                </a:lnTo>
                <a:lnTo>
                  <a:pt x="825795" y="416804"/>
                </a:lnTo>
                <a:lnTo>
                  <a:pt x="587222" y="424567"/>
                </a:lnTo>
                <a:lnTo>
                  <a:pt x="0" y="434006"/>
                </a:lnTo>
                <a:lnTo>
                  <a:pt x="605647" y="452437"/>
                </a:lnTo>
                <a:lnTo>
                  <a:pt x="706546" y="453384"/>
                </a:lnTo>
                <a:lnTo>
                  <a:pt x="751734" y="453127"/>
                </a:lnTo>
                <a:lnTo>
                  <a:pt x="792480" y="452294"/>
                </a:lnTo>
                <a:lnTo>
                  <a:pt x="858302" y="449610"/>
                </a:lnTo>
                <a:lnTo>
                  <a:pt x="919659" y="445721"/>
                </a:lnTo>
                <a:lnTo>
                  <a:pt x="976601" y="440779"/>
                </a:lnTo>
                <a:lnTo>
                  <a:pt x="1029178" y="434934"/>
                </a:lnTo>
                <a:lnTo>
                  <a:pt x="1077440" y="428337"/>
                </a:lnTo>
                <a:lnTo>
                  <a:pt x="1121536" y="421118"/>
                </a:lnTo>
                <a:lnTo>
                  <a:pt x="1161221" y="413485"/>
                </a:lnTo>
                <a:lnTo>
                  <a:pt x="1228344" y="397430"/>
                </a:lnTo>
                <a:lnTo>
                  <a:pt x="1271016" y="382571"/>
                </a:lnTo>
                <a:lnTo>
                  <a:pt x="1308068" y="370427"/>
                </a:lnTo>
                <a:lnTo>
                  <a:pt x="1341120" y="360854"/>
                </a:lnTo>
                <a:lnTo>
                  <a:pt x="1361170" y="354568"/>
                </a:lnTo>
                <a:lnTo>
                  <a:pt x="1380363" y="349424"/>
                </a:lnTo>
                <a:lnTo>
                  <a:pt x="1466327" y="337176"/>
                </a:lnTo>
                <a:lnTo>
                  <a:pt x="1515759" y="332971"/>
                </a:lnTo>
                <a:lnTo>
                  <a:pt x="1565528" y="329612"/>
                </a:lnTo>
                <a:lnTo>
                  <a:pt x="1716024" y="321230"/>
                </a:lnTo>
                <a:lnTo>
                  <a:pt x="1765407" y="321230"/>
                </a:lnTo>
                <a:lnTo>
                  <a:pt x="1759458" y="313610"/>
                </a:lnTo>
                <a:lnTo>
                  <a:pt x="1734312" y="284654"/>
                </a:lnTo>
                <a:lnTo>
                  <a:pt x="1720167" y="243935"/>
                </a:lnTo>
                <a:lnTo>
                  <a:pt x="1716024" y="229790"/>
                </a:lnTo>
                <a:lnTo>
                  <a:pt x="1714881" y="201882"/>
                </a:lnTo>
                <a:lnTo>
                  <a:pt x="1725168" y="173402"/>
                </a:lnTo>
                <a:lnTo>
                  <a:pt x="1740027" y="144922"/>
                </a:lnTo>
                <a:lnTo>
                  <a:pt x="1752600" y="117014"/>
                </a:lnTo>
                <a:lnTo>
                  <a:pt x="1762363" y="105394"/>
                </a:lnTo>
                <a:lnTo>
                  <a:pt x="1784985" y="76628"/>
                </a:lnTo>
                <a:lnTo>
                  <a:pt x="1810464" y="39862"/>
                </a:lnTo>
                <a:lnTo>
                  <a:pt x="1828800" y="4238"/>
                </a:lnTo>
                <a:lnTo>
                  <a:pt x="1826180" y="0"/>
                </a:lnTo>
                <a:close/>
              </a:path>
              <a:path w="1828800" h="453389">
                <a:moveTo>
                  <a:pt x="1765407" y="321230"/>
                </a:moveTo>
                <a:lnTo>
                  <a:pt x="1716024" y="321230"/>
                </a:lnTo>
                <a:lnTo>
                  <a:pt x="1731025" y="329279"/>
                </a:lnTo>
                <a:lnTo>
                  <a:pt x="1746884" y="339899"/>
                </a:lnTo>
                <a:lnTo>
                  <a:pt x="1761029" y="346519"/>
                </a:lnTo>
                <a:lnTo>
                  <a:pt x="1770888" y="342566"/>
                </a:lnTo>
                <a:lnTo>
                  <a:pt x="1770316" y="327517"/>
                </a:lnTo>
                <a:lnTo>
                  <a:pt x="1765407" y="32123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8596" y="2817902"/>
            <a:ext cx="1662545" cy="400050"/>
          </a:xfrm>
          <a:custGeom>
            <a:avLst/>
            <a:gdLst/>
            <a:ahLst/>
            <a:cxnLst/>
            <a:rect l="l" t="t" r="r" b="b"/>
            <a:pathLst>
              <a:path w="1828800" h="453389">
                <a:moveTo>
                  <a:pt x="0" y="434006"/>
                </a:moveTo>
                <a:lnTo>
                  <a:pt x="30710" y="433588"/>
                </a:lnTo>
                <a:lnTo>
                  <a:pt x="66050" y="433154"/>
                </a:lnTo>
                <a:lnTo>
                  <a:pt x="105626" y="432690"/>
                </a:lnTo>
                <a:lnTo>
                  <a:pt x="149042" y="432179"/>
                </a:lnTo>
                <a:lnTo>
                  <a:pt x="195904" y="431606"/>
                </a:lnTo>
                <a:lnTo>
                  <a:pt x="245816" y="430956"/>
                </a:lnTo>
                <a:lnTo>
                  <a:pt x="298383" y="430213"/>
                </a:lnTo>
                <a:lnTo>
                  <a:pt x="353210" y="429362"/>
                </a:lnTo>
                <a:lnTo>
                  <a:pt x="409903" y="428387"/>
                </a:lnTo>
                <a:lnTo>
                  <a:pt x="468066" y="427273"/>
                </a:lnTo>
                <a:lnTo>
                  <a:pt x="527303" y="426005"/>
                </a:lnTo>
                <a:lnTo>
                  <a:pt x="587222" y="424567"/>
                </a:lnTo>
                <a:lnTo>
                  <a:pt x="647425" y="422943"/>
                </a:lnTo>
                <a:lnTo>
                  <a:pt x="707518" y="421118"/>
                </a:lnTo>
                <a:lnTo>
                  <a:pt x="767106" y="419077"/>
                </a:lnTo>
                <a:lnTo>
                  <a:pt x="825795" y="416804"/>
                </a:lnTo>
                <a:lnTo>
                  <a:pt x="883188" y="414283"/>
                </a:lnTo>
                <a:lnTo>
                  <a:pt x="938891" y="411500"/>
                </a:lnTo>
                <a:lnTo>
                  <a:pt x="992509" y="408438"/>
                </a:lnTo>
                <a:lnTo>
                  <a:pt x="1043648" y="405083"/>
                </a:lnTo>
                <a:lnTo>
                  <a:pt x="1091911" y="401419"/>
                </a:lnTo>
                <a:lnTo>
                  <a:pt x="1136903" y="397430"/>
                </a:lnTo>
                <a:lnTo>
                  <a:pt x="1181721" y="391139"/>
                </a:lnTo>
                <a:lnTo>
                  <a:pt x="1227709" y="380751"/>
                </a:lnTo>
                <a:lnTo>
                  <a:pt x="1273844" y="368023"/>
                </a:lnTo>
                <a:lnTo>
                  <a:pt x="1319101" y="354709"/>
                </a:lnTo>
                <a:lnTo>
                  <a:pt x="1362455" y="342566"/>
                </a:lnTo>
                <a:lnTo>
                  <a:pt x="1389887" y="332946"/>
                </a:lnTo>
                <a:lnTo>
                  <a:pt x="1417319" y="322754"/>
                </a:lnTo>
                <a:lnTo>
                  <a:pt x="1444751" y="312562"/>
                </a:lnTo>
                <a:lnTo>
                  <a:pt x="1472183" y="302942"/>
                </a:lnTo>
                <a:lnTo>
                  <a:pt x="1488471" y="297513"/>
                </a:lnTo>
                <a:lnTo>
                  <a:pt x="1506473" y="291512"/>
                </a:lnTo>
                <a:lnTo>
                  <a:pt x="1521047" y="286654"/>
                </a:lnTo>
                <a:lnTo>
                  <a:pt x="1527047" y="284654"/>
                </a:lnTo>
                <a:lnTo>
                  <a:pt x="1558385" y="268081"/>
                </a:lnTo>
                <a:lnTo>
                  <a:pt x="1590293" y="252650"/>
                </a:lnTo>
                <a:lnTo>
                  <a:pt x="1618773" y="234934"/>
                </a:lnTo>
                <a:lnTo>
                  <a:pt x="1639823" y="211502"/>
                </a:lnTo>
                <a:lnTo>
                  <a:pt x="1665731" y="171449"/>
                </a:lnTo>
                <a:lnTo>
                  <a:pt x="1677923" y="153971"/>
                </a:lnTo>
                <a:lnTo>
                  <a:pt x="1694687" y="141636"/>
                </a:lnTo>
                <a:lnTo>
                  <a:pt x="1734311" y="117014"/>
                </a:lnTo>
                <a:lnTo>
                  <a:pt x="1743027" y="103298"/>
                </a:lnTo>
                <a:lnTo>
                  <a:pt x="1770887" y="62150"/>
                </a:lnTo>
                <a:lnTo>
                  <a:pt x="1810130" y="16049"/>
                </a:lnTo>
                <a:lnTo>
                  <a:pt x="1826180" y="0"/>
                </a:lnTo>
                <a:lnTo>
                  <a:pt x="1828799" y="4238"/>
                </a:lnTo>
                <a:lnTo>
                  <a:pt x="1810464" y="39862"/>
                </a:lnTo>
                <a:lnTo>
                  <a:pt x="1784984" y="76628"/>
                </a:lnTo>
                <a:lnTo>
                  <a:pt x="1762363" y="105394"/>
                </a:lnTo>
                <a:lnTo>
                  <a:pt x="1752599" y="117014"/>
                </a:lnTo>
                <a:lnTo>
                  <a:pt x="1740026" y="144922"/>
                </a:lnTo>
                <a:lnTo>
                  <a:pt x="1725167" y="173402"/>
                </a:lnTo>
                <a:lnTo>
                  <a:pt x="1714880" y="201882"/>
                </a:lnTo>
                <a:lnTo>
                  <a:pt x="1716023" y="229790"/>
                </a:lnTo>
                <a:lnTo>
                  <a:pt x="1720167" y="243935"/>
                </a:lnTo>
                <a:lnTo>
                  <a:pt x="1724024" y="258365"/>
                </a:lnTo>
                <a:lnTo>
                  <a:pt x="1728454" y="272224"/>
                </a:lnTo>
                <a:lnTo>
                  <a:pt x="1734311" y="284654"/>
                </a:lnTo>
                <a:lnTo>
                  <a:pt x="1745170" y="299704"/>
                </a:lnTo>
                <a:lnTo>
                  <a:pt x="1759457" y="313610"/>
                </a:lnTo>
                <a:lnTo>
                  <a:pt x="1770316" y="327517"/>
                </a:lnTo>
                <a:lnTo>
                  <a:pt x="1770887" y="342566"/>
                </a:lnTo>
                <a:lnTo>
                  <a:pt x="1761029" y="346519"/>
                </a:lnTo>
                <a:lnTo>
                  <a:pt x="1746884" y="339899"/>
                </a:lnTo>
                <a:lnTo>
                  <a:pt x="1731025" y="329279"/>
                </a:lnTo>
                <a:lnTo>
                  <a:pt x="1716023" y="321230"/>
                </a:lnTo>
                <a:lnTo>
                  <a:pt x="1665746" y="324081"/>
                </a:lnTo>
                <a:lnTo>
                  <a:pt x="1615552" y="326762"/>
                </a:lnTo>
                <a:lnTo>
                  <a:pt x="1565528" y="329612"/>
                </a:lnTo>
                <a:lnTo>
                  <a:pt x="1515759" y="332971"/>
                </a:lnTo>
                <a:lnTo>
                  <a:pt x="1466327" y="337176"/>
                </a:lnTo>
                <a:lnTo>
                  <a:pt x="1417319" y="342566"/>
                </a:lnTo>
                <a:lnTo>
                  <a:pt x="1361170" y="354568"/>
                </a:lnTo>
                <a:lnTo>
                  <a:pt x="1341119" y="360854"/>
                </a:lnTo>
                <a:lnTo>
                  <a:pt x="1308068" y="370427"/>
                </a:lnTo>
                <a:lnTo>
                  <a:pt x="1271015" y="382571"/>
                </a:lnTo>
                <a:lnTo>
                  <a:pt x="1240821" y="393001"/>
                </a:lnTo>
                <a:lnTo>
                  <a:pt x="1228343" y="397430"/>
                </a:lnTo>
                <a:lnTo>
                  <a:pt x="1196839" y="405533"/>
                </a:lnTo>
                <a:lnTo>
                  <a:pt x="1121438" y="421137"/>
                </a:lnTo>
                <a:lnTo>
                  <a:pt x="1077440" y="428337"/>
                </a:lnTo>
                <a:lnTo>
                  <a:pt x="1029178" y="434934"/>
                </a:lnTo>
                <a:lnTo>
                  <a:pt x="976601" y="440779"/>
                </a:lnTo>
                <a:lnTo>
                  <a:pt x="919659" y="445721"/>
                </a:lnTo>
                <a:lnTo>
                  <a:pt x="858302" y="449610"/>
                </a:lnTo>
                <a:lnTo>
                  <a:pt x="792479" y="452294"/>
                </a:lnTo>
                <a:lnTo>
                  <a:pt x="751734" y="453127"/>
                </a:lnTo>
                <a:lnTo>
                  <a:pt x="706546" y="453384"/>
                </a:lnTo>
                <a:lnTo>
                  <a:pt x="657617" y="453131"/>
                </a:lnTo>
                <a:lnTo>
                  <a:pt x="605647" y="452437"/>
                </a:lnTo>
                <a:lnTo>
                  <a:pt x="551337" y="451368"/>
                </a:lnTo>
                <a:lnTo>
                  <a:pt x="495389" y="449990"/>
                </a:lnTo>
                <a:lnTo>
                  <a:pt x="438503" y="448372"/>
                </a:lnTo>
                <a:lnTo>
                  <a:pt x="381380" y="446579"/>
                </a:lnTo>
                <a:lnTo>
                  <a:pt x="324722" y="444679"/>
                </a:lnTo>
                <a:lnTo>
                  <a:pt x="269230" y="442739"/>
                </a:lnTo>
                <a:lnTo>
                  <a:pt x="215603" y="440826"/>
                </a:lnTo>
                <a:lnTo>
                  <a:pt x="164544" y="439007"/>
                </a:lnTo>
                <a:lnTo>
                  <a:pt x="116753" y="437348"/>
                </a:lnTo>
                <a:lnTo>
                  <a:pt x="72931" y="435917"/>
                </a:lnTo>
                <a:lnTo>
                  <a:pt x="33780" y="434781"/>
                </a:lnTo>
                <a:lnTo>
                  <a:pt x="0" y="434006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934" y="3207572"/>
            <a:ext cx="146857" cy="75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9185" y="3590814"/>
            <a:ext cx="1454727" cy="186018"/>
          </a:xfrm>
          <a:custGeom>
            <a:avLst/>
            <a:gdLst/>
            <a:ahLst/>
            <a:cxnLst/>
            <a:rect l="l" t="t" r="r" b="b"/>
            <a:pathLst>
              <a:path w="1600200" h="210820">
                <a:moveTo>
                  <a:pt x="0" y="176783"/>
                </a:moveTo>
                <a:lnTo>
                  <a:pt x="47471" y="159696"/>
                </a:lnTo>
                <a:lnTo>
                  <a:pt x="95023" y="142809"/>
                </a:lnTo>
                <a:lnTo>
                  <a:pt x="142665" y="126253"/>
                </a:lnTo>
                <a:lnTo>
                  <a:pt x="190404" y="110156"/>
                </a:lnTo>
                <a:lnTo>
                  <a:pt x="238251" y="94649"/>
                </a:lnTo>
                <a:lnTo>
                  <a:pt x="286214" y="79861"/>
                </a:lnTo>
                <a:lnTo>
                  <a:pt x="334302" y="65921"/>
                </a:lnTo>
                <a:lnTo>
                  <a:pt x="382523" y="52958"/>
                </a:lnTo>
                <a:lnTo>
                  <a:pt x="430888" y="41104"/>
                </a:lnTo>
                <a:lnTo>
                  <a:pt x="479405" y="30485"/>
                </a:lnTo>
                <a:lnTo>
                  <a:pt x="528082" y="21234"/>
                </a:lnTo>
                <a:lnTo>
                  <a:pt x="576929" y="13477"/>
                </a:lnTo>
                <a:lnTo>
                  <a:pt x="625954" y="7346"/>
                </a:lnTo>
                <a:lnTo>
                  <a:pt x="675167" y="2970"/>
                </a:lnTo>
                <a:lnTo>
                  <a:pt x="724577" y="478"/>
                </a:lnTo>
                <a:lnTo>
                  <a:pt x="774191" y="0"/>
                </a:lnTo>
                <a:lnTo>
                  <a:pt x="823018" y="2722"/>
                </a:lnTo>
                <a:lnTo>
                  <a:pt x="874477" y="8494"/>
                </a:lnTo>
                <a:lnTo>
                  <a:pt x="928035" y="16946"/>
                </a:lnTo>
                <a:lnTo>
                  <a:pt x="983160" y="27709"/>
                </a:lnTo>
                <a:lnTo>
                  <a:pt x="1039320" y="40415"/>
                </a:lnTo>
                <a:lnTo>
                  <a:pt x="1095983" y="54696"/>
                </a:lnTo>
                <a:lnTo>
                  <a:pt x="1152616" y="70183"/>
                </a:lnTo>
                <a:lnTo>
                  <a:pt x="1208686" y="86507"/>
                </a:lnTo>
                <a:lnTo>
                  <a:pt x="1263663" y="103301"/>
                </a:lnTo>
                <a:lnTo>
                  <a:pt x="1317012" y="120195"/>
                </a:lnTo>
                <a:lnTo>
                  <a:pt x="1368203" y="136821"/>
                </a:lnTo>
                <a:lnTo>
                  <a:pt x="1416702" y="152810"/>
                </a:lnTo>
                <a:lnTo>
                  <a:pt x="1461978" y="167795"/>
                </a:lnTo>
                <a:lnTo>
                  <a:pt x="1503498" y="181405"/>
                </a:lnTo>
                <a:lnTo>
                  <a:pt x="1540730" y="193274"/>
                </a:lnTo>
                <a:lnTo>
                  <a:pt x="1573141" y="203032"/>
                </a:lnTo>
                <a:lnTo>
                  <a:pt x="1600199" y="210311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4727" y="3768315"/>
            <a:ext cx="1454727" cy="202266"/>
          </a:xfrm>
          <a:custGeom>
            <a:avLst/>
            <a:gdLst/>
            <a:ahLst/>
            <a:cxnLst/>
            <a:rect l="l" t="t" r="r" b="b"/>
            <a:pathLst>
              <a:path w="1600200" h="229235">
                <a:moveTo>
                  <a:pt x="0" y="0"/>
                </a:moveTo>
                <a:lnTo>
                  <a:pt x="46296" y="20013"/>
                </a:lnTo>
                <a:lnTo>
                  <a:pt x="92624" y="39951"/>
                </a:lnTo>
                <a:lnTo>
                  <a:pt x="139015" y="59665"/>
                </a:lnTo>
                <a:lnTo>
                  <a:pt x="185499" y="79009"/>
                </a:lnTo>
                <a:lnTo>
                  <a:pt x="232108" y="97835"/>
                </a:lnTo>
                <a:lnTo>
                  <a:pt x="278874" y="115996"/>
                </a:lnTo>
                <a:lnTo>
                  <a:pt x="325827" y="133344"/>
                </a:lnTo>
                <a:lnTo>
                  <a:pt x="372998" y="149732"/>
                </a:lnTo>
                <a:lnTo>
                  <a:pt x="420420" y="165013"/>
                </a:lnTo>
                <a:lnTo>
                  <a:pt x="468123" y="179040"/>
                </a:lnTo>
                <a:lnTo>
                  <a:pt x="516139" y="191664"/>
                </a:lnTo>
                <a:lnTo>
                  <a:pt x="564499" y="202739"/>
                </a:lnTo>
                <a:lnTo>
                  <a:pt x="613233" y="212118"/>
                </a:lnTo>
                <a:lnTo>
                  <a:pt x="662374" y="219652"/>
                </a:lnTo>
                <a:lnTo>
                  <a:pt x="711952" y="225195"/>
                </a:lnTo>
                <a:lnTo>
                  <a:pt x="761999" y="228599"/>
                </a:lnTo>
                <a:lnTo>
                  <a:pt x="810442" y="229224"/>
                </a:lnTo>
                <a:lnTo>
                  <a:pt x="861802" y="227011"/>
                </a:lnTo>
                <a:lnTo>
                  <a:pt x="915519" y="222290"/>
                </a:lnTo>
                <a:lnTo>
                  <a:pt x="971030" y="215388"/>
                </a:lnTo>
                <a:lnTo>
                  <a:pt x="1027774" y="206631"/>
                </a:lnTo>
                <a:lnTo>
                  <a:pt x="1085187" y="196349"/>
                </a:lnTo>
                <a:lnTo>
                  <a:pt x="1142708" y="184868"/>
                </a:lnTo>
                <a:lnTo>
                  <a:pt x="1199775" y="172516"/>
                </a:lnTo>
                <a:lnTo>
                  <a:pt x="1255826" y="159620"/>
                </a:lnTo>
                <a:lnTo>
                  <a:pt x="1310298" y="146509"/>
                </a:lnTo>
                <a:lnTo>
                  <a:pt x="1362630" y="133509"/>
                </a:lnTo>
                <a:lnTo>
                  <a:pt x="1412260" y="120949"/>
                </a:lnTo>
                <a:lnTo>
                  <a:pt x="1458625" y="109155"/>
                </a:lnTo>
                <a:lnTo>
                  <a:pt x="1501164" y="98456"/>
                </a:lnTo>
                <a:lnTo>
                  <a:pt x="1539314" y="89178"/>
                </a:lnTo>
                <a:lnTo>
                  <a:pt x="1572513" y="81650"/>
                </a:lnTo>
                <a:lnTo>
                  <a:pt x="1600199" y="76199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3039" y="3684942"/>
            <a:ext cx="1357745" cy="100853"/>
          </a:xfrm>
          <a:custGeom>
            <a:avLst/>
            <a:gdLst/>
            <a:ahLst/>
            <a:cxnLst/>
            <a:rect l="l" t="t" r="r" b="b"/>
            <a:pathLst>
              <a:path w="1493520" h="114300">
                <a:moveTo>
                  <a:pt x="0" y="112775"/>
                </a:moveTo>
                <a:lnTo>
                  <a:pt x="48323" y="107497"/>
                </a:lnTo>
                <a:lnTo>
                  <a:pt x="96594" y="101899"/>
                </a:lnTo>
                <a:lnTo>
                  <a:pt x="144757" y="95660"/>
                </a:lnTo>
                <a:lnTo>
                  <a:pt x="192761" y="88463"/>
                </a:lnTo>
                <a:lnTo>
                  <a:pt x="240552" y="79985"/>
                </a:lnTo>
                <a:lnTo>
                  <a:pt x="288075" y="69908"/>
                </a:lnTo>
                <a:lnTo>
                  <a:pt x="335279" y="57911"/>
                </a:lnTo>
                <a:lnTo>
                  <a:pt x="390524" y="38099"/>
                </a:lnTo>
                <a:lnTo>
                  <a:pt x="418861" y="27908"/>
                </a:lnTo>
                <a:lnTo>
                  <a:pt x="448055" y="18287"/>
                </a:lnTo>
                <a:lnTo>
                  <a:pt x="464343" y="12858"/>
                </a:lnTo>
                <a:lnTo>
                  <a:pt x="482345" y="6857"/>
                </a:lnTo>
                <a:lnTo>
                  <a:pt x="496919" y="2000"/>
                </a:lnTo>
                <a:lnTo>
                  <a:pt x="502919" y="0"/>
                </a:lnTo>
                <a:lnTo>
                  <a:pt x="566711" y="4620"/>
                </a:lnTo>
                <a:lnTo>
                  <a:pt x="623718" y="9534"/>
                </a:lnTo>
                <a:lnTo>
                  <a:pt x="675384" y="15032"/>
                </a:lnTo>
                <a:lnTo>
                  <a:pt x="723156" y="21409"/>
                </a:lnTo>
                <a:lnTo>
                  <a:pt x="768476" y="28955"/>
                </a:lnTo>
                <a:lnTo>
                  <a:pt x="812791" y="37965"/>
                </a:lnTo>
                <a:lnTo>
                  <a:pt x="857545" y="48731"/>
                </a:lnTo>
                <a:lnTo>
                  <a:pt x="904183" y="61545"/>
                </a:lnTo>
                <a:lnTo>
                  <a:pt x="954148" y="76699"/>
                </a:lnTo>
                <a:lnTo>
                  <a:pt x="1008887" y="94487"/>
                </a:lnTo>
                <a:lnTo>
                  <a:pt x="1041961" y="101666"/>
                </a:lnTo>
                <a:lnTo>
                  <a:pt x="1087672" y="106923"/>
                </a:lnTo>
                <a:lnTo>
                  <a:pt x="1142564" y="110535"/>
                </a:lnTo>
                <a:lnTo>
                  <a:pt x="1203179" y="112775"/>
                </a:lnTo>
                <a:lnTo>
                  <a:pt x="1266062" y="113918"/>
                </a:lnTo>
                <a:lnTo>
                  <a:pt x="1327757" y="114239"/>
                </a:lnTo>
                <a:lnTo>
                  <a:pt x="1384806" y="114010"/>
                </a:lnTo>
                <a:lnTo>
                  <a:pt x="1433754" y="113507"/>
                </a:lnTo>
                <a:lnTo>
                  <a:pt x="1471144" y="113004"/>
                </a:lnTo>
                <a:lnTo>
                  <a:pt x="1493519" y="112775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32066" y="3832861"/>
            <a:ext cx="1086427" cy="48745"/>
          </a:xfrm>
          <a:custGeom>
            <a:avLst/>
            <a:gdLst/>
            <a:ahLst/>
            <a:cxnLst/>
            <a:rect l="l" t="t" r="r" b="b"/>
            <a:pathLst>
              <a:path w="1195070" h="55245">
                <a:moveTo>
                  <a:pt x="0" y="0"/>
                </a:moveTo>
                <a:lnTo>
                  <a:pt x="50709" y="7048"/>
                </a:lnTo>
                <a:lnTo>
                  <a:pt x="101433" y="13314"/>
                </a:lnTo>
                <a:lnTo>
                  <a:pt x="152184" y="18920"/>
                </a:lnTo>
                <a:lnTo>
                  <a:pt x="202977" y="23990"/>
                </a:lnTo>
                <a:lnTo>
                  <a:pt x="253824" y="28647"/>
                </a:lnTo>
                <a:lnTo>
                  <a:pt x="304740" y="33017"/>
                </a:lnTo>
                <a:lnTo>
                  <a:pt x="355738" y="37221"/>
                </a:lnTo>
                <a:lnTo>
                  <a:pt x="406833" y="41385"/>
                </a:lnTo>
                <a:lnTo>
                  <a:pt x="458038" y="45630"/>
                </a:lnTo>
                <a:lnTo>
                  <a:pt x="509366" y="50082"/>
                </a:lnTo>
                <a:lnTo>
                  <a:pt x="560831" y="54863"/>
                </a:lnTo>
                <a:lnTo>
                  <a:pt x="614552" y="52833"/>
                </a:lnTo>
                <a:lnTo>
                  <a:pt x="668273" y="51196"/>
                </a:lnTo>
                <a:lnTo>
                  <a:pt x="721994" y="49774"/>
                </a:lnTo>
                <a:lnTo>
                  <a:pt x="775715" y="48386"/>
                </a:lnTo>
                <a:lnTo>
                  <a:pt x="829436" y="46857"/>
                </a:lnTo>
                <a:lnTo>
                  <a:pt x="883157" y="45005"/>
                </a:lnTo>
                <a:lnTo>
                  <a:pt x="936878" y="42654"/>
                </a:lnTo>
                <a:lnTo>
                  <a:pt x="990599" y="39623"/>
                </a:lnTo>
                <a:lnTo>
                  <a:pt x="1044368" y="30860"/>
                </a:lnTo>
                <a:lnTo>
                  <a:pt x="1093850" y="17525"/>
                </a:lnTo>
                <a:lnTo>
                  <a:pt x="1142761" y="5333"/>
                </a:lnTo>
                <a:lnTo>
                  <a:pt x="1194815" y="0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68086" y="3784452"/>
            <a:ext cx="1100282" cy="32497"/>
          </a:xfrm>
          <a:custGeom>
            <a:avLst/>
            <a:gdLst/>
            <a:ahLst/>
            <a:cxnLst/>
            <a:rect l="l" t="t" r="r" b="b"/>
            <a:pathLst>
              <a:path w="1210310" h="36829">
                <a:moveTo>
                  <a:pt x="0" y="0"/>
                </a:moveTo>
                <a:lnTo>
                  <a:pt x="50992" y="1584"/>
                </a:lnTo>
                <a:lnTo>
                  <a:pt x="101866" y="3280"/>
                </a:lnTo>
                <a:lnTo>
                  <a:pt x="152632" y="5072"/>
                </a:lnTo>
                <a:lnTo>
                  <a:pt x="203298" y="6942"/>
                </a:lnTo>
                <a:lnTo>
                  <a:pt x="253875" y="8876"/>
                </a:lnTo>
                <a:lnTo>
                  <a:pt x="304371" y="10858"/>
                </a:lnTo>
                <a:lnTo>
                  <a:pt x="354795" y="12871"/>
                </a:lnTo>
                <a:lnTo>
                  <a:pt x="405158" y="14901"/>
                </a:lnTo>
                <a:lnTo>
                  <a:pt x="455467" y="16930"/>
                </a:lnTo>
                <a:lnTo>
                  <a:pt x="505733" y="18944"/>
                </a:lnTo>
                <a:lnTo>
                  <a:pt x="555964" y="20925"/>
                </a:lnTo>
                <a:lnTo>
                  <a:pt x="606170" y="22859"/>
                </a:lnTo>
                <a:lnTo>
                  <a:pt x="656361" y="24730"/>
                </a:lnTo>
                <a:lnTo>
                  <a:pt x="706545" y="26521"/>
                </a:lnTo>
                <a:lnTo>
                  <a:pt x="756731" y="28217"/>
                </a:lnTo>
                <a:lnTo>
                  <a:pt x="806929" y="29802"/>
                </a:lnTo>
                <a:lnTo>
                  <a:pt x="857149" y="31260"/>
                </a:lnTo>
                <a:lnTo>
                  <a:pt x="907399" y="32575"/>
                </a:lnTo>
                <a:lnTo>
                  <a:pt x="957688" y="33731"/>
                </a:lnTo>
                <a:lnTo>
                  <a:pt x="1008027" y="34713"/>
                </a:lnTo>
                <a:lnTo>
                  <a:pt x="1058423" y="35504"/>
                </a:lnTo>
                <a:lnTo>
                  <a:pt x="1108888" y="36089"/>
                </a:lnTo>
                <a:lnTo>
                  <a:pt x="1159429" y="36451"/>
                </a:lnTo>
                <a:lnTo>
                  <a:pt x="1210055" y="36575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8938" y="3659645"/>
            <a:ext cx="1169555" cy="141194"/>
          </a:xfrm>
          <a:custGeom>
            <a:avLst/>
            <a:gdLst/>
            <a:ahLst/>
            <a:cxnLst/>
            <a:rect l="l" t="t" r="r" b="b"/>
            <a:pathLst>
              <a:path w="1286510" h="160020">
                <a:moveTo>
                  <a:pt x="0" y="123158"/>
                </a:moveTo>
                <a:lnTo>
                  <a:pt x="49251" y="100883"/>
                </a:lnTo>
                <a:lnTo>
                  <a:pt x="97471" y="82043"/>
                </a:lnTo>
                <a:lnTo>
                  <a:pt x="144991" y="66295"/>
                </a:lnTo>
                <a:lnTo>
                  <a:pt x="192140" y="53294"/>
                </a:lnTo>
                <a:lnTo>
                  <a:pt x="239248" y="42698"/>
                </a:lnTo>
                <a:lnTo>
                  <a:pt x="286644" y="34163"/>
                </a:lnTo>
                <a:lnTo>
                  <a:pt x="334659" y="27346"/>
                </a:lnTo>
                <a:lnTo>
                  <a:pt x="383622" y="21903"/>
                </a:lnTo>
                <a:lnTo>
                  <a:pt x="433862" y="17490"/>
                </a:lnTo>
                <a:lnTo>
                  <a:pt x="485710" y="13764"/>
                </a:lnTo>
                <a:lnTo>
                  <a:pt x="539495" y="10382"/>
                </a:lnTo>
                <a:lnTo>
                  <a:pt x="583447" y="654"/>
                </a:lnTo>
                <a:lnTo>
                  <a:pt x="628221" y="0"/>
                </a:lnTo>
                <a:lnTo>
                  <a:pt x="673494" y="6631"/>
                </a:lnTo>
                <a:lnTo>
                  <a:pt x="718946" y="18764"/>
                </a:lnTo>
                <a:lnTo>
                  <a:pt x="764256" y="34611"/>
                </a:lnTo>
                <a:lnTo>
                  <a:pt x="809101" y="52387"/>
                </a:lnTo>
                <a:lnTo>
                  <a:pt x="853160" y="70306"/>
                </a:lnTo>
                <a:lnTo>
                  <a:pt x="896111" y="86582"/>
                </a:lnTo>
                <a:lnTo>
                  <a:pt x="942807" y="99456"/>
                </a:lnTo>
                <a:lnTo>
                  <a:pt x="990965" y="106918"/>
                </a:lnTo>
                <a:lnTo>
                  <a:pt x="1039855" y="111600"/>
                </a:lnTo>
                <a:lnTo>
                  <a:pt x="1088745" y="116135"/>
                </a:lnTo>
                <a:lnTo>
                  <a:pt x="1136903" y="123158"/>
                </a:lnTo>
                <a:lnTo>
                  <a:pt x="1173956" y="135302"/>
                </a:lnTo>
                <a:lnTo>
                  <a:pt x="1211579" y="147161"/>
                </a:lnTo>
                <a:lnTo>
                  <a:pt x="1249203" y="156162"/>
                </a:lnTo>
                <a:lnTo>
                  <a:pt x="1286255" y="159734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59363" y="3065930"/>
            <a:ext cx="790864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neu</a:t>
            </a:r>
            <a:r>
              <a:rPr sz="2200" spc="-18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50309" y="3671048"/>
            <a:ext cx="808182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84455" y="4243893"/>
            <a:ext cx="1723159" cy="1365725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•RBC</a:t>
            </a:r>
            <a:endParaRPr sz="2200" dirty="0">
              <a:latin typeface="Times New Roman"/>
              <a:cs typeface="Times New Roman"/>
            </a:endParaRPr>
          </a:p>
          <a:p>
            <a:pPr marL="11397"/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•Intestinal</a:t>
            </a:r>
            <a:r>
              <a:rPr sz="22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cells</a:t>
            </a:r>
            <a:endParaRPr sz="2200" dirty="0">
              <a:latin typeface="Times New Roman"/>
              <a:cs typeface="Times New Roman"/>
            </a:endParaRPr>
          </a:p>
          <a:p>
            <a:pPr marL="11397"/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•Fibroblasts</a:t>
            </a:r>
            <a:endParaRPr sz="2200" dirty="0">
              <a:latin typeface="Times New Roman"/>
              <a:cs typeface="Times New Roman"/>
            </a:endParaRPr>
          </a:p>
          <a:p>
            <a:pPr marL="11397"/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•Adipocytes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26309" y="4410636"/>
            <a:ext cx="1428750" cy="169402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•Nerve</a:t>
            </a:r>
            <a:endParaRPr sz="2200" dirty="0">
              <a:latin typeface="Times New Roman"/>
              <a:cs typeface="Times New Roman"/>
            </a:endParaRPr>
          </a:p>
          <a:p>
            <a:pPr marL="11397">
              <a:lnSpc>
                <a:spcPts val="2576"/>
              </a:lnSpc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•Muscle</a:t>
            </a:r>
            <a:endParaRPr sz="2200" dirty="0">
              <a:latin typeface="Times New Roman"/>
              <a:cs typeface="Times New Roman"/>
            </a:endParaRPr>
          </a:p>
          <a:p>
            <a:pPr marL="421688">
              <a:lnSpc>
                <a:spcPts val="2576"/>
              </a:lnSpc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•Skeletal</a:t>
            </a:r>
            <a:endParaRPr sz="2200" dirty="0">
              <a:latin typeface="Times New Roman"/>
              <a:cs typeface="Times New Roman"/>
            </a:endParaRPr>
          </a:p>
          <a:p>
            <a:pPr marL="421688"/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•Cardiac</a:t>
            </a:r>
            <a:endParaRPr sz="2200" dirty="0">
              <a:latin typeface="Times New Roman"/>
              <a:cs typeface="Times New Roman"/>
            </a:endParaRPr>
          </a:p>
          <a:p>
            <a:pPr marL="421688"/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•Smooth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7127" y="608465"/>
            <a:ext cx="4388427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23" dirty="0">
                <a:solidFill>
                  <a:srgbClr val="FFFF00"/>
                </a:solidFill>
              </a:rPr>
              <a:t>Membrane</a:t>
            </a:r>
            <a:r>
              <a:rPr spc="-242" dirty="0">
                <a:solidFill>
                  <a:srgbClr val="FFFF00"/>
                </a:solidFill>
              </a:rPr>
              <a:t> </a:t>
            </a:r>
            <a:r>
              <a:rPr spc="-292" dirty="0">
                <a:solidFill>
                  <a:srgbClr val="FFFF00"/>
                </a:solidFill>
              </a:rPr>
              <a:t>potential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551" y="4201646"/>
            <a:ext cx="7167995" cy="1926266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320255" marR="4559" indent="-308858">
              <a:spcBef>
                <a:spcPts val="8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potential difference exists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cell  membranes</a:t>
            </a:r>
            <a:endParaRPr sz="2900" dirty="0">
              <a:latin typeface="Arial"/>
              <a:cs typeface="Arial"/>
            </a:endParaRPr>
          </a:p>
          <a:p>
            <a:pPr marL="320255" indent="-308858">
              <a:spcBef>
                <a:spcPts val="69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This is</a:t>
            </a:r>
            <a:r>
              <a:rPr sz="2900" spc="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endParaRPr sz="2900" dirty="0">
              <a:latin typeface="Arial"/>
              <a:cs typeface="Arial"/>
            </a:endParaRPr>
          </a:p>
          <a:p>
            <a:pPr marL="421688">
              <a:spcBef>
                <a:spcPts val="592"/>
              </a:spcBef>
            </a:pPr>
            <a:r>
              <a:rPr sz="2500" dirty="0">
                <a:solidFill>
                  <a:srgbClr val="00FFFF"/>
                </a:solidFill>
                <a:latin typeface="Arial"/>
                <a:cs typeface="Arial"/>
              </a:rPr>
              <a:t>– Resting Membrane Potential</a:t>
            </a:r>
            <a:r>
              <a:rPr sz="2500" spc="-99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FFFF"/>
                </a:solidFill>
                <a:latin typeface="Arial"/>
                <a:cs typeface="Arial"/>
              </a:rPr>
              <a:t>(RMP)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7273" y="2084294"/>
            <a:ext cx="2840182" cy="1344706"/>
          </a:xfrm>
          <a:custGeom>
            <a:avLst/>
            <a:gdLst/>
            <a:ahLst/>
            <a:cxnLst/>
            <a:rect l="l" t="t" r="r" b="b"/>
            <a:pathLst>
              <a:path w="3124200" h="15240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1949" y="2084294"/>
            <a:ext cx="355023" cy="1344706"/>
          </a:xfrm>
          <a:custGeom>
            <a:avLst/>
            <a:gdLst/>
            <a:ahLst/>
            <a:cxnLst/>
            <a:rect l="l" t="t" r="r" b="b"/>
            <a:pathLst>
              <a:path w="390525" h="1524000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9273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5636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1273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7636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8546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4909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0546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6909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3273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79273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1192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5636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7555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0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93919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8364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0283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64727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6646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79273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1192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25636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7555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93919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18364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40283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64727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6646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7127" y="219528"/>
            <a:ext cx="4388427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23" dirty="0">
                <a:solidFill>
                  <a:srgbClr val="FFFF00"/>
                </a:solidFill>
              </a:rPr>
              <a:t>Membrane</a:t>
            </a:r>
            <a:r>
              <a:rPr spc="-242" dirty="0">
                <a:solidFill>
                  <a:srgbClr val="FFFF00"/>
                </a:solidFill>
              </a:rPr>
              <a:t> </a:t>
            </a:r>
            <a:r>
              <a:rPr spc="-292" dirty="0">
                <a:solidFill>
                  <a:srgbClr val="FFFF00"/>
                </a:solidFill>
              </a:rPr>
              <a:t>potential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3012" y="4314401"/>
            <a:ext cx="6640368" cy="1789080"/>
          </a:xfrm>
          <a:prstGeom prst="rect">
            <a:avLst/>
          </a:prstGeom>
        </p:spPr>
        <p:txBody>
          <a:bodyPr vert="horz" wrap="square" lIns="0" tIns="87757" rIns="0" bIns="0" rtlCol="0">
            <a:spAutoFit/>
          </a:bodyPr>
          <a:lstStyle/>
          <a:p>
            <a:pPr marL="267829" indent="-256432">
              <a:spcBef>
                <a:spcPts val="691"/>
              </a:spcBef>
              <a:buChar char="–"/>
              <a:tabLst>
                <a:tab pos="268969" algn="l"/>
              </a:tabLst>
            </a:pP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Inside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is negative with respect </a:t>
            </a:r>
            <a:r>
              <a:rPr sz="2500" spc="9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endParaRPr sz="2500" dirty="0">
              <a:latin typeface="Arial"/>
              <a:cs typeface="Arial"/>
            </a:endParaRPr>
          </a:p>
          <a:p>
            <a:pPr marL="267829" marR="17665" indent="-256432">
              <a:lnSpc>
                <a:spcPct val="100699"/>
              </a:lnSpc>
              <a:spcBef>
                <a:spcPts val="583"/>
              </a:spcBef>
              <a:buChar char="–"/>
              <a:tabLst>
                <a:tab pos="268969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is measured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microelectrodes and 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oscilloscope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en-GB" sz="25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VOLTMETER)</a:t>
            </a:r>
            <a:endParaRPr sz="2500" dirty="0">
              <a:latin typeface="Arial"/>
              <a:cs typeface="Arial"/>
            </a:endParaRPr>
          </a:p>
          <a:p>
            <a:pPr marL="268399" indent="-257002">
              <a:spcBef>
                <a:spcPts val="601"/>
              </a:spcBef>
              <a:buChar char="–"/>
              <a:tabLst>
                <a:tab pos="268969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is about </a:t>
            </a:r>
            <a:r>
              <a:rPr sz="2500" dirty="0">
                <a:solidFill>
                  <a:srgbClr val="FFFF00"/>
                </a:solidFill>
                <a:latin typeface="Arial"/>
                <a:cs typeface="Arial"/>
              </a:rPr>
              <a:t>-70 </a:t>
            </a:r>
            <a:r>
              <a:rPr sz="2500" spc="9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sz="2500" spc="4" dirty="0">
                <a:solidFill>
                  <a:srgbClr val="FFFF00"/>
                </a:solidFill>
                <a:latin typeface="Arial"/>
                <a:cs typeface="Arial"/>
              </a:rPr>
              <a:t>-90</a:t>
            </a:r>
            <a:r>
              <a:rPr sz="250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00"/>
                </a:solidFill>
                <a:latin typeface="Arial"/>
                <a:cs typeface="Arial"/>
              </a:rPr>
              <a:t>mV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3273" y="2017059"/>
            <a:ext cx="2840182" cy="1344706"/>
          </a:xfrm>
          <a:custGeom>
            <a:avLst/>
            <a:gdLst/>
            <a:ahLst/>
            <a:cxnLst/>
            <a:rect l="l" t="t" r="r" b="b"/>
            <a:pathLst>
              <a:path w="3124200" h="15240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7949" y="2017059"/>
            <a:ext cx="355023" cy="1344706"/>
          </a:xfrm>
          <a:custGeom>
            <a:avLst/>
            <a:gdLst/>
            <a:ahLst/>
            <a:cxnLst/>
            <a:rect l="l" t="t" r="r" b="b"/>
            <a:pathLst>
              <a:path w="390525" h="1524000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5273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1636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7273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3636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4546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0909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6546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2909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9273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5273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7192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636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3555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0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9919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94364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16283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0727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2646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55273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77192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1636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23555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8000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69919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94364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6283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40727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2646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41818" y="1748118"/>
            <a:ext cx="2701636" cy="2033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4389" y="548680"/>
            <a:ext cx="3774208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10" dirty="0">
                <a:solidFill>
                  <a:srgbClr val="FFFF00"/>
                </a:solidFill>
              </a:rPr>
              <a:t>Excitable</a:t>
            </a:r>
            <a:r>
              <a:rPr spc="-265" dirty="0">
                <a:solidFill>
                  <a:srgbClr val="FFFF00"/>
                </a:solidFill>
              </a:rPr>
              <a:t> </a:t>
            </a:r>
            <a:r>
              <a:rPr spc="-256" dirty="0">
                <a:solidFill>
                  <a:srgbClr val="FFFF00"/>
                </a:solidFill>
              </a:rPr>
              <a:t>tissues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877" y="4550150"/>
            <a:ext cx="3157105" cy="872132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268399" marR="4559" indent="-257002">
              <a:spcBef>
                <a:spcPts val="81"/>
              </a:spcBef>
              <a:buChar char="•"/>
              <a:tabLst>
                <a:tab pos="268399" algn="l"/>
                <a:tab pos="268969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Excitable </a:t>
            </a: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tissues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pc="4" dirty="0">
                <a:solidFill>
                  <a:srgbClr val="FFFFFF"/>
                </a:solidFill>
                <a:latin typeface="Arial"/>
                <a:cs typeface="Arial"/>
              </a:rPr>
              <a:t>more 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RMP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( - 70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 </a:t>
            </a:r>
            <a:r>
              <a:rPr spc="-13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- 90</a:t>
            </a:r>
            <a:r>
              <a:rPr spc="-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4" dirty="0">
                <a:solidFill>
                  <a:srgbClr val="FFFFFF"/>
                </a:solidFill>
                <a:latin typeface="Arial"/>
                <a:cs typeface="Arial"/>
              </a:rPr>
              <a:t>mV)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1818" y="2143666"/>
            <a:ext cx="1674091" cy="34661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7978" rIns="0" bIns="0" rtlCol="0">
            <a:spAutoFit/>
          </a:bodyPr>
          <a:lstStyle/>
          <a:p>
            <a:pPr marL="81488">
              <a:spcBef>
                <a:spcPts val="63"/>
              </a:spcBef>
            </a:pPr>
            <a:r>
              <a:rPr sz="2200" spc="-4" dirty="0">
                <a:solidFill>
                  <a:srgbClr val="000066"/>
                </a:solidFill>
                <a:latin typeface="Courier New"/>
                <a:cs typeface="Courier New"/>
              </a:rPr>
              <a:t>excitable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9764" y="2086739"/>
            <a:ext cx="1942523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7C80"/>
                </a:solidFill>
                <a:latin typeface="Lucida Sans Unicode"/>
                <a:cs typeface="Lucida Sans Unicode"/>
              </a:rPr>
              <a:t>Non-excitable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26727" y="2778367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6727" y="2778367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6727" y="287249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6727" y="287249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6727" y="296931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6727" y="296931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6727" y="306344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6727" y="306344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6727" y="3160263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400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6727" y="3160263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399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65818" y="2912838"/>
            <a:ext cx="346364" cy="336176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5818" y="3249014"/>
            <a:ext cx="346364" cy="336176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4185" y="3008311"/>
            <a:ext cx="146857" cy="142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4185" y="3328352"/>
            <a:ext cx="146857" cy="142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51946" y="3337317"/>
            <a:ext cx="93633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sz="2200" spc="-6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9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98854" y="3571295"/>
            <a:ext cx="48375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9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00" spc="-3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00546" y="3114543"/>
            <a:ext cx="415636" cy="403412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121919"/>
                </a:moveTo>
                <a:lnTo>
                  <a:pt x="176783" y="48767"/>
                </a:lnTo>
                <a:lnTo>
                  <a:pt x="155447" y="134111"/>
                </a:lnTo>
                <a:lnTo>
                  <a:pt x="9143" y="48767"/>
                </a:lnTo>
                <a:lnTo>
                  <a:pt x="97535" y="161543"/>
                </a:lnTo>
                <a:lnTo>
                  <a:pt x="0" y="182879"/>
                </a:lnTo>
                <a:lnTo>
                  <a:pt x="79247" y="249935"/>
                </a:lnTo>
                <a:lnTo>
                  <a:pt x="3047" y="307847"/>
                </a:lnTo>
                <a:lnTo>
                  <a:pt x="118871" y="295655"/>
                </a:lnTo>
                <a:lnTo>
                  <a:pt x="100583" y="371855"/>
                </a:lnTo>
                <a:lnTo>
                  <a:pt x="164591" y="329183"/>
                </a:lnTo>
                <a:lnTo>
                  <a:pt x="179831" y="457199"/>
                </a:lnTo>
                <a:lnTo>
                  <a:pt x="222503" y="316991"/>
                </a:lnTo>
                <a:lnTo>
                  <a:pt x="280415" y="417575"/>
                </a:lnTo>
                <a:lnTo>
                  <a:pt x="295655" y="304799"/>
                </a:lnTo>
                <a:lnTo>
                  <a:pt x="384047" y="384047"/>
                </a:lnTo>
                <a:lnTo>
                  <a:pt x="356615" y="274319"/>
                </a:lnTo>
                <a:lnTo>
                  <a:pt x="457199" y="280415"/>
                </a:lnTo>
                <a:lnTo>
                  <a:pt x="371855" y="222503"/>
                </a:lnTo>
                <a:lnTo>
                  <a:pt x="445007" y="170687"/>
                </a:lnTo>
                <a:lnTo>
                  <a:pt x="353567" y="155447"/>
                </a:lnTo>
                <a:lnTo>
                  <a:pt x="390143" y="94487"/>
                </a:lnTo>
                <a:lnTo>
                  <a:pt x="298703" y="112775"/>
                </a:lnTo>
                <a:lnTo>
                  <a:pt x="307847" y="0"/>
                </a:lnTo>
                <a:lnTo>
                  <a:pt x="228599" y="121919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8596" y="2887582"/>
            <a:ext cx="1662545" cy="400050"/>
          </a:xfrm>
          <a:custGeom>
            <a:avLst/>
            <a:gdLst/>
            <a:ahLst/>
            <a:cxnLst/>
            <a:rect l="l" t="t" r="r" b="b"/>
            <a:pathLst>
              <a:path w="1828800" h="453389">
                <a:moveTo>
                  <a:pt x="1826180" y="0"/>
                </a:moveTo>
                <a:lnTo>
                  <a:pt x="1788937" y="40671"/>
                </a:lnTo>
                <a:lnTo>
                  <a:pt x="1760458" y="75866"/>
                </a:lnTo>
                <a:lnTo>
                  <a:pt x="1743027" y="103298"/>
                </a:lnTo>
                <a:lnTo>
                  <a:pt x="1734312" y="117014"/>
                </a:lnTo>
                <a:lnTo>
                  <a:pt x="1694688" y="141636"/>
                </a:lnTo>
                <a:lnTo>
                  <a:pt x="1677924" y="153971"/>
                </a:lnTo>
                <a:lnTo>
                  <a:pt x="1665732" y="171450"/>
                </a:lnTo>
                <a:lnTo>
                  <a:pt x="1639824" y="211502"/>
                </a:lnTo>
                <a:lnTo>
                  <a:pt x="1618773" y="234934"/>
                </a:lnTo>
                <a:lnTo>
                  <a:pt x="1590294" y="252650"/>
                </a:lnTo>
                <a:lnTo>
                  <a:pt x="1558385" y="268081"/>
                </a:lnTo>
                <a:lnTo>
                  <a:pt x="1527048" y="284654"/>
                </a:lnTo>
                <a:lnTo>
                  <a:pt x="1472183" y="302942"/>
                </a:lnTo>
                <a:lnTo>
                  <a:pt x="1444752" y="312562"/>
                </a:lnTo>
                <a:lnTo>
                  <a:pt x="1389817" y="332971"/>
                </a:lnTo>
                <a:lnTo>
                  <a:pt x="1362456" y="342566"/>
                </a:lnTo>
                <a:lnTo>
                  <a:pt x="1319101" y="354709"/>
                </a:lnTo>
                <a:lnTo>
                  <a:pt x="1273844" y="368023"/>
                </a:lnTo>
                <a:lnTo>
                  <a:pt x="1227710" y="380751"/>
                </a:lnTo>
                <a:lnTo>
                  <a:pt x="1181721" y="391139"/>
                </a:lnTo>
                <a:lnTo>
                  <a:pt x="1136904" y="397430"/>
                </a:lnTo>
                <a:lnTo>
                  <a:pt x="1091911" y="401419"/>
                </a:lnTo>
                <a:lnTo>
                  <a:pt x="1043648" y="405083"/>
                </a:lnTo>
                <a:lnTo>
                  <a:pt x="938891" y="411500"/>
                </a:lnTo>
                <a:lnTo>
                  <a:pt x="825795" y="416804"/>
                </a:lnTo>
                <a:lnTo>
                  <a:pt x="587222" y="424567"/>
                </a:lnTo>
                <a:lnTo>
                  <a:pt x="0" y="434006"/>
                </a:lnTo>
                <a:lnTo>
                  <a:pt x="605647" y="452437"/>
                </a:lnTo>
                <a:lnTo>
                  <a:pt x="706546" y="453384"/>
                </a:lnTo>
                <a:lnTo>
                  <a:pt x="751734" y="453127"/>
                </a:lnTo>
                <a:lnTo>
                  <a:pt x="792480" y="452294"/>
                </a:lnTo>
                <a:lnTo>
                  <a:pt x="858302" y="449610"/>
                </a:lnTo>
                <a:lnTo>
                  <a:pt x="919659" y="445721"/>
                </a:lnTo>
                <a:lnTo>
                  <a:pt x="976601" y="440779"/>
                </a:lnTo>
                <a:lnTo>
                  <a:pt x="1029178" y="434934"/>
                </a:lnTo>
                <a:lnTo>
                  <a:pt x="1077440" y="428337"/>
                </a:lnTo>
                <a:lnTo>
                  <a:pt x="1121536" y="421118"/>
                </a:lnTo>
                <a:lnTo>
                  <a:pt x="1161221" y="413485"/>
                </a:lnTo>
                <a:lnTo>
                  <a:pt x="1228344" y="397430"/>
                </a:lnTo>
                <a:lnTo>
                  <a:pt x="1271016" y="382571"/>
                </a:lnTo>
                <a:lnTo>
                  <a:pt x="1308068" y="370427"/>
                </a:lnTo>
                <a:lnTo>
                  <a:pt x="1341120" y="360854"/>
                </a:lnTo>
                <a:lnTo>
                  <a:pt x="1361170" y="354568"/>
                </a:lnTo>
                <a:lnTo>
                  <a:pt x="1380363" y="349424"/>
                </a:lnTo>
                <a:lnTo>
                  <a:pt x="1466327" y="337176"/>
                </a:lnTo>
                <a:lnTo>
                  <a:pt x="1515759" y="332971"/>
                </a:lnTo>
                <a:lnTo>
                  <a:pt x="1565528" y="329612"/>
                </a:lnTo>
                <a:lnTo>
                  <a:pt x="1716024" y="321230"/>
                </a:lnTo>
                <a:lnTo>
                  <a:pt x="1765407" y="321230"/>
                </a:lnTo>
                <a:lnTo>
                  <a:pt x="1759458" y="313610"/>
                </a:lnTo>
                <a:lnTo>
                  <a:pt x="1734312" y="284654"/>
                </a:lnTo>
                <a:lnTo>
                  <a:pt x="1720167" y="243935"/>
                </a:lnTo>
                <a:lnTo>
                  <a:pt x="1716024" y="229790"/>
                </a:lnTo>
                <a:lnTo>
                  <a:pt x="1714881" y="201882"/>
                </a:lnTo>
                <a:lnTo>
                  <a:pt x="1725168" y="173402"/>
                </a:lnTo>
                <a:lnTo>
                  <a:pt x="1740027" y="144922"/>
                </a:lnTo>
                <a:lnTo>
                  <a:pt x="1752600" y="117014"/>
                </a:lnTo>
                <a:lnTo>
                  <a:pt x="1762363" y="105394"/>
                </a:lnTo>
                <a:lnTo>
                  <a:pt x="1784985" y="76628"/>
                </a:lnTo>
                <a:lnTo>
                  <a:pt x="1810464" y="39862"/>
                </a:lnTo>
                <a:lnTo>
                  <a:pt x="1828800" y="4238"/>
                </a:lnTo>
                <a:lnTo>
                  <a:pt x="1826180" y="0"/>
                </a:lnTo>
                <a:close/>
              </a:path>
              <a:path w="1828800" h="453389">
                <a:moveTo>
                  <a:pt x="1765407" y="321230"/>
                </a:moveTo>
                <a:lnTo>
                  <a:pt x="1716024" y="321230"/>
                </a:lnTo>
                <a:lnTo>
                  <a:pt x="1731025" y="329279"/>
                </a:lnTo>
                <a:lnTo>
                  <a:pt x="1746884" y="339899"/>
                </a:lnTo>
                <a:lnTo>
                  <a:pt x="1761029" y="346519"/>
                </a:lnTo>
                <a:lnTo>
                  <a:pt x="1770888" y="342566"/>
                </a:lnTo>
                <a:lnTo>
                  <a:pt x="1770316" y="327517"/>
                </a:lnTo>
                <a:lnTo>
                  <a:pt x="1765407" y="32123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8596" y="2887582"/>
            <a:ext cx="1662545" cy="400050"/>
          </a:xfrm>
          <a:custGeom>
            <a:avLst/>
            <a:gdLst/>
            <a:ahLst/>
            <a:cxnLst/>
            <a:rect l="l" t="t" r="r" b="b"/>
            <a:pathLst>
              <a:path w="1828800" h="453389">
                <a:moveTo>
                  <a:pt x="0" y="434006"/>
                </a:moveTo>
                <a:lnTo>
                  <a:pt x="30710" y="433588"/>
                </a:lnTo>
                <a:lnTo>
                  <a:pt x="66050" y="433154"/>
                </a:lnTo>
                <a:lnTo>
                  <a:pt x="105626" y="432690"/>
                </a:lnTo>
                <a:lnTo>
                  <a:pt x="149042" y="432179"/>
                </a:lnTo>
                <a:lnTo>
                  <a:pt x="195904" y="431606"/>
                </a:lnTo>
                <a:lnTo>
                  <a:pt x="245816" y="430956"/>
                </a:lnTo>
                <a:lnTo>
                  <a:pt x="298383" y="430213"/>
                </a:lnTo>
                <a:lnTo>
                  <a:pt x="353210" y="429362"/>
                </a:lnTo>
                <a:lnTo>
                  <a:pt x="409903" y="428387"/>
                </a:lnTo>
                <a:lnTo>
                  <a:pt x="468066" y="427273"/>
                </a:lnTo>
                <a:lnTo>
                  <a:pt x="527303" y="426005"/>
                </a:lnTo>
                <a:lnTo>
                  <a:pt x="587222" y="424567"/>
                </a:lnTo>
                <a:lnTo>
                  <a:pt x="647425" y="422943"/>
                </a:lnTo>
                <a:lnTo>
                  <a:pt x="707518" y="421118"/>
                </a:lnTo>
                <a:lnTo>
                  <a:pt x="767106" y="419077"/>
                </a:lnTo>
                <a:lnTo>
                  <a:pt x="825795" y="416804"/>
                </a:lnTo>
                <a:lnTo>
                  <a:pt x="883188" y="414283"/>
                </a:lnTo>
                <a:lnTo>
                  <a:pt x="938891" y="411500"/>
                </a:lnTo>
                <a:lnTo>
                  <a:pt x="992509" y="408438"/>
                </a:lnTo>
                <a:lnTo>
                  <a:pt x="1043648" y="405083"/>
                </a:lnTo>
                <a:lnTo>
                  <a:pt x="1091911" y="401419"/>
                </a:lnTo>
                <a:lnTo>
                  <a:pt x="1136903" y="397430"/>
                </a:lnTo>
                <a:lnTo>
                  <a:pt x="1181721" y="391139"/>
                </a:lnTo>
                <a:lnTo>
                  <a:pt x="1227709" y="380751"/>
                </a:lnTo>
                <a:lnTo>
                  <a:pt x="1273844" y="368023"/>
                </a:lnTo>
                <a:lnTo>
                  <a:pt x="1319101" y="354709"/>
                </a:lnTo>
                <a:lnTo>
                  <a:pt x="1362455" y="342566"/>
                </a:lnTo>
                <a:lnTo>
                  <a:pt x="1389887" y="332946"/>
                </a:lnTo>
                <a:lnTo>
                  <a:pt x="1417319" y="322754"/>
                </a:lnTo>
                <a:lnTo>
                  <a:pt x="1444751" y="312562"/>
                </a:lnTo>
                <a:lnTo>
                  <a:pt x="1472183" y="302942"/>
                </a:lnTo>
                <a:lnTo>
                  <a:pt x="1488471" y="297513"/>
                </a:lnTo>
                <a:lnTo>
                  <a:pt x="1506473" y="291512"/>
                </a:lnTo>
                <a:lnTo>
                  <a:pt x="1521047" y="286654"/>
                </a:lnTo>
                <a:lnTo>
                  <a:pt x="1527047" y="284654"/>
                </a:lnTo>
                <a:lnTo>
                  <a:pt x="1558385" y="268081"/>
                </a:lnTo>
                <a:lnTo>
                  <a:pt x="1590293" y="252650"/>
                </a:lnTo>
                <a:lnTo>
                  <a:pt x="1618773" y="234934"/>
                </a:lnTo>
                <a:lnTo>
                  <a:pt x="1639823" y="211502"/>
                </a:lnTo>
                <a:lnTo>
                  <a:pt x="1665731" y="171449"/>
                </a:lnTo>
                <a:lnTo>
                  <a:pt x="1677923" y="153971"/>
                </a:lnTo>
                <a:lnTo>
                  <a:pt x="1694687" y="141636"/>
                </a:lnTo>
                <a:lnTo>
                  <a:pt x="1734311" y="117014"/>
                </a:lnTo>
                <a:lnTo>
                  <a:pt x="1743027" y="103298"/>
                </a:lnTo>
                <a:lnTo>
                  <a:pt x="1770887" y="62150"/>
                </a:lnTo>
                <a:lnTo>
                  <a:pt x="1810130" y="16049"/>
                </a:lnTo>
                <a:lnTo>
                  <a:pt x="1826180" y="0"/>
                </a:lnTo>
                <a:lnTo>
                  <a:pt x="1828799" y="4238"/>
                </a:lnTo>
                <a:lnTo>
                  <a:pt x="1810464" y="39862"/>
                </a:lnTo>
                <a:lnTo>
                  <a:pt x="1784984" y="76628"/>
                </a:lnTo>
                <a:lnTo>
                  <a:pt x="1762363" y="105394"/>
                </a:lnTo>
                <a:lnTo>
                  <a:pt x="1752599" y="117014"/>
                </a:lnTo>
                <a:lnTo>
                  <a:pt x="1740026" y="144922"/>
                </a:lnTo>
                <a:lnTo>
                  <a:pt x="1725167" y="173402"/>
                </a:lnTo>
                <a:lnTo>
                  <a:pt x="1714880" y="201882"/>
                </a:lnTo>
                <a:lnTo>
                  <a:pt x="1716023" y="229790"/>
                </a:lnTo>
                <a:lnTo>
                  <a:pt x="1720167" y="243935"/>
                </a:lnTo>
                <a:lnTo>
                  <a:pt x="1724024" y="258365"/>
                </a:lnTo>
                <a:lnTo>
                  <a:pt x="1728454" y="272224"/>
                </a:lnTo>
                <a:lnTo>
                  <a:pt x="1734311" y="284654"/>
                </a:lnTo>
                <a:lnTo>
                  <a:pt x="1745170" y="299704"/>
                </a:lnTo>
                <a:lnTo>
                  <a:pt x="1759457" y="313610"/>
                </a:lnTo>
                <a:lnTo>
                  <a:pt x="1770316" y="327517"/>
                </a:lnTo>
                <a:lnTo>
                  <a:pt x="1770887" y="342566"/>
                </a:lnTo>
                <a:lnTo>
                  <a:pt x="1761029" y="346519"/>
                </a:lnTo>
                <a:lnTo>
                  <a:pt x="1746884" y="339899"/>
                </a:lnTo>
                <a:lnTo>
                  <a:pt x="1731025" y="329279"/>
                </a:lnTo>
                <a:lnTo>
                  <a:pt x="1716023" y="321230"/>
                </a:lnTo>
                <a:lnTo>
                  <a:pt x="1665746" y="324081"/>
                </a:lnTo>
                <a:lnTo>
                  <a:pt x="1615552" y="326762"/>
                </a:lnTo>
                <a:lnTo>
                  <a:pt x="1565528" y="329612"/>
                </a:lnTo>
                <a:lnTo>
                  <a:pt x="1515759" y="332971"/>
                </a:lnTo>
                <a:lnTo>
                  <a:pt x="1466327" y="337176"/>
                </a:lnTo>
                <a:lnTo>
                  <a:pt x="1417319" y="342566"/>
                </a:lnTo>
                <a:lnTo>
                  <a:pt x="1361170" y="354568"/>
                </a:lnTo>
                <a:lnTo>
                  <a:pt x="1341119" y="360854"/>
                </a:lnTo>
                <a:lnTo>
                  <a:pt x="1308068" y="370427"/>
                </a:lnTo>
                <a:lnTo>
                  <a:pt x="1271015" y="382571"/>
                </a:lnTo>
                <a:lnTo>
                  <a:pt x="1240821" y="393001"/>
                </a:lnTo>
                <a:lnTo>
                  <a:pt x="1228343" y="397430"/>
                </a:lnTo>
                <a:lnTo>
                  <a:pt x="1196839" y="405533"/>
                </a:lnTo>
                <a:lnTo>
                  <a:pt x="1121438" y="421137"/>
                </a:lnTo>
                <a:lnTo>
                  <a:pt x="1077440" y="428337"/>
                </a:lnTo>
                <a:lnTo>
                  <a:pt x="1029178" y="434934"/>
                </a:lnTo>
                <a:lnTo>
                  <a:pt x="976601" y="440779"/>
                </a:lnTo>
                <a:lnTo>
                  <a:pt x="919659" y="445721"/>
                </a:lnTo>
                <a:lnTo>
                  <a:pt x="858302" y="449610"/>
                </a:lnTo>
                <a:lnTo>
                  <a:pt x="792479" y="452294"/>
                </a:lnTo>
                <a:lnTo>
                  <a:pt x="751734" y="453127"/>
                </a:lnTo>
                <a:lnTo>
                  <a:pt x="706546" y="453384"/>
                </a:lnTo>
                <a:lnTo>
                  <a:pt x="657617" y="453131"/>
                </a:lnTo>
                <a:lnTo>
                  <a:pt x="605647" y="452437"/>
                </a:lnTo>
                <a:lnTo>
                  <a:pt x="551337" y="451368"/>
                </a:lnTo>
                <a:lnTo>
                  <a:pt x="495389" y="449990"/>
                </a:lnTo>
                <a:lnTo>
                  <a:pt x="438503" y="448372"/>
                </a:lnTo>
                <a:lnTo>
                  <a:pt x="381380" y="446579"/>
                </a:lnTo>
                <a:lnTo>
                  <a:pt x="324722" y="444679"/>
                </a:lnTo>
                <a:lnTo>
                  <a:pt x="269230" y="442739"/>
                </a:lnTo>
                <a:lnTo>
                  <a:pt x="215603" y="440826"/>
                </a:lnTo>
                <a:lnTo>
                  <a:pt x="164544" y="439007"/>
                </a:lnTo>
                <a:lnTo>
                  <a:pt x="116753" y="437348"/>
                </a:lnTo>
                <a:lnTo>
                  <a:pt x="72931" y="435917"/>
                </a:lnTo>
                <a:lnTo>
                  <a:pt x="33780" y="434781"/>
                </a:lnTo>
                <a:lnTo>
                  <a:pt x="0" y="434006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4934" y="3277252"/>
            <a:ext cx="146857" cy="75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9185" y="3660494"/>
            <a:ext cx="1454727" cy="186018"/>
          </a:xfrm>
          <a:custGeom>
            <a:avLst/>
            <a:gdLst/>
            <a:ahLst/>
            <a:cxnLst/>
            <a:rect l="l" t="t" r="r" b="b"/>
            <a:pathLst>
              <a:path w="1600200" h="210820">
                <a:moveTo>
                  <a:pt x="0" y="176783"/>
                </a:moveTo>
                <a:lnTo>
                  <a:pt x="47471" y="159696"/>
                </a:lnTo>
                <a:lnTo>
                  <a:pt x="95023" y="142809"/>
                </a:lnTo>
                <a:lnTo>
                  <a:pt x="142665" y="126253"/>
                </a:lnTo>
                <a:lnTo>
                  <a:pt x="190404" y="110156"/>
                </a:lnTo>
                <a:lnTo>
                  <a:pt x="238251" y="94649"/>
                </a:lnTo>
                <a:lnTo>
                  <a:pt x="286214" y="79861"/>
                </a:lnTo>
                <a:lnTo>
                  <a:pt x="334302" y="65921"/>
                </a:lnTo>
                <a:lnTo>
                  <a:pt x="382523" y="52958"/>
                </a:lnTo>
                <a:lnTo>
                  <a:pt x="430888" y="41104"/>
                </a:lnTo>
                <a:lnTo>
                  <a:pt x="479405" y="30485"/>
                </a:lnTo>
                <a:lnTo>
                  <a:pt x="528082" y="21234"/>
                </a:lnTo>
                <a:lnTo>
                  <a:pt x="576929" y="13477"/>
                </a:lnTo>
                <a:lnTo>
                  <a:pt x="625954" y="7346"/>
                </a:lnTo>
                <a:lnTo>
                  <a:pt x="675167" y="2970"/>
                </a:lnTo>
                <a:lnTo>
                  <a:pt x="724577" y="478"/>
                </a:lnTo>
                <a:lnTo>
                  <a:pt x="774191" y="0"/>
                </a:lnTo>
                <a:lnTo>
                  <a:pt x="823018" y="2722"/>
                </a:lnTo>
                <a:lnTo>
                  <a:pt x="874477" y="8494"/>
                </a:lnTo>
                <a:lnTo>
                  <a:pt x="928035" y="16946"/>
                </a:lnTo>
                <a:lnTo>
                  <a:pt x="983160" y="27709"/>
                </a:lnTo>
                <a:lnTo>
                  <a:pt x="1039320" y="40415"/>
                </a:lnTo>
                <a:lnTo>
                  <a:pt x="1095983" y="54696"/>
                </a:lnTo>
                <a:lnTo>
                  <a:pt x="1152616" y="70183"/>
                </a:lnTo>
                <a:lnTo>
                  <a:pt x="1208686" y="86507"/>
                </a:lnTo>
                <a:lnTo>
                  <a:pt x="1263663" y="103301"/>
                </a:lnTo>
                <a:lnTo>
                  <a:pt x="1317012" y="120195"/>
                </a:lnTo>
                <a:lnTo>
                  <a:pt x="1368203" y="136821"/>
                </a:lnTo>
                <a:lnTo>
                  <a:pt x="1416702" y="152810"/>
                </a:lnTo>
                <a:lnTo>
                  <a:pt x="1461978" y="167795"/>
                </a:lnTo>
                <a:lnTo>
                  <a:pt x="1503498" y="181405"/>
                </a:lnTo>
                <a:lnTo>
                  <a:pt x="1540730" y="193274"/>
                </a:lnTo>
                <a:lnTo>
                  <a:pt x="1573141" y="203032"/>
                </a:lnTo>
                <a:lnTo>
                  <a:pt x="1600199" y="210311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4727" y="3837995"/>
            <a:ext cx="1454727" cy="202266"/>
          </a:xfrm>
          <a:custGeom>
            <a:avLst/>
            <a:gdLst/>
            <a:ahLst/>
            <a:cxnLst/>
            <a:rect l="l" t="t" r="r" b="b"/>
            <a:pathLst>
              <a:path w="1600200" h="229235">
                <a:moveTo>
                  <a:pt x="0" y="0"/>
                </a:moveTo>
                <a:lnTo>
                  <a:pt x="46296" y="20013"/>
                </a:lnTo>
                <a:lnTo>
                  <a:pt x="92624" y="39951"/>
                </a:lnTo>
                <a:lnTo>
                  <a:pt x="139015" y="59665"/>
                </a:lnTo>
                <a:lnTo>
                  <a:pt x="185499" y="79009"/>
                </a:lnTo>
                <a:lnTo>
                  <a:pt x="232108" y="97835"/>
                </a:lnTo>
                <a:lnTo>
                  <a:pt x="278874" y="115996"/>
                </a:lnTo>
                <a:lnTo>
                  <a:pt x="325827" y="133344"/>
                </a:lnTo>
                <a:lnTo>
                  <a:pt x="372998" y="149732"/>
                </a:lnTo>
                <a:lnTo>
                  <a:pt x="420420" y="165013"/>
                </a:lnTo>
                <a:lnTo>
                  <a:pt x="468123" y="179040"/>
                </a:lnTo>
                <a:lnTo>
                  <a:pt x="516139" y="191664"/>
                </a:lnTo>
                <a:lnTo>
                  <a:pt x="564499" y="202739"/>
                </a:lnTo>
                <a:lnTo>
                  <a:pt x="613233" y="212118"/>
                </a:lnTo>
                <a:lnTo>
                  <a:pt x="662374" y="219652"/>
                </a:lnTo>
                <a:lnTo>
                  <a:pt x="711952" y="225195"/>
                </a:lnTo>
                <a:lnTo>
                  <a:pt x="761999" y="228599"/>
                </a:lnTo>
                <a:lnTo>
                  <a:pt x="810442" y="229224"/>
                </a:lnTo>
                <a:lnTo>
                  <a:pt x="861802" y="227011"/>
                </a:lnTo>
                <a:lnTo>
                  <a:pt x="915519" y="222290"/>
                </a:lnTo>
                <a:lnTo>
                  <a:pt x="971030" y="215388"/>
                </a:lnTo>
                <a:lnTo>
                  <a:pt x="1027774" y="206631"/>
                </a:lnTo>
                <a:lnTo>
                  <a:pt x="1085187" y="196349"/>
                </a:lnTo>
                <a:lnTo>
                  <a:pt x="1142708" y="184868"/>
                </a:lnTo>
                <a:lnTo>
                  <a:pt x="1199775" y="172516"/>
                </a:lnTo>
                <a:lnTo>
                  <a:pt x="1255826" y="159620"/>
                </a:lnTo>
                <a:lnTo>
                  <a:pt x="1310298" y="146509"/>
                </a:lnTo>
                <a:lnTo>
                  <a:pt x="1362630" y="133509"/>
                </a:lnTo>
                <a:lnTo>
                  <a:pt x="1412260" y="120949"/>
                </a:lnTo>
                <a:lnTo>
                  <a:pt x="1458625" y="109155"/>
                </a:lnTo>
                <a:lnTo>
                  <a:pt x="1501164" y="98456"/>
                </a:lnTo>
                <a:lnTo>
                  <a:pt x="1539314" y="89178"/>
                </a:lnTo>
                <a:lnTo>
                  <a:pt x="1572513" y="81650"/>
                </a:lnTo>
                <a:lnTo>
                  <a:pt x="1600199" y="76199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3039" y="3754623"/>
            <a:ext cx="1357745" cy="100853"/>
          </a:xfrm>
          <a:custGeom>
            <a:avLst/>
            <a:gdLst/>
            <a:ahLst/>
            <a:cxnLst/>
            <a:rect l="l" t="t" r="r" b="b"/>
            <a:pathLst>
              <a:path w="1493520" h="114300">
                <a:moveTo>
                  <a:pt x="0" y="112775"/>
                </a:moveTo>
                <a:lnTo>
                  <a:pt x="48323" y="107497"/>
                </a:lnTo>
                <a:lnTo>
                  <a:pt x="96594" y="101899"/>
                </a:lnTo>
                <a:lnTo>
                  <a:pt x="144757" y="95660"/>
                </a:lnTo>
                <a:lnTo>
                  <a:pt x="192761" y="88463"/>
                </a:lnTo>
                <a:lnTo>
                  <a:pt x="240552" y="79985"/>
                </a:lnTo>
                <a:lnTo>
                  <a:pt x="288075" y="69908"/>
                </a:lnTo>
                <a:lnTo>
                  <a:pt x="335279" y="57911"/>
                </a:lnTo>
                <a:lnTo>
                  <a:pt x="390524" y="38099"/>
                </a:lnTo>
                <a:lnTo>
                  <a:pt x="418861" y="27908"/>
                </a:lnTo>
                <a:lnTo>
                  <a:pt x="448055" y="18287"/>
                </a:lnTo>
                <a:lnTo>
                  <a:pt x="464343" y="12858"/>
                </a:lnTo>
                <a:lnTo>
                  <a:pt x="482345" y="6857"/>
                </a:lnTo>
                <a:lnTo>
                  <a:pt x="496919" y="2000"/>
                </a:lnTo>
                <a:lnTo>
                  <a:pt x="502919" y="0"/>
                </a:lnTo>
                <a:lnTo>
                  <a:pt x="566711" y="4620"/>
                </a:lnTo>
                <a:lnTo>
                  <a:pt x="623718" y="9534"/>
                </a:lnTo>
                <a:lnTo>
                  <a:pt x="675384" y="15032"/>
                </a:lnTo>
                <a:lnTo>
                  <a:pt x="723156" y="21409"/>
                </a:lnTo>
                <a:lnTo>
                  <a:pt x="768476" y="28955"/>
                </a:lnTo>
                <a:lnTo>
                  <a:pt x="812791" y="37965"/>
                </a:lnTo>
                <a:lnTo>
                  <a:pt x="857545" y="48731"/>
                </a:lnTo>
                <a:lnTo>
                  <a:pt x="904183" y="61545"/>
                </a:lnTo>
                <a:lnTo>
                  <a:pt x="954148" y="76699"/>
                </a:lnTo>
                <a:lnTo>
                  <a:pt x="1008887" y="94487"/>
                </a:lnTo>
                <a:lnTo>
                  <a:pt x="1041961" y="101666"/>
                </a:lnTo>
                <a:lnTo>
                  <a:pt x="1087672" y="106923"/>
                </a:lnTo>
                <a:lnTo>
                  <a:pt x="1142564" y="110535"/>
                </a:lnTo>
                <a:lnTo>
                  <a:pt x="1203179" y="112775"/>
                </a:lnTo>
                <a:lnTo>
                  <a:pt x="1266062" y="113918"/>
                </a:lnTo>
                <a:lnTo>
                  <a:pt x="1327757" y="114239"/>
                </a:lnTo>
                <a:lnTo>
                  <a:pt x="1384806" y="114010"/>
                </a:lnTo>
                <a:lnTo>
                  <a:pt x="1433754" y="113507"/>
                </a:lnTo>
                <a:lnTo>
                  <a:pt x="1471144" y="113004"/>
                </a:lnTo>
                <a:lnTo>
                  <a:pt x="1493519" y="112775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2066" y="3902541"/>
            <a:ext cx="1086427" cy="48745"/>
          </a:xfrm>
          <a:custGeom>
            <a:avLst/>
            <a:gdLst/>
            <a:ahLst/>
            <a:cxnLst/>
            <a:rect l="l" t="t" r="r" b="b"/>
            <a:pathLst>
              <a:path w="1195070" h="55245">
                <a:moveTo>
                  <a:pt x="0" y="0"/>
                </a:moveTo>
                <a:lnTo>
                  <a:pt x="50709" y="7048"/>
                </a:lnTo>
                <a:lnTo>
                  <a:pt x="101433" y="13314"/>
                </a:lnTo>
                <a:lnTo>
                  <a:pt x="152184" y="18920"/>
                </a:lnTo>
                <a:lnTo>
                  <a:pt x="202977" y="23990"/>
                </a:lnTo>
                <a:lnTo>
                  <a:pt x="253824" y="28647"/>
                </a:lnTo>
                <a:lnTo>
                  <a:pt x="304740" y="33017"/>
                </a:lnTo>
                <a:lnTo>
                  <a:pt x="355738" y="37221"/>
                </a:lnTo>
                <a:lnTo>
                  <a:pt x="406833" y="41385"/>
                </a:lnTo>
                <a:lnTo>
                  <a:pt x="458038" y="45630"/>
                </a:lnTo>
                <a:lnTo>
                  <a:pt x="509366" y="50082"/>
                </a:lnTo>
                <a:lnTo>
                  <a:pt x="560831" y="54863"/>
                </a:lnTo>
                <a:lnTo>
                  <a:pt x="614552" y="52833"/>
                </a:lnTo>
                <a:lnTo>
                  <a:pt x="668273" y="51196"/>
                </a:lnTo>
                <a:lnTo>
                  <a:pt x="721994" y="49774"/>
                </a:lnTo>
                <a:lnTo>
                  <a:pt x="775715" y="48386"/>
                </a:lnTo>
                <a:lnTo>
                  <a:pt x="829436" y="46857"/>
                </a:lnTo>
                <a:lnTo>
                  <a:pt x="883157" y="45005"/>
                </a:lnTo>
                <a:lnTo>
                  <a:pt x="936878" y="42654"/>
                </a:lnTo>
                <a:lnTo>
                  <a:pt x="990599" y="39623"/>
                </a:lnTo>
                <a:lnTo>
                  <a:pt x="1044368" y="30860"/>
                </a:lnTo>
                <a:lnTo>
                  <a:pt x="1093850" y="17525"/>
                </a:lnTo>
                <a:lnTo>
                  <a:pt x="1142761" y="5333"/>
                </a:lnTo>
                <a:lnTo>
                  <a:pt x="1194815" y="0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8086" y="3854132"/>
            <a:ext cx="1100282" cy="32497"/>
          </a:xfrm>
          <a:custGeom>
            <a:avLst/>
            <a:gdLst/>
            <a:ahLst/>
            <a:cxnLst/>
            <a:rect l="l" t="t" r="r" b="b"/>
            <a:pathLst>
              <a:path w="1210310" h="36829">
                <a:moveTo>
                  <a:pt x="0" y="0"/>
                </a:moveTo>
                <a:lnTo>
                  <a:pt x="50992" y="1584"/>
                </a:lnTo>
                <a:lnTo>
                  <a:pt x="101866" y="3280"/>
                </a:lnTo>
                <a:lnTo>
                  <a:pt x="152632" y="5072"/>
                </a:lnTo>
                <a:lnTo>
                  <a:pt x="203298" y="6942"/>
                </a:lnTo>
                <a:lnTo>
                  <a:pt x="253875" y="8876"/>
                </a:lnTo>
                <a:lnTo>
                  <a:pt x="304371" y="10858"/>
                </a:lnTo>
                <a:lnTo>
                  <a:pt x="354795" y="12871"/>
                </a:lnTo>
                <a:lnTo>
                  <a:pt x="405158" y="14901"/>
                </a:lnTo>
                <a:lnTo>
                  <a:pt x="455467" y="16930"/>
                </a:lnTo>
                <a:lnTo>
                  <a:pt x="505733" y="18944"/>
                </a:lnTo>
                <a:lnTo>
                  <a:pt x="555964" y="20925"/>
                </a:lnTo>
                <a:lnTo>
                  <a:pt x="606170" y="22859"/>
                </a:lnTo>
                <a:lnTo>
                  <a:pt x="656361" y="24730"/>
                </a:lnTo>
                <a:lnTo>
                  <a:pt x="706545" y="26521"/>
                </a:lnTo>
                <a:lnTo>
                  <a:pt x="756731" y="28217"/>
                </a:lnTo>
                <a:lnTo>
                  <a:pt x="806929" y="29802"/>
                </a:lnTo>
                <a:lnTo>
                  <a:pt x="857149" y="31260"/>
                </a:lnTo>
                <a:lnTo>
                  <a:pt x="907399" y="32575"/>
                </a:lnTo>
                <a:lnTo>
                  <a:pt x="957688" y="33731"/>
                </a:lnTo>
                <a:lnTo>
                  <a:pt x="1008027" y="34713"/>
                </a:lnTo>
                <a:lnTo>
                  <a:pt x="1058423" y="35504"/>
                </a:lnTo>
                <a:lnTo>
                  <a:pt x="1108888" y="36089"/>
                </a:lnTo>
                <a:lnTo>
                  <a:pt x="1159429" y="36451"/>
                </a:lnTo>
                <a:lnTo>
                  <a:pt x="1210055" y="36575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8938" y="3729326"/>
            <a:ext cx="1169555" cy="141194"/>
          </a:xfrm>
          <a:custGeom>
            <a:avLst/>
            <a:gdLst/>
            <a:ahLst/>
            <a:cxnLst/>
            <a:rect l="l" t="t" r="r" b="b"/>
            <a:pathLst>
              <a:path w="1286510" h="160020">
                <a:moveTo>
                  <a:pt x="0" y="123158"/>
                </a:moveTo>
                <a:lnTo>
                  <a:pt x="49251" y="100883"/>
                </a:lnTo>
                <a:lnTo>
                  <a:pt x="97471" y="82043"/>
                </a:lnTo>
                <a:lnTo>
                  <a:pt x="144991" y="66295"/>
                </a:lnTo>
                <a:lnTo>
                  <a:pt x="192140" y="53294"/>
                </a:lnTo>
                <a:lnTo>
                  <a:pt x="239248" y="42698"/>
                </a:lnTo>
                <a:lnTo>
                  <a:pt x="286644" y="34163"/>
                </a:lnTo>
                <a:lnTo>
                  <a:pt x="334659" y="27346"/>
                </a:lnTo>
                <a:lnTo>
                  <a:pt x="383622" y="21903"/>
                </a:lnTo>
                <a:lnTo>
                  <a:pt x="433862" y="17490"/>
                </a:lnTo>
                <a:lnTo>
                  <a:pt x="485710" y="13764"/>
                </a:lnTo>
                <a:lnTo>
                  <a:pt x="539495" y="10382"/>
                </a:lnTo>
                <a:lnTo>
                  <a:pt x="583447" y="654"/>
                </a:lnTo>
                <a:lnTo>
                  <a:pt x="628221" y="0"/>
                </a:lnTo>
                <a:lnTo>
                  <a:pt x="673494" y="6631"/>
                </a:lnTo>
                <a:lnTo>
                  <a:pt x="718946" y="18764"/>
                </a:lnTo>
                <a:lnTo>
                  <a:pt x="764256" y="34611"/>
                </a:lnTo>
                <a:lnTo>
                  <a:pt x="809101" y="52387"/>
                </a:lnTo>
                <a:lnTo>
                  <a:pt x="853160" y="70306"/>
                </a:lnTo>
                <a:lnTo>
                  <a:pt x="896111" y="86582"/>
                </a:lnTo>
                <a:lnTo>
                  <a:pt x="942807" y="99456"/>
                </a:lnTo>
                <a:lnTo>
                  <a:pt x="990965" y="106918"/>
                </a:lnTo>
                <a:lnTo>
                  <a:pt x="1039855" y="111600"/>
                </a:lnTo>
                <a:lnTo>
                  <a:pt x="1088745" y="116135"/>
                </a:lnTo>
                <a:lnTo>
                  <a:pt x="1136903" y="123158"/>
                </a:lnTo>
                <a:lnTo>
                  <a:pt x="1173956" y="135302"/>
                </a:lnTo>
                <a:lnTo>
                  <a:pt x="1211579" y="147161"/>
                </a:lnTo>
                <a:lnTo>
                  <a:pt x="1249203" y="156162"/>
                </a:lnTo>
                <a:lnTo>
                  <a:pt x="1286255" y="159734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59363" y="3135611"/>
            <a:ext cx="790864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neu</a:t>
            </a:r>
            <a:r>
              <a:rPr sz="2200" spc="-18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50309" y="3740728"/>
            <a:ext cx="808182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21116" y="4550149"/>
            <a:ext cx="2793423" cy="1703128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268399" marR="26212" indent="-257002">
              <a:spcBef>
                <a:spcPts val="81"/>
              </a:spcBef>
              <a:buChar char="•"/>
              <a:tabLst>
                <a:tab pos="268399" algn="l"/>
                <a:tab pos="268969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Non-excitable tissues  have less negative</a:t>
            </a:r>
            <a:r>
              <a:rPr spc="-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RMP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-53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epithelial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-8.4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</a:t>
            </a:r>
            <a:r>
              <a:rPr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RBC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-20 to -30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</a:t>
            </a:r>
            <a:r>
              <a:rPr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fibroblasts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-58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</a:t>
            </a:r>
            <a:r>
              <a:rPr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adipocytes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4421" y="548680"/>
            <a:ext cx="6233968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56" dirty="0">
                <a:solidFill>
                  <a:srgbClr val="FFFF00"/>
                </a:solidFill>
              </a:rPr>
              <a:t>Resting </a:t>
            </a:r>
            <a:r>
              <a:rPr spc="-323" dirty="0">
                <a:solidFill>
                  <a:srgbClr val="FFFF00"/>
                </a:solidFill>
              </a:rPr>
              <a:t>Membrane</a:t>
            </a:r>
            <a:r>
              <a:rPr spc="-215" dirty="0">
                <a:solidFill>
                  <a:srgbClr val="FFFF00"/>
                </a:solidFill>
              </a:rPr>
              <a:t> </a:t>
            </a:r>
            <a:r>
              <a:rPr spc="-292" dirty="0">
                <a:solidFill>
                  <a:srgbClr val="FFFF00"/>
                </a:solidFill>
              </a:rPr>
              <a:t>Potential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6349" y="1792817"/>
            <a:ext cx="7271469" cy="2356263"/>
          </a:xfrm>
          <a:prstGeom prst="rect">
            <a:avLst/>
          </a:prstGeom>
        </p:spPr>
        <p:txBody>
          <a:bodyPr vert="horz" wrap="square" lIns="0" tIns="95735" rIns="0" bIns="0" rtlCol="0">
            <a:spAutoFit/>
          </a:bodyPr>
          <a:lstStyle/>
          <a:p>
            <a:pPr marL="320255" indent="-308858">
              <a:spcBef>
                <a:spcPts val="754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This depends on </a:t>
            </a:r>
            <a:r>
              <a:rPr lang="en-GB" sz="2900" spc="-4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9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4" dirty="0">
                <a:solidFill>
                  <a:srgbClr val="00B0F0"/>
                </a:solidFill>
                <a:latin typeface="Arial"/>
                <a:cs typeface="Arial"/>
              </a:rPr>
              <a:t>factors</a:t>
            </a:r>
            <a:endParaRPr sz="2900" b="1" dirty="0">
              <a:solidFill>
                <a:srgbClr val="00B0F0"/>
              </a:solidFill>
              <a:latin typeface="Arial"/>
              <a:cs typeface="Arial"/>
            </a:endParaRPr>
          </a:p>
          <a:p>
            <a:pPr marL="678690" lvl="1" indent="-257002">
              <a:spcBef>
                <a:spcPts val="592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Ionic distribution across the</a:t>
            </a:r>
            <a:r>
              <a:rPr sz="2500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endParaRPr sz="2500" dirty="0">
              <a:latin typeface="Arial"/>
              <a:cs typeface="Arial"/>
            </a:endParaRPr>
          </a:p>
          <a:p>
            <a:pPr marL="678690" lvl="1" indent="-257002">
              <a:spcBef>
                <a:spcPts val="606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permeability</a:t>
            </a:r>
            <a:endParaRPr sz="2500" dirty="0">
              <a:latin typeface="Arial"/>
              <a:cs typeface="Arial"/>
            </a:endParaRPr>
          </a:p>
          <a:p>
            <a:pPr marL="678690" lvl="1" indent="-257002">
              <a:spcBef>
                <a:spcPts val="624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5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2500" dirty="0">
              <a:latin typeface="Arial"/>
              <a:cs typeface="Arial"/>
            </a:endParaRPr>
          </a:p>
          <a:p>
            <a:pPr marL="1037125" lvl="2" indent="-205146">
              <a:spcBef>
                <a:spcPts val="507"/>
              </a:spcBef>
              <a:buChar char="•"/>
              <a:tabLst>
                <a:tab pos="103769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200" baseline="2430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/K</a:t>
            </a:r>
            <a:r>
              <a:rPr sz="2200" baseline="2430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200" spc="289" baseline="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7165" y="404664"/>
            <a:ext cx="3770168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83" dirty="0">
                <a:solidFill>
                  <a:srgbClr val="FFFF00"/>
                </a:solidFill>
              </a:rPr>
              <a:t>Ionic</a:t>
            </a:r>
            <a:r>
              <a:rPr spc="-260" dirty="0">
                <a:solidFill>
                  <a:srgbClr val="FFFF00"/>
                </a:solidFill>
              </a:rPr>
              <a:t> </a:t>
            </a:r>
            <a:r>
              <a:rPr spc="-233" dirty="0">
                <a:solidFill>
                  <a:srgbClr val="FFFF00"/>
                </a:solidFill>
              </a:rPr>
              <a:t>distribution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76" y="3940615"/>
            <a:ext cx="3777095" cy="2296697"/>
          </a:xfrm>
          <a:prstGeom prst="rect">
            <a:avLst/>
          </a:prstGeom>
        </p:spPr>
        <p:txBody>
          <a:bodyPr vert="horz" wrap="square" lIns="0" tIns="95165" rIns="0" bIns="0" rtlCol="0">
            <a:spAutoFit/>
          </a:bodyPr>
          <a:lstStyle/>
          <a:p>
            <a:pPr marL="320255" indent="-308858">
              <a:spcBef>
                <a:spcPts val="749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2900" dirty="0">
              <a:latin typeface="Arial"/>
              <a:cs typeface="Arial"/>
            </a:endParaRPr>
          </a:p>
          <a:p>
            <a:pPr marL="678690" lvl="1" indent="-257002">
              <a:spcBef>
                <a:spcPts val="592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Extracellular</a:t>
            </a:r>
            <a:r>
              <a:rPr sz="2500" spc="9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ions</a:t>
            </a:r>
          </a:p>
          <a:p>
            <a:pPr marL="1037125" lvl="2" indent="-205146">
              <a:spcBef>
                <a:spcPts val="534"/>
              </a:spcBef>
              <a:buFontTx/>
              <a:buChar char="•"/>
              <a:tabLst>
                <a:tab pos="1037695" algn="l"/>
              </a:tabLst>
            </a:pPr>
            <a:r>
              <a:rPr lang="en-GB"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GB" sz="2200" spc="-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GB" sz="2200" baseline="24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GB" sz="2200" spc="9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GB" sz="2200" baseline="24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200" dirty="0" smtClean="0">
              <a:latin typeface="Arial"/>
              <a:cs typeface="Arial"/>
            </a:endParaRPr>
          </a:p>
          <a:p>
            <a:pPr marL="678690" lvl="1" indent="-257002">
              <a:spcBef>
                <a:spcPts val="588"/>
              </a:spcBef>
              <a:buChar char="–"/>
              <a:tabLst>
                <a:tab pos="679260" algn="l"/>
              </a:tabLst>
            </a:pPr>
            <a:r>
              <a:rPr sz="25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Intracellular</a:t>
            </a:r>
            <a:r>
              <a:rPr sz="2500" spc="13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ions</a:t>
            </a:r>
          </a:p>
          <a:p>
            <a:pPr marL="1037125" lvl="2" indent="-205146">
              <a:spcBef>
                <a:spcPts val="534"/>
              </a:spcBef>
              <a:buFont typeface="Arial" pitchFamily="34" charset="0"/>
              <a:buChar char="•"/>
              <a:tabLst>
                <a:tab pos="1037695" algn="l"/>
              </a:tabLst>
            </a:pPr>
            <a:r>
              <a:rPr lang="en-GB"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lang="en-GB" sz="2200" baseline="24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spc="-7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r>
              <a:rPr lang="en-GB" sz="22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60" y="2254786"/>
            <a:ext cx="2840182" cy="1344706"/>
          </a:xfrm>
          <a:custGeom>
            <a:avLst/>
            <a:gdLst/>
            <a:ahLst/>
            <a:cxnLst/>
            <a:rect l="l" t="t" r="r" b="b"/>
            <a:pathLst>
              <a:path w="3124200" h="15240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237" y="2254786"/>
            <a:ext cx="355023" cy="1344706"/>
          </a:xfrm>
          <a:custGeom>
            <a:avLst/>
            <a:gdLst/>
            <a:ahLst/>
            <a:cxnLst/>
            <a:rect l="l" t="t" r="r" b="b"/>
            <a:pathLst>
              <a:path w="390525" h="1524000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69833" y="2300052"/>
            <a:ext cx="327891" cy="34514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13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7142" y="2410324"/>
            <a:ext cx="482600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lang="en-GB"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aseline="24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5142" y="1737971"/>
            <a:ext cx="117994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  <a:tabLst>
                <a:tab pos="831410" algn="l"/>
              </a:tabLst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-1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+	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00" spc="9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00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200" baseline="24305" dirty="0">
              <a:latin typeface="Times New Roman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7953" t="22917" r="33236" b="36459"/>
          <a:stretch>
            <a:fillRect/>
          </a:stretch>
        </p:blipFill>
        <p:spPr bwMode="auto">
          <a:xfrm>
            <a:off x="4211960" y="2145014"/>
            <a:ext cx="4748839" cy="38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1572</Words>
  <Application>Microsoft Office PowerPoint</Application>
  <PresentationFormat>On-screen Show (4:3)</PresentationFormat>
  <Paragraphs>247</Paragraphs>
  <Slides>35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PhotoHouse</vt:lpstr>
      <vt:lpstr>Slide 1</vt:lpstr>
      <vt:lpstr>Slide 2</vt:lpstr>
      <vt:lpstr>Excitable Tissues</vt:lpstr>
      <vt:lpstr>Excitable tissues</vt:lpstr>
      <vt:lpstr>Membrane potential</vt:lpstr>
      <vt:lpstr>Membrane potential</vt:lpstr>
      <vt:lpstr>Excitable tissues</vt:lpstr>
      <vt:lpstr>Resting Membrane Potential</vt:lpstr>
      <vt:lpstr>Ionic distribution</vt:lpstr>
      <vt:lpstr>Ionic channels</vt:lpstr>
      <vt:lpstr>Na+/K+ pump</vt:lpstr>
      <vt:lpstr>Factors contributing to RMP</vt:lpstr>
      <vt:lpstr>Neuron Action Potentials</vt:lpstr>
      <vt:lpstr>The action potential</vt:lpstr>
      <vt:lpstr>Slide 15</vt:lpstr>
      <vt:lpstr>Depolarization</vt:lpstr>
      <vt:lpstr>Repolarization</vt:lpstr>
      <vt:lpstr>Slide 18</vt:lpstr>
      <vt:lpstr>Slide 19</vt:lpstr>
      <vt:lpstr>Slide 20</vt:lpstr>
      <vt:lpstr>Slide 21</vt:lpstr>
      <vt:lpstr>Activation-Inactivation-Deactivation</vt:lpstr>
      <vt:lpstr>The Na+ Voltage-Gated  Channel (1)</vt:lpstr>
      <vt:lpstr>Activated State of Sodium Channel</vt:lpstr>
      <vt:lpstr>Inactivated State of Sodium Channel</vt:lpstr>
      <vt:lpstr>Slide 26</vt:lpstr>
      <vt:lpstr>Slide 27</vt:lpstr>
      <vt:lpstr>Refractory Periods</vt:lpstr>
      <vt:lpstr>Slide 29</vt:lpstr>
      <vt:lpstr>Conduction Velocity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excitable tissues (Nerve+ Muscle)</dc:title>
  <dc:creator>Mohd</dc:creator>
  <cp:lastModifiedBy>Manan</cp:lastModifiedBy>
  <cp:revision>623</cp:revision>
  <dcterms:created xsi:type="dcterms:W3CDTF">2016-09-29T21:30:13Z</dcterms:created>
  <dcterms:modified xsi:type="dcterms:W3CDTF">2018-11-04T21:32:58Z</dcterms:modified>
</cp:coreProperties>
</file>