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60" r:id="rId3"/>
    <p:sldId id="261" r:id="rId4"/>
    <p:sldId id="262" r:id="rId5"/>
    <p:sldId id="264" r:id="rId6"/>
    <p:sldId id="265" r:id="rId7"/>
    <p:sldId id="267" r:id="rId8"/>
    <p:sldId id="268" r:id="rId9"/>
    <p:sldId id="269" r:id="rId10"/>
    <p:sldId id="271" r:id="rId11"/>
    <p:sldId id="272" r:id="rId12"/>
    <p:sldId id="274" r:id="rId13"/>
    <p:sldId id="276" r:id="rId14"/>
    <p:sldId id="277" r:id="rId15"/>
    <p:sldId id="278" r:id="rId16"/>
    <p:sldId id="280" r:id="rId17"/>
    <p:sldId id="281" r:id="rId18"/>
    <p:sldId id="283" r:id="rId19"/>
    <p:sldId id="284" r:id="rId20"/>
    <p:sldId id="285" r:id="rId21"/>
    <p:sldId id="286" r:id="rId22"/>
    <p:sldId id="28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9" r:id="rId31"/>
    <p:sldId id="301" r:id="rId32"/>
    <p:sldId id="302" r:id="rId33"/>
    <p:sldId id="303" r:id="rId34"/>
    <p:sldId id="30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6F1AB-30A9-43BB-B1FE-E6F7E5007DF2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B315D-B23F-4979-B63D-5CF70B1E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63A37-D087-457D-85CE-70C091C0C84E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790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130A9-89B6-4DA1-96D1-0A8CAF0D8941}" type="slidenum">
              <a:rPr lang="en-US" smtClean="0">
                <a:latin typeface="Arial" pitchFamily="34" charset="0"/>
              </a:rPr>
              <a:pPr>
                <a:defRPr/>
              </a:pPr>
              <a:t>32</a:t>
            </a:fld>
            <a:endParaRPr lang="en-US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2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4E16B8-456D-4605-976B-19EE550FC962}" type="slidenum">
              <a:rPr lang="en-US" smtClean="0">
                <a:latin typeface="Arial" pitchFamily="34" charset="0"/>
              </a:rPr>
              <a:pPr>
                <a:defRPr/>
              </a:pPr>
              <a:t>33</a:t>
            </a:fld>
            <a:endParaRPr lang="en-US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3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479D-0B99-4420-A09B-D034EE7B655C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28750" y="4214813"/>
            <a:ext cx="6400800" cy="17526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Practical (2)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Radiology</a:t>
            </a:r>
            <a:endParaRPr lang="ar-SA" dirty="0"/>
          </a:p>
        </p:txBody>
      </p:sp>
      <p:sp>
        <p:nvSpPr>
          <p:cNvPr id="2050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RADIOLOGY ANATOMY OF UPPER LIMB</a:t>
            </a:r>
            <a:endParaRPr lang="ar-SA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1" name="عنصر نائب للصورة 8" descr="صورة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210" b="17210"/>
          <a:stretch>
            <a:fillRect/>
          </a:stretch>
        </p:blipFill>
        <p:spPr>
          <a:xfrm>
            <a:off x="827088" y="404813"/>
            <a:ext cx="7392987" cy="5375275"/>
          </a:xfrm>
        </p:spPr>
      </p:pic>
      <p:sp>
        <p:nvSpPr>
          <p:cNvPr id="27652" name="مربع نص 22"/>
          <p:cNvSpPr txBox="1">
            <a:spLocks noChangeArrowheads="1"/>
          </p:cNvSpPr>
          <p:nvPr/>
        </p:nvSpPr>
        <p:spPr bwMode="auto">
          <a:xfrm>
            <a:off x="5364163" y="1628775"/>
            <a:ext cx="207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C00000"/>
                </a:solidFill>
              </a:rPr>
              <a:t>Supraspinatus muscle</a:t>
            </a:r>
            <a:endParaRPr lang="ar-SA" sz="1400" b="1">
              <a:solidFill>
                <a:srgbClr val="C00000"/>
              </a:solidFill>
            </a:endParaRPr>
          </a:p>
        </p:txBody>
      </p:sp>
      <p:sp>
        <p:nvSpPr>
          <p:cNvPr id="27653" name="مربع نص 23"/>
          <p:cNvSpPr txBox="1">
            <a:spLocks noChangeArrowheads="1"/>
          </p:cNvSpPr>
          <p:nvPr/>
        </p:nvSpPr>
        <p:spPr bwMode="auto">
          <a:xfrm>
            <a:off x="4716463" y="3213100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C00000"/>
                </a:solidFill>
              </a:rPr>
              <a:t>Glenoid cavity</a:t>
            </a:r>
            <a:endParaRPr lang="ar-SA" sz="1400" b="1">
              <a:solidFill>
                <a:srgbClr val="C00000"/>
              </a:solidFill>
            </a:endParaRPr>
          </a:p>
        </p:txBody>
      </p:sp>
      <p:sp>
        <p:nvSpPr>
          <p:cNvPr id="27654" name="مربع نص 24"/>
          <p:cNvSpPr txBox="1">
            <a:spLocks noChangeArrowheads="1"/>
          </p:cNvSpPr>
          <p:nvPr/>
        </p:nvSpPr>
        <p:spPr bwMode="auto">
          <a:xfrm>
            <a:off x="2339975" y="1989138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Humeral head</a:t>
            </a:r>
            <a:endParaRPr lang="ar-SA" sz="1400" b="1">
              <a:solidFill>
                <a:srgbClr val="C00000"/>
              </a:solidFill>
            </a:endParaRPr>
          </a:p>
        </p:txBody>
      </p:sp>
      <p:sp>
        <p:nvSpPr>
          <p:cNvPr id="27659" name="مربع نص 25"/>
          <p:cNvSpPr txBox="1">
            <a:spLocks noChangeArrowheads="1"/>
          </p:cNvSpPr>
          <p:nvPr/>
        </p:nvSpPr>
        <p:spPr bwMode="auto">
          <a:xfrm>
            <a:off x="755650" y="2636838"/>
            <a:ext cx="1089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Deltoid muscle</a:t>
            </a:r>
            <a:endParaRPr lang="ar-SA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5364163" y="765175"/>
            <a:ext cx="1439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clavicle</a:t>
            </a: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3348038" y="404813"/>
            <a:ext cx="1008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acromion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6156325" y="3933825"/>
            <a:ext cx="14398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rgbClr val="C00000"/>
                </a:solidFill>
              </a:rPr>
              <a:t>Subscapularis muscle</a:t>
            </a:r>
          </a:p>
        </p:txBody>
      </p:sp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4572000" y="4797425"/>
            <a:ext cx="12239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C00000"/>
                </a:solidFill>
              </a:rPr>
              <a:t>Teres minor muscle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447800" y="2667000"/>
            <a:ext cx="6429375" cy="1214438"/>
          </a:xfrm>
          <a:solidFill>
            <a:schemeClr val="accent1">
              <a:alpha val="14902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0"/>
              </a:spcBef>
              <a:defRPr/>
            </a:pPr>
            <a:r>
              <a:rPr 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ARM MRI</a:t>
            </a:r>
            <a:endParaRPr lang="ar-SA" sz="6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23" name="Picture 2" descr="http://www.med.umich.edu/lrc/coursepages/m1/anatomy2010/html/radiology/xray/images/arm_mri_zoom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371" r="28824" b="6573"/>
          <a:stretch>
            <a:fillRect/>
          </a:stretch>
        </p:blipFill>
        <p:spPr>
          <a:xfrm>
            <a:off x="642938" y="428625"/>
            <a:ext cx="5219700" cy="5411788"/>
          </a:xfrm>
          <a:noFill/>
        </p:spPr>
      </p:pic>
      <p:sp>
        <p:nvSpPr>
          <p:cNvPr id="30724" name="عنصر نائب للنص 3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alpha val="14902"/>
            </a:schemeClr>
          </a:solidFill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0725" name="مربع نص 5"/>
          <p:cNvSpPr txBox="1">
            <a:spLocks noChangeArrowheads="1"/>
          </p:cNvSpPr>
          <p:nvPr/>
        </p:nvSpPr>
        <p:spPr bwMode="auto">
          <a:xfrm>
            <a:off x="5929313" y="1928813"/>
            <a:ext cx="3214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/>
              <a:t>1-Biceps Muscle. </a:t>
            </a:r>
          </a:p>
          <a:p>
            <a:pPr algn="l"/>
            <a:r>
              <a:rPr lang="en-US" sz="2400" dirty="0"/>
              <a:t>2-Brachialis Muscle. </a:t>
            </a:r>
          </a:p>
          <a:p>
            <a:pPr algn="l"/>
            <a:r>
              <a:rPr lang="en-US" sz="2400" dirty="0"/>
              <a:t>3-Brachial Artery. </a:t>
            </a:r>
          </a:p>
          <a:p>
            <a:pPr algn="l"/>
            <a:r>
              <a:rPr lang="en-US" sz="2400" dirty="0"/>
              <a:t>4-Humerus. </a:t>
            </a:r>
          </a:p>
          <a:p>
            <a:pPr algn="l"/>
            <a:r>
              <a:rPr lang="en-US" sz="2400" dirty="0"/>
              <a:t>5-Triceps Muscle</a:t>
            </a:r>
          </a:p>
          <a:p>
            <a:r>
              <a:rPr lang="en-US" sz="2400" dirty="0"/>
              <a:t> </a:t>
            </a: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550" y="2781300"/>
            <a:ext cx="7239000" cy="1362075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ELBOW</a:t>
            </a:r>
            <a:endParaRPr lang="ar-S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z="9600">
              <a:solidFill>
                <a:srgbClr val="FFFFFF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650" y="3213100"/>
            <a:ext cx="7239000" cy="1362075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 RAY</a:t>
            </a:r>
            <a:br>
              <a:rPr lang="ar-SA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ar-S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عنصر نائب للمحتوى 4" descr="Elbow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76250"/>
            <a:ext cx="4535488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7" name="عنصر نائب للمحتوى 5" descr="صورة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143000"/>
            <a:ext cx="2571750" cy="5259388"/>
          </a:xfrm>
        </p:spPr>
      </p:pic>
      <p:pic>
        <p:nvPicPr>
          <p:cNvPr id="36868" name="عنصر نائب للمحتوى 4" descr="Elbow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14750" y="571500"/>
            <a:ext cx="4397375" cy="5984875"/>
          </a:xfrm>
        </p:spPr>
      </p:pic>
      <p:cxnSp>
        <p:nvCxnSpPr>
          <p:cNvPr id="8" name="رابط كسهم مستقيم 7"/>
          <p:cNvCxnSpPr/>
          <p:nvPr/>
        </p:nvCxnSpPr>
        <p:spPr>
          <a:xfrm rot="5400000">
            <a:off x="6750844" y="2321719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4429125" y="3000375"/>
            <a:ext cx="500063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V="1">
            <a:off x="4857750" y="4286250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stCxn id="31760" idx="0"/>
          </p:cNvCxnSpPr>
          <p:nvPr/>
        </p:nvCxnSpPr>
        <p:spPr>
          <a:xfrm rot="5400000" flipH="1" flipV="1">
            <a:off x="4575969" y="3361531"/>
            <a:ext cx="357188" cy="1063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قوس 14"/>
          <p:cNvSpPr/>
          <p:nvPr/>
        </p:nvSpPr>
        <p:spPr>
          <a:xfrm>
            <a:off x="5500688" y="2571750"/>
            <a:ext cx="928687" cy="642938"/>
          </a:xfrm>
          <a:prstGeom prst="arc">
            <a:avLst>
              <a:gd name="adj1" fmla="val 10735558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17" name="رابط كسهم مستقيم 16"/>
          <p:cNvCxnSpPr/>
          <p:nvPr/>
        </p:nvCxnSpPr>
        <p:spPr>
          <a:xfrm rot="16200000" flipH="1">
            <a:off x="5250656" y="1893094"/>
            <a:ext cx="928688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786438" y="3357563"/>
            <a:ext cx="1016000" cy="455612"/>
          </a:xfrm>
          <a:custGeom>
            <a:avLst/>
            <a:gdLst>
              <a:gd name="connsiteX0" fmla="*/ 0 w 1015253"/>
              <a:gd name="connsiteY0" fmla="*/ 351865 h 454959"/>
              <a:gd name="connsiteX1" fmla="*/ 282389 w 1015253"/>
              <a:gd name="connsiteY1" fmla="*/ 284629 h 454959"/>
              <a:gd name="connsiteX2" fmla="*/ 672353 w 1015253"/>
              <a:gd name="connsiteY2" fmla="*/ 392206 h 454959"/>
              <a:gd name="connsiteX3" fmla="*/ 927847 w 1015253"/>
              <a:gd name="connsiteY3" fmla="*/ 445994 h 454959"/>
              <a:gd name="connsiteX4" fmla="*/ 981636 w 1015253"/>
              <a:gd name="connsiteY4" fmla="*/ 338417 h 454959"/>
              <a:gd name="connsiteX5" fmla="*/ 1008530 w 1015253"/>
              <a:gd name="connsiteY5" fmla="*/ 177053 h 454959"/>
              <a:gd name="connsiteX6" fmla="*/ 941295 w 1015253"/>
              <a:gd name="connsiteY6" fmla="*/ 29135 h 454959"/>
              <a:gd name="connsiteX7" fmla="*/ 927847 w 1015253"/>
              <a:gd name="connsiteY7" fmla="*/ 2241 h 45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5253" h="454959">
                <a:moveTo>
                  <a:pt x="0" y="351865"/>
                </a:moveTo>
                <a:cubicBezTo>
                  <a:pt x="85165" y="314885"/>
                  <a:pt x="170330" y="277906"/>
                  <a:pt x="282389" y="284629"/>
                </a:cubicBezTo>
                <a:cubicBezTo>
                  <a:pt x="394448" y="291353"/>
                  <a:pt x="564777" y="365312"/>
                  <a:pt x="672353" y="392206"/>
                </a:cubicBezTo>
                <a:cubicBezTo>
                  <a:pt x="779929" y="419100"/>
                  <a:pt x="876300" y="454959"/>
                  <a:pt x="927847" y="445994"/>
                </a:cubicBezTo>
                <a:cubicBezTo>
                  <a:pt x="979394" y="437029"/>
                  <a:pt x="968189" y="383240"/>
                  <a:pt x="981636" y="338417"/>
                </a:cubicBezTo>
                <a:cubicBezTo>
                  <a:pt x="995083" y="293594"/>
                  <a:pt x="1015253" y="228600"/>
                  <a:pt x="1008530" y="177053"/>
                </a:cubicBezTo>
                <a:cubicBezTo>
                  <a:pt x="1001807" y="125506"/>
                  <a:pt x="954742" y="58270"/>
                  <a:pt x="941295" y="29135"/>
                </a:cubicBezTo>
                <a:cubicBezTo>
                  <a:pt x="927848" y="0"/>
                  <a:pt x="927847" y="1120"/>
                  <a:pt x="927847" y="2241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2" name="رابط كسهم مستقيم 21"/>
          <p:cNvCxnSpPr/>
          <p:nvPr/>
        </p:nvCxnSpPr>
        <p:spPr>
          <a:xfrm rot="10800000">
            <a:off x="6786563" y="3786188"/>
            <a:ext cx="500062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قوس 24"/>
          <p:cNvSpPr/>
          <p:nvPr/>
        </p:nvSpPr>
        <p:spPr>
          <a:xfrm>
            <a:off x="5286375" y="4857750"/>
            <a:ext cx="571500" cy="1000125"/>
          </a:xfrm>
          <a:prstGeom prst="arc">
            <a:avLst>
              <a:gd name="adj1" fmla="val 16200000"/>
              <a:gd name="adj2" fmla="val 429925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9" name="رابط كسهم مستقيم 28"/>
          <p:cNvCxnSpPr/>
          <p:nvPr/>
        </p:nvCxnSpPr>
        <p:spPr>
          <a:xfrm rot="10800000">
            <a:off x="6215063" y="5786438"/>
            <a:ext cx="785812" cy="7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885" name="مربع نص 30"/>
          <p:cNvSpPr txBox="1">
            <a:spLocks noChangeArrowheads="1"/>
          </p:cNvSpPr>
          <p:nvPr/>
        </p:nvSpPr>
        <p:spPr bwMode="auto">
          <a:xfrm>
            <a:off x="3649663" y="2571750"/>
            <a:ext cx="170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Lateral epicondyle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86" name="مربع نص 31"/>
          <p:cNvSpPr txBox="1">
            <a:spLocks noChangeArrowheads="1"/>
          </p:cNvSpPr>
          <p:nvPr/>
        </p:nvSpPr>
        <p:spPr bwMode="auto">
          <a:xfrm>
            <a:off x="3714750" y="4071938"/>
            <a:ext cx="1014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capitulum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87" name="مربع نص 32"/>
          <p:cNvSpPr txBox="1">
            <a:spLocks noChangeArrowheads="1"/>
          </p:cNvSpPr>
          <p:nvPr/>
        </p:nvSpPr>
        <p:spPr bwMode="auto">
          <a:xfrm>
            <a:off x="3744913" y="4714875"/>
            <a:ext cx="1154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Radial head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5" name="رابط كسهم مستقيم 34"/>
          <p:cNvCxnSpPr/>
          <p:nvPr/>
        </p:nvCxnSpPr>
        <p:spPr>
          <a:xfrm flipV="1">
            <a:off x="4714875" y="5357813"/>
            <a:ext cx="1000125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889" name="مربع نص 35"/>
          <p:cNvSpPr txBox="1">
            <a:spLocks noChangeArrowheads="1"/>
          </p:cNvSpPr>
          <p:nvPr/>
        </p:nvSpPr>
        <p:spPr bwMode="auto">
          <a:xfrm>
            <a:off x="3429000" y="5857875"/>
            <a:ext cx="1857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Radial teberosity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0" name="مربع نص 36"/>
          <p:cNvSpPr txBox="1">
            <a:spLocks noChangeArrowheads="1"/>
          </p:cNvSpPr>
          <p:nvPr/>
        </p:nvSpPr>
        <p:spPr bwMode="auto">
          <a:xfrm>
            <a:off x="7000875" y="5643563"/>
            <a:ext cx="544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ulna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1" name="مربع نص 37"/>
          <p:cNvSpPr txBox="1">
            <a:spLocks noChangeArrowheads="1"/>
          </p:cNvSpPr>
          <p:nvPr/>
        </p:nvSpPr>
        <p:spPr bwMode="auto">
          <a:xfrm>
            <a:off x="7072313" y="4214813"/>
            <a:ext cx="871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trochlea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2" name="مربع نص 38"/>
          <p:cNvSpPr txBox="1">
            <a:spLocks noChangeArrowheads="1"/>
          </p:cNvSpPr>
          <p:nvPr/>
        </p:nvSpPr>
        <p:spPr bwMode="auto">
          <a:xfrm>
            <a:off x="6373813" y="1643063"/>
            <a:ext cx="1760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6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medial epicondyle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3" name="مربع نص 39"/>
          <p:cNvSpPr txBox="1">
            <a:spLocks noChangeArrowheads="1"/>
          </p:cNvSpPr>
          <p:nvPr/>
        </p:nvSpPr>
        <p:spPr bwMode="auto">
          <a:xfrm>
            <a:off x="4462463" y="1285875"/>
            <a:ext cx="1517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Olecranon fossa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عنصر نائب للمحتوى 4" descr="ElbowLatRi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96975"/>
            <a:ext cx="5903912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عنصر نائب للمحتوى 5" descr="صورةr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500313"/>
            <a:ext cx="3114675" cy="2714625"/>
          </a:xfrm>
        </p:spPr>
      </p:pic>
      <p:pic>
        <p:nvPicPr>
          <p:cNvPr id="39940" name="عنصر نائب للمحتوى 4" descr="ElbowLatRigh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0438" y="1500188"/>
            <a:ext cx="5143500" cy="4903787"/>
          </a:xfrm>
        </p:spPr>
      </p:pic>
      <p:cxnSp>
        <p:nvCxnSpPr>
          <p:cNvPr id="8" name="رابط كسهم مستقيم 7"/>
          <p:cNvCxnSpPr>
            <a:stCxn id="34830" idx="2"/>
          </p:cNvCxnSpPr>
          <p:nvPr/>
        </p:nvCxnSpPr>
        <p:spPr>
          <a:xfrm rot="16200000" flipH="1">
            <a:off x="5276850" y="3562350"/>
            <a:ext cx="773113" cy="246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4143375" y="5286375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>
            <a:off x="4857750" y="2143125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rot="5400000">
            <a:off x="6323013" y="4322763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شكل حر 15"/>
          <p:cNvSpPr/>
          <p:nvPr/>
        </p:nvSpPr>
        <p:spPr>
          <a:xfrm>
            <a:off x="4397375" y="3765550"/>
            <a:ext cx="212725" cy="860425"/>
          </a:xfrm>
          <a:custGeom>
            <a:avLst/>
            <a:gdLst>
              <a:gd name="connsiteX0" fmla="*/ 0 w 212912"/>
              <a:gd name="connsiteY0" fmla="*/ 0 h 860612"/>
              <a:gd name="connsiteX1" fmla="*/ 134471 w 212912"/>
              <a:gd name="connsiteY1" fmla="*/ 174812 h 860612"/>
              <a:gd name="connsiteX2" fmla="*/ 201706 w 212912"/>
              <a:gd name="connsiteY2" fmla="*/ 322730 h 860612"/>
              <a:gd name="connsiteX3" fmla="*/ 201706 w 212912"/>
              <a:gd name="connsiteY3" fmla="*/ 457200 h 860612"/>
              <a:gd name="connsiteX4" fmla="*/ 174812 w 212912"/>
              <a:gd name="connsiteY4" fmla="*/ 685800 h 860612"/>
              <a:gd name="connsiteX5" fmla="*/ 107577 w 212912"/>
              <a:gd name="connsiteY5" fmla="*/ 806824 h 860612"/>
              <a:gd name="connsiteX6" fmla="*/ 94130 w 212912"/>
              <a:gd name="connsiteY6" fmla="*/ 833718 h 860612"/>
              <a:gd name="connsiteX7" fmla="*/ 80683 w 212912"/>
              <a:gd name="connsiteY7" fmla="*/ 860612 h 8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912" h="860612">
                <a:moveTo>
                  <a:pt x="0" y="0"/>
                </a:moveTo>
                <a:cubicBezTo>
                  <a:pt x="50426" y="60512"/>
                  <a:pt x="100853" y="121024"/>
                  <a:pt x="134471" y="174812"/>
                </a:cubicBezTo>
                <a:cubicBezTo>
                  <a:pt x="168089" y="228600"/>
                  <a:pt x="190500" y="275665"/>
                  <a:pt x="201706" y="322730"/>
                </a:cubicBezTo>
                <a:cubicBezTo>
                  <a:pt x="212912" y="369795"/>
                  <a:pt x="206188" y="396688"/>
                  <a:pt x="201706" y="457200"/>
                </a:cubicBezTo>
                <a:cubicBezTo>
                  <a:pt x="197224" y="517712"/>
                  <a:pt x="190500" y="627529"/>
                  <a:pt x="174812" y="685800"/>
                </a:cubicBezTo>
                <a:cubicBezTo>
                  <a:pt x="159124" y="744071"/>
                  <a:pt x="121024" y="782171"/>
                  <a:pt x="107577" y="806824"/>
                </a:cubicBezTo>
                <a:cubicBezTo>
                  <a:pt x="94130" y="831477"/>
                  <a:pt x="94130" y="833718"/>
                  <a:pt x="94130" y="833718"/>
                </a:cubicBezTo>
                <a:lnTo>
                  <a:pt x="80683" y="860612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18" name="رابط كسهم مستقيم 17"/>
          <p:cNvCxnSpPr/>
          <p:nvPr/>
        </p:nvCxnSpPr>
        <p:spPr>
          <a:xfrm>
            <a:off x="4000500" y="3786188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شكل حر 21"/>
          <p:cNvSpPr/>
          <p:nvPr/>
        </p:nvSpPr>
        <p:spPr>
          <a:xfrm>
            <a:off x="5286375" y="4071938"/>
            <a:ext cx="1008063" cy="920750"/>
          </a:xfrm>
          <a:custGeom>
            <a:avLst/>
            <a:gdLst>
              <a:gd name="connsiteX0" fmla="*/ 1008529 w 1008529"/>
              <a:gd name="connsiteY0" fmla="*/ 665629 h 921123"/>
              <a:gd name="connsiteX1" fmla="*/ 887506 w 1008529"/>
              <a:gd name="connsiteY1" fmla="*/ 584946 h 921123"/>
              <a:gd name="connsiteX2" fmla="*/ 793376 w 1008529"/>
              <a:gd name="connsiteY2" fmla="*/ 423582 h 921123"/>
              <a:gd name="connsiteX3" fmla="*/ 726141 w 1008529"/>
              <a:gd name="connsiteY3" fmla="*/ 289111 h 921123"/>
              <a:gd name="connsiteX4" fmla="*/ 605118 w 1008529"/>
              <a:gd name="connsiteY4" fmla="*/ 168087 h 921123"/>
              <a:gd name="connsiteX5" fmla="*/ 537882 w 1008529"/>
              <a:gd name="connsiteY5" fmla="*/ 114299 h 921123"/>
              <a:gd name="connsiteX6" fmla="*/ 389965 w 1008529"/>
              <a:gd name="connsiteY6" fmla="*/ 6723 h 921123"/>
              <a:gd name="connsiteX7" fmla="*/ 349623 w 1008529"/>
              <a:gd name="connsiteY7" fmla="*/ 154640 h 921123"/>
              <a:gd name="connsiteX8" fmla="*/ 376518 w 1008529"/>
              <a:gd name="connsiteY8" fmla="*/ 396687 h 921123"/>
              <a:gd name="connsiteX9" fmla="*/ 363071 w 1008529"/>
              <a:gd name="connsiteY9" fmla="*/ 571499 h 921123"/>
              <a:gd name="connsiteX10" fmla="*/ 282388 w 1008529"/>
              <a:gd name="connsiteY10" fmla="*/ 732864 h 921123"/>
              <a:gd name="connsiteX11" fmla="*/ 147918 w 1008529"/>
              <a:gd name="connsiteY11" fmla="*/ 880782 h 921123"/>
              <a:gd name="connsiteX12" fmla="*/ 0 w 1008529"/>
              <a:gd name="connsiteY12" fmla="*/ 921123 h 921123"/>
              <a:gd name="connsiteX13" fmla="*/ 0 w 1008529"/>
              <a:gd name="connsiteY13" fmla="*/ 921123 h 9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8529" h="921123">
                <a:moveTo>
                  <a:pt x="1008529" y="665629"/>
                </a:moveTo>
                <a:cubicBezTo>
                  <a:pt x="965947" y="645458"/>
                  <a:pt x="923365" y="625287"/>
                  <a:pt x="887506" y="584946"/>
                </a:cubicBezTo>
                <a:cubicBezTo>
                  <a:pt x="851647" y="544605"/>
                  <a:pt x="820270" y="472888"/>
                  <a:pt x="793376" y="423582"/>
                </a:cubicBezTo>
                <a:cubicBezTo>
                  <a:pt x="766482" y="374276"/>
                  <a:pt x="757517" y="331693"/>
                  <a:pt x="726141" y="289111"/>
                </a:cubicBezTo>
                <a:cubicBezTo>
                  <a:pt x="694765" y="246529"/>
                  <a:pt x="636495" y="197222"/>
                  <a:pt x="605118" y="168087"/>
                </a:cubicBezTo>
                <a:cubicBezTo>
                  <a:pt x="573742" y="138952"/>
                  <a:pt x="573741" y="141193"/>
                  <a:pt x="537882" y="114299"/>
                </a:cubicBezTo>
                <a:cubicBezTo>
                  <a:pt x="502023" y="87405"/>
                  <a:pt x="421341" y="0"/>
                  <a:pt x="389965" y="6723"/>
                </a:cubicBezTo>
                <a:cubicBezTo>
                  <a:pt x="358589" y="13446"/>
                  <a:pt x="351864" y="89646"/>
                  <a:pt x="349623" y="154640"/>
                </a:cubicBezTo>
                <a:cubicBezTo>
                  <a:pt x="347382" y="219634"/>
                  <a:pt x="374277" y="327211"/>
                  <a:pt x="376518" y="396687"/>
                </a:cubicBezTo>
                <a:cubicBezTo>
                  <a:pt x="378759" y="466163"/>
                  <a:pt x="378759" y="515470"/>
                  <a:pt x="363071" y="571499"/>
                </a:cubicBezTo>
                <a:cubicBezTo>
                  <a:pt x="347383" y="627528"/>
                  <a:pt x="318247" y="681317"/>
                  <a:pt x="282388" y="732864"/>
                </a:cubicBezTo>
                <a:cubicBezTo>
                  <a:pt x="246529" y="784411"/>
                  <a:pt x="194983" y="849406"/>
                  <a:pt x="147918" y="880782"/>
                </a:cubicBezTo>
                <a:cubicBezTo>
                  <a:pt x="100853" y="912158"/>
                  <a:pt x="0" y="921123"/>
                  <a:pt x="0" y="921123"/>
                </a:cubicBezTo>
                <a:lnTo>
                  <a:pt x="0" y="921123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4" name="رابط كسهم مستقيم 23"/>
          <p:cNvCxnSpPr/>
          <p:nvPr/>
        </p:nvCxnSpPr>
        <p:spPr>
          <a:xfrm rot="5400000">
            <a:off x="7108031" y="3750470"/>
            <a:ext cx="1000125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953" name="مربع نص 24"/>
          <p:cNvSpPr txBox="1">
            <a:spLocks noChangeArrowheads="1"/>
          </p:cNvSpPr>
          <p:nvPr/>
        </p:nvSpPr>
        <p:spPr bwMode="auto">
          <a:xfrm>
            <a:off x="5715000" y="1428750"/>
            <a:ext cx="12858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humerus</a:t>
            </a:r>
            <a:endParaRPr lang="ar-SA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4" name="مربع نص 25"/>
          <p:cNvSpPr txBox="1">
            <a:spLocks noChangeArrowheads="1"/>
          </p:cNvSpPr>
          <p:nvPr/>
        </p:nvSpPr>
        <p:spPr bwMode="auto">
          <a:xfrm>
            <a:off x="4633913" y="2928938"/>
            <a:ext cx="181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Coroniod process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5" name="مربع نص 27"/>
          <p:cNvSpPr txBox="1">
            <a:spLocks noChangeArrowheads="1"/>
          </p:cNvSpPr>
          <p:nvPr/>
        </p:nvSpPr>
        <p:spPr bwMode="auto">
          <a:xfrm>
            <a:off x="6000750" y="3571875"/>
            <a:ext cx="1281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Radial head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6" name="مربع نص 32"/>
          <p:cNvSpPr txBox="1">
            <a:spLocks noChangeArrowheads="1"/>
          </p:cNvSpPr>
          <p:nvPr/>
        </p:nvSpPr>
        <p:spPr bwMode="auto">
          <a:xfrm>
            <a:off x="6961188" y="2928938"/>
            <a:ext cx="1760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Radial teberosity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7" name="مربع نص 33"/>
          <p:cNvSpPr txBox="1">
            <a:spLocks noChangeArrowheads="1"/>
          </p:cNvSpPr>
          <p:nvPr/>
        </p:nvSpPr>
        <p:spPr bwMode="auto">
          <a:xfrm>
            <a:off x="3357563" y="55006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olecranon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8" name="مربع نص 34"/>
          <p:cNvSpPr txBox="1">
            <a:spLocks noChangeArrowheads="1"/>
          </p:cNvSpPr>
          <p:nvPr/>
        </p:nvSpPr>
        <p:spPr bwMode="auto">
          <a:xfrm>
            <a:off x="3500438" y="3214688"/>
            <a:ext cx="109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Olecranon </a:t>
            </a:r>
          </a:p>
          <a:p>
            <a:pPr algn="l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fossa</a:t>
            </a:r>
            <a:endParaRPr lang="ar-SA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9" name="مربع نص 18"/>
          <p:cNvSpPr txBox="1">
            <a:spLocks noChangeArrowheads="1"/>
          </p:cNvSpPr>
          <p:nvPr/>
        </p:nvSpPr>
        <p:spPr bwMode="auto">
          <a:xfrm>
            <a:off x="6143625" y="5500688"/>
            <a:ext cx="164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ulna</a:t>
            </a:r>
            <a:endParaRPr lang="ar-SA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/>
          </a:p>
        </p:txBody>
      </p:sp>
      <p:sp>
        <p:nvSpPr>
          <p:cNvPr id="35843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/>
          </a:p>
        </p:txBody>
      </p:sp>
      <p:sp>
        <p:nvSpPr>
          <p:cNvPr id="40964" name="عنصر نائب للمحتوى 6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endParaRPr lang="ar-SA"/>
          </a:p>
        </p:txBody>
      </p:sp>
      <p:pic>
        <p:nvPicPr>
          <p:cNvPr id="40965" name="عنصر نائب للمحتوى 4" descr="ElbowAP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285875"/>
            <a:ext cx="4116387" cy="5356225"/>
          </a:xfrm>
        </p:spPr>
      </p:pic>
      <p:pic>
        <p:nvPicPr>
          <p:cNvPr id="40966" name="Picture 8" descr="http://www.hawaii.edu/medicine/pediatrics/pemxray/v2c18c.jpg"/>
          <p:cNvPicPr>
            <a:picLocks noChangeAspect="1" noChangeArrowheads="1"/>
          </p:cNvPicPr>
          <p:nvPr/>
        </p:nvPicPr>
        <p:blipFill>
          <a:blip r:embed="rId3" cstate="print"/>
          <a:srcRect t="3401" r="51830"/>
          <a:stretch>
            <a:fillRect/>
          </a:stretch>
        </p:blipFill>
        <p:spPr bwMode="auto">
          <a:xfrm>
            <a:off x="500063" y="1285875"/>
            <a:ext cx="37576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مربع نص 8"/>
          <p:cNvSpPr txBox="1">
            <a:spLocks noChangeArrowheads="1"/>
          </p:cNvSpPr>
          <p:nvPr/>
        </p:nvSpPr>
        <p:spPr bwMode="auto">
          <a:xfrm>
            <a:off x="714375" y="428625"/>
            <a:ext cx="3071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CHILD</a:t>
            </a:r>
            <a:endParaRPr lang="ar-SA" b="1"/>
          </a:p>
        </p:txBody>
      </p:sp>
      <p:sp>
        <p:nvSpPr>
          <p:cNvPr id="40968" name="مربع نص 9"/>
          <p:cNvSpPr txBox="1">
            <a:spLocks noChangeArrowheads="1"/>
          </p:cNvSpPr>
          <p:nvPr/>
        </p:nvSpPr>
        <p:spPr bwMode="auto">
          <a:xfrm>
            <a:off x="4714875" y="428625"/>
            <a:ext cx="357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ADULT</a:t>
            </a:r>
            <a:endParaRPr lang="ar-SA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098" name="عنوان 1"/>
          <p:cNvSpPr>
            <a:spLocks noGrp="1"/>
          </p:cNvSpPr>
          <p:nvPr>
            <p:ph type="ctrTitle"/>
          </p:nvPr>
        </p:nvSpPr>
        <p:spPr>
          <a:xfrm>
            <a:off x="642938" y="2500313"/>
            <a:ext cx="7772400" cy="1470025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800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SHOULDER</a:t>
            </a:r>
            <a:endParaRPr lang="ar-SA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عنصر نائب للنص 2"/>
          <p:cNvSpPr>
            <a:spLocks noGrp="1"/>
          </p:cNvSpPr>
          <p:nvPr>
            <p:ph type="body" idx="1"/>
          </p:nvPr>
        </p:nvSpPr>
        <p:spPr>
          <a:xfrm>
            <a:off x="714375" y="2786063"/>
            <a:ext cx="7772400" cy="1500187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800" dirty="0">
                <a:solidFill>
                  <a:schemeClr val="tx1"/>
                </a:solidFill>
                <a:cs typeface="Tahoma" pitchFamily="34" charset="0"/>
              </a:rPr>
              <a:t>HAND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>
                <a:solidFill>
                  <a:schemeClr val="tx1"/>
                </a:solidFill>
                <a:cs typeface="Tahoma" pitchFamily="34" charset="0"/>
              </a:rPr>
              <a:t>X RAY</a:t>
            </a:r>
            <a:endParaRPr lang="ar-SA" sz="9600" dirty="0">
              <a:solidFill>
                <a:schemeClr val="tx1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ar-SA"/>
          </a:p>
        </p:txBody>
      </p:sp>
      <p:pic>
        <p:nvPicPr>
          <p:cNvPr id="46084" name="عنصر نائب للمحتوى 4" descr="صورةn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285875"/>
            <a:ext cx="6543675" cy="4830763"/>
          </a:xfrm>
        </p:spPr>
      </p:pic>
      <p:sp>
        <p:nvSpPr>
          <p:cNvPr id="7" name="شكل حر 6"/>
          <p:cNvSpPr/>
          <p:nvPr/>
        </p:nvSpPr>
        <p:spPr>
          <a:xfrm>
            <a:off x="3348038" y="3106738"/>
            <a:ext cx="300037" cy="361950"/>
          </a:xfrm>
          <a:custGeom>
            <a:avLst/>
            <a:gdLst>
              <a:gd name="connsiteX0" fmla="*/ 228600 w 300317"/>
              <a:gd name="connsiteY0" fmla="*/ 0 h 363070"/>
              <a:gd name="connsiteX1" fmla="*/ 295835 w 300317"/>
              <a:gd name="connsiteY1" fmla="*/ 94129 h 363070"/>
              <a:gd name="connsiteX2" fmla="*/ 255494 w 300317"/>
              <a:gd name="connsiteY2" fmla="*/ 228600 h 363070"/>
              <a:gd name="connsiteX3" fmla="*/ 188258 w 300317"/>
              <a:gd name="connsiteY3" fmla="*/ 322729 h 363070"/>
              <a:gd name="connsiteX4" fmla="*/ 94129 w 300317"/>
              <a:gd name="connsiteY4" fmla="*/ 349623 h 363070"/>
              <a:gd name="connsiteX5" fmla="*/ 0 w 300317"/>
              <a:gd name="connsiteY5" fmla="*/ 363070 h 363070"/>
              <a:gd name="connsiteX6" fmla="*/ 0 w 300317"/>
              <a:gd name="connsiteY6" fmla="*/ 363070 h 36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317" h="363070">
                <a:moveTo>
                  <a:pt x="228600" y="0"/>
                </a:moveTo>
                <a:cubicBezTo>
                  <a:pt x="259976" y="28014"/>
                  <a:pt x="291353" y="56029"/>
                  <a:pt x="295835" y="94129"/>
                </a:cubicBezTo>
                <a:cubicBezTo>
                  <a:pt x="300317" y="132229"/>
                  <a:pt x="273423" y="190500"/>
                  <a:pt x="255494" y="228600"/>
                </a:cubicBezTo>
                <a:cubicBezTo>
                  <a:pt x="237565" y="266700"/>
                  <a:pt x="215152" y="302559"/>
                  <a:pt x="188258" y="322729"/>
                </a:cubicBezTo>
                <a:cubicBezTo>
                  <a:pt x="161364" y="342899"/>
                  <a:pt x="125505" y="342900"/>
                  <a:pt x="94129" y="349623"/>
                </a:cubicBezTo>
                <a:cubicBezTo>
                  <a:pt x="62753" y="356346"/>
                  <a:pt x="0" y="363070"/>
                  <a:pt x="0" y="363070"/>
                </a:cubicBezTo>
                <a:lnTo>
                  <a:pt x="0" y="36307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714625" y="3286125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V="1">
            <a:off x="2214563" y="4714875"/>
            <a:ext cx="785812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090" name="مربع نص 12"/>
          <p:cNvSpPr txBox="1">
            <a:spLocks noChangeArrowheads="1"/>
          </p:cNvSpPr>
          <p:nvPr/>
        </p:nvSpPr>
        <p:spPr bwMode="auto">
          <a:xfrm>
            <a:off x="928688" y="5000625"/>
            <a:ext cx="171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Ulnar styloid process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091" name="مربع نص 14"/>
          <p:cNvSpPr txBox="1">
            <a:spLocks noChangeArrowheads="1"/>
          </p:cNvSpPr>
          <p:nvPr/>
        </p:nvSpPr>
        <p:spPr bwMode="auto">
          <a:xfrm>
            <a:off x="1428750" y="28575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Hock of hamate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davidlnelson.md/images/Xray_normal_hand_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357188"/>
            <a:ext cx="46291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كسهم مستقيم 5"/>
          <p:cNvCxnSpPr/>
          <p:nvPr/>
        </p:nvCxnSpPr>
        <p:spPr>
          <a:xfrm rot="10800000">
            <a:off x="4572000" y="64293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>
            <a:stCxn id="43018" idx="1"/>
          </p:cNvCxnSpPr>
          <p:nvPr/>
        </p:nvCxnSpPr>
        <p:spPr>
          <a:xfrm rot="10800000">
            <a:off x="4572000" y="1258888"/>
            <a:ext cx="785813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 flipV="1">
            <a:off x="4572000" y="2143125"/>
            <a:ext cx="642938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>
          <a:xfrm>
            <a:off x="2428875" y="2071688"/>
            <a:ext cx="500063" cy="357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2571750" y="2571750"/>
            <a:ext cx="642938" cy="2857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3000375" y="3357563"/>
            <a:ext cx="714375" cy="2857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8137" name="مربع نص 20"/>
          <p:cNvSpPr txBox="1">
            <a:spLocks noChangeArrowheads="1"/>
          </p:cNvSpPr>
          <p:nvPr/>
        </p:nvSpPr>
        <p:spPr bwMode="auto">
          <a:xfrm>
            <a:off x="5286375" y="500063"/>
            <a:ext cx="135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Distal phalanx</a:t>
            </a:r>
            <a:endParaRPr lang="ar-SA" sz="1400">
              <a:solidFill>
                <a:schemeClr val="bg1"/>
              </a:solidFill>
            </a:endParaRPr>
          </a:p>
        </p:txBody>
      </p:sp>
      <p:sp>
        <p:nvSpPr>
          <p:cNvPr id="48138" name="مربع نص 21"/>
          <p:cNvSpPr txBox="1">
            <a:spLocks noChangeArrowheads="1"/>
          </p:cNvSpPr>
          <p:nvPr/>
        </p:nvSpPr>
        <p:spPr bwMode="auto">
          <a:xfrm>
            <a:off x="5357813" y="1143000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</a:rPr>
              <a:t>Middle phalanx</a:t>
            </a:r>
            <a:endParaRPr lang="ar-SA" sz="1400">
              <a:solidFill>
                <a:schemeClr val="bg1"/>
              </a:solidFill>
            </a:endParaRPr>
          </a:p>
        </p:txBody>
      </p:sp>
      <p:sp>
        <p:nvSpPr>
          <p:cNvPr id="48139" name="مربع نص 24"/>
          <p:cNvSpPr txBox="1">
            <a:spLocks noChangeArrowheads="1"/>
          </p:cNvSpPr>
          <p:nvPr/>
        </p:nvSpPr>
        <p:spPr bwMode="auto">
          <a:xfrm>
            <a:off x="5072063" y="2000250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Proximal phalanx</a:t>
            </a:r>
            <a:endParaRPr lang="ar-SA" sz="1400">
              <a:solidFill>
                <a:schemeClr val="bg1"/>
              </a:solidFill>
            </a:endParaRPr>
          </a:p>
        </p:txBody>
      </p:sp>
      <p:cxnSp>
        <p:nvCxnSpPr>
          <p:cNvPr id="30" name="رابط كسهم مستقيم 29"/>
          <p:cNvCxnSpPr/>
          <p:nvPr/>
        </p:nvCxnSpPr>
        <p:spPr>
          <a:xfrm rot="5400000">
            <a:off x="2536032" y="1678781"/>
            <a:ext cx="571500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141" name="مربع نص 30"/>
          <p:cNvSpPr txBox="1">
            <a:spLocks noChangeArrowheads="1"/>
          </p:cNvSpPr>
          <p:nvPr/>
        </p:nvSpPr>
        <p:spPr bwMode="auto">
          <a:xfrm>
            <a:off x="2357438" y="1143000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</a:rPr>
              <a:t>Distal interphalanx joint</a:t>
            </a:r>
            <a:endParaRPr lang="ar-SA" sz="1400">
              <a:solidFill>
                <a:schemeClr val="bg1"/>
              </a:solidFill>
            </a:endParaRPr>
          </a:p>
        </p:txBody>
      </p:sp>
      <p:sp>
        <p:nvSpPr>
          <p:cNvPr id="48142" name="مربع نص 31"/>
          <p:cNvSpPr txBox="1">
            <a:spLocks noChangeArrowheads="1"/>
          </p:cNvSpPr>
          <p:nvPr/>
        </p:nvSpPr>
        <p:spPr bwMode="auto">
          <a:xfrm>
            <a:off x="3000375" y="1857375"/>
            <a:ext cx="164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</a:rPr>
              <a:t>Proximal interphalanx joint</a:t>
            </a:r>
            <a:endParaRPr lang="ar-SA" sz="1400">
              <a:solidFill>
                <a:schemeClr val="bg1"/>
              </a:solidFill>
            </a:endParaRPr>
          </a:p>
        </p:txBody>
      </p:sp>
      <p:cxnSp>
        <p:nvCxnSpPr>
          <p:cNvPr id="34" name="رابط كسهم مستقيم 33"/>
          <p:cNvCxnSpPr>
            <a:endCxn id="12" idx="7"/>
          </p:cNvCxnSpPr>
          <p:nvPr/>
        </p:nvCxnSpPr>
        <p:spPr>
          <a:xfrm rot="10800000" flipV="1">
            <a:off x="3121025" y="2428875"/>
            <a:ext cx="236538" cy="184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144" name="مربع نص 34"/>
          <p:cNvSpPr txBox="1">
            <a:spLocks noChangeArrowheads="1"/>
          </p:cNvSpPr>
          <p:nvPr/>
        </p:nvSpPr>
        <p:spPr bwMode="auto">
          <a:xfrm>
            <a:off x="2071688" y="4357688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Metacarpophalangeal joint</a:t>
            </a:r>
            <a:endParaRPr lang="ar-SA" sz="1600">
              <a:solidFill>
                <a:schemeClr val="bg1"/>
              </a:solidFill>
            </a:endParaRPr>
          </a:p>
        </p:txBody>
      </p:sp>
      <p:cxnSp>
        <p:nvCxnSpPr>
          <p:cNvPr id="37" name="رابط كسهم مستقيم 36"/>
          <p:cNvCxnSpPr/>
          <p:nvPr/>
        </p:nvCxnSpPr>
        <p:spPr>
          <a:xfrm rot="5400000" flipH="1" flipV="1">
            <a:off x="2786063" y="3857625"/>
            <a:ext cx="642937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jcem.endojournals.org/content/89/8/3721/F1.large.jpg"/>
          <p:cNvPicPr>
            <a:picLocks noChangeAspect="1" noChangeArrowheads="1"/>
          </p:cNvPicPr>
          <p:nvPr/>
        </p:nvPicPr>
        <p:blipFill>
          <a:blip r:embed="rId2" cstate="print"/>
          <a:srcRect r="39149" b="-459"/>
          <a:stretch>
            <a:fillRect/>
          </a:stretch>
        </p:blipFill>
        <p:spPr bwMode="auto">
          <a:xfrm>
            <a:off x="214313" y="1143000"/>
            <a:ext cx="4071937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 descr="http://www.davidlnelson.md/images/Xray_normal_hand_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143000"/>
            <a:ext cx="42862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مربع نص 3"/>
          <p:cNvSpPr txBox="1">
            <a:spLocks noChangeArrowheads="1"/>
          </p:cNvSpPr>
          <p:nvPr/>
        </p:nvSpPr>
        <p:spPr bwMode="auto">
          <a:xfrm>
            <a:off x="714375" y="428625"/>
            <a:ext cx="3071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CHILD</a:t>
            </a:r>
            <a:endParaRPr lang="ar-SA" sz="2800" b="1"/>
          </a:p>
        </p:txBody>
      </p:sp>
      <p:sp>
        <p:nvSpPr>
          <p:cNvPr id="49157" name="مربع نص 4"/>
          <p:cNvSpPr txBox="1">
            <a:spLocks noChangeArrowheads="1"/>
          </p:cNvSpPr>
          <p:nvPr/>
        </p:nvSpPr>
        <p:spPr bwMode="auto">
          <a:xfrm>
            <a:off x="4786313" y="428625"/>
            <a:ext cx="321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ADULT</a:t>
            </a:r>
            <a:endParaRPr lang="ar-SA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عنصر نائب للنص 2"/>
          <p:cNvSpPr>
            <a:spLocks noGrp="1"/>
          </p:cNvSpPr>
          <p:nvPr>
            <p:ph type="body" idx="1"/>
          </p:nvPr>
        </p:nvSpPr>
        <p:spPr>
          <a:xfrm>
            <a:off x="755650" y="3141663"/>
            <a:ext cx="7772400" cy="1500187"/>
          </a:xfrm>
        </p:spPr>
        <p:txBody>
          <a:bodyPr>
            <a:normAutofit/>
          </a:bodyPr>
          <a:lstStyle/>
          <a:p>
            <a:pPr marL="53975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MRI</a:t>
            </a:r>
            <a:endParaRPr lang="ar-S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mridoc.com/mskatlas/Wrist_Hand/Anatomy_Extensors/Wrist.jpg"/>
          <p:cNvPicPr>
            <a:picLocks noChangeAspect="1" noChangeArrowheads="1"/>
          </p:cNvPicPr>
          <p:nvPr/>
        </p:nvPicPr>
        <p:blipFill>
          <a:blip r:embed="rId2" cstate="print"/>
          <a:srcRect r="1234" b="320"/>
          <a:stretch>
            <a:fillRect/>
          </a:stretch>
        </p:blipFill>
        <p:spPr bwMode="auto">
          <a:xfrm>
            <a:off x="285750" y="500063"/>
            <a:ext cx="5786438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 descr="http://www.imageinterpretation.co.uk/images/wrist/NORMAL%20WRIST.jpg"/>
          <p:cNvPicPr>
            <a:picLocks noChangeAspect="1" noChangeArrowheads="1"/>
          </p:cNvPicPr>
          <p:nvPr/>
        </p:nvPicPr>
        <p:blipFill>
          <a:blip r:embed="rId3" cstate="print"/>
          <a:srcRect l="9219" t="12360" r="58090" b="14607"/>
          <a:stretch>
            <a:fillRect/>
          </a:stretch>
        </p:blipFill>
        <p:spPr bwMode="auto">
          <a:xfrm>
            <a:off x="6143625" y="1357313"/>
            <a:ext cx="278606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مستقيم 5"/>
          <p:cNvCxnSpPr/>
          <p:nvPr/>
        </p:nvCxnSpPr>
        <p:spPr>
          <a:xfrm rot="10800000">
            <a:off x="6357938" y="4071938"/>
            <a:ext cx="2428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2227" name="Picture 2" descr="http://www.ahs.uwaterloo.ca/~wells/images/carpalm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714375"/>
            <a:ext cx="6000750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 descr="http://www.imageinterpretation.co.uk/images/wrist/NORMAL%20WRIST.jpg"/>
          <p:cNvPicPr>
            <a:picLocks noChangeAspect="1" noChangeArrowheads="1"/>
          </p:cNvPicPr>
          <p:nvPr/>
        </p:nvPicPr>
        <p:blipFill>
          <a:blip r:embed="rId3" cstate="print"/>
          <a:srcRect l="58090" t="12360" r="9219" b="14607"/>
          <a:stretch>
            <a:fillRect/>
          </a:stretch>
        </p:blipFill>
        <p:spPr bwMode="auto">
          <a:xfrm>
            <a:off x="6286500" y="1357313"/>
            <a:ext cx="26431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مستقيم 5"/>
          <p:cNvCxnSpPr/>
          <p:nvPr/>
        </p:nvCxnSpPr>
        <p:spPr>
          <a:xfrm rot="10800000">
            <a:off x="6500813" y="3286125"/>
            <a:ext cx="221456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title"/>
          </p:nvPr>
        </p:nvSpPr>
        <p:spPr>
          <a:xfrm>
            <a:off x="428625" y="2714625"/>
            <a:ext cx="8229600" cy="11430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C00000"/>
                </a:solidFill>
                <a:cs typeface="Times New Roman" pitchFamily="18" charset="0"/>
              </a:rPr>
              <a:t>UPPER LIMB VESSELS</a:t>
            </a:r>
            <a:endParaRPr lang="ar-SA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yoursurgery.com/procedures/angiography/images/ArteryArmAn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571500"/>
            <a:ext cx="42862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625" y="3000375"/>
            <a:ext cx="8229600" cy="1143000"/>
          </a:xfrm>
        </p:spPr>
        <p:txBody>
          <a:bodyPr rtlCol="1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8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X-RAY</a:t>
            </a:r>
            <a:endParaRPr lang="ar-SA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مستطيل 1"/>
          <p:cNvSpPr>
            <a:spLocks noChangeArrowheads="1"/>
          </p:cNvSpPr>
          <p:nvPr/>
        </p:nvSpPr>
        <p:spPr bwMode="auto">
          <a:xfrm>
            <a:off x="5357813" y="2143125"/>
            <a:ext cx="4143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1-Vertebral Artery. </a:t>
            </a:r>
          </a:p>
          <a:p>
            <a:pPr algn="l"/>
            <a:r>
              <a:rPr lang="en-US" sz="1600"/>
              <a:t>2-Axillary Artery. </a:t>
            </a:r>
          </a:p>
          <a:p>
            <a:pPr algn="l"/>
            <a:r>
              <a:rPr lang="en-US" sz="1600"/>
              <a:t>3-Internal Thoracic Artery. </a:t>
            </a:r>
          </a:p>
          <a:p>
            <a:pPr algn="l"/>
            <a:r>
              <a:rPr lang="en-US" sz="1600"/>
              <a:t>4-Posterior Humeral Circumflex Artery. </a:t>
            </a:r>
          </a:p>
          <a:p>
            <a:pPr algn="l"/>
            <a:r>
              <a:rPr lang="en-US" sz="1600"/>
              <a:t>5-Circumflex Scapular Artery. </a:t>
            </a:r>
            <a:endParaRPr lang="ar-SA" sz="1600"/>
          </a:p>
          <a:p>
            <a:pPr algn="l"/>
            <a:r>
              <a:rPr lang="en-US" sz="1600"/>
              <a:t>6-Subscapular Artery </a:t>
            </a:r>
          </a:p>
          <a:p>
            <a:pPr algn="l"/>
            <a:r>
              <a:rPr lang="en-US" sz="1600"/>
              <a:t>7-brachial artery</a:t>
            </a:r>
          </a:p>
        </p:txBody>
      </p:sp>
      <p:pic>
        <p:nvPicPr>
          <p:cNvPr id="56323" name="Picture 2" descr="http://www.med.umich.edu/lrc/coursepages/m1/anatomy2010/html/radiology/xray/images/axilla_angiogram.gif"/>
          <p:cNvPicPr>
            <a:picLocks noChangeAspect="1" noChangeArrowheads="1"/>
          </p:cNvPicPr>
          <p:nvPr/>
        </p:nvPicPr>
        <p:blipFill>
          <a:blip r:embed="rId2" cstate="print"/>
          <a:srcRect l="19144" t="-37"/>
          <a:stretch>
            <a:fillRect/>
          </a:stretch>
        </p:blipFill>
        <p:spPr bwMode="auto">
          <a:xfrm>
            <a:off x="285750" y="1214438"/>
            <a:ext cx="5072063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med.umich.edu/lrc/coursepages/m1/anatomy2010/html/radiology/xray/images/arm_and_hand_angio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04963"/>
            <a:ext cx="559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مستطيل 2"/>
          <p:cNvSpPr>
            <a:spLocks noChangeArrowheads="1"/>
          </p:cNvSpPr>
          <p:nvPr/>
        </p:nvSpPr>
        <p:spPr bwMode="auto">
          <a:xfrm>
            <a:off x="5786438" y="2928938"/>
            <a:ext cx="357187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 1-Radial Artery.</a:t>
            </a:r>
          </a:p>
          <a:p>
            <a:pPr algn="l"/>
            <a:r>
              <a:rPr lang="en-US" sz="1600"/>
              <a:t> 2-Ulnar Artery. </a:t>
            </a:r>
          </a:p>
          <a:p>
            <a:pPr algn="l"/>
            <a:r>
              <a:rPr lang="en-US" sz="1600"/>
              <a:t> 3-Deep Palmar Arch. </a:t>
            </a:r>
          </a:p>
          <a:p>
            <a:pPr algn="l"/>
            <a:r>
              <a:rPr lang="en-US" sz="1600"/>
              <a:t> 4-Common Palmar Digital Artery. </a:t>
            </a:r>
          </a:p>
          <a:p>
            <a:pPr algn="l"/>
            <a:r>
              <a:rPr lang="en-US" sz="1600"/>
              <a:t> 5-Proper Palmar Digital Artery</a:t>
            </a:r>
            <a:endParaRPr lang="en-US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IMAGE9A"/>
          <p:cNvPicPr>
            <a:picLocks noChangeAspect="1" noChangeArrowheads="1"/>
          </p:cNvPicPr>
          <p:nvPr/>
        </p:nvPicPr>
        <p:blipFill>
          <a:blip r:embed="rId4" cstate="print"/>
          <a:srcRect t="18462"/>
          <a:stretch>
            <a:fillRect/>
          </a:stretch>
        </p:blipFill>
        <p:spPr bwMode="auto">
          <a:xfrm>
            <a:off x="642938" y="1785938"/>
            <a:ext cx="8169275" cy="38735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5943600" y="2852738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ELBOW JOINT </a:t>
            </a:r>
          </a:p>
        </p:txBody>
      </p:sp>
      <p:sp>
        <p:nvSpPr>
          <p:cNvPr id="59396" name="Line 8"/>
          <p:cNvSpPr>
            <a:spLocks noChangeShapeType="1"/>
          </p:cNvSpPr>
          <p:nvPr/>
        </p:nvSpPr>
        <p:spPr bwMode="auto">
          <a:xfrm flipH="1">
            <a:off x="6629400" y="3124200"/>
            <a:ext cx="22860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7" name="Text Box 10"/>
          <p:cNvSpPr txBox="1">
            <a:spLocks noChangeArrowheads="1"/>
          </p:cNvSpPr>
          <p:nvPr/>
        </p:nvSpPr>
        <p:spPr bwMode="auto">
          <a:xfrm>
            <a:off x="2843213" y="2133600"/>
            <a:ext cx="1427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RADIAL ARTERY</a:t>
            </a:r>
          </a:p>
        </p:txBody>
      </p:sp>
      <p:sp>
        <p:nvSpPr>
          <p:cNvPr id="59398" name="Line 11"/>
          <p:cNvSpPr>
            <a:spLocks noChangeShapeType="1"/>
          </p:cNvSpPr>
          <p:nvPr/>
        </p:nvSpPr>
        <p:spPr bwMode="auto">
          <a:xfrm flipH="1">
            <a:off x="3132138" y="2492375"/>
            <a:ext cx="7620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Text Box 12"/>
          <p:cNvSpPr txBox="1">
            <a:spLocks noChangeArrowheads="1"/>
          </p:cNvSpPr>
          <p:nvPr/>
        </p:nvSpPr>
        <p:spPr bwMode="auto">
          <a:xfrm>
            <a:off x="3505200" y="4191000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ULNAR  ARTERY</a:t>
            </a:r>
          </a:p>
        </p:txBody>
      </p:sp>
      <p:sp>
        <p:nvSpPr>
          <p:cNvPr id="59400" name="Line 13"/>
          <p:cNvSpPr>
            <a:spLocks noChangeShapeType="1"/>
          </p:cNvSpPr>
          <p:nvPr/>
        </p:nvSpPr>
        <p:spPr bwMode="auto">
          <a:xfrm flipV="1">
            <a:off x="4038600" y="4038600"/>
            <a:ext cx="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Text Box 14"/>
          <p:cNvSpPr txBox="1">
            <a:spLocks noChangeArrowheads="1"/>
          </p:cNvSpPr>
          <p:nvPr/>
        </p:nvSpPr>
        <p:spPr bwMode="auto">
          <a:xfrm>
            <a:off x="1331913" y="3284538"/>
            <a:ext cx="139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FFFF00"/>
                </a:solidFill>
              </a:rPr>
              <a:t>INTEROSSEOUS</a:t>
            </a:r>
          </a:p>
          <a:p>
            <a:pPr algn="ctr"/>
            <a:r>
              <a:rPr lang="en-US" sz="1200">
                <a:solidFill>
                  <a:srgbClr val="FFFF00"/>
                </a:solidFill>
              </a:rPr>
              <a:t>ARTERY</a:t>
            </a:r>
          </a:p>
        </p:txBody>
      </p:sp>
      <p:sp>
        <p:nvSpPr>
          <p:cNvPr id="59402" name="Line 15"/>
          <p:cNvSpPr>
            <a:spLocks noChangeShapeType="1"/>
          </p:cNvSpPr>
          <p:nvPr/>
        </p:nvSpPr>
        <p:spPr bwMode="auto">
          <a:xfrm flipV="1">
            <a:off x="2195513" y="2852738"/>
            <a:ext cx="762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6"/>
          <p:cNvSpPr txBox="1">
            <a:spLocks noChangeArrowheads="1"/>
          </p:cNvSpPr>
          <p:nvPr/>
        </p:nvSpPr>
        <p:spPr bwMode="auto">
          <a:xfrm>
            <a:off x="1676400" y="9144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/>
          </a:p>
        </p:txBody>
      </p:sp>
      <p:sp>
        <p:nvSpPr>
          <p:cNvPr id="59404" name="Text Box 17"/>
          <p:cNvSpPr txBox="1">
            <a:spLocks noChangeArrowheads="1"/>
          </p:cNvSpPr>
          <p:nvPr/>
        </p:nvSpPr>
        <p:spPr bwMode="auto">
          <a:xfrm>
            <a:off x="838200" y="685800"/>
            <a:ext cx="747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RT. UPPER EXTREMITY ANGIOGRAM</a:t>
            </a:r>
          </a:p>
        </p:txBody>
      </p:sp>
      <p:sp>
        <p:nvSpPr>
          <p:cNvPr id="59405" name="TextBox 12"/>
          <p:cNvSpPr txBox="1">
            <a:spLocks noChangeArrowheads="1"/>
          </p:cNvSpPr>
          <p:nvPr/>
        </p:nvSpPr>
        <p:spPr bwMode="auto">
          <a:xfrm>
            <a:off x="762000" y="5105400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RT</a:t>
            </a:r>
          </a:p>
        </p:txBody>
      </p:sp>
      <p:sp>
        <p:nvSpPr>
          <p:cNvPr id="59406" name="TextBox 13"/>
          <p:cNvSpPr txBox="1">
            <a:spLocks noChangeArrowheads="1"/>
          </p:cNvSpPr>
          <p:nvPr/>
        </p:nvSpPr>
        <p:spPr bwMode="auto">
          <a:xfrm>
            <a:off x="5867400" y="4797425"/>
            <a:ext cx="1728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BRACHIAL ARTERY</a:t>
            </a:r>
          </a:p>
        </p:txBody>
      </p:sp>
      <p:cxnSp>
        <p:nvCxnSpPr>
          <p:cNvPr id="16" name="Straight Arrow Connector 15"/>
          <p:cNvCxnSpPr>
            <a:stCxn id="59406" idx="0"/>
          </p:cNvCxnSpPr>
          <p:nvPr/>
        </p:nvCxnSpPr>
        <p:spPr>
          <a:xfrm rot="5400000" flipH="1" flipV="1">
            <a:off x="6552407" y="4329906"/>
            <a:ext cx="647700" cy="28733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Image13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05000"/>
            <a:ext cx="7277100" cy="3810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5638800" y="3124200"/>
            <a:ext cx="1427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RADIAL ARTERY</a:t>
            </a:r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4267200" y="5105400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ULNAR  ARTERY</a:t>
            </a:r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685800" y="609600"/>
            <a:ext cx="747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RT. UPPER EXTREMITY ANGIOGRAM</a:t>
            </a:r>
          </a:p>
        </p:txBody>
      </p:sp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914400" y="533400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RT</a:t>
            </a:r>
          </a:p>
        </p:txBody>
      </p:sp>
      <p:sp>
        <p:nvSpPr>
          <p:cNvPr id="60423" name="TextBox 8"/>
          <p:cNvSpPr txBox="1">
            <a:spLocks noChangeArrowheads="1"/>
          </p:cNvSpPr>
          <p:nvPr/>
        </p:nvSpPr>
        <p:spPr bwMode="auto">
          <a:xfrm>
            <a:off x="990600" y="2743200"/>
            <a:ext cx="830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FFFF00"/>
                </a:solidFill>
              </a:rPr>
              <a:t>PALMAR</a:t>
            </a:r>
          </a:p>
          <a:p>
            <a:pPr algn="ctr"/>
            <a:r>
              <a:rPr lang="en-US" sz="1200">
                <a:solidFill>
                  <a:srgbClr val="FFFF00"/>
                </a:solidFill>
              </a:rPr>
              <a:t> ARCH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76400" y="3124200"/>
            <a:ext cx="228600" cy="1524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0420" idx="0"/>
          </p:cNvCxnSpPr>
          <p:nvPr/>
        </p:nvCxnSpPr>
        <p:spPr>
          <a:xfrm rot="16200000" flipV="1">
            <a:off x="4814888" y="4938712"/>
            <a:ext cx="228600" cy="10477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134100" y="3695700"/>
            <a:ext cx="304800" cy="762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1563" y="2143125"/>
            <a:ext cx="70866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END</a:t>
            </a:r>
            <a:endParaRPr lang="ar-SA" sz="7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/>
          </a:p>
        </p:txBody>
      </p:sp>
      <p:sp>
        <p:nvSpPr>
          <p:cNvPr id="13316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/>
          </a:p>
        </p:txBody>
      </p:sp>
      <p:sp>
        <p:nvSpPr>
          <p:cNvPr id="18436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endParaRPr lang="ar-SA"/>
          </a:p>
        </p:txBody>
      </p:sp>
      <p:pic>
        <p:nvPicPr>
          <p:cNvPr id="18437" name="Picture 4" descr="shoulder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lum bright="-2000" contrast="-6000"/>
          </a:blip>
          <a:srcRect l="27837" t="19144" r="25049" b="22906"/>
          <a:stretch>
            <a:fillRect/>
          </a:stretch>
        </p:blipFill>
        <p:spPr>
          <a:xfrm>
            <a:off x="1000125" y="928688"/>
            <a:ext cx="7243763" cy="5357812"/>
          </a:xfrm>
          <a:noFill/>
          <a:ln w="19050">
            <a:solidFill>
              <a:srgbClr val="0000FF"/>
            </a:solidFill>
          </a:ln>
        </p:spPr>
      </p:pic>
      <p:sp>
        <p:nvSpPr>
          <p:cNvPr id="6146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4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3" name="عنصر نائب للمحتوى 18" descr="صورة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71688"/>
            <a:ext cx="2654300" cy="2522537"/>
          </a:xfrm>
        </p:spPr>
      </p:pic>
      <p:pic>
        <p:nvPicPr>
          <p:cNvPr id="20484" name="عنصر نائب للمحتوى 17" descr="صورة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38" y="785813"/>
            <a:ext cx="6500812" cy="5500687"/>
          </a:xfrm>
        </p:spPr>
      </p:pic>
      <p:cxnSp>
        <p:nvCxnSpPr>
          <p:cNvPr id="7" name="رابط كسهم مستقيم 6"/>
          <p:cNvCxnSpPr/>
          <p:nvPr/>
        </p:nvCxnSpPr>
        <p:spPr>
          <a:xfrm rot="16200000" flipH="1">
            <a:off x="2857500" y="2500313"/>
            <a:ext cx="428625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4000500" y="1357313"/>
            <a:ext cx="428625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rot="5400000">
            <a:off x="7679531" y="1464469"/>
            <a:ext cx="357188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rot="5400000" flipH="1" flipV="1">
            <a:off x="7037388" y="2892425"/>
            <a:ext cx="500062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rot="10800000">
            <a:off x="3851920" y="3429000"/>
            <a:ext cx="576064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قوس 28"/>
          <p:cNvSpPr/>
          <p:nvPr/>
        </p:nvSpPr>
        <p:spPr>
          <a:xfrm>
            <a:off x="5357813" y="2500313"/>
            <a:ext cx="785812" cy="1571625"/>
          </a:xfrm>
          <a:prstGeom prst="arc">
            <a:avLst>
              <a:gd name="adj1" fmla="val 16200000"/>
              <a:gd name="adj2" fmla="val 5347116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31" name="رابط كسهم مستقيم 30"/>
          <p:cNvCxnSpPr/>
          <p:nvPr/>
        </p:nvCxnSpPr>
        <p:spPr>
          <a:xfrm rot="5400000">
            <a:off x="7092280" y="4221088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قوس 31"/>
          <p:cNvSpPr/>
          <p:nvPr/>
        </p:nvSpPr>
        <p:spPr>
          <a:xfrm>
            <a:off x="6572250" y="2214563"/>
            <a:ext cx="1200150" cy="642937"/>
          </a:xfrm>
          <a:prstGeom prst="arc">
            <a:avLst>
              <a:gd name="adj1" fmla="val 16200000"/>
              <a:gd name="adj2" fmla="val 1610955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2357438" y="1643063"/>
            <a:ext cx="128587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Greater teberosity</a:t>
            </a:r>
            <a:endParaRPr lang="ar-SA" dirty="0"/>
          </a:p>
        </p:txBody>
      </p:sp>
      <p:sp>
        <p:nvSpPr>
          <p:cNvPr id="34" name="مستطيل 33"/>
          <p:cNvSpPr/>
          <p:nvPr/>
        </p:nvSpPr>
        <p:spPr>
          <a:xfrm>
            <a:off x="2928938" y="1000125"/>
            <a:ext cx="12858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acromion</a:t>
            </a:r>
            <a:endParaRPr lang="ar-SA" dirty="0"/>
          </a:p>
        </p:txBody>
      </p:sp>
      <p:sp>
        <p:nvSpPr>
          <p:cNvPr id="35" name="مستطيل 34"/>
          <p:cNvSpPr/>
          <p:nvPr/>
        </p:nvSpPr>
        <p:spPr>
          <a:xfrm>
            <a:off x="7235825" y="3500438"/>
            <a:ext cx="1214438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scapula</a:t>
            </a:r>
            <a:endParaRPr lang="ar-SA" dirty="0"/>
          </a:p>
        </p:txBody>
      </p:sp>
      <p:sp>
        <p:nvSpPr>
          <p:cNvPr id="36" name="مستطيل 35"/>
          <p:cNvSpPr/>
          <p:nvPr/>
        </p:nvSpPr>
        <p:spPr>
          <a:xfrm>
            <a:off x="6588125" y="2852738"/>
            <a:ext cx="1214438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coracoid</a:t>
            </a:r>
            <a:endParaRPr lang="ar-SA" dirty="0"/>
          </a:p>
        </p:txBody>
      </p:sp>
      <p:sp>
        <p:nvSpPr>
          <p:cNvPr id="41" name="مستطيل 40"/>
          <p:cNvSpPr/>
          <p:nvPr/>
        </p:nvSpPr>
        <p:spPr>
          <a:xfrm>
            <a:off x="4211638" y="3068638"/>
            <a:ext cx="1357312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Lesser teberosity</a:t>
            </a:r>
            <a:endParaRPr lang="ar-SA" dirty="0"/>
          </a:p>
        </p:txBody>
      </p:sp>
      <p:cxnSp>
        <p:nvCxnSpPr>
          <p:cNvPr id="45" name="رابط كسهم مستقيم 44"/>
          <p:cNvCxnSpPr/>
          <p:nvPr/>
        </p:nvCxnSpPr>
        <p:spPr>
          <a:xfrm rot="16200000" flipV="1">
            <a:off x="5679281" y="4107657"/>
            <a:ext cx="714375" cy="21431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مستطيل 47"/>
          <p:cNvSpPr/>
          <p:nvPr/>
        </p:nvSpPr>
        <p:spPr>
          <a:xfrm>
            <a:off x="5500688" y="4500563"/>
            <a:ext cx="1214437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glenoid</a:t>
            </a:r>
            <a:endParaRPr lang="ar-SA" dirty="0"/>
          </a:p>
        </p:txBody>
      </p:sp>
      <p:sp>
        <p:nvSpPr>
          <p:cNvPr id="52" name="مستطيل 51"/>
          <p:cNvSpPr/>
          <p:nvPr/>
        </p:nvSpPr>
        <p:spPr>
          <a:xfrm>
            <a:off x="7286625" y="1071563"/>
            <a:ext cx="1357313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Clavicale</a:t>
            </a:r>
            <a:endParaRPr lang="ar-SA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7560332" y="2672916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3813048" y="2935224"/>
            <a:ext cx="146304" cy="1133856"/>
          </a:xfrm>
          <a:custGeom>
            <a:avLst/>
            <a:gdLst>
              <a:gd name="connsiteX0" fmla="*/ 146304 w 146304"/>
              <a:gd name="connsiteY0" fmla="*/ 0 h 1133856"/>
              <a:gd name="connsiteX1" fmla="*/ 36576 w 146304"/>
              <a:gd name="connsiteY1" fmla="*/ 228600 h 1133856"/>
              <a:gd name="connsiteX2" fmla="*/ 0 w 146304"/>
              <a:gd name="connsiteY2" fmla="*/ 457200 h 1133856"/>
              <a:gd name="connsiteX3" fmla="*/ 36576 w 146304"/>
              <a:gd name="connsiteY3" fmla="*/ 667512 h 1133856"/>
              <a:gd name="connsiteX4" fmla="*/ 91440 w 146304"/>
              <a:gd name="connsiteY4" fmla="*/ 841248 h 1133856"/>
              <a:gd name="connsiteX5" fmla="*/ 137160 w 146304"/>
              <a:gd name="connsiteY5" fmla="*/ 1133856 h 1133856"/>
              <a:gd name="connsiteX6" fmla="*/ 137160 w 146304"/>
              <a:gd name="connsiteY6" fmla="*/ 1133856 h 11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04" h="1133856">
                <a:moveTo>
                  <a:pt x="146304" y="0"/>
                </a:moveTo>
                <a:cubicBezTo>
                  <a:pt x="103632" y="76200"/>
                  <a:pt x="60960" y="152400"/>
                  <a:pt x="36576" y="228600"/>
                </a:cubicBezTo>
                <a:cubicBezTo>
                  <a:pt x="12192" y="304800"/>
                  <a:pt x="0" y="384048"/>
                  <a:pt x="0" y="457200"/>
                </a:cubicBezTo>
                <a:cubicBezTo>
                  <a:pt x="0" y="530352"/>
                  <a:pt x="21336" y="603504"/>
                  <a:pt x="36576" y="667512"/>
                </a:cubicBezTo>
                <a:cubicBezTo>
                  <a:pt x="51816" y="731520"/>
                  <a:pt x="74676" y="763524"/>
                  <a:pt x="91440" y="841248"/>
                </a:cubicBezTo>
                <a:cubicBezTo>
                  <a:pt x="108204" y="918972"/>
                  <a:pt x="137160" y="1133856"/>
                  <a:pt x="137160" y="1133856"/>
                </a:cubicBezTo>
                <a:lnTo>
                  <a:pt x="137160" y="1133856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7" name="عنصر نائب للمحتوى 5" descr="صورة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071688"/>
            <a:ext cx="2947988" cy="4521200"/>
          </a:xfrm>
        </p:spPr>
      </p:pic>
      <p:pic>
        <p:nvPicPr>
          <p:cNvPr id="21508" name="عنصر نائب للمحتوى 4" descr="Elbow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3375" y="428625"/>
            <a:ext cx="4572000" cy="6148388"/>
          </a:xfrm>
        </p:spPr>
      </p:pic>
      <p:sp>
        <p:nvSpPr>
          <p:cNvPr id="21509" name="مربع نص 6"/>
          <p:cNvSpPr txBox="1">
            <a:spLocks noChangeArrowheads="1"/>
          </p:cNvSpPr>
          <p:nvPr/>
        </p:nvSpPr>
        <p:spPr bwMode="auto">
          <a:xfrm>
            <a:off x="636588" y="571500"/>
            <a:ext cx="2887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0000"/>
                </a:solidFill>
              </a:rPr>
              <a:t>Y view</a:t>
            </a:r>
            <a:endParaRPr lang="ar-SA" sz="7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5" name="عنصر نائب للمحتوى 5" descr="صورة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2428875"/>
            <a:ext cx="2747963" cy="4214813"/>
          </a:xfrm>
        </p:spPr>
      </p:pic>
      <p:pic>
        <p:nvPicPr>
          <p:cNvPr id="23556" name="عنصر نائب للمحتوى 4" descr="ElbowAP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57625" y="928688"/>
            <a:ext cx="4619625" cy="5726112"/>
          </a:xfrm>
        </p:spPr>
      </p:pic>
      <p:cxnSp>
        <p:nvCxnSpPr>
          <p:cNvPr id="8" name="رابط مستقيم 7"/>
          <p:cNvCxnSpPr/>
          <p:nvPr/>
        </p:nvCxnSpPr>
        <p:spPr>
          <a:xfrm rot="16200000" flipH="1">
            <a:off x="5000625" y="2143126"/>
            <a:ext cx="714375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>
            <a:off x="3464719" y="3821907"/>
            <a:ext cx="3214687" cy="8572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4429125" y="4071938"/>
            <a:ext cx="642938" cy="2857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4932040" y="2276872"/>
            <a:ext cx="497210" cy="152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 rot="10800000">
            <a:off x="6072188" y="2500313"/>
            <a:ext cx="1143000" cy="8572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rot="10800000" flipV="1">
            <a:off x="6215063" y="1643063"/>
            <a:ext cx="1143000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rot="10800000">
            <a:off x="6357938" y="5072063"/>
            <a:ext cx="857250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مستطيل 34"/>
          <p:cNvSpPr/>
          <p:nvPr/>
        </p:nvSpPr>
        <p:spPr>
          <a:xfrm>
            <a:off x="3779838" y="1052513"/>
            <a:ext cx="136842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B050"/>
                </a:solidFill>
              </a:rPr>
              <a:t>acromion</a:t>
            </a:r>
            <a:endParaRPr lang="ar-SA" sz="2000" dirty="0">
              <a:solidFill>
                <a:srgbClr val="00B050"/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3786188" y="3643313"/>
            <a:ext cx="12858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</a:rPr>
              <a:t>scapula</a:t>
            </a:r>
            <a:endParaRPr lang="ar-SA" sz="3300" dirty="0">
              <a:solidFill>
                <a:srgbClr val="FFFF00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6572250" y="1143000"/>
            <a:ext cx="171450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Humeral head</a:t>
            </a:r>
            <a:endParaRPr lang="ar-SA" sz="2000" dirty="0"/>
          </a:p>
        </p:txBody>
      </p:sp>
      <p:sp>
        <p:nvSpPr>
          <p:cNvPr id="39" name="مستطيل 38"/>
          <p:cNvSpPr/>
          <p:nvPr/>
        </p:nvSpPr>
        <p:spPr>
          <a:xfrm>
            <a:off x="7000875" y="3000375"/>
            <a:ext cx="1357313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C000"/>
                </a:solidFill>
              </a:rPr>
              <a:t>coraocid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6715125" y="5357813"/>
            <a:ext cx="1643063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humors shaft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23569" name="مربع نص 17"/>
          <p:cNvSpPr txBox="1">
            <a:spLocks noChangeArrowheads="1"/>
          </p:cNvSpPr>
          <p:nvPr/>
        </p:nvSpPr>
        <p:spPr bwMode="auto">
          <a:xfrm>
            <a:off x="285750" y="1000125"/>
            <a:ext cx="2928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Y view</a:t>
            </a:r>
            <a:endParaRPr lang="ar-SA" sz="660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220072" y="1340768"/>
            <a:ext cx="648072" cy="5040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76056" y="1412776"/>
            <a:ext cx="360040" cy="1440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572" name="TextBox 28"/>
          <p:cNvSpPr txBox="1">
            <a:spLocks noChangeArrowheads="1"/>
          </p:cNvSpPr>
          <p:nvPr/>
        </p:nvSpPr>
        <p:spPr bwMode="auto">
          <a:xfrm>
            <a:off x="4067175" y="1916113"/>
            <a:ext cx="865188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spine</a:t>
            </a:r>
          </a:p>
        </p:txBody>
      </p:sp>
      <p:sp>
        <p:nvSpPr>
          <p:cNvPr id="22" name="Freeform 21"/>
          <p:cNvSpPr/>
          <p:nvPr/>
        </p:nvSpPr>
        <p:spPr>
          <a:xfrm>
            <a:off x="5680364" y="2227503"/>
            <a:ext cx="1708727" cy="377152"/>
          </a:xfrm>
          <a:custGeom>
            <a:avLst/>
            <a:gdLst>
              <a:gd name="connsiteX0" fmla="*/ 0 w 1708727"/>
              <a:gd name="connsiteY0" fmla="*/ 377152 h 377152"/>
              <a:gd name="connsiteX1" fmla="*/ 508000 w 1708727"/>
              <a:gd name="connsiteY1" fmla="*/ 137006 h 377152"/>
              <a:gd name="connsiteX2" fmla="*/ 997527 w 1708727"/>
              <a:gd name="connsiteY2" fmla="*/ 7697 h 377152"/>
              <a:gd name="connsiteX3" fmla="*/ 1468581 w 1708727"/>
              <a:gd name="connsiteY3" fmla="*/ 90824 h 377152"/>
              <a:gd name="connsiteX4" fmla="*/ 1708727 w 1708727"/>
              <a:gd name="connsiteY4" fmla="*/ 275552 h 377152"/>
              <a:gd name="connsiteX5" fmla="*/ 1708727 w 1708727"/>
              <a:gd name="connsiteY5" fmla="*/ 275552 h 37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727" h="377152">
                <a:moveTo>
                  <a:pt x="0" y="377152"/>
                </a:moveTo>
                <a:cubicBezTo>
                  <a:pt x="170873" y="287867"/>
                  <a:pt x="341746" y="198582"/>
                  <a:pt x="508000" y="137006"/>
                </a:cubicBezTo>
                <a:cubicBezTo>
                  <a:pt x="674254" y="75430"/>
                  <a:pt x="837430" y="15394"/>
                  <a:pt x="997527" y="7697"/>
                </a:cubicBezTo>
                <a:cubicBezTo>
                  <a:pt x="1157624" y="0"/>
                  <a:pt x="1350048" y="46182"/>
                  <a:pt x="1468581" y="90824"/>
                </a:cubicBezTo>
                <a:cubicBezTo>
                  <a:pt x="1587114" y="135467"/>
                  <a:pt x="1708727" y="275552"/>
                  <a:pt x="1708727" y="275552"/>
                </a:cubicBezTo>
                <a:lnTo>
                  <a:pt x="1708727" y="275552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onefractures.org/wp-content/uploads/2011/01/humerus-fracture-midsha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428625"/>
            <a:ext cx="3214687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مربع نص 2"/>
          <p:cNvSpPr txBox="1">
            <a:spLocks noChangeArrowheads="1"/>
          </p:cNvSpPr>
          <p:nvPr/>
        </p:nvSpPr>
        <p:spPr bwMode="auto">
          <a:xfrm>
            <a:off x="5786438" y="2428875"/>
            <a:ext cx="242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Humerus fracture</a:t>
            </a:r>
            <a:endParaRPr lang="ar-SA"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625" y="2928938"/>
            <a:ext cx="8229600" cy="1143000"/>
          </a:xfrm>
        </p:spPr>
        <p:txBody>
          <a:bodyPr rtlCol="1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115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MRI</a:t>
            </a:r>
            <a:endParaRPr lang="ar-SA" sz="115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ELAPSEDTIME" val="14.6"/>
  <p:tag name="ANNOTATION_COUN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ELAPSEDTIME" val="10.8"/>
  <p:tag name="ANNOTATION_COUN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207</Words>
  <Application>Microsoft Office PowerPoint</Application>
  <PresentationFormat>On-screen Show (4:3)</PresentationFormat>
  <Paragraphs>102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Wingdings 2</vt:lpstr>
      <vt:lpstr>Office Theme</vt:lpstr>
      <vt:lpstr>RADIOLOGY ANATOMY OF UPPER LIMB</vt:lpstr>
      <vt:lpstr>SHOULDER</vt:lpstr>
      <vt:lpstr>X-RAY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MRI</vt:lpstr>
      <vt:lpstr>PowerPoint Presentation</vt:lpstr>
      <vt:lpstr>PowerPoint Presentation</vt:lpstr>
      <vt:lpstr>PowerPoint Presentation</vt:lpstr>
      <vt:lpstr>ELBOW</vt:lpstr>
      <vt:lpstr>X RAY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UPPER LIMB VESSELS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ANATOMY OF UPPER LIMB</dc:title>
  <dc:creator>medtst</dc:creator>
  <cp:lastModifiedBy>DELL</cp:lastModifiedBy>
  <cp:revision>5</cp:revision>
  <dcterms:created xsi:type="dcterms:W3CDTF">2012-01-02T06:44:10Z</dcterms:created>
  <dcterms:modified xsi:type="dcterms:W3CDTF">2017-11-14T16:16:24Z</dcterms:modified>
</cp:coreProperties>
</file>