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0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9EB0041-274A-486E-B519-A31B14ABC49F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0041-274A-486E-B519-A31B14ABC49F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9EB0041-274A-486E-B519-A31B14ABC49F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9EB0041-274A-486E-B519-A31B14ABC49F}" type="datetimeFigureOut">
              <a:rPr lang="en-GB" smtClean="0"/>
              <a:t>31/12/2019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C337C4-4792-49B8-9393-E0042C02EEF6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65382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Globular Proteins</a:t>
            </a:r>
            <a:br>
              <a:rPr lang="en-US" altLang="en-US" dirty="0">
                <a:solidFill>
                  <a:schemeClr val="folHlink"/>
                </a:solidFill>
                <a:ea typeface="MS PGothic" charset="-128"/>
              </a:rPr>
            </a:b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752528" cy="4007560"/>
          </a:xfrm>
          <a:effectLst>
            <a:softEdge rad="317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130425"/>
            <a:ext cx="7772400" cy="14700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altLang="en-US" dirty="0">
              <a:solidFill>
                <a:schemeClr val="folHlink"/>
              </a:solidFill>
              <a:ea typeface="MS PGothic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79512" y="1772816"/>
            <a:ext cx="8784976" cy="15938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Respiratory  Block  |  1 Lecture</a:t>
            </a:r>
          </a:p>
        </p:txBody>
      </p:sp>
    </p:spTree>
    <p:extLst>
      <p:ext uri="{BB962C8B-B14F-4D97-AF65-F5344CB8AC3E}">
        <p14:creationId xmlns:p14="http://schemas.microsoft.com/office/powerpoint/2010/main" val="270462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31940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24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0" y="-387424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Types of hemoglobin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518864" y="1524000"/>
            <a:ext cx="8229600" cy="4525963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Fetal hemoglobin (</a:t>
            </a:r>
            <a:r>
              <a:rPr lang="en-US" altLang="en-US" dirty="0" err="1">
                <a:ea typeface="MS PGothic" charset="-128"/>
              </a:rPr>
              <a:t>HbF</a:t>
            </a:r>
            <a:r>
              <a:rPr lang="en-US" altLang="en-US" dirty="0">
                <a:ea typeface="MS PGothic" charset="-128"/>
              </a:rPr>
              <a:t>):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Major hemoglobin found in the fetus and newborn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Tetramer with two </a:t>
            </a:r>
            <a:r>
              <a:rPr lang="en-US" altLang="en-US" dirty="0">
                <a:solidFill>
                  <a:schemeClr val="folHlink"/>
                </a:solidFill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and two </a:t>
            </a:r>
            <a:r>
              <a:rPr lang="en-US" altLang="en-US" dirty="0">
                <a:solidFill>
                  <a:schemeClr val="folHlink"/>
                </a:solidFill>
                <a:latin typeface="Symbol" charset="2"/>
                <a:ea typeface="MS PGothic" charset="-128"/>
              </a:rPr>
              <a:t>g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chains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Higher affinity for O</a:t>
            </a:r>
            <a:r>
              <a:rPr lang="en-US" altLang="en-US" baseline="-25000" dirty="0">
                <a:ea typeface="MS PGothic" charset="-128"/>
              </a:rPr>
              <a:t>2</a:t>
            </a:r>
            <a:r>
              <a:rPr lang="en-US" altLang="en-US" dirty="0">
                <a:ea typeface="MS PGothic" charset="-128"/>
              </a:rPr>
              <a:t> than </a:t>
            </a:r>
            <a:r>
              <a:rPr lang="en-US" altLang="en-US" dirty="0" err="1">
                <a:ea typeface="MS PGothic" charset="-128"/>
              </a:rPr>
              <a:t>HbA</a:t>
            </a:r>
            <a:endParaRPr lang="en-US" altLang="en-US" dirty="0">
              <a:ea typeface="MS PGothic" charset="-128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Transfers O</a:t>
            </a:r>
            <a:r>
              <a:rPr lang="en-US" altLang="en-US" baseline="-25000" dirty="0">
                <a:solidFill>
                  <a:schemeClr val="folHlink"/>
                </a:solidFill>
                <a:ea typeface="MS PGothic" charset="-128"/>
              </a:rPr>
              <a:t>2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from maternal to fetal circulation across placenta</a:t>
            </a:r>
          </a:p>
        </p:txBody>
      </p:sp>
    </p:spTree>
    <p:extLst>
      <p:ext uri="{BB962C8B-B14F-4D97-AF65-F5344CB8AC3E}">
        <p14:creationId xmlns:p14="http://schemas.microsoft.com/office/powerpoint/2010/main" val="39731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0" y="-387424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Types of hemoglobin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518864" y="1556792"/>
            <a:ext cx="82296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HbA</a:t>
            </a:r>
            <a:r>
              <a:rPr lang="en-US" altLang="en-US" baseline="-25000" dirty="0">
                <a:ea typeface="MS PGothic" charset="-128"/>
              </a:rPr>
              <a:t>2</a:t>
            </a:r>
            <a:r>
              <a:rPr lang="en-US" altLang="en-US" dirty="0">
                <a:ea typeface="MS PGothic" charset="-128"/>
              </a:rPr>
              <a:t>: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Appears shortly before birth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Constitutes ~2% of total </a:t>
            </a: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Hb</a:t>
            </a:r>
            <a:endParaRPr lang="en-US" altLang="en-US" dirty="0">
              <a:solidFill>
                <a:schemeClr val="folHlink"/>
              </a:solidFill>
              <a:ea typeface="MS PGothic" charset="-128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Composed of two </a:t>
            </a:r>
            <a:r>
              <a:rPr lang="en-US" altLang="en-US" dirty="0"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ea typeface="MS PGothic" charset="-128"/>
              </a:rPr>
              <a:t> and two </a:t>
            </a:r>
            <a:r>
              <a:rPr lang="en-US" altLang="en-US" dirty="0">
                <a:latin typeface="Symbol" charset="2"/>
                <a:ea typeface="MS PGothic" charset="-128"/>
              </a:rPr>
              <a:t>d</a:t>
            </a:r>
            <a:r>
              <a:rPr lang="en-US" altLang="en-US" dirty="0">
                <a:ea typeface="MS PGothic" charset="-128"/>
              </a:rPr>
              <a:t> globin chains</a:t>
            </a:r>
          </a:p>
        </p:txBody>
      </p:sp>
    </p:spTree>
    <p:extLst>
      <p:ext uri="{BB962C8B-B14F-4D97-AF65-F5344CB8AC3E}">
        <p14:creationId xmlns:p14="http://schemas.microsoft.com/office/powerpoint/2010/main" val="23316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Types of hemoglobin</a:t>
            </a:r>
            <a:endParaRPr lang="en-US" altLang="en-US" baseline="-25000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555104" y="1474440"/>
            <a:ext cx="4953000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HbA</a:t>
            </a:r>
            <a:r>
              <a:rPr lang="en-US" altLang="en-US" baseline="-25000" dirty="0">
                <a:ea typeface="MS PGothic" charset="-128"/>
              </a:rPr>
              <a:t>1c</a:t>
            </a:r>
            <a:r>
              <a:rPr lang="en-US" altLang="en-US" dirty="0">
                <a:ea typeface="MS PGothic" charset="-128"/>
              </a:rPr>
              <a:t>: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 err="1">
                <a:ea typeface="MS PGothic" charset="-128"/>
              </a:rPr>
              <a:t>HbA</a:t>
            </a:r>
            <a:r>
              <a:rPr lang="en-US" altLang="en-US" dirty="0">
                <a:ea typeface="MS PGothic" charset="-128"/>
              </a:rPr>
              <a:t> undergoes non-enzymatic glycosylation</a:t>
            </a:r>
            <a:endParaRPr lang="ar-SA" altLang="en-US" dirty="0">
              <a:ea typeface="MS PGothic" charset="-128"/>
            </a:endParaRP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Glycosylation depends on plasma glucose levels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HbA1c levels are high in patients with diabetes mellitus</a:t>
            </a:r>
            <a:endParaRPr lang="ar-SA" altLang="en-US" dirty="0">
              <a:ea typeface="MS PGothic" charset="-128"/>
            </a:endParaRPr>
          </a:p>
          <a:p>
            <a:pPr eaLnBrk="1" hangingPunct="1">
              <a:buFont typeface="Wingdings" charset="2"/>
              <a:buChar char="n"/>
              <a:defRPr/>
            </a:pPr>
            <a:endParaRPr lang="en-US" altLang="en-US" dirty="0">
              <a:ea typeface="MS PGothic" charset="-128"/>
            </a:endParaRPr>
          </a:p>
        </p:txBody>
      </p:sp>
      <p:pic>
        <p:nvPicPr>
          <p:cNvPr id="18436" name="Picture 2" descr="C:\Documents and Settings\Fatma\Desktop\chapter03\jpg\0315_Formation_HbA1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3" b="3274"/>
          <a:stretch/>
        </p:blipFill>
        <p:spPr bwMode="auto">
          <a:xfrm>
            <a:off x="5004048" y="1052736"/>
            <a:ext cx="3682753" cy="526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3068960"/>
            <a:ext cx="14205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en-US" altLang="en-US" sz="1000" b="1" dirty="0">
                <a:solidFill>
                  <a:srgbClr val="000000"/>
                </a:solidFill>
                <a:ea typeface="MS PGothic" charset="-128"/>
              </a:rPr>
              <a:t>NH2 groups of the </a:t>
            </a:r>
          </a:p>
          <a:p>
            <a:pPr eaLnBrk="1" hangingPunct="1">
              <a:defRPr/>
            </a:pPr>
            <a:r>
              <a:rPr lang="en-US" altLang="en-US" sz="1000" b="1" dirty="0">
                <a:solidFill>
                  <a:srgbClr val="000000"/>
                </a:solidFill>
                <a:ea typeface="MS PGothic" charset="-128"/>
              </a:rPr>
              <a:t>N-terminal valines</a:t>
            </a:r>
          </a:p>
          <a:p>
            <a:pPr eaLnBrk="1" hangingPunct="1">
              <a:defRPr/>
            </a:pPr>
            <a:r>
              <a:rPr lang="en-US" altLang="en-US" sz="1000" b="1" dirty="0">
                <a:solidFill>
                  <a:srgbClr val="000000"/>
                </a:solidFill>
                <a:ea typeface="MS PGothic" charset="-128"/>
              </a:rPr>
              <a:t> of  </a:t>
            </a:r>
            <a:r>
              <a:rPr lang="el-GR" altLang="en-US" sz="1000" b="1" dirty="0">
                <a:solidFill>
                  <a:srgbClr val="000000"/>
                </a:solidFill>
                <a:ea typeface="MS PGothic" charset="-128"/>
              </a:rPr>
              <a:t>β</a:t>
            </a:r>
            <a:r>
              <a:rPr lang="en-US" altLang="en-US" sz="1000" b="1" dirty="0">
                <a:solidFill>
                  <a:srgbClr val="000000"/>
                </a:solidFill>
                <a:ea typeface="MS PGothic" charset="-128"/>
              </a:rPr>
              <a:t> chains</a:t>
            </a:r>
          </a:p>
        </p:txBody>
      </p:sp>
    </p:spTree>
    <p:extLst>
      <p:ext uri="{BB962C8B-B14F-4D97-AF65-F5344CB8AC3E}">
        <p14:creationId xmlns:p14="http://schemas.microsoft.com/office/powerpoint/2010/main" val="798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446856" y="-24340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Abnormal </a:t>
            </a:r>
            <a:r>
              <a:rPr lang="en-US" altLang="en-US" dirty="0" err="1">
                <a:ea typeface="MS PGothic" charset="-128"/>
              </a:rPr>
              <a:t>Hbs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0872" y="16288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dirty="0">
                <a:ea typeface="MS PGothic" charset="-128"/>
              </a:rPr>
              <a:t>Unable to transport O</a:t>
            </a:r>
            <a:r>
              <a:rPr lang="en-US" altLang="en-US" baseline="-25000" dirty="0">
                <a:ea typeface="MS PGothic" charset="-128"/>
              </a:rPr>
              <a:t>2</a:t>
            </a:r>
            <a:r>
              <a:rPr lang="en-US" altLang="en-US" dirty="0">
                <a:ea typeface="MS PGothic" charset="-128"/>
              </a:rPr>
              <a:t> due to abnormal structure: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Carboxy-Hb: CO binds 200X tighter than O</a:t>
            </a:r>
            <a:r>
              <a:rPr lang="en-US" altLang="en-US" baseline="-25000" dirty="0">
                <a:solidFill>
                  <a:schemeClr val="folHlink"/>
                </a:solidFill>
                <a:ea typeface="MS PGothic" charset="-128"/>
              </a:rPr>
              <a:t>2 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(in smokers) and stabilizes the oxyhemoglobin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Met-</a:t>
            </a:r>
            <a:r>
              <a:rPr lang="en-US" altLang="en-US" dirty="0" err="1">
                <a:ea typeface="MS PGothic" charset="-128"/>
              </a:rPr>
              <a:t>Hb</a:t>
            </a:r>
            <a:r>
              <a:rPr lang="en-US" altLang="en-US" dirty="0">
                <a:ea typeface="MS PGothic" charset="-128"/>
              </a:rPr>
              <a:t>: Contains oxidized Fe</a:t>
            </a:r>
            <a:r>
              <a:rPr lang="en-US" altLang="en-US" baseline="30000" dirty="0">
                <a:ea typeface="MS PGothic" charset="-128"/>
              </a:rPr>
              <a:t>3+</a:t>
            </a:r>
            <a:r>
              <a:rPr lang="en-US" altLang="en-US" dirty="0">
                <a:ea typeface="MS PGothic" charset="-128"/>
              </a:rPr>
              <a:t> (~2%) that cannot carry O</a:t>
            </a:r>
            <a:r>
              <a:rPr lang="en-US" altLang="en-US" baseline="-25000" dirty="0">
                <a:ea typeface="MS PGothic" charset="-128"/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Sulf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-HB: Forms due to high sulfur levels in blood (irreversible reaction)</a:t>
            </a:r>
          </a:p>
        </p:txBody>
      </p:sp>
    </p:spTree>
    <p:extLst>
      <p:ext uri="{BB962C8B-B14F-4D97-AF65-F5344CB8AC3E}">
        <p14:creationId xmlns:p14="http://schemas.microsoft.com/office/powerpoint/2010/main" val="17146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 idx="4294967295"/>
          </p:nvPr>
        </p:nvSpPr>
        <p:spPr>
          <a:xfrm>
            <a:off x="446856" y="-31886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6856" y="1844824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Disorders of hemoglobin caused by: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3200" dirty="0">
                <a:solidFill>
                  <a:schemeClr val="tx1"/>
                </a:solidFill>
                <a:ea typeface="MS PGothic" charset="-128"/>
              </a:rPr>
              <a:t>Synthesis of structurally abnormal </a:t>
            </a:r>
            <a:r>
              <a:rPr lang="en-US" altLang="en-US" sz="3200" dirty="0" err="1">
                <a:solidFill>
                  <a:schemeClr val="tx1"/>
                </a:solidFill>
                <a:ea typeface="MS PGothic" charset="-128"/>
              </a:rPr>
              <a:t>Hb</a:t>
            </a:r>
            <a:endParaRPr lang="en-US" altLang="en-US" sz="3200" dirty="0">
              <a:solidFill>
                <a:schemeClr val="tx1"/>
              </a:solidFill>
              <a:ea typeface="MS PGothic" charset="-128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3200" dirty="0">
                <a:solidFill>
                  <a:schemeClr val="tx1"/>
                </a:solidFill>
                <a:ea typeface="MS PGothic" charset="-128"/>
              </a:rPr>
              <a:t>Synthesis of insufficient quantities of normal </a:t>
            </a:r>
            <a:r>
              <a:rPr lang="en-US" altLang="en-US" sz="3200" dirty="0" err="1">
                <a:solidFill>
                  <a:schemeClr val="tx1"/>
                </a:solidFill>
                <a:ea typeface="MS PGothic" charset="-128"/>
              </a:rPr>
              <a:t>Hb</a:t>
            </a:r>
            <a:endParaRPr lang="en-US" altLang="en-US" sz="3200" dirty="0">
              <a:solidFill>
                <a:schemeClr val="tx1"/>
              </a:solidFill>
              <a:ea typeface="MS PGothic" charset="-128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3200" dirty="0">
                <a:solidFill>
                  <a:schemeClr val="tx1"/>
                </a:solidFill>
                <a:ea typeface="MS PGothic" charset="-128"/>
              </a:rPr>
              <a:t>Combination of both</a:t>
            </a:r>
          </a:p>
        </p:txBody>
      </p:sp>
    </p:spTree>
    <p:extLst>
      <p:ext uri="{BB962C8B-B14F-4D97-AF65-F5344CB8AC3E}">
        <p14:creationId xmlns:p14="http://schemas.microsoft.com/office/powerpoint/2010/main" val="38242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 idx="4294967295"/>
          </p:nvPr>
        </p:nvSpPr>
        <p:spPr>
          <a:xfrm>
            <a:off x="518864" y="-31541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0872" y="1700808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chemeClr val="folHlink"/>
                </a:solidFill>
              </a:rPr>
              <a:t>Sickle cell (</a:t>
            </a:r>
            <a:r>
              <a:rPr lang="en-US" altLang="en-US" dirty="0" err="1">
                <a:solidFill>
                  <a:schemeClr val="folHlink"/>
                </a:solidFill>
              </a:rPr>
              <a:t>HbS</a:t>
            </a:r>
            <a:r>
              <a:rPr lang="en-US" altLang="en-US" dirty="0">
                <a:solidFill>
                  <a:schemeClr val="folHlink"/>
                </a:solidFill>
              </a:rPr>
              <a:t>) disease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Caused by a single mutation in </a:t>
            </a:r>
            <a:r>
              <a:rPr lang="en-US" altLang="en-US" dirty="0">
                <a:latin typeface="Symbol" pitchFamily="18" charset="2"/>
              </a:rPr>
              <a:t>b</a:t>
            </a:r>
            <a:r>
              <a:rPr lang="en-US" altLang="en-US" dirty="0"/>
              <a:t>-globin gene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Glutamic acid at position 6 in </a:t>
            </a:r>
            <a:r>
              <a:rPr lang="en-US" altLang="en-US" dirty="0" err="1"/>
              <a:t>HbA</a:t>
            </a:r>
            <a:r>
              <a:rPr lang="en-US" altLang="en-US" dirty="0"/>
              <a:t> is replaced by valine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The mutant </a:t>
            </a:r>
            <a:r>
              <a:rPr lang="en-US" altLang="en-US" dirty="0" err="1"/>
              <a:t>HbS</a:t>
            </a:r>
            <a:r>
              <a:rPr lang="en-US" altLang="en-US" dirty="0"/>
              <a:t> contains </a:t>
            </a:r>
            <a:r>
              <a:rPr lang="en-US" altLang="en-US" dirty="0" err="1">
                <a:latin typeface="Symbol" pitchFamily="18" charset="2"/>
              </a:rPr>
              <a:t>b</a:t>
            </a:r>
            <a:r>
              <a:rPr lang="en-US" altLang="en-US" baseline="30000" dirty="0" err="1"/>
              <a:t>s</a:t>
            </a:r>
            <a:r>
              <a:rPr lang="en-US" altLang="en-US" dirty="0"/>
              <a:t> chain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The shape of RBCs become sickled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 Causes sickle cell anemia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ea typeface="MS PGothic" pitchFamily="34" charset="-128"/>
            </a:endParaRPr>
          </a:p>
        </p:txBody>
      </p:sp>
      <p:pic>
        <p:nvPicPr>
          <p:cNvPr id="21508" name="Picture 4" descr="tumblr_lbwj8cQJ7M1qaqphpo1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 idx="4294967295"/>
          </p:nvPr>
        </p:nvSpPr>
        <p:spPr>
          <a:xfrm>
            <a:off x="590872" y="-24340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1330424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chemeClr val="folHlink"/>
                </a:solidFill>
              </a:rPr>
              <a:t>Hemoglobin C disease: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Caused by a single mutation in </a:t>
            </a:r>
            <a:r>
              <a:rPr lang="en-US" altLang="en-US" dirty="0">
                <a:latin typeface="Symbol" pitchFamily="18" charset="2"/>
              </a:rPr>
              <a:t>b</a:t>
            </a:r>
            <a:r>
              <a:rPr lang="en-US" altLang="en-US" dirty="0"/>
              <a:t>-globin gene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Glutamic acid at position 6 in </a:t>
            </a:r>
            <a:r>
              <a:rPr lang="en-US" altLang="en-US" dirty="0" err="1"/>
              <a:t>HbA</a:t>
            </a:r>
            <a:r>
              <a:rPr lang="en-US" altLang="en-US" dirty="0"/>
              <a:t> is replaced by lysine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Causes a mild form of hemolytic anemia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3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 idx="4294967295"/>
          </p:nvPr>
        </p:nvSpPr>
        <p:spPr>
          <a:xfrm>
            <a:off x="446856" y="-31541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8864" y="1628800"/>
            <a:ext cx="8445624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Methemoglobinemia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Caused by oxidation of </a:t>
            </a:r>
            <a:r>
              <a:rPr lang="en-US" altLang="en-US" dirty="0" err="1">
                <a:ea typeface="MS PGothic" charset="-128"/>
              </a:rPr>
              <a:t>Hb</a:t>
            </a:r>
            <a:r>
              <a:rPr lang="en-US" altLang="en-US" dirty="0">
                <a:ea typeface="MS PGothic" charset="-128"/>
              </a:rPr>
              <a:t> to ferric (Fe</a:t>
            </a:r>
            <a:r>
              <a:rPr lang="en-US" altLang="en-US" baseline="30000" dirty="0">
                <a:ea typeface="MS PGothic" charset="-128"/>
              </a:rPr>
              <a:t>3+</a:t>
            </a:r>
            <a:r>
              <a:rPr lang="en-US" altLang="en-US" dirty="0">
                <a:ea typeface="MS PGothic" charset="-128"/>
              </a:rPr>
              <a:t>) state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Methemoglobin cannot bind oxygen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Caused by certain drugs, reactive oxygen species and NADH-cytochrome b5 reductase deficiency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Chocolate cyanosis: brownish-blue color of the skin and blood</a:t>
            </a:r>
          </a:p>
        </p:txBody>
      </p:sp>
    </p:spTree>
    <p:extLst>
      <p:ext uri="{BB962C8B-B14F-4D97-AF65-F5344CB8AC3E}">
        <p14:creationId xmlns:p14="http://schemas.microsoft.com/office/powerpoint/2010/main" val="31531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 idx="4294967295"/>
          </p:nvPr>
        </p:nvSpPr>
        <p:spPr>
          <a:xfrm>
            <a:off x="590872" y="-459432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Hemoglobinopathies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62880" y="13716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Thalassemia: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Defective synthesis of either </a:t>
            </a:r>
            <a:r>
              <a:rPr lang="en-US" altLang="en-US" dirty="0"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ea typeface="MS PGothic" charset="-128"/>
              </a:rPr>
              <a:t> or </a:t>
            </a:r>
            <a:r>
              <a:rPr lang="en-US" altLang="en-US" dirty="0">
                <a:latin typeface="Symbol" charset="2"/>
                <a:ea typeface="MS PGothic" charset="-128"/>
              </a:rPr>
              <a:t>b</a:t>
            </a:r>
            <a:r>
              <a:rPr lang="en-US" altLang="en-US" dirty="0">
                <a:ea typeface="MS PGothic" charset="-128"/>
              </a:rPr>
              <a:t>-globin chain due to gene mutation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-thalassemia: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Synthesis of </a:t>
            </a:r>
            <a:r>
              <a:rPr lang="en-US" altLang="en-US" dirty="0">
                <a:latin typeface="Symbol" charset="2"/>
                <a:ea typeface="MS PGothic" charset="-128"/>
              </a:rPr>
              <a:t>a</a:t>
            </a:r>
            <a:r>
              <a:rPr lang="en-US" altLang="en-US" dirty="0">
                <a:ea typeface="MS PGothic" charset="-128"/>
              </a:rPr>
              <a:t>-globin chain is decreased or absent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Causes mild to moderate hemolytic anemia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latin typeface="Symbol" charset="2"/>
                <a:ea typeface="MS PGothic" charset="-128"/>
              </a:rPr>
              <a:t>b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-thalassemia: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Synthesis of </a:t>
            </a:r>
            <a:r>
              <a:rPr lang="en-US" altLang="en-US" dirty="0">
                <a:latin typeface="Symbol" charset="2"/>
                <a:ea typeface="MS PGothic" charset="-128"/>
              </a:rPr>
              <a:t>b</a:t>
            </a:r>
            <a:r>
              <a:rPr lang="en-US" altLang="en-US" dirty="0">
                <a:ea typeface="MS PGothic" charset="-128"/>
              </a:rPr>
              <a:t>-globin chain is decreased or absent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Causes severe anemia</a:t>
            </a:r>
          </a:p>
          <a:p>
            <a:pPr lvl="1"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Patients need regular blood transfusions</a:t>
            </a:r>
          </a:p>
        </p:txBody>
      </p:sp>
    </p:spTree>
    <p:extLst>
      <p:ext uri="{BB962C8B-B14F-4D97-AF65-F5344CB8AC3E}">
        <p14:creationId xmlns:p14="http://schemas.microsoft.com/office/powerpoint/2010/main" val="32187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14808" y="-459432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467544" y="838200"/>
            <a:ext cx="8352928" cy="554312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To describe the globular proteins using common examples like hemoglobin and myoglobin.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To study the structure and functions of globular proteins like- 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</a:rPr>
              <a:t>Hemoglobin (a major globular protein)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</a:rPr>
              <a:t>Myoglobin, and</a:t>
            </a:r>
          </a:p>
          <a:p>
            <a:pPr lvl="1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  <a:latin typeface="Symbol" charset="2"/>
              </a:rPr>
              <a:t>g</a:t>
            </a:r>
            <a:r>
              <a:rPr lang="en-US" altLang="en-US" sz="2600" dirty="0">
                <a:solidFill>
                  <a:schemeClr val="folHlink"/>
                </a:solidFill>
              </a:rPr>
              <a:t>-globulins (immunoglobulins)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To know the different types of hemoglobin and difference between normal and abnormal hemoglobin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To understand the diseases associated with globular proteins</a:t>
            </a:r>
          </a:p>
        </p:txBody>
      </p:sp>
    </p:spTree>
    <p:extLst>
      <p:ext uri="{BB962C8B-B14F-4D97-AF65-F5344CB8AC3E}">
        <p14:creationId xmlns:p14="http://schemas.microsoft.com/office/powerpoint/2010/main" val="16975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 idx="4294967295"/>
          </p:nvPr>
        </p:nvSpPr>
        <p:spPr>
          <a:xfrm>
            <a:off x="395536" y="-53144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Myoglobin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6856" y="1124744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A globular hemeprotein in heart and muscle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folHlink"/>
                </a:solidFill>
              </a:rPr>
              <a:t>Stores and supplies oxygen to the heart and muscle only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Contains a single polypeptide chain forming a single subunit with eight </a:t>
            </a:r>
            <a:r>
              <a:rPr lang="en-US" altLang="en-US" dirty="0">
                <a:latin typeface="Symbol" pitchFamily="18" charset="2"/>
              </a:rPr>
              <a:t>a</a:t>
            </a:r>
            <a:r>
              <a:rPr lang="en-US" altLang="en-US" dirty="0"/>
              <a:t>-helix structures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folHlink"/>
                </a:solidFill>
              </a:rPr>
              <a:t>The interior of the subunit is composed of nonpolar amino acids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 idx="4294967295"/>
          </p:nvPr>
        </p:nvSpPr>
        <p:spPr>
          <a:xfrm>
            <a:off x="302840" y="-99392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Myoglobin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8864" y="1340768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The charged amino acids are located on the surface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The </a:t>
            </a:r>
            <a:r>
              <a:rPr lang="en-US" altLang="en-US" dirty="0" err="1">
                <a:solidFill>
                  <a:schemeClr val="folHlink"/>
                </a:solidFill>
                <a:ea typeface="MS PGothic" charset="-128"/>
              </a:rPr>
              <a:t>heme</a:t>
            </a: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 group is present at the center of the molecule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Myoglobin gives red color to skeletal muscles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Supplies oxygen during aerobic exercise</a:t>
            </a:r>
          </a:p>
        </p:txBody>
      </p:sp>
    </p:spTree>
    <p:extLst>
      <p:ext uri="{BB962C8B-B14F-4D97-AF65-F5344CB8AC3E}">
        <p14:creationId xmlns:p14="http://schemas.microsoft.com/office/powerpoint/2010/main" val="168205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71800" y="5791200"/>
            <a:ext cx="3733800" cy="6096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500">
                <a:solidFill>
                  <a:schemeClr val="tx1"/>
                </a:solidFill>
              </a:rPr>
              <a:t>Structure of myoglobin</a:t>
            </a:r>
            <a:endParaRPr lang="en-US" altLang="en-US" sz="2500">
              <a:solidFill>
                <a:schemeClr val="tx1"/>
              </a:solidFill>
              <a:latin typeface="Times" pitchFamily="1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775" y="419100"/>
            <a:ext cx="512286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08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518864" y="-27384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Myoglobin in disease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484784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 err="1">
                <a:ea typeface="MS PGothic" charset="-128"/>
              </a:rPr>
              <a:t>Myoglobinuria</a:t>
            </a:r>
            <a:r>
              <a:rPr lang="en-US" altLang="en-US" dirty="0">
                <a:ea typeface="MS PGothic" charset="-128"/>
              </a:rPr>
              <a:t>: Myoglobin is excreted in urine due to muscle damage (rhabdomyolysis)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May cause acute renal failure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Specific marker for muscle injury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Less specific marker for heart attack</a:t>
            </a:r>
          </a:p>
        </p:txBody>
      </p:sp>
    </p:spTree>
    <p:extLst>
      <p:ext uri="{BB962C8B-B14F-4D97-AF65-F5344CB8AC3E}">
        <p14:creationId xmlns:p14="http://schemas.microsoft.com/office/powerpoint/2010/main" val="13013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467544" y="-8188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Immunoglobulins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36240" y="1196752"/>
            <a:ext cx="4495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Defensive proteins produced by the B-cells of the immune system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rgbClr val="0070C0"/>
                </a:solidFill>
                <a:ea typeface="MS PGothic" charset="-128"/>
              </a:rPr>
              <a:t>Y-shaped structure with 2 heavy and 2 light polypeptide chains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Neutralize bacteria and viruses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dirty="0">
                <a:solidFill>
                  <a:srgbClr val="0070C0"/>
                </a:solidFill>
                <a:ea typeface="MS PGothic" charset="-128"/>
              </a:rPr>
              <a:t>Types: IgA, </a:t>
            </a:r>
            <a:r>
              <a:rPr lang="en-US" altLang="en-US" dirty="0" err="1">
                <a:solidFill>
                  <a:srgbClr val="0070C0"/>
                </a:solidFill>
                <a:ea typeface="MS PGothic" charset="-128"/>
              </a:rPr>
              <a:t>IgD</a:t>
            </a:r>
            <a:r>
              <a:rPr lang="en-US" altLang="en-US" dirty="0">
                <a:solidFill>
                  <a:srgbClr val="0070C0"/>
                </a:solidFill>
                <a:ea typeface="MS PGothic" charset="-128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ea typeface="MS PGothic" charset="-128"/>
              </a:rPr>
              <a:t>IgE</a:t>
            </a:r>
            <a:r>
              <a:rPr lang="en-US" altLang="en-US" dirty="0">
                <a:solidFill>
                  <a:srgbClr val="0070C0"/>
                </a:solidFill>
                <a:ea typeface="MS PGothic" charset="-128"/>
              </a:rPr>
              <a:t>, IgG, IgM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758" y="1676400"/>
            <a:ext cx="3244042" cy="3200400"/>
          </a:xfrm>
          <a:prstGeom prst="rect">
            <a:avLst/>
          </a:prstGeom>
          <a:solidFill>
            <a:srgbClr val="FFFFFF"/>
          </a:solidFill>
          <a:ln w="60325">
            <a:solidFill>
              <a:srgbClr val="FFFF00"/>
            </a:solidFill>
          </a:ln>
          <a:effectLst>
            <a:glow rad="101600">
              <a:srgbClr val="FFFF00">
                <a:alpha val="75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484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0" y="-9872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Take Home Messages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8864" y="126876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Amino acid chains fold into shapes that resemble spheres are called globular proteins.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070C0"/>
                </a:solidFill>
              </a:rPr>
              <a:t>Fibrous proteins are mainly insoluble, while globular proteins are soluble structural proteins.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/>
              <a:t>Hb</a:t>
            </a:r>
            <a:r>
              <a:rPr lang="en-US" altLang="en-US" sz="2800" dirty="0"/>
              <a:t>, Myoglobin, </a:t>
            </a:r>
            <a:r>
              <a:rPr lang="en-US" altLang="en-US" sz="2800" dirty="0" err="1"/>
              <a:t>globulines</a:t>
            </a:r>
            <a:r>
              <a:rPr lang="en-US" altLang="en-US" sz="2800" dirty="0"/>
              <a:t> and enzymes are examples of globular proteins.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070C0"/>
                </a:solidFill>
              </a:rPr>
              <a:t>Functionally, </a:t>
            </a:r>
            <a:r>
              <a:rPr lang="en-US" altLang="en-US" sz="2800" dirty="0" err="1">
                <a:solidFill>
                  <a:srgbClr val="0070C0"/>
                </a:solidFill>
              </a:rPr>
              <a:t>Hb</a:t>
            </a:r>
            <a:r>
              <a:rPr lang="en-US" altLang="en-US" sz="2800" dirty="0">
                <a:solidFill>
                  <a:srgbClr val="0070C0"/>
                </a:solidFill>
              </a:rPr>
              <a:t> is for O</a:t>
            </a:r>
            <a:r>
              <a:rPr lang="en-US" altLang="en-US" sz="28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800" dirty="0">
                <a:solidFill>
                  <a:srgbClr val="0070C0"/>
                </a:solidFill>
              </a:rPr>
              <a:t> and CO</a:t>
            </a:r>
            <a:r>
              <a:rPr lang="en-US" altLang="en-US" sz="28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800" dirty="0">
                <a:solidFill>
                  <a:srgbClr val="0070C0"/>
                </a:solidFill>
              </a:rPr>
              <a:t> transport.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/>
              <a:t>HbA</a:t>
            </a:r>
            <a:r>
              <a:rPr lang="en-US" altLang="en-US" sz="2800" dirty="0"/>
              <a:t>, HbA2 and </a:t>
            </a:r>
            <a:r>
              <a:rPr lang="en-US" altLang="en-US" sz="2800" dirty="0" err="1"/>
              <a:t>HbF</a:t>
            </a:r>
            <a:r>
              <a:rPr lang="en-US" altLang="en-US" sz="2800" dirty="0"/>
              <a:t> are examples of normal </a:t>
            </a:r>
            <a:r>
              <a:rPr lang="en-US" altLang="en-US" sz="2800" dirty="0" err="1"/>
              <a:t>Hb</a:t>
            </a:r>
            <a:r>
              <a:rPr lang="en-US" altLang="en-US" sz="2800" dirty="0"/>
              <a:t>, in which the tetrameric structure is composed of 2α constant subunits with 2 changeable </a:t>
            </a:r>
            <a:r>
              <a:rPr lang="el-GR" altLang="en-US" sz="2800" dirty="0"/>
              <a:t>β</a:t>
            </a:r>
            <a:r>
              <a:rPr lang="en-US" altLang="en-US" sz="2800" dirty="0"/>
              <a:t> subunits according to </a:t>
            </a:r>
            <a:r>
              <a:rPr lang="en-US" altLang="en-US" sz="2800" dirty="0" err="1"/>
              <a:t>Hb</a:t>
            </a:r>
            <a:r>
              <a:rPr lang="en-US" altLang="en-US" sz="2800" dirty="0"/>
              <a:t> type.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8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Take Home Messages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0872" y="1295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800" dirty="0">
                <a:ea typeface="MS PGothic" charset="-128"/>
              </a:rPr>
              <a:t>HbA1C is a </a:t>
            </a:r>
            <a:r>
              <a:rPr lang="en-US" altLang="en-US" sz="2800" dirty="0" err="1">
                <a:ea typeface="MS PGothic" charset="-128"/>
              </a:rPr>
              <a:t>HbA</a:t>
            </a:r>
            <a:r>
              <a:rPr lang="en-US" altLang="en-US" sz="2800" dirty="0">
                <a:ea typeface="MS PGothic" charset="-128"/>
              </a:rPr>
              <a:t> which undergoes non-enzymatic glycosylation, depending on plasma glucose levels.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Carboxy-Hb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, Met-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and 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Sulf-Hb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are examples of abnormal 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, in which O</a:t>
            </a:r>
            <a:r>
              <a:rPr lang="en-US" altLang="en-US" sz="2800" baseline="-25000" dirty="0">
                <a:solidFill>
                  <a:srgbClr val="0070C0"/>
                </a:solidFill>
                <a:ea typeface="MS PGothic" charset="-128"/>
              </a:rPr>
              <a:t>2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molecules are not transported due to abnormal 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structure.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800" dirty="0">
                <a:ea typeface="MS PGothic" charset="-128"/>
              </a:rPr>
              <a:t>Disorders of </a:t>
            </a:r>
            <a:r>
              <a:rPr lang="en-US" altLang="en-US" sz="2800" dirty="0" err="1">
                <a:ea typeface="MS PGothic" charset="-128"/>
              </a:rPr>
              <a:t>Hb</a:t>
            </a:r>
            <a:r>
              <a:rPr lang="en-US" altLang="en-US" sz="2800" dirty="0">
                <a:ea typeface="MS PGothic" charset="-128"/>
              </a:rPr>
              <a:t> caused by synthesis of structurally abnormal </a:t>
            </a:r>
            <a:r>
              <a:rPr lang="en-US" altLang="en-US" sz="2800" dirty="0" err="1">
                <a:ea typeface="MS PGothic" charset="-128"/>
              </a:rPr>
              <a:t>Hb</a:t>
            </a:r>
            <a:r>
              <a:rPr lang="en-US" altLang="en-US" sz="2800" dirty="0">
                <a:ea typeface="MS PGothic" charset="-128"/>
              </a:rPr>
              <a:t> and/or insufficient quantities of normal </a:t>
            </a:r>
            <a:r>
              <a:rPr lang="en-US" altLang="en-US" sz="2800" dirty="0" err="1">
                <a:ea typeface="MS PGothic" charset="-128"/>
              </a:rPr>
              <a:t>Hb</a:t>
            </a:r>
            <a:r>
              <a:rPr lang="en-US" altLang="en-US" sz="2800" dirty="0">
                <a:ea typeface="MS PGothic" charset="-128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Sickle cell (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HbS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) and </a:t>
            </a:r>
            <a:r>
              <a:rPr lang="en-US" altLang="en-US" sz="2800" dirty="0" err="1">
                <a:solidFill>
                  <a:srgbClr val="0070C0"/>
                </a:solidFill>
                <a:ea typeface="MS PGothic" charset="-128"/>
              </a:rPr>
              <a:t>HbC</a:t>
            </a:r>
            <a:r>
              <a:rPr lang="en-US" altLang="en-US" sz="2800" dirty="0">
                <a:solidFill>
                  <a:srgbClr val="0070C0"/>
                </a:solidFill>
                <a:ea typeface="MS PGothic" charset="-128"/>
              </a:rPr>
              <a:t> diseases are caused by a single mutation in β-globin gene.</a:t>
            </a:r>
          </a:p>
        </p:txBody>
      </p:sp>
    </p:spTree>
    <p:extLst>
      <p:ext uri="{BB962C8B-B14F-4D97-AF65-F5344CB8AC3E}">
        <p14:creationId xmlns:p14="http://schemas.microsoft.com/office/powerpoint/2010/main" val="28816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Take Home Messages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0872" y="1196752"/>
            <a:ext cx="82296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Glu6 in </a:t>
            </a:r>
            <a:r>
              <a:rPr lang="en-US" altLang="en-US" sz="2800" dirty="0" err="1"/>
              <a:t>HbS</a:t>
            </a:r>
            <a:r>
              <a:rPr lang="en-US" altLang="en-US" sz="2800" dirty="0"/>
              <a:t> is replaced by Val, while it is replaced by Lys in </a:t>
            </a:r>
            <a:r>
              <a:rPr lang="en-US" altLang="en-US" sz="2800" dirty="0" err="1"/>
              <a:t>HbC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070C0"/>
                </a:solidFill>
              </a:rPr>
              <a:t>Methemoglobinemia</a:t>
            </a:r>
            <a:r>
              <a:rPr lang="en-US" altLang="en-US" sz="2800" dirty="0">
                <a:solidFill>
                  <a:srgbClr val="0070C0"/>
                </a:solidFill>
              </a:rPr>
              <a:t> is caused by oxidation of </a:t>
            </a:r>
            <a:r>
              <a:rPr lang="en-US" altLang="en-US" sz="2800" dirty="0" err="1">
                <a:solidFill>
                  <a:srgbClr val="0070C0"/>
                </a:solidFill>
              </a:rPr>
              <a:t>Hb</a:t>
            </a:r>
            <a:r>
              <a:rPr lang="en-US" altLang="en-US" sz="2800" dirty="0">
                <a:solidFill>
                  <a:srgbClr val="0070C0"/>
                </a:solidFill>
              </a:rPr>
              <a:t>, inhibiting O</a:t>
            </a:r>
            <a:r>
              <a:rPr lang="en-US" altLang="en-US" sz="28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800" dirty="0">
                <a:solidFill>
                  <a:srgbClr val="0070C0"/>
                </a:solidFill>
              </a:rPr>
              <a:t> binding leading to chocolate cyanosis.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Thalassemia is caused by a defect in synthesis of either α- or β-globulin chain, as a result of gene mutation.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070C0"/>
                </a:solidFill>
              </a:rPr>
              <a:t>α-Thalassemia causes less sever anemia than β-Thalassemia</a:t>
            </a:r>
            <a:r>
              <a:rPr lang="en-US" altLang="en-US" sz="2800" dirty="0">
                <a:solidFill>
                  <a:srgbClr val="FFCC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Myoglobin is a globular hemeprotein, which stores and supplies O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to the heart and muscle only.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Take Home Messages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1524000"/>
            <a:ext cx="82296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070C0"/>
                </a:solidFill>
              </a:rPr>
              <a:t>Hb</a:t>
            </a:r>
            <a:r>
              <a:rPr lang="en-US" altLang="en-US" sz="2800" dirty="0">
                <a:solidFill>
                  <a:srgbClr val="0070C0"/>
                </a:solidFill>
              </a:rPr>
              <a:t> is composed of 4 chains (subunits), while Myoglobin is composed of a single chain.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/>
              <a:t>Myoglobinuria</a:t>
            </a:r>
            <a:r>
              <a:rPr lang="en-US" altLang="en-US" sz="2800" dirty="0"/>
              <a:t> is a specific marker for muscle injury and may cause acute renal failure.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070C0"/>
                </a:solidFill>
              </a:rPr>
              <a:t>Immunoglobulins are defensive proteins produced by the B-cells.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Immunoglobulins consist of 5 types: IgA, </a:t>
            </a:r>
            <a:r>
              <a:rPr lang="en-US" altLang="en-US" sz="2800" dirty="0" err="1"/>
              <a:t>IgD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IgE</a:t>
            </a:r>
            <a:r>
              <a:rPr lang="en-US" altLang="en-US" sz="2800" dirty="0"/>
              <a:t>, IgG and IgM.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>
                <a:ea typeface="MS PGothic" charset="-128"/>
              </a:rPr>
              <a:t>References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n"/>
              <a:defRPr/>
            </a:pPr>
            <a:r>
              <a:rPr lang="en-US" altLang="en-US">
                <a:ea typeface="MS PGothic" charset="-128"/>
              </a:rPr>
              <a:t>Illustrations in Biochemistry by Lippincott 6</a:t>
            </a:r>
            <a:r>
              <a:rPr lang="en-US" altLang="en-US" baseline="30000">
                <a:ea typeface="MS PGothic" charset="-128"/>
              </a:rPr>
              <a:t>th</a:t>
            </a:r>
            <a:r>
              <a:rPr lang="en-US" altLang="en-US">
                <a:ea typeface="MS PGothic" charset="-128"/>
              </a:rPr>
              <a:t> edition.</a:t>
            </a:r>
          </a:p>
        </p:txBody>
      </p:sp>
    </p:spTree>
    <p:extLst>
      <p:ext uri="{BB962C8B-B14F-4D97-AF65-F5344CB8AC3E}">
        <p14:creationId xmlns:p14="http://schemas.microsoft.com/office/powerpoint/2010/main" val="152053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>
          <a:xfrm>
            <a:off x="374848" y="-24340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Globular proteins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4294967295"/>
          </p:nvPr>
        </p:nvSpPr>
        <p:spPr>
          <a:xfrm>
            <a:off x="446856" y="1484784"/>
            <a:ext cx="8229600" cy="4419600"/>
          </a:xfrm>
        </p:spPr>
        <p:txBody>
          <a:bodyPr/>
          <a:lstStyle/>
          <a:p>
            <a:pPr algn="just"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ea typeface="MS PGothic" charset="-128"/>
              </a:rPr>
              <a:t>Amino acid chains fold into shapes that resemble spheres are called globular proteins</a:t>
            </a:r>
          </a:p>
          <a:p>
            <a:pPr algn="just"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solidFill>
                  <a:schemeClr val="folHlink"/>
                </a:solidFill>
                <a:ea typeface="MS PGothic" charset="-128"/>
              </a:rPr>
              <a:t>This type of folding increases solubility of proteins in water</a:t>
            </a:r>
          </a:p>
          <a:p>
            <a:pPr lvl="1" algn="just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</a:rPr>
              <a:t>Polar groups on the protein</a:t>
            </a:r>
            <a:r>
              <a:rPr lang="ja-JP" altLang="en-US" sz="2600" dirty="0">
                <a:solidFill>
                  <a:schemeClr val="folHlink"/>
                </a:solidFill>
                <a:latin typeface="Arial" charset="0"/>
                <a:ea typeface="MS PGothic" charset="-128"/>
              </a:rPr>
              <a:t>’</a:t>
            </a:r>
            <a:r>
              <a:rPr lang="en-US" altLang="ja-JP" sz="2600" dirty="0">
                <a:solidFill>
                  <a:schemeClr val="folHlink"/>
                </a:solidFill>
                <a:ea typeface="MS PGothic" charset="-128"/>
              </a:rPr>
              <a:t>s surface</a:t>
            </a:r>
          </a:p>
          <a:p>
            <a:pPr lvl="1" algn="just" eaLnBrk="1" hangingPunct="1">
              <a:buFont typeface="Wingdings" charset="2"/>
              <a:buChar char="n"/>
              <a:defRPr/>
            </a:pPr>
            <a:r>
              <a:rPr lang="en-US" altLang="en-US" sz="2600" dirty="0">
                <a:solidFill>
                  <a:schemeClr val="folHlink"/>
                </a:solidFill>
              </a:rPr>
              <a:t>Hydrophobic groups in the interior</a:t>
            </a:r>
          </a:p>
          <a:p>
            <a:pPr algn="just" eaLnBrk="1" hangingPunct="1">
              <a:buFont typeface="Wingdings" charset="2"/>
              <a:buChar char="n"/>
              <a:defRPr/>
            </a:pPr>
            <a:r>
              <a:rPr lang="en-US" altLang="en-US" sz="3000" dirty="0">
                <a:ea typeface="MS PGothic" charset="-128"/>
              </a:rPr>
              <a:t>Fibrous proteins are mainly insoluble structural proteins</a:t>
            </a:r>
          </a:p>
        </p:txBody>
      </p:sp>
    </p:spTree>
    <p:extLst>
      <p:ext uri="{BB962C8B-B14F-4D97-AF65-F5344CB8AC3E}">
        <p14:creationId xmlns:p14="http://schemas.microsoft.com/office/powerpoint/2010/main" val="274246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 idx="4294967295"/>
          </p:nvPr>
        </p:nvSpPr>
        <p:spPr>
          <a:xfrm>
            <a:off x="374848" y="-171400"/>
            <a:ext cx="8445624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Globular proteins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4294967295"/>
          </p:nvPr>
        </p:nvSpPr>
        <p:spPr>
          <a:xfrm>
            <a:off x="374848" y="1644824"/>
            <a:ext cx="8445624" cy="3810000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ea typeface="MS PGothic" charset="-128"/>
              </a:rPr>
              <a:t>Hemoglobin: oxygen transport function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solidFill>
                  <a:schemeClr val="folHlink"/>
                </a:solidFill>
                <a:ea typeface="MS PGothic" charset="-128"/>
              </a:rPr>
              <a:t>Myoglobin: oxygen storage/supply function in 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3000">
                <a:solidFill>
                  <a:schemeClr val="folHlink"/>
                </a:solidFill>
                <a:ea typeface="MS PGothic" charset="-128"/>
              </a:rPr>
              <a:t>                          heart and muscle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latin typeface="Symbol" charset="2"/>
                <a:ea typeface="MS PGothic" charset="-128"/>
              </a:rPr>
              <a:t>a</a:t>
            </a:r>
            <a:r>
              <a:rPr lang="en-US" altLang="en-US" sz="3000" baseline="-25000">
                <a:ea typeface="MS PGothic" charset="-128"/>
              </a:rPr>
              <a:t>1</a:t>
            </a:r>
            <a:r>
              <a:rPr lang="en-US" altLang="en-US" sz="3000">
                <a:ea typeface="MS PGothic" charset="-128"/>
              </a:rPr>
              <a:t>, </a:t>
            </a:r>
            <a:r>
              <a:rPr lang="en-US" altLang="en-US" sz="3000">
                <a:latin typeface="Symbol" charset="2"/>
                <a:ea typeface="MS PGothic" charset="-128"/>
              </a:rPr>
              <a:t>a</a:t>
            </a:r>
            <a:r>
              <a:rPr lang="en-US" altLang="en-US" sz="3000" baseline="-25000">
                <a:ea typeface="MS PGothic" charset="-128"/>
              </a:rPr>
              <a:t>2</a:t>
            </a:r>
            <a:r>
              <a:rPr lang="en-US" altLang="en-US" sz="3000">
                <a:ea typeface="MS PGothic" charset="-128"/>
              </a:rPr>
              <a:t>, </a:t>
            </a:r>
            <a:r>
              <a:rPr lang="en-US" altLang="en-US" sz="3000">
                <a:latin typeface="Symbol" charset="2"/>
                <a:ea typeface="MS PGothic" charset="-128"/>
              </a:rPr>
              <a:t>b</a:t>
            </a:r>
            <a:r>
              <a:rPr lang="en-US" altLang="en-US" sz="3000">
                <a:ea typeface="MS PGothic" charset="-128"/>
              </a:rPr>
              <a:t>-globulins: various functions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solidFill>
                  <a:srgbClr val="FFCC00"/>
                </a:solidFill>
                <a:latin typeface="Symbol" charset="2"/>
                <a:ea typeface="MS PGothic" charset="-128"/>
              </a:rPr>
              <a:t>g</a:t>
            </a:r>
            <a:r>
              <a:rPr lang="en-US" altLang="en-US" sz="3000">
                <a:solidFill>
                  <a:srgbClr val="FFCC00"/>
                </a:solidFill>
                <a:ea typeface="MS PGothic" charset="-128"/>
              </a:rPr>
              <a:t>-globulins (immunoglobulins): immune function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sz="3000">
                <a:ea typeface="MS PGothic" charset="-128"/>
              </a:rPr>
              <a:t>Enzymes: catalysis of biochemical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319345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374848" y="-24685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374848" y="1140296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000" dirty="0"/>
              <a:t>A major globular protein in humans</a:t>
            </a:r>
          </a:p>
          <a:p>
            <a:pPr eaLnBrk="1" hangingPunct="1">
              <a:defRPr/>
            </a:pPr>
            <a:r>
              <a:rPr lang="en-US" altLang="en-US" sz="3000" dirty="0">
                <a:solidFill>
                  <a:schemeClr val="folHlink"/>
                </a:solidFill>
              </a:rPr>
              <a:t>Composed of four polypeptide chains:</a:t>
            </a:r>
          </a:p>
          <a:p>
            <a:pPr lvl="1" eaLnBrk="1" hangingPunct="1">
              <a:defRPr/>
            </a:pPr>
            <a:r>
              <a:rPr lang="en-US" altLang="en-US" sz="2600" dirty="0">
                <a:solidFill>
                  <a:schemeClr val="folHlink"/>
                </a:solidFill>
                <a:ea typeface="Arial" pitchFamily="34" charset="0"/>
              </a:rPr>
              <a:t>Two </a:t>
            </a:r>
            <a:r>
              <a:rPr lang="en-US" altLang="en-US" sz="2600" dirty="0">
                <a:solidFill>
                  <a:schemeClr val="folHlink"/>
                </a:solidFill>
                <a:latin typeface="Symbol" pitchFamily="18" charset="2"/>
                <a:ea typeface="Arial" pitchFamily="34" charset="0"/>
              </a:rPr>
              <a:t>a</a:t>
            </a:r>
            <a:r>
              <a:rPr lang="en-US" altLang="en-US" sz="2600" dirty="0">
                <a:solidFill>
                  <a:schemeClr val="folHlink"/>
                </a:solidFill>
                <a:ea typeface="Arial" pitchFamily="34" charset="0"/>
              </a:rPr>
              <a:t> and two </a:t>
            </a:r>
            <a:r>
              <a:rPr lang="en-US" altLang="en-US" sz="2600" dirty="0">
                <a:solidFill>
                  <a:schemeClr val="folHlink"/>
                </a:solidFill>
                <a:latin typeface="Symbol" pitchFamily="18" charset="2"/>
                <a:ea typeface="Arial" pitchFamily="34" charset="0"/>
              </a:rPr>
              <a:t>b</a:t>
            </a:r>
            <a:r>
              <a:rPr lang="en-US" altLang="en-US" sz="2600" dirty="0">
                <a:solidFill>
                  <a:schemeClr val="folHlink"/>
                </a:solidFill>
                <a:ea typeface="Arial" pitchFamily="34" charset="0"/>
              </a:rPr>
              <a:t> chains</a:t>
            </a:r>
          </a:p>
          <a:p>
            <a:pPr eaLnBrk="1" hangingPunct="1">
              <a:defRPr/>
            </a:pPr>
            <a:r>
              <a:rPr lang="en-US" altLang="en-US" dirty="0"/>
              <a:t>Contains two dimers of </a:t>
            </a:r>
            <a:r>
              <a:rPr lang="en-US" altLang="en-US" dirty="0">
                <a:latin typeface="Symbol" pitchFamily="18" charset="2"/>
              </a:rPr>
              <a:t>ab</a:t>
            </a:r>
            <a:r>
              <a:rPr lang="en-US" altLang="en-US" dirty="0"/>
              <a:t> subunits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chemeClr val="folHlink"/>
                </a:solidFill>
              </a:rPr>
              <a:t>    Held together by non-covalent interactions</a:t>
            </a:r>
          </a:p>
          <a:p>
            <a:pPr eaLnBrk="1" hangingPunct="1">
              <a:defRPr/>
            </a:pPr>
            <a:r>
              <a:rPr lang="en-US" altLang="en-US" dirty="0"/>
              <a:t>Each chain is a subunit with a </a:t>
            </a:r>
            <a:r>
              <a:rPr lang="en-US" altLang="en-US" dirty="0" err="1"/>
              <a:t>heme</a:t>
            </a:r>
            <a:r>
              <a:rPr lang="en-US" altLang="en-US" dirty="0"/>
              <a:t> group in the center that carries oxygen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folHlink"/>
                </a:solidFill>
              </a:rPr>
              <a:t>A </a:t>
            </a:r>
            <a:r>
              <a:rPr lang="en-US" altLang="en-US" dirty="0" err="1">
                <a:solidFill>
                  <a:schemeClr val="folHlink"/>
                </a:solidFill>
              </a:rPr>
              <a:t>Hb</a:t>
            </a:r>
            <a:r>
              <a:rPr lang="en-US" altLang="en-US" dirty="0">
                <a:solidFill>
                  <a:schemeClr val="folHlink"/>
                </a:solidFill>
              </a:rPr>
              <a:t> molecule contains 4 </a:t>
            </a:r>
            <a:r>
              <a:rPr lang="en-US" altLang="en-US" dirty="0" err="1">
                <a:solidFill>
                  <a:schemeClr val="folHlink"/>
                </a:solidFill>
              </a:rPr>
              <a:t>heme</a:t>
            </a:r>
            <a:r>
              <a:rPr lang="en-US" altLang="en-US" dirty="0">
                <a:solidFill>
                  <a:schemeClr val="folHlink"/>
                </a:solidFill>
              </a:rPr>
              <a:t> groups and carries 4 molecules of O</a:t>
            </a:r>
            <a:r>
              <a:rPr lang="en-US" altLang="en-US" baseline="-25000" dirty="0">
                <a:solidFill>
                  <a:schemeClr val="folHlink"/>
                </a:solidFill>
              </a:rPr>
              <a:t>2</a:t>
            </a:r>
            <a:endParaRPr lang="en-US" alt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9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Figure3-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 bwMode="auto">
          <a:xfrm>
            <a:off x="1295400" y="404664"/>
            <a:ext cx="6324600" cy="58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3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374848" y="-31541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Types of </a:t>
            </a:r>
            <a:r>
              <a:rPr lang="en-US" altLang="en-US" dirty="0" err="1">
                <a:ea typeface="MS PGothic" charset="-128"/>
              </a:rPr>
              <a:t>Hb</a:t>
            </a:r>
            <a:endParaRPr lang="en-US" altLang="en-US" dirty="0">
              <a:ea typeface="MS PGothic" charset="-128"/>
            </a:endParaRPr>
          </a:p>
        </p:txBody>
      </p:sp>
      <p:graphicFrame>
        <p:nvGraphicFramePr>
          <p:cNvPr id="617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34451"/>
              </p:ext>
            </p:extLst>
          </p:nvPr>
        </p:nvGraphicFramePr>
        <p:xfrm>
          <a:off x="1600200" y="1541463"/>
          <a:ext cx="6096000" cy="448014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Normal: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HbA (97%)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HbA</a:t>
                      </a:r>
                      <a:r>
                        <a:rPr kumimoji="0" lang="en-US" altLang="en-US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(2%)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HbF (1%)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HbA</a:t>
                      </a:r>
                      <a:r>
                        <a:rPr kumimoji="0" lang="en-US" altLang="en-US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1c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pitchFamily="34" charset="0"/>
                        </a:rPr>
                        <a:t>Abnormal: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Carboxy Hb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Met Hb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Sulf Hb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97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539552" y="-315416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HbA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charset="-128"/>
              </a:rPr>
              <a:t> structure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2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606675" y="5486400"/>
            <a:ext cx="402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Oxygen binding to hemoglobin</a:t>
            </a:r>
          </a:p>
        </p:txBody>
      </p:sp>
    </p:spTree>
    <p:extLst>
      <p:ext uri="{BB962C8B-B14F-4D97-AF65-F5344CB8AC3E}">
        <p14:creationId xmlns:p14="http://schemas.microsoft.com/office/powerpoint/2010/main" val="292457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446856" y="-387424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a typeface="MS PGothic" charset="-128"/>
              </a:rPr>
              <a:t>Hemoglobin function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518864" y="1268760"/>
            <a:ext cx="8229600" cy="3581400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Carries oxygen from the lungs to tissues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solidFill>
                  <a:schemeClr val="folHlink"/>
                </a:solidFill>
                <a:ea typeface="MS PGothic" charset="-128"/>
              </a:rPr>
              <a:t>Carries carbon dioxide from tissues back to the lungs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>
                <a:ea typeface="MS PGothic" charset="-128"/>
              </a:rPr>
              <a:t>Normal level (g/</a:t>
            </a:r>
            <a:r>
              <a:rPr lang="en-US" altLang="en-US" dirty="0" err="1">
                <a:ea typeface="MS PGothic" charset="-128"/>
              </a:rPr>
              <a:t>dL</a:t>
            </a:r>
            <a:r>
              <a:rPr lang="en-US" altLang="en-US" dirty="0">
                <a:ea typeface="MS PGothic" charset="-128"/>
              </a:rPr>
              <a:t>):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/>
              <a:t>Males: 14-16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/>
              <a:t>Females: 13-15</a:t>
            </a:r>
          </a:p>
        </p:txBody>
      </p:sp>
    </p:spTree>
    <p:extLst>
      <p:ext uri="{BB962C8B-B14F-4D97-AF65-F5344CB8AC3E}">
        <p14:creationId xmlns:p14="http://schemas.microsoft.com/office/powerpoint/2010/main" val="26134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670</TotalTime>
  <Words>1077</Words>
  <Application>Microsoft Office PowerPoint</Application>
  <PresentationFormat>On-screen Show (4:3)</PresentationFormat>
  <Paragraphs>151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Georgia</vt:lpstr>
      <vt:lpstr>Symbol</vt:lpstr>
      <vt:lpstr>Times</vt:lpstr>
      <vt:lpstr>Wingdings</vt:lpstr>
      <vt:lpstr>Wingdings 2</vt:lpstr>
      <vt:lpstr>Civic</vt:lpstr>
      <vt:lpstr>Globular Proteins </vt:lpstr>
      <vt:lpstr>Objectives</vt:lpstr>
      <vt:lpstr>Globular proteins</vt:lpstr>
      <vt:lpstr>Globular proteins</vt:lpstr>
      <vt:lpstr>Hemoglobin</vt:lpstr>
      <vt:lpstr>PowerPoint Presentation</vt:lpstr>
      <vt:lpstr>Types of Hb</vt:lpstr>
      <vt:lpstr>HbA structure</vt:lpstr>
      <vt:lpstr>Hemoglobin function</vt:lpstr>
      <vt:lpstr>PowerPoint Presentation</vt:lpstr>
      <vt:lpstr>Types of hemoglobin</vt:lpstr>
      <vt:lpstr>Types of hemoglobin</vt:lpstr>
      <vt:lpstr>Types of hemoglobin</vt:lpstr>
      <vt:lpstr>Abnormal Hbs</vt:lpstr>
      <vt:lpstr>Hemoglobinopathies</vt:lpstr>
      <vt:lpstr>Hemoglobinopathies</vt:lpstr>
      <vt:lpstr>Hemoglobinopathies</vt:lpstr>
      <vt:lpstr>Hemoglobinopathies</vt:lpstr>
      <vt:lpstr>Hemoglobinopathies</vt:lpstr>
      <vt:lpstr>Myoglobin</vt:lpstr>
      <vt:lpstr>Myoglobin</vt:lpstr>
      <vt:lpstr>PowerPoint Presentation</vt:lpstr>
      <vt:lpstr>Myoglobin in disease</vt:lpstr>
      <vt:lpstr>Immunoglobulins</vt:lpstr>
      <vt:lpstr>Take Home Messages</vt:lpstr>
      <vt:lpstr>Take Home Messages</vt:lpstr>
      <vt:lpstr>Take Home Messages</vt:lpstr>
      <vt:lpstr>Take Home Messages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Globular Proteins</dc:title>
  <dc:creator>UOS</dc:creator>
  <cp:lastModifiedBy>Smart</cp:lastModifiedBy>
  <cp:revision>8</cp:revision>
  <dcterms:created xsi:type="dcterms:W3CDTF">2018-12-17T19:41:42Z</dcterms:created>
  <dcterms:modified xsi:type="dcterms:W3CDTF">2019-12-31T03:54:51Z</dcterms:modified>
</cp:coreProperties>
</file>