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:</a:t>
            </a:r>
            <a:br>
              <a:rPr lang="en-US" sz="3200" dirty="0">
                <a:cs typeface="Times New Roman" pitchFamily="18" charset="0"/>
              </a:rPr>
            </a:br>
            <a:br>
              <a:rPr lang="en-US" sz="3200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- </a:t>
            </a:r>
            <a:r>
              <a:rPr lang="en-US" sz="3600" dirty="0">
                <a:cs typeface="Times New Roman" pitchFamily="18" charset="0"/>
              </a:rPr>
              <a:t>Fungal spores (e.g. </a:t>
            </a:r>
            <a:r>
              <a:rPr lang="pl-PL" sz="3600" dirty="0">
                <a:cs typeface="Times New Roman" pitchFamily="18" charset="0"/>
              </a:rPr>
              <a:t>Alternaria</a:t>
            </a:r>
            <a:r>
              <a:rPr lang="en-US" sz="3600" dirty="0">
                <a:cs typeface="Times New Roman" pitchFamily="18" charset="0"/>
              </a:rPr>
              <a:t>)</a:t>
            </a:r>
            <a:br>
              <a:rPr lang="en-US" sz="3600" dirty="0">
                <a:cs typeface="Times New Roman" pitchFamily="18" charset="0"/>
              </a:rPr>
            </a:br>
            <a:br>
              <a:rPr lang="pl-PL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 - Grass, tree &amp; weed  pollens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</a:t>
            </a:r>
            <a:r>
              <a:rPr lang="en-US" sz="2400" b="1" dirty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</a:t>
            </a:r>
            <a:r>
              <a:rPr lang="en-US" sz="2400" b="1" dirty="0">
                <a:solidFill>
                  <a:srgbClr val="C00000"/>
                </a:solidFill>
              </a:rPr>
              <a:t>Tree pollens 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</a:t>
            </a:r>
            <a:r>
              <a:rPr lang="en-US" sz="2400" b="1" dirty="0">
                <a:solidFill>
                  <a:srgbClr val="C00000"/>
                </a:solidFill>
              </a:rPr>
              <a:t>Grass pollens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  </a:t>
            </a:r>
            <a:r>
              <a:rPr lang="en-US" dirty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>
                <a:latin typeface="+mj-lt"/>
                <a:cs typeface="Times New Roman" pitchFamily="18" charset="0"/>
              </a:rPr>
              <a:t>dendritic</a:t>
            </a:r>
            <a:r>
              <a:rPr lang="en-US" dirty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br>
              <a:rPr lang="en-US" sz="2400" dirty="0">
                <a:cs typeface="Times New Roman" pitchFamily="18" charset="0"/>
              </a:rPr>
            </a:b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230254" y="4336941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Response to </a:t>
            </a:r>
            <a:r>
              <a:rPr lang="en-US" sz="3600">
                <a:solidFill>
                  <a:srgbClr val="FFFF00"/>
                </a:solidFill>
                <a:cs typeface="Times New Roman" pitchFamily="18" charset="0"/>
              </a:rPr>
              <a:t>allergen  occurs 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>
                <a:latin typeface="+mj-lt"/>
                <a:cs typeface="Times New Roman" pitchFamily="18" charset="0"/>
              </a:rPr>
              <a:t>eosinophils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2 type: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>
                <a:latin typeface="+mj-lt"/>
                <a:cs typeface="Times New Roman" pitchFamily="18" charset="0"/>
              </a:rPr>
              <a:t>IgE</a:t>
            </a:r>
            <a:r>
              <a:rPr lang="en-US" sz="2800" dirty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>
                <a:latin typeface="+mj-lt"/>
                <a:cs typeface="Times New Roman" pitchFamily="18" charset="0"/>
              </a:rPr>
              <a:t>Eosinophil</a:t>
            </a:r>
            <a:r>
              <a:rPr lang="en-US" sz="2800" dirty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Immunology of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/>
              <a:t>To the difference between extrinsic and intrinsic asthma</a:t>
            </a:r>
          </a:p>
          <a:p>
            <a:r>
              <a:rPr lang="en-US" dirty="0"/>
              <a:t>To be familiar with types of allergens and their role in allergic sensitization</a:t>
            </a:r>
          </a:p>
          <a:p>
            <a:r>
              <a:rPr lang="en-US" dirty="0"/>
              <a:t>To understand the inflammatory processes operating in allergic asthma</a:t>
            </a:r>
          </a:p>
          <a:p>
            <a:r>
              <a:rPr lang="en-US" dirty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>
              <a:latin typeface="+mj-lt"/>
              <a:cs typeface="Times New Roman" pitchFamily="18" charset="0"/>
            </a:endParaRPr>
          </a:p>
          <a:p>
            <a:r>
              <a:rPr lang="en-US" sz="3200" dirty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>
                <a:latin typeface="+mj-lt"/>
                <a:cs typeface="Times New Roman" pitchFamily="18" charset="0"/>
              </a:rPr>
              <a:t>IgE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r>
              <a:rPr lang="en-US" sz="3200" dirty="0">
                <a:latin typeface="+mj-lt"/>
                <a:cs typeface="Times New Roman" pitchFamily="18" charset="0"/>
              </a:rPr>
              <a:t>2.	</a:t>
            </a:r>
            <a:r>
              <a:rPr lang="en-US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latin typeface="+mj-lt"/>
                <a:cs typeface="Times New Roman" pitchFamily="18" charset="0"/>
              </a:rPr>
              <a:t>IL-13 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latin typeface="+mj-lt"/>
                <a:cs typeface="Times New Roman" pitchFamily="18" charset="0"/>
              </a:rPr>
              <a:t>Induces 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+mj-lt"/>
                <a:cs typeface="Times New Roman" pitchFamily="18" charset="0"/>
              </a:rPr>
              <a:t>IL-5 induces an increase in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 production </a:t>
            </a:r>
            <a:r>
              <a:rPr lang="en-US" sz="3600" dirty="0">
                <a:latin typeface="+mj-lt"/>
                <a:cs typeface="Times New Roman" pitchFamily="18" charset="0"/>
              </a:rPr>
              <a:t>in the bone marrow </a:t>
            </a:r>
          </a:p>
          <a:p>
            <a:pPr marL="742950" indent="-742950"/>
            <a:endParaRPr lang="en-US" sz="3600" dirty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>
                <a:latin typeface="+mj-lt"/>
                <a:cs typeface="Times New Roman" pitchFamily="18" charset="0"/>
              </a:rPr>
              <a:t>2.	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>
                <a:latin typeface="+mj-lt"/>
                <a:cs typeface="Times New Roman" pitchFamily="18" charset="0"/>
              </a:rPr>
              <a:t> of eosinophils from the bone marrow into circulation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+mj-lt"/>
                <a:cs typeface="Times New Roman" pitchFamily="18" charset="0"/>
              </a:rPr>
              <a:t>Eosinophils</a:t>
            </a:r>
            <a:r>
              <a:rPr lang="en-US" sz="3600" dirty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>
                <a:latin typeface="+mj-lt"/>
                <a:cs typeface="Times New Roman" pitchFamily="18" charset="0"/>
              </a:rPr>
              <a:t>eosinophils</a:t>
            </a:r>
            <a:r>
              <a:rPr lang="en-US" sz="3600" dirty="0">
                <a:latin typeface="+mj-lt"/>
                <a:cs typeface="Times New Roman" pitchFamily="18" charset="0"/>
              </a:rPr>
              <a:t> is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>
                <a:latin typeface="+mj-lt"/>
                <a:cs typeface="Times New Roman" pitchFamily="18" charset="0"/>
              </a:rPr>
              <a:t> functional regulatory T cells that can inhibit an asthmatic response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>
                <a:cs typeface="Times New Roman" pitchFamily="18" charset="0"/>
              </a:rPr>
              <a:t>airway inflammation.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cs typeface="Times New Roman" pitchFamily="18" charset="0"/>
              </a:rPr>
              <a:t>1. Smooth muscle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hyperplasia &amp;   hypertrophy</a:t>
            </a:r>
            <a:br>
              <a:rPr lang="en-US" sz="2400" dirty="0">
                <a:cs typeface="Times New Roman" pitchFamily="18" charset="0"/>
              </a:rPr>
            </a:b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2. Mucous gland hyperplasia</a:t>
            </a:r>
            <a:br>
              <a:rPr lang="en-US" sz="2400" dirty="0">
                <a:cs typeface="Times New Roman" pitchFamily="18" charset="0"/>
              </a:rPr>
            </a:b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3. Collagen deposition</a:t>
            </a:r>
            <a:br>
              <a:rPr lang="en-US" sz="2400" dirty="0">
                <a:cs typeface="Times New Roman" pitchFamily="18" charset="0"/>
              </a:rPr>
            </a:br>
            <a:br>
              <a:rPr lang="en-US" sz="2400" dirty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>
                <a:latin typeface="+mj-lt"/>
                <a:cs typeface="Times New Roman" pitchFamily="18" charset="0"/>
              </a:rPr>
              <a:t>Sulphur</a:t>
            </a:r>
            <a:r>
              <a:rPr lang="en-US" sz="2800" dirty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>
                <a:latin typeface="+mj-lt"/>
                <a:cs typeface="Times New Roman" pitchFamily="18" charset="0"/>
              </a:rPr>
              <a:t> airway obstruction in some   patients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2.	</a:t>
            </a:r>
            <a:r>
              <a:rPr lang="en-US" sz="5000" dirty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latin typeface="+mj-lt"/>
                <a:cs typeface="Times New Roman" pitchFamily="18" charset="0"/>
              </a:rPr>
              <a:t>	</a:t>
            </a:r>
            <a:r>
              <a:rPr lang="en-US" sz="3000" dirty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>
                <a:latin typeface="+mj-lt"/>
                <a:cs typeface="Times New Roman" pitchFamily="18" charset="0"/>
              </a:rPr>
              <a:t>Atopy</a:t>
            </a:r>
            <a:r>
              <a:rPr lang="en-US" sz="3000" dirty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br>
              <a:rPr lang="en-US" dirty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skin tests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clinical/family history of allergy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mites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pets</a:t>
            </a:r>
            <a:r>
              <a:rPr lang="en-US" sz="3200" b="0" dirty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720</Words>
  <Application>Microsoft Office PowerPoint</Application>
  <PresentationFormat>On-screen Show (4:3)</PresentationFormat>
  <Paragraphs>187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PowerPoint Presentation</vt:lpstr>
      <vt:lpstr>PowerPoint Presentation</vt:lpstr>
      <vt:lpstr>Response to allergen  occurs in two phases</vt:lpstr>
      <vt:lpstr>Early allergic response </vt:lpstr>
      <vt:lpstr>Late allergic response:</vt:lpstr>
      <vt:lpstr>PowerPoint Presentation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Albandari</cp:lastModifiedBy>
  <cp:revision>198</cp:revision>
  <dcterms:created xsi:type="dcterms:W3CDTF">2011-01-13T07:14:51Z</dcterms:created>
  <dcterms:modified xsi:type="dcterms:W3CDTF">2019-12-22T19:30:32Z</dcterms:modified>
</cp:coreProperties>
</file>