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>
              <a:latin typeface="Comic Sans MS" pitchFamily="66" charset="0"/>
            </a:rPr>
            <a:t>Inhalation of M. tuberculosis and deposition in lungs leads to one of the four possible outcomes </a:t>
          </a: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Immediate clearance of the organism</a:t>
          </a: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Latent Infection</a:t>
          </a: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Onset of active disease after many years  (Reactivation)</a:t>
          </a: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</dgm:pt>
    <dgm:pt modelId="{A24D6803-791C-488A-9FF6-4209562031D2}" type="pres">
      <dgm:prSet presAssocID="{EDB12499-924F-459B-AB26-A3D324A59490}" presName="rootConnector1" presStyleLbl="node1" presStyleIdx="0" presStyleCnt="0"/>
      <dgm:spPr/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</dgm:pt>
    <dgm:pt modelId="{663EA7A6-6B9D-4166-A7D4-5EC77BAE70A5}" type="pres">
      <dgm:prSet presAssocID="{1CD2C1EA-AE70-427D-BACB-16822770B6D5}" presName="rootConnector" presStyleLbl="node2" presStyleIdx="0" presStyleCnt="4"/>
      <dgm:spPr/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</dgm:pt>
    <dgm:pt modelId="{8E320E0A-2FDE-43F9-8F2B-E55B885F732F}" type="pres">
      <dgm:prSet presAssocID="{67AD3CC6-B705-4FD7-A820-EF03DE6C54DF}" presName="rootConnector" presStyleLbl="node2" presStyleIdx="1" presStyleCnt="4"/>
      <dgm:spPr/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</dgm:pt>
    <dgm:pt modelId="{1D71E93A-40B2-42A4-9B25-BF00CA920239}" type="pres">
      <dgm:prSet presAssocID="{7A6CC204-54F6-4710-96AA-970A3AFDAC3D}" presName="rootConnector" presStyleLbl="node2" presStyleIdx="2" presStyleCnt="4"/>
      <dgm:spPr/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</dgm:pt>
    <dgm:pt modelId="{B9F3DF8B-B2AA-4B5A-99EF-DE4D32BBB97E}" type="pres">
      <dgm:prSet presAssocID="{0953C0EC-271F-40B0-B589-DC1EA4B1A882}" presName="rootConnector" presStyleLbl="node2" presStyleIdx="3" presStyleCnt="4"/>
      <dgm:spPr/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M. Tuberculosis peptides presented to Th1 (CD4) lymphocytes releasing </a:t>
          </a: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Interferon gamma </a:t>
          </a: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Further activation of macrophage </a:t>
          </a: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Enhances the ability of macrophage to kill </a:t>
          </a:r>
          <a:r>
            <a:rPr lang="en-US" b="1" dirty="0" err="1">
              <a:latin typeface="Comic Sans MS" pitchFamily="66" charset="0"/>
            </a:rPr>
            <a:t>phagocytosed</a:t>
          </a:r>
          <a:r>
            <a:rPr lang="en-US" b="1" dirty="0">
              <a:latin typeface="Comic Sans MS" pitchFamily="66" charset="0"/>
            </a:rPr>
            <a:t> bacilli</a:t>
          </a: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Tumor Necrosis Factor (TNF)</a:t>
          </a: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Induces local inflammation and further activation of macrophages</a:t>
          </a: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Antigen presentation in the lymph nodes</a:t>
          </a: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Activation of CD4+ (Th1) lymphocytes </a:t>
          </a: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b="1" dirty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(a phase coinciding with high rate of replication of bacilli)</a:t>
          </a: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/>
            <a:t>4</a:t>
          </a:r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>
              <a:latin typeface="Comic Sans MS" pitchFamily="66" charset="0"/>
              <a:sym typeface="Symbol"/>
            </a:rPr>
            <a:t> and </a:t>
          </a:r>
          <a:r>
            <a:rPr lang="en-US" b="1" dirty="0" err="1">
              <a:latin typeface="Comic Sans MS" pitchFamily="66" charset="0"/>
              <a:sym typeface="Symbol"/>
            </a:rPr>
            <a:t>cytotoxic</a:t>
          </a:r>
          <a:r>
            <a:rPr lang="en-US" b="1" dirty="0">
              <a:latin typeface="Comic Sans MS" pitchFamily="66" charset="0"/>
              <a:sym typeface="Symbol"/>
            </a:rPr>
            <a:t> activity</a:t>
          </a:r>
          <a:r>
            <a:rPr lang="en-US" b="1" dirty="0">
              <a:latin typeface="Comic Sans MS" pitchFamily="66" charset="0"/>
            </a:rPr>
            <a:t>  (a phase coinciding with stabilization of bacterial growth) </a:t>
          </a: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Bacterial load remains constant and infection is in latency (Latent TB)</a:t>
          </a: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(Delayed type of hypersensitivity)</a:t>
          </a: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Inhalation of M. tuberculosis and deposition in lungs leads to one of the four possible outcomes </a:t>
          </a: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Immediate clearance of the organism</a:t>
          </a: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Latent Infection</a:t>
          </a: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Onset of active disease after many years  (Reactivation)</a:t>
          </a: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M. Tuberculosis peptides presented to Th1 (CD4) lymphocytes releasing </a:t>
          </a: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Interferon gamma </a:t>
          </a: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Further activation of macrophage </a:t>
          </a: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>
              <a:latin typeface="Comic Sans MS" pitchFamily="66" charset="0"/>
            </a:rPr>
            <a:t>phagocytosed</a:t>
          </a:r>
          <a:r>
            <a:rPr lang="en-US" sz="1800" b="1" kern="1200" dirty="0">
              <a:latin typeface="Comic Sans MS" pitchFamily="66" charset="0"/>
            </a:rPr>
            <a:t> bacilli</a:t>
          </a: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Tumor Necrosis Factor (TNF)</a:t>
          </a: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Induces local inflammation and further activation of macrophages</a:t>
          </a: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Antigen presentation in the lymph nodes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(Delayed type of hypersensitivity)</a:t>
          </a: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Activation of CD4+ (Th1) lymphocytes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(a phase coinciding with high rate of replication of bacilli)</a:t>
          </a: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sz="1500" b="1" kern="1200" dirty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</a:t>
          </a:r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>
              <a:latin typeface="Comic Sans MS" pitchFamily="66" charset="0"/>
              <a:sym typeface="Symbol"/>
            </a:rPr>
            <a:t>cytotoxic</a:t>
          </a:r>
          <a:r>
            <a:rPr lang="en-US" sz="1500" b="1" kern="1200" dirty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>
              <a:latin typeface="Comic Sans MS" pitchFamily="66" charset="0"/>
            </a:rPr>
            <a:t>  (a phase coinciding with stabilization of bacterial growth) </a:t>
          </a: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</a:t>
          </a:r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Bacterial load remains constant and infection is in latency (Latent TB)</a:t>
          </a: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>
                <a:latin typeface="Comic Sans MS" pitchFamily="66" charset="0"/>
              </a:rPr>
              <a:t>Department of Pathology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br>
              <a:rPr lang="en-US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If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>
                <a:latin typeface="Comic Sans MS" pitchFamily="66" charset="0"/>
              </a:rPr>
              <a:t>of the host fails to eliminate the infection,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>
                <a:latin typeface="Comic Sans MS" pitchFamily="66" charset="0"/>
              </a:rPr>
              <a:t>chemokines</a:t>
            </a:r>
            <a:r>
              <a:rPr lang="en-US" sz="2800" dirty="0">
                <a:latin typeface="Comic Sans MS" pitchFamily="66" charset="0"/>
              </a:rPr>
              <a:t> that attract other </a:t>
            </a:r>
            <a:r>
              <a:rPr lang="en-US" sz="2800" dirty="0" err="1">
                <a:latin typeface="Comic Sans MS" pitchFamily="66" charset="0"/>
              </a:rPr>
              <a:t>phagocytic</a:t>
            </a:r>
            <a:r>
              <a:rPr lang="en-US" sz="2800" dirty="0">
                <a:latin typeface="Comic Sans MS" pitchFamily="66" charset="0"/>
              </a:rPr>
              <a:t> cells, which eventually form a nodular </a:t>
            </a:r>
            <a:r>
              <a:rPr lang="en-US" sz="2800" dirty="0" err="1">
                <a:latin typeface="Comic Sans MS" pitchFamily="66" charset="0"/>
              </a:rPr>
              <a:t>granulomatous</a:t>
            </a:r>
            <a:r>
              <a:rPr lang="en-US" sz="2800" dirty="0">
                <a:latin typeface="Comic Sans MS" pitchFamily="66" charset="0"/>
              </a:rPr>
              <a:t> structure called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This leads to </a:t>
            </a:r>
            <a:r>
              <a:rPr lang="en-US" sz="2800" dirty="0" err="1">
                <a:latin typeface="Comic Sans MS" pitchFamily="66" charset="0"/>
              </a:rPr>
              <a:t>lymphadenopathy</a:t>
            </a:r>
            <a:r>
              <a:rPr lang="en-US" sz="2800" dirty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The lung lesions (tubercles –small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focus)  and the enlarged lymph nodes constitutes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Tubercles 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Weeks after infection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>
                <a:latin typeface="Comic Sans MS" pitchFamily="66" charset="0"/>
              </a:rPr>
              <a:t>after infection.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Contents of </a:t>
            </a:r>
            <a:r>
              <a:rPr lang="en-US" dirty="0" err="1">
                <a:latin typeface="Comic Sans MS" pitchFamily="66" charset="0"/>
              </a:rPr>
              <a:t>cytotoxic</a:t>
            </a:r>
            <a:r>
              <a:rPr lang="en-US" dirty="0">
                <a:latin typeface="Comic Sans MS" pitchFamily="66" charset="0"/>
              </a:rPr>
              <a:t> cells (</a:t>
            </a:r>
            <a:r>
              <a:rPr lang="en-US" dirty="0" err="1">
                <a:latin typeface="Comic Sans MS" pitchFamily="66" charset="0"/>
              </a:rPr>
              <a:t>granzymes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perforin</a:t>
            </a:r>
            <a:r>
              <a:rPr lang="en-US" dirty="0">
                <a:latin typeface="Comic Sans MS" pitchFamily="66" charset="0"/>
              </a:rPr>
              <a:t>)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All of the above may contribute to the development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>
                <a:latin typeface="Comic Sans MS" pitchFamily="66" charset="0"/>
              </a:rPr>
              <a:t>that characterizes a </a:t>
            </a:r>
            <a:r>
              <a:rPr lang="en-US" dirty="0" err="1">
                <a:latin typeface="Comic Sans MS" pitchFamily="66" charset="0"/>
              </a:rPr>
              <a:t>tuberculous</a:t>
            </a:r>
            <a:r>
              <a:rPr lang="en-US" dirty="0">
                <a:latin typeface="Comic Sans MS" pitchFamily="66" charset="0"/>
              </a:rPr>
              <a:t> lesion 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>
                <a:latin typeface="Comic Sans MS" pitchFamily="66" charset="0"/>
              </a:rPr>
              <a:t>caseating</a:t>
            </a:r>
            <a:r>
              <a:rPr lang="en-US" sz="2800" dirty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Outcomes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Unchecked bacterial growth may lead to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>
                <a:latin typeface="Comic Sans MS" pitchFamily="66" charset="0"/>
              </a:rPr>
              <a:t>miliary</a:t>
            </a:r>
            <a:r>
              <a:rPr lang="en-US" dirty="0">
                <a:latin typeface="Comic Sans MS" pitchFamily="66" charset="0"/>
              </a:rPr>
              <a:t> TB.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Most common presentation –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In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>
                <a:latin typeface="Comic Sans MS" pitchFamily="66" charset="0"/>
              </a:rPr>
              <a:t>, death occurs in 80 percent of cases.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remaining patients develop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Complete spontaneous eradication of the bacilli is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know how M. tuberculosis infection is contracted and its initial encounter with the immune system.</a:t>
            </a:r>
          </a:p>
          <a:p>
            <a:endParaRPr lang="en-US" dirty="0"/>
          </a:p>
          <a:p>
            <a:r>
              <a:rPr lang="en-US" dirty="0"/>
              <a:t>To understand delayed type of hypersensitivity reaction against M. tuberculosis</a:t>
            </a:r>
          </a:p>
          <a:p>
            <a:endParaRPr lang="en-US" dirty="0"/>
          </a:p>
          <a:p>
            <a:r>
              <a:rPr lang="en-US" dirty="0"/>
              <a:t>To be familiar with the possible outcomes of the infection with M. tuberculosis in </a:t>
            </a:r>
            <a:r>
              <a:rPr lang="en-US" dirty="0" err="1"/>
              <a:t>immuno</a:t>
            </a:r>
            <a:r>
              <a:rPr lang="en-US" dirty="0"/>
              <a:t>-competent and </a:t>
            </a:r>
            <a:r>
              <a:rPr lang="en-US" dirty="0" err="1"/>
              <a:t>immuno</a:t>
            </a:r>
            <a:r>
              <a:rPr lang="en-US" dirty="0"/>
              <a:t>-compromised hosts.</a:t>
            </a:r>
          </a:p>
          <a:p>
            <a:endParaRPr lang="en-US" dirty="0"/>
          </a:p>
          <a:p>
            <a:r>
              <a:rPr lang="en-US" dirty="0"/>
              <a:t>To understand the basis of tuberculin test and its importance in gauging immunity against M. tuberculosis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Latent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Therefore non-replicating bacilli will be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state correlates directly with an innate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 pitchFamily="66" charset="0"/>
              </a:rPr>
              <a:t>Reactivation TB results from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>
                <a:latin typeface="Comic Sans MS" pitchFamily="66" charset="0"/>
              </a:rPr>
              <a:t> of cases.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>
                <a:latin typeface="Comic Sans MS" pitchFamily="66" charset="0"/>
              </a:rPr>
              <a:t> regional lymph node involvement and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The lesion typically occurs at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The role of the </a:t>
            </a:r>
            <a:r>
              <a:rPr lang="en-US" sz="3600" dirty="0" err="1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itchFamily="66" charset="0"/>
              </a:rPr>
              <a:t>The DTH response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interferon-gamma release assay </a:t>
            </a:r>
            <a:r>
              <a:rPr lang="en-US" sz="2000" dirty="0">
                <a:latin typeface="Comic Sans MS" pitchFamily="66" charset="0"/>
              </a:rPr>
              <a:t>has been developed.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The assay is an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The test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These proteins are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>
                <a:latin typeface="Comic Sans MS" pitchFamily="66" charset="0"/>
              </a:rPr>
              <a:t> in vaccine strain BCG, or M. </a:t>
            </a:r>
            <a:r>
              <a:rPr lang="en-US" dirty="0" err="1">
                <a:latin typeface="Comic Sans MS" pitchFamily="66" charset="0"/>
              </a:rPr>
              <a:t>bovis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Is an example of an infection in which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immunity &amp;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hypersensitivity coexist, and the lesions are caused mainly by the host 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>
                <a:latin typeface="Comic Sans MS" pitchFamily="66" charset="0"/>
              </a:rPr>
              <a:t>immuno</a:t>
            </a:r>
            <a:r>
              <a:rPr lang="en-US" dirty="0">
                <a:latin typeface="Comic Sans MS" pitchFamily="66" charset="0"/>
              </a:rPr>
              <a:t>-compromised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Introduction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Mycobacterium tuberculosis is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>
                <a:latin typeface="Comic Sans MS" pitchFamily="66" charset="0"/>
              </a:rPr>
              <a:t>serves as the natural reservoir for M. tuberculosis.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Infection 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in aerosols and dust (airborne transmission) </a:t>
            </a: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>
                <a:latin typeface="Comic Sans MS" pitchFamily="66" charset="0"/>
              </a:rPr>
              <a:t>blocks phagocyte enzymes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>
                <a:latin typeface="Comic Sans MS" pitchFamily="66" charset="0"/>
              </a:rPr>
              <a:t> (LAM) a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Can induce cytokines and resist host oxidative stress</a:t>
            </a:r>
          </a:p>
          <a:p>
            <a:pPr lvl="1"/>
            <a:r>
              <a:rPr lang="en-US" dirty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demonstrates that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>
                <a:latin typeface="Comic Sans MS" pitchFamily="66" charset="0"/>
              </a:rPr>
              <a:t> </a:t>
            </a:r>
          </a:p>
          <a:p>
            <a:r>
              <a:rPr lang="en-US" dirty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Resistance to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Inhibition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Inhibition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>
                <a:latin typeface="Comic Sans MS" pitchFamily="66" charset="0"/>
              </a:rPr>
              <a:t>Escape from the </a:t>
            </a:r>
            <a:r>
              <a:rPr lang="en-US" dirty="0" err="1">
                <a:latin typeface="Comic Sans MS" pitchFamily="66" charset="0"/>
              </a:rPr>
              <a:t>phagosomal</a:t>
            </a:r>
            <a:r>
              <a:rPr lang="en-US" dirty="0">
                <a:latin typeface="Comic Sans MS" pitchFamily="66" charset="0"/>
              </a:rPr>
              <a:t> compartment into the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3635</TotalTime>
  <Words>1298</Words>
  <Application>Microsoft Office PowerPoint</Application>
  <PresentationFormat>On-screen Show (4:3)</PresentationFormat>
  <Paragraphs>191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Franklin Gothic Book</vt:lpstr>
      <vt:lpstr>Times New Roman</vt:lpstr>
      <vt:lpstr>Wingdings 2</vt:lpstr>
      <vt:lpstr>Technic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Albandari</cp:lastModifiedBy>
  <cp:revision>390</cp:revision>
  <dcterms:created xsi:type="dcterms:W3CDTF">2013-02-13T11:24:12Z</dcterms:created>
  <dcterms:modified xsi:type="dcterms:W3CDTF">2019-12-22T19:31:48Z</dcterms:modified>
</cp:coreProperties>
</file>