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5"/>
  </p:notesMasterIdLst>
  <p:sldIdLst>
    <p:sldId id="295" r:id="rId2"/>
    <p:sldId id="389" r:id="rId3"/>
    <p:sldId id="472" r:id="rId4"/>
    <p:sldId id="473" r:id="rId5"/>
    <p:sldId id="492" r:id="rId6"/>
    <p:sldId id="430" r:id="rId7"/>
    <p:sldId id="474" r:id="rId8"/>
    <p:sldId id="470" r:id="rId9"/>
    <p:sldId id="495" r:id="rId10"/>
    <p:sldId id="435" r:id="rId11"/>
    <p:sldId id="431" r:id="rId12"/>
    <p:sldId id="475" r:id="rId13"/>
    <p:sldId id="478" r:id="rId14"/>
    <p:sldId id="493" r:id="rId15"/>
    <p:sldId id="479" r:id="rId16"/>
    <p:sldId id="496" r:id="rId17"/>
    <p:sldId id="480" r:id="rId18"/>
    <p:sldId id="494" r:id="rId19"/>
    <p:sldId id="471" r:id="rId20"/>
    <p:sldId id="482" r:id="rId21"/>
    <p:sldId id="436" r:id="rId22"/>
    <p:sldId id="476" r:id="rId23"/>
    <p:sldId id="483" r:id="rId24"/>
    <p:sldId id="484" r:id="rId25"/>
    <p:sldId id="485" r:id="rId26"/>
    <p:sldId id="486" r:id="rId27"/>
    <p:sldId id="487" r:id="rId28"/>
    <p:sldId id="488" r:id="rId29"/>
    <p:sldId id="489" r:id="rId30"/>
    <p:sldId id="490" r:id="rId31"/>
    <p:sldId id="491" r:id="rId32"/>
    <p:sldId id="481" r:id="rId33"/>
    <p:sldId id="390" r:id="rId34"/>
  </p:sldIdLst>
  <p:sldSz cx="9144000" cy="6858000" type="screen4x3"/>
  <p:notesSz cx="6858000" cy="9144000"/>
  <p:defaultTextStyle>
    <a:defPPr>
      <a:defRPr lang="x-none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CC"/>
    <a:srgbClr val="FFFF00"/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05" autoAdjust="0"/>
    <p:restoredTop sz="86385" autoAdjust="0"/>
  </p:normalViewPr>
  <p:slideViewPr>
    <p:cSldViewPr>
      <p:cViewPr varScale="1">
        <p:scale>
          <a:sx n="48" d="100"/>
          <a:sy n="48" d="100"/>
        </p:scale>
        <p:origin x="571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52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1.xml"/><Relationship Id="rId2" Type="http://schemas.openxmlformats.org/officeDocument/2006/relationships/slide" Target="slides/slide11.xml"/><Relationship Id="rId1" Type="http://schemas.openxmlformats.org/officeDocument/2006/relationships/slide" Target="slides/slide6.xml"/><Relationship Id="rId4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fld id="{E7C33290-48D9-40F3-B4F1-9226A3FEEFB6}" type="slidenum">
              <a:rPr lang="x-none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0555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33290-48D9-40F3-B4F1-9226A3FEEFB6}" type="slidenum">
              <a:rPr lang="x-none" smtClean="0"/>
              <a:pPr>
                <a:defRPr/>
              </a:pPr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294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33290-48D9-40F3-B4F1-9226A3FEEFB6}" type="slidenum">
              <a:rPr lang="x-none" smtClean="0"/>
              <a:pPr>
                <a:defRPr/>
              </a:pPr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303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60005-452B-46CE-9B9D-34D3E1414C47}" type="slidenum">
              <a:rPr lang="x-none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12506-84F9-481F-B4C5-EB70B9DAA225}" type="slidenum">
              <a:rPr lang="x-none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BD196-9B7C-4C72-BD62-207E690B5D6F}" type="slidenum">
              <a:rPr lang="x-none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CE25-A43D-4FA3-8A9C-F640FE43B4C3}" type="slidenum">
              <a:rPr lang="x-none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A389F-4AEA-443C-A16A-1BA742C3EFDF}" type="slidenum">
              <a:rPr lang="x-none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97709-1706-4DB3-8C4C-C4BACAC6A177}" type="slidenum">
              <a:rPr lang="x-none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7A928-43F8-437B-9BE3-F7A215934130}" type="slidenum">
              <a:rPr lang="x-none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02C00-7D97-40E5-B21E-3282A9F9CD96}" type="slidenum">
              <a:rPr lang="x-none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D0D95-875A-44F0-AFDC-A2BB76932252}" type="slidenum">
              <a:rPr lang="x-none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E6301-491E-455A-85C6-B675C149D380}" type="slidenum">
              <a:rPr lang="x-none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4B323-EC91-4083-A087-794C4874249C}" type="slidenum">
              <a:rPr lang="x-none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A3E61-6560-4679-AC25-E5007187CF68}" type="slidenum">
              <a:rPr lang="x-none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77321026-ABFE-461F-AF1C-8E493B0F5C65}" type="slidenum">
              <a:rPr lang="x-none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amazon.com/Notes-Medical-Microbiology-Morag-Timbury/dp/0443071640/ref=sr_1_6?s=books&amp;ie=UTF8&amp;qid=1309599210&amp;sr=1-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\\localhost\upload.wikimedia.org\wikipedia\commons\9\9f\Illu_conducting_passages.sv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rgbClr val="000066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124075" y="4005263"/>
            <a:ext cx="518477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Dr. MONA BADR</a:t>
            </a:r>
          </a:p>
          <a:p>
            <a:pPr algn="ctr" rtl="0"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pPr algn="ctr" rtl="0"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College of Medicine &amp; KKUH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827088" y="1700213"/>
            <a:ext cx="7524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rtl="0"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Viral Infections of the Respiratory System</a:t>
            </a:r>
            <a:endParaRPr lang="en-US" sz="4000" dirty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d-a06e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504825"/>
            <a:ext cx="7837487" cy="5876925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3"/>
          <p:cNvSpPr txBox="1">
            <a:spLocks noChangeArrowheads="1"/>
          </p:cNvSpPr>
          <p:nvPr/>
        </p:nvSpPr>
        <p:spPr bwMode="auto">
          <a:xfrm>
            <a:off x="395288" y="2027238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spcBef>
                <a:spcPct val="50000"/>
              </a:spcBef>
              <a:buFont typeface="Wingdings" pitchFamily="2" charset="2"/>
              <a:buChar char="Ø"/>
            </a:pPr>
            <a:endParaRPr lang="en-US" altLang="en-US"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473" name="Text Box 17"/>
          <p:cNvSpPr txBox="1">
            <a:spLocks noChangeArrowheads="1"/>
          </p:cNvSpPr>
          <p:nvPr/>
        </p:nvSpPr>
        <p:spPr bwMode="auto">
          <a:xfrm>
            <a:off x="611188" y="334963"/>
            <a:ext cx="741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Influenza Virus  </a:t>
            </a:r>
          </a:p>
        </p:txBody>
      </p:sp>
      <p:sp>
        <p:nvSpPr>
          <p:cNvPr id="10244" name="Text Box 18"/>
          <p:cNvSpPr txBox="1">
            <a:spLocks noChangeArrowheads="1"/>
          </p:cNvSpPr>
          <p:nvPr/>
        </p:nvSpPr>
        <p:spPr bwMode="auto">
          <a:xfrm>
            <a:off x="250825" y="874713"/>
            <a:ext cx="8893175" cy="53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lnSpc>
                <a:spcPct val="80000"/>
              </a:lnSpc>
              <a:spcBef>
                <a:spcPct val="50000"/>
              </a:spcBef>
              <a:buClr>
                <a:schemeClr val="bg1"/>
              </a:buClr>
              <a:buFontTx/>
              <a:buAutoNum type="arabicPeriod"/>
              <a:defRPr/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v"/>
              <a:defRPr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Divided into subtypes based on the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haemagglutinine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neuraminidase proteins.</a:t>
            </a:r>
          </a:p>
          <a:p>
            <a:pPr algn="l" rtl="0">
              <a:buFont typeface="Wingdings" pitchFamily="2" charset="2"/>
              <a:buChar char="v"/>
              <a:defRPr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The currently circulating strains are: H1N1 &amp; H3N2.</a:t>
            </a:r>
          </a:p>
          <a:p>
            <a:pPr algn="l" rtl="0">
              <a:buFont typeface="Wingdings" pitchFamily="2" charset="2"/>
              <a:buChar char="v"/>
              <a:defRPr/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Pathogenesis: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virus infects the epithelial cells of the nose, throat, bronchi and occasionally the lungs.</a:t>
            </a:r>
          </a:p>
          <a:p>
            <a:pPr marL="457200" indent="-457200" algn="l" rtl="0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Transmission: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Inhalation of infectious aerosol droplets.</a:t>
            </a:r>
          </a:p>
          <a:p>
            <a:pPr marL="457200" indent="-457200" algn="l" rtl="0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I.P.: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1-4 days.</a:t>
            </a:r>
          </a:p>
          <a:p>
            <a:pPr marL="457200" indent="-457200" algn="l" rtl="0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Symptoms: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Fever, malaise, headache, cough, chills, sore throat, and generalized pain.</a:t>
            </a:r>
          </a:p>
          <a:p>
            <a:pPr marL="457200" indent="-457200" algn="l" rtl="0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Prognosis: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Usually self-limiting disease.</a:t>
            </a:r>
          </a:p>
          <a:p>
            <a:pPr marL="457200" indent="-457200" algn="l" rtl="0">
              <a:buClr>
                <a:schemeClr val="bg1"/>
              </a:buClr>
              <a:buFont typeface="Wingdings" pitchFamily="2" charset="2"/>
              <a:buChar char="Ø"/>
              <a:defRPr/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lnSpc>
                <a:spcPct val="80000"/>
              </a:lnSpc>
              <a:spcBef>
                <a:spcPct val="50000"/>
              </a:spcBef>
              <a:buClr>
                <a:schemeClr val="bg1"/>
              </a:buClr>
              <a:buFontTx/>
              <a:buAutoNum type="arabicPeriod"/>
              <a:defRPr/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507673" y="980728"/>
            <a:ext cx="8208963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buClr>
                <a:schemeClr val="bg1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Complications: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Primary influenza pneumonia                                                         		     - 2</a:t>
            </a:r>
            <a:r>
              <a:rPr lang="en-US" altLang="en-US" sz="22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bacterial pneumonia			         	           - Reye’s syndrome [fatty degeneration of 				                         CNS and Liver (Aspirin)]</a:t>
            </a:r>
          </a:p>
          <a:p>
            <a:pPr marL="457200" indent="-457200" algn="l" rtl="0">
              <a:buClr>
                <a:schemeClr val="bg1"/>
              </a:buClr>
              <a:buFont typeface="Wingdings" pitchFamily="2" charset="2"/>
              <a:buChar char="Ø"/>
            </a:pPr>
            <a:endParaRPr lang="en-US" alt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Clr>
                <a:schemeClr val="bg1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 diagnosis: routine testing by 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 detection of Influenza A or B virus from sputum, nasopharyngeal swab, aspirate (NPA) or respiratory secretion </a:t>
            </a:r>
            <a:r>
              <a:rPr lang="en-US" alt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by direct </a:t>
            </a:r>
            <a:r>
              <a:rPr lang="en-US" alt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immunoflourecent</a:t>
            </a:r>
            <a:r>
              <a:rPr lang="en-US" alt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assay (IFA). </a:t>
            </a:r>
          </a:p>
          <a:p>
            <a:pPr marL="457200" indent="-457200" algn="l" rtl="0">
              <a:buClr>
                <a:schemeClr val="bg1"/>
              </a:buClr>
              <a:buFont typeface="Wingdings" pitchFamily="2" charset="2"/>
              <a:buChar char="Ø"/>
            </a:pP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Other detection methods: 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Cell culture, PCR. </a:t>
            </a:r>
          </a:p>
          <a:p>
            <a:pPr marL="457200" indent="-457200" algn="l" rtl="0">
              <a:buClr>
                <a:schemeClr val="bg1"/>
              </a:buClr>
              <a:buFont typeface="Wingdings" pitchFamily="2" charset="2"/>
              <a:buChar char="Ø"/>
            </a:pP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Treatment:</a:t>
            </a:r>
            <a:endParaRPr lang="en-US" altLang="en-US" sz="2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Clr>
                <a:schemeClr val="bg1"/>
              </a:buClr>
            </a:pPr>
            <a:r>
              <a:rPr lang="en-US" altLang="en-US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1:  </a:t>
            </a:r>
            <a:r>
              <a:rPr lang="en-US" alt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Amantadine is effective against influenza A virus only.</a:t>
            </a:r>
          </a:p>
          <a:p>
            <a:pPr marL="457200" indent="-457200" algn="l" rtl="0">
              <a:buClr>
                <a:schemeClr val="bg1"/>
              </a:buClr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2: 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Rimantadine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Oseltamivir</a:t>
            </a:r>
            <a:r>
              <a:rPr lang="en-US" alt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(Tamiflu) 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Zanamivir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(Relenza) are effective against both influenza A &amp; B viruses and can be used as treatment and prophylaxis.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19113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alt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113337"/>
          </a:xfrm>
        </p:spPr>
        <p:txBody>
          <a:bodyPr/>
          <a:lstStyle/>
          <a:p>
            <a:pPr marL="274320" indent="-274320"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Prevention: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Influenza vaccine: Two types of vaccines available: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flu shot vaccine: Inactivated (killed vaccine).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Given to people older than 6-months, including healthy people and  those with chronic medical conditions.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nasal spray flue vaccine (Flu mist): Live attenuated vaccine.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Approved for use in healthy people between 5-49 years of age.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Both vaccines contain two strains of the current circulating influenza A virus and the current circulating strain of influenza B virus.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Vaccine should be given in October or November, before the influenza season begins.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19113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alt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b="1" dirty="0">
                <a:solidFill>
                  <a:srgbClr val="FFFF00"/>
                </a:solidFill>
              </a:rPr>
              <a:t>Avian flu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mona\Picture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2973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Viral etiology: Avian influenza type A virus (H5N1).</a:t>
            </a:r>
          </a:p>
          <a:p>
            <a:pPr algn="l" rtl="0"/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Family: Typical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orthomyxovirus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/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Epidemiology:</a:t>
            </a:r>
            <a:r>
              <a:rPr lang="en-US" alt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Wild birds are the natural reservoir for the virus. They shed the virus in saliva, nasal secretion and feces.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All domestic poultry are susceptible to infection.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They become infected, when they eat food contaminated with secretion or excretion from infected bird.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Avian influenza viruses do not usually infect 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human easily .</a:t>
            </a:r>
            <a:endParaRPr lang="en-US" alt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High risk group includes those who working in poultry farms and those who are in close contact with poultry.   </a:t>
            </a:r>
          </a:p>
          <a:p>
            <a:pPr algn="l" rtl="0">
              <a:buFontTx/>
              <a:buNone/>
            </a:pPr>
            <a:endParaRPr lang="en-US" alt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alt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en-US" alt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Avian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flu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19" y="-315416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Avian</a:t>
            </a:r>
            <a:r>
              <a:rPr lang="en-US" alt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flu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2250"/>
            <a:ext cx="9143999" cy="6045750"/>
          </a:xfrm>
        </p:spPr>
        <p:txBody>
          <a:bodyPr/>
          <a:lstStyle/>
          <a:p>
            <a:pPr marL="571500" indent="-514350" algn="l"/>
            <a:r>
              <a:rPr lang="en-US" alt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Avian </a:t>
            </a:r>
            <a:r>
              <a:rPr lang="en-US" alt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influenza type A virus (H5N1</a:t>
            </a:r>
            <a:r>
              <a:rPr lang="en-US" alt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571500" indent="-514350" algn="l"/>
            <a:r>
              <a:rPr lang="en-US" alt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ability of H5N1 strain to infect birds more effectively than human is due to the presence of a certain type of viral receptor throughout the mucosa of the bird respiratory tract ,in contrast ,human have this receptor only in alveoli, not in the upper respiratory tract.</a:t>
            </a:r>
          </a:p>
          <a:p>
            <a:pPr marL="571500" indent="-514350" algn="l"/>
            <a:r>
              <a:rPr lang="en-US" alt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This explains why human are rarely infected with H5N1 but if human become infected  will have sever lower respiratory tract infection and pneumonia.   </a:t>
            </a:r>
            <a:endParaRPr lang="en-US" alt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719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Symptoms in human: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Ranges from typical flu to severe acute respiratory disease.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Diarrhea, abdominal pain and bleeding from the nose have been reported.</a:t>
            </a:r>
          </a:p>
          <a:p>
            <a:pPr algn="l" rtl="0">
              <a:buFont typeface="Wingdings" pitchFamily="2" charset="2"/>
              <a:buChar char="q"/>
            </a:pPr>
            <a:endParaRPr lang="en-US" alt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Should be initiated within 48 hours.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altLang="en-US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Oseltamivir and Zanamivir are used.</a:t>
            </a:r>
          </a:p>
          <a:p>
            <a:pPr algn="l" rtl="0">
              <a:buFont typeface="Wingdings 2" pitchFamily="18" charset="2"/>
              <a:buNone/>
            </a:pPr>
            <a:endParaRPr lang="en-US" alt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 diagnosis: 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PCR, detection of the viral RNA in throat swap.</a:t>
            </a:r>
          </a:p>
          <a:p>
            <a:pPr algn="l" rtl="0">
              <a:buFont typeface="Wingdings" pitchFamily="2" charset="2"/>
              <a:buChar char="q"/>
            </a:pPr>
            <a:endParaRPr lang="en-US" alt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19113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alt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sz="4800" b="1" dirty="0">
                <a:solidFill>
                  <a:srgbClr val="FFFF00"/>
                </a:solidFill>
              </a:rPr>
              <a:t>Swine flu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25603" name="Picture 2" descr="1241222885image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9297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23850" y="1063625"/>
            <a:ext cx="6335713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lnSpc>
                <a:spcPct val="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  <a:defRPr/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Family: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Paramyxoviridae</a:t>
            </a:r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 rtl="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Structural features: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Enveloped virus with -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polarity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ssRNA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genome, with 5 serotypes.</a:t>
            </a:r>
          </a:p>
          <a:p>
            <a:pPr marL="457200" indent="-457200" algn="l" rtl="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Transmission: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Inhalation of infectious aerosol droplets mainly in winter.</a:t>
            </a:r>
          </a:p>
          <a:p>
            <a:pPr marL="457200" indent="-457200" algn="l" rtl="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syndrome:</a:t>
            </a:r>
          </a:p>
          <a:p>
            <a:pPr marL="914400" lvl="1" indent="-457200" algn="l" rtl="0">
              <a:spcBef>
                <a:spcPts val="0"/>
              </a:spcBef>
              <a:buClr>
                <a:schemeClr val="bg1"/>
              </a:buClr>
              <a:buFontTx/>
              <a:buAutoNum type="alphaLcPeriod"/>
              <a:defRPr/>
            </a:pPr>
            <a:r>
              <a:rPr lang="en-US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Croup or acute </a:t>
            </a:r>
            <a:r>
              <a:rPr lang="en-US" sz="22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laryngotracheobronchitis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PIV Type-I, II affect mainly in infants and young children. Fever, harsh cough, difficult inspiration can lead to airway obstruction which may require hospitalization and tracheostomy.</a:t>
            </a:r>
          </a:p>
          <a:p>
            <a:pPr marL="914400" lvl="1" indent="-457200" algn="l" rtl="0">
              <a:spcBef>
                <a:spcPts val="0"/>
              </a:spcBef>
              <a:buClr>
                <a:schemeClr val="bg1"/>
              </a:buClr>
              <a:buFontTx/>
              <a:buAutoNum type="alphaLcPeriod"/>
              <a:defRPr/>
            </a:pPr>
            <a:r>
              <a:rPr lang="en-US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Bronchiolitis and Pneumonia: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PIV Type-III in young children.</a:t>
            </a:r>
          </a:p>
          <a:p>
            <a:pPr marL="914400" lvl="1" indent="-457200" algn="l" rtl="0">
              <a:spcBef>
                <a:spcPts val="0"/>
              </a:spcBef>
              <a:buClr>
                <a:schemeClr val="bg1"/>
              </a:buClr>
              <a:defRPr/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spcBef>
                <a:spcPts val="0"/>
              </a:spcBef>
              <a:buClr>
                <a:schemeClr val="bg1"/>
              </a:buClr>
              <a:defRPr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95288" y="261938"/>
            <a:ext cx="8353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en-US" sz="36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altLang="en-US" sz="36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Parainfluenza</a:t>
            </a:r>
            <a:r>
              <a:rPr lang="en-US" altLang="en-US" sz="36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Virus</a:t>
            </a:r>
          </a:p>
        </p:txBody>
      </p:sp>
      <p:pic>
        <p:nvPicPr>
          <p:cNvPr id="16388" name="Picture 7" descr="http://www.yoursurgery.com/procedures/tracheostomy/images/tra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3575645"/>
            <a:ext cx="2303462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eb.stanford.edu/group/virus/paramyxo/2005/index_clip_image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584994"/>
            <a:ext cx="26289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rtl="0"/>
            <a:r>
              <a:rPr lang="en-US" alt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Objectives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35975" cy="4502150"/>
          </a:xfrm>
        </p:spPr>
        <p:txBody>
          <a:bodyPr/>
          <a:lstStyle/>
          <a:p>
            <a:pPr marL="355600" indent="-355600" algn="l" rtl="0"/>
            <a:endParaRPr lang="en-US" alt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 algn="l" rtl="0"/>
            <a:r>
              <a:rPr lang="en-US" alt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 to respiratory viral infections</a:t>
            </a:r>
          </a:p>
          <a:p>
            <a:pPr marL="355600" indent="-355600" algn="l" rtl="0"/>
            <a:r>
              <a:rPr lang="en-US" alt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Characteristics of respiratory viruses (</a:t>
            </a:r>
            <a:r>
              <a:rPr lang="en-US" sz="2800" i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Orthomyxoviridae</a:t>
            </a:r>
            <a:r>
              <a:rPr lang="en-US" alt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Paramyxoviridae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 algn="l" rtl="0"/>
            <a:r>
              <a:rPr lang="en-US" alt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 of transmission</a:t>
            </a:r>
          </a:p>
          <a:p>
            <a:pPr marL="355600" indent="-355600" algn="l" rtl="0"/>
            <a:r>
              <a:rPr lang="en-US" alt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Clinical features </a:t>
            </a:r>
          </a:p>
          <a:p>
            <a:pPr marL="355600" indent="-355600" algn="l" rtl="0"/>
            <a:r>
              <a:rPr lang="en-US" alt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 diagnosis</a:t>
            </a:r>
          </a:p>
          <a:p>
            <a:pPr marL="355600" indent="-355600" algn="l" rtl="0"/>
            <a:r>
              <a:rPr lang="en-US" alt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Treatment &amp; prevention</a:t>
            </a:r>
          </a:p>
          <a:p>
            <a:pPr marL="355600" indent="-355600" algn="l" rtl="0">
              <a:buFontTx/>
              <a:buNone/>
            </a:pPr>
            <a:endParaRPr lang="en-US" alt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519113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altLang="en-US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Continued..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684213" y="1989138"/>
            <a:ext cx="7991475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buClr>
                <a:schemeClr val="bg1"/>
              </a:buClr>
              <a:buFont typeface="Wingdings" pitchFamily="2" charset="2"/>
              <a:buChar char="Ø"/>
            </a:pP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Lab diagnosis: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routine testing by 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 detection of the virus from sputum, nasopharyngeal swab, aspirate (NPA) or respiratory secretion by </a:t>
            </a:r>
            <a:r>
              <a:rPr lang="en-US" alt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direct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immunoflourecent</a:t>
            </a:r>
            <a:r>
              <a:rPr lang="en-US" alt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assay (IFA). </a:t>
            </a:r>
          </a:p>
          <a:p>
            <a:pPr algn="l" rtl="0">
              <a:buClr>
                <a:schemeClr val="bg1"/>
              </a:buClr>
              <a:buFont typeface="Wingdings" pitchFamily="2" charset="2"/>
              <a:buChar char="Ø"/>
            </a:pPr>
            <a:endParaRPr lang="en-US" alt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Clr>
                <a:schemeClr val="bg1"/>
              </a:buClr>
              <a:buFont typeface="Wingdings" pitchFamily="2" charset="2"/>
              <a:buChar char="Ø"/>
            </a:pP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Other detection methods: 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tissue culture, PCR. </a:t>
            </a:r>
          </a:p>
          <a:p>
            <a:pPr algn="l" rtl="0">
              <a:buClr>
                <a:schemeClr val="bg1"/>
              </a:buClr>
              <a:buFont typeface="Wingdings" pitchFamily="2" charset="2"/>
              <a:buChar char="Ø"/>
            </a:pPr>
            <a:endParaRPr lang="en-US" alt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Clr>
                <a:schemeClr val="bg1"/>
              </a:buClr>
              <a:buFont typeface="Wingdings" pitchFamily="2" charset="2"/>
              <a:buChar char="Ø"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 and prevention: 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Supportive treatment, No specific treatment or vaccine available.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8"/>
          <p:cNvSpPr txBox="1">
            <a:spLocks noChangeArrowheads="1"/>
          </p:cNvSpPr>
          <p:nvPr/>
        </p:nvSpPr>
        <p:spPr bwMode="auto">
          <a:xfrm>
            <a:off x="1116013" y="261938"/>
            <a:ext cx="72009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rtl="0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Respiratory Syncytial Virus (RSV) &amp;</a:t>
            </a:r>
          </a:p>
          <a:p>
            <a:pPr marL="457200" indent="-457200" algn="ctr" rtl="0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Human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metapneumovirus</a:t>
            </a:r>
            <a:r>
              <a:rPr lang="en-US" alt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95288" y="2010816"/>
            <a:ext cx="8497887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Family: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Paramyxoviridae</a:t>
            </a:r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Ø"/>
              <a:defRPr/>
            </a:pPr>
            <a:endParaRPr lang="en-US" sz="2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Structural features: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Enveloped virus with –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polarity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ssRNA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genome.</a:t>
            </a:r>
          </a:p>
          <a:p>
            <a:pPr algn="l" rtl="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Ø"/>
              <a:defRPr/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Transmission: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Inhalation of infectious aerosols mainly in winter.</a:t>
            </a:r>
          </a:p>
          <a:p>
            <a:pPr algn="l" rtl="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Ø"/>
              <a:defRPr/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syndromes:</a:t>
            </a:r>
          </a:p>
          <a:p>
            <a:pPr marL="457200" indent="-457200" algn="l" rtl="0">
              <a:spcBef>
                <a:spcPts val="0"/>
              </a:spcBef>
              <a:buClr>
                <a:schemeClr val="bg1"/>
              </a:buClr>
              <a:buFont typeface="+mj-lt"/>
              <a:buAutoNum type="alphaLcPeriod"/>
              <a:defRPr/>
            </a:pPr>
            <a:r>
              <a:rPr lang="en-US" sz="32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Bronchiolitis</a:t>
            </a:r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Life-threatening disease in infant especially under 6 month of life with respiratory distress and cyanosis can be fatal and can lead to chronic lung disease in later life.</a:t>
            </a:r>
          </a:p>
          <a:p>
            <a:pPr marL="457200" indent="-457200" algn="l" rtl="0">
              <a:spcBef>
                <a:spcPts val="0"/>
              </a:spcBef>
              <a:buClr>
                <a:schemeClr val="bg1"/>
              </a:buClr>
              <a:buFont typeface="+mj-lt"/>
              <a:buAutoNum type="alphaLcPeriod"/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Pneumonia: can also be fatal in infant.</a:t>
            </a:r>
          </a:p>
          <a:p>
            <a:pPr algn="l" rtl="0">
              <a:spcBef>
                <a:spcPts val="0"/>
              </a:spcBef>
              <a:buClr>
                <a:schemeClr val="bg1"/>
              </a:buClr>
              <a:defRPr/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 diagnosis: routine testing by 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 detection of the virus from sputum, nasopharyngeal swab, aspirate (NPA) or respiratory secretion by </a:t>
            </a:r>
            <a:r>
              <a:rPr lang="en-US" alt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direct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immunoflourecent</a:t>
            </a:r>
            <a:r>
              <a:rPr lang="en-US" alt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assay (IFA). </a:t>
            </a: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  <a:defRPr/>
            </a:pPr>
            <a:endParaRPr lang="en-US" alt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Other detection methods: 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Isolated of virus by cell culture from N.P.A with multinucleated giant cell or syncytia as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cytopathic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effect (C.P.E); PCR. </a:t>
            </a:r>
          </a:p>
          <a:p>
            <a:pPr marL="0" indent="0" algn="l" rtl="0"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endParaRPr lang="en-US" alt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spcBef>
                <a:spcPct val="0"/>
              </a:spcBef>
              <a:buClr>
                <a:schemeClr val="bg1"/>
              </a:buClr>
              <a:buSzPct val="80000"/>
              <a:buFont typeface="Wingdings" pitchFamily="2" charset="2"/>
              <a:buChar char="Ø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 and prevention: </a:t>
            </a:r>
            <a:r>
              <a:rPr lang="en-US" altLang="en-US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Ribavirin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administered by inhalation for infants with severe condition. </a:t>
            </a:r>
          </a:p>
          <a:p>
            <a:pPr algn="l" rtl="0">
              <a:spcBef>
                <a:spcPct val="0"/>
              </a:spcBef>
              <a:buClr>
                <a:schemeClr val="bg1"/>
              </a:buClr>
              <a:buSzPct val="80000"/>
              <a:buFont typeface="Wingdings" pitchFamily="2" charset="2"/>
              <a:buChar char="Ø"/>
              <a:defRPr/>
            </a:pPr>
            <a:endParaRPr lang="en-US" alt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spcBef>
                <a:spcPct val="0"/>
              </a:spcBef>
              <a:buClr>
                <a:schemeClr val="bg1"/>
              </a:buClr>
              <a:buSzPct val="80000"/>
              <a:buFont typeface="Wingdings" pitchFamily="2" charset="2"/>
              <a:buChar char="Ø"/>
              <a:defRPr/>
            </a:pP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Vaccine: 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vaccine available, but passive immunization immunoglobulin can be given for infected premature infants.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19113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alt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Continued..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39750" y="134938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Measles Virus</a:t>
            </a:r>
          </a:p>
        </p:txBody>
      </p:sp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287338" y="1052513"/>
            <a:ext cx="8461375" cy="604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Family: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Paramyxovidae</a:t>
            </a:r>
            <a:r>
              <a:rPr lang="en-US" altLang="en-US" sz="23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Structural features: 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Enveloped virus with –</a:t>
            </a:r>
            <a:r>
              <a:rPr lang="en-US" altLang="en-US" sz="2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polarity ss-RNA genome. </a:t>
            </a: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Transmission: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Inhalation of infectious aerosol droplets.</a:t>
            </a: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alt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Epidemiology: Measles virus infects human only. </a:t>
            </a: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Most cases in preschool children, very infectious, infection occurs mainly in winter and spring.</a:t>
            </a: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endParaRPr lang="en-US" altLang="en-US" sz="2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Pathogenesis: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virus infects first epithetical cells of upper respiratory tract, then the virus spread to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blood 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causing viremia  and infect the endothelial cells of blood vessels. The virus reaches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lymphoid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tissue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where it replicates further and disseminates to the skin causing </a:t>
            </a:r>
            <a:r>
              <a:rPr lang="en-US" altLang="en-US" sz="4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maculopapular rash.</a:t>
            </a: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  <a:buFontTx/>
              <a:buNone/>
            </a:pPr>
            <a:endParaRPr lang="en-US" altLang="en-US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26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/>
          <p:cNvSpPr txBox="1">
            <a:spLocks noChangeArrowheads="1"/>
          </p:cNvSpPr>
          <p:nvPr/>
        </p:nvSpPr>
        <p:spPr bwMode="auto">
          <a:xfrm>
            <a:off x="285750" y="1052736"/>
            <a:ext cx="846137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features:  </a:t>
            </a: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</a:pP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I.P.: 7- 14 days.</a:t>
            </a: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</a:pP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Prodromal symptom: Fever, cough, conjunctivitis and running nose.</a:t>
            </a: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</a:pP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Koplik’s</a:t>
            </a:r>
            <a:r>
              <a:rPr lang="en-US" altLang="en-US" b="1" u="sng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spot: 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Small red papules with white central dots appear mostly in buccal mucosa. </a:t>
            </a: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</a:pP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Rash: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Maculopapular rash 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first on face, trunk, extremities.</a:t>
            </a: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</a:pP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 rash is red, become confluent, last 4 or 5 days, then disappears leaving brownish discoloration of the skin and final desquamation.</a:t>
            </a: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</a:pP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Recovery complete in normal children with life long immunity.</a:t>
            </a:r>
          </a:p>
          <a:p>
            <a:pPr algn="l" rtl="0" eaLnBrk="1" hangingPunct="1">
              <a:spcBef>
                <a:spcPct val="0"/>
              </a:spcBef>
              <a:buClr>
                <a:schemeClr val="bg1"/>
              </a:buClr>
            </a:pP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Complication also can occur.</a:t>
            </a:r>
          </a:p>
        </p:txBody>
      </p:sp>
    </p:spTree>
    <p:extLst>
      <p:ext uri="{BB962C8B-B14F-4D97-AF65-F5344CB8AC3E}">
        <p14:creationId xmlns:p14="http://schemas.microsoft.com/office/powerpoint/2010/main" val="1858026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Koplik’s Spot </a:t>
            </a:r>
          </a:p>
        </p:txBody>
      </p:sp>
      <p:pic>
        <p:nvPicPr>
          <p:cNvPr id="13315" name="Picture 3" descr="Fig-25(Rashes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268761"/>
            <a:ext cx="9036496" cy="5341590"/>
          </a:xfrm>
        </p:spPr>
      </p:pic>
    </p:spTree>
    <p:extLst>
      <p:ext uri="{BB962C8B-B14F-4D97-AF65-F5344CB8AC3E}">
        <p14:creationId xmlns:p14="http://schemas.microsoft.com/office/powerpoint/2010/main" val="1017351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28588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Measles</a:t>
            </a:r>
            <a:r>
              <a:rPr lang="en-US" altLang="en-US"/>
              <a:t> </a:t>
            </a:r>
          </a:p>
        </p:txBody>
      </p:sp>
      <p:pic>
        <p:nvPicPr>
          <p:cNvPr id="14339" name="Picture 5" descr="https://classconnection.s3.amazonaws.com/265/flashcards/1898265/png/screen_shot_2013-11-29_at_12728_pm-142A520D0C252D47BC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253956"/>
            <a:ext cx="8458200" cy="547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870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9"/>
          <p:cNvSpPr txBox="1">
            <a:spLocks noChangeArrowheads="1"/>
          </p:cNvSpPr>
          <p:nvPr/>
        </p:nvSpPr>
        <p:spPr bwMode="auto">
          <a:xfrm>
            <a:off x="0" y="503238"/>
            <a:ext cx="9144000" cy="643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Complication: </a:t>
            </a: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Encephalitis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Acute or </a:t>
            </a:r>
            <a:r>
              <a:rPr lang="en-US" altLang="en-US" sz="23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subacute</a:t>
            </a:r>
            <a:r>
              <a:rPr lang="en-US" altLang="en-US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sclerosing</a:t>
            </a:r>
            <a:r>
              <a:rPr lang="en-US" altLang="en-US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panencephalitis</a:t>
            </a:r>
            <a:r>
              <a:rPr lang="en-US" altLang="en-US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(SSPE)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alt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Giant cell pneumonia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rare in immunocompromised children due to direct invasion of measles virus to the lung tissue.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 diagnosis: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Serology by detection of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Ab using ELISA, 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in case of SSPE detection of measles antibodies in CSF or detection of viral NA using PCR.</a:t>
            </a: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n-US" altLang="en-US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 and prevention: 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specific treatment, Prevention by giving the live attenuated vaccine </a:t>
            </a:r>
            <a:r>
              <a:rPr lang="en-US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(MMR) 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Measles, Mumps and Rubella (given to all children 15 month and booster dose at school entry). Give excellent long last protection.</a:t>
            </a:r>
          </a:p>
          <a:p>
            <a:pPr algn="l" rtl="0"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en-US" altLang="en-US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				</a:t>
            </a:r>
          </a:p>
          <a:p>
            <a:pPr algn="just" rt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9385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"/>
          <p:cNvSpPr txBox="1">
            <a:spLocks noChangeArrowheads="1"/>
          </p:cNvSpPr>
          <p:nvPr/>
        </p:nvSpPr>
        <p:spPr bwMode="auto">
          <a:xfrm>
            <a:off x="2843213" y="188913"/>
            <a:ext cx="3241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6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Mumps Virus</a:t>
            </a:r>
          </a:p>
        </p:txBody>
      </p:sp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682625" y="981075"/>
            <a:ext cx="8210550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Mumps: is an acute benign viral parotitis. </a:t>
            </a: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Parotitis (painful inflammation and swelling of salivary gland and mainly parotid glands), it is a disease of children (5-15 years), but also can be seen in young adult with more complicated feature.</a:t>
            </a: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n-US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Virology Aspect:</a:t>
            </a: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Family:</a:t>
            </a:r>
            <a:r>
              <a:rPr lang="en-US" altLang="en-US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Paramyxoviridae</a:t>
            </a:r>
            <a:r>
              <a:rPr lang="en-US" altLang="en-US" sz="23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Structural features: 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Enveloped virus with - polarity ss-</a:t>
            </a:r>
            <a:r>
              <a:rPr lang="en-US" altLang="en-US" sz="2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RNA genome. </a:t>
            </a: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 viral envelope is covered with two glycoprotein spikes, </a:t>
            </a:r>
            <a:r>
              <a:rPr lang="en-US" altLang="en-US" sz="2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hemagglutinine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neuraminidase.</a:t>
            </a: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n-US" altLang="en-US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Transmission: 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Inhalation of infectious aerosol droplets</a:t>
            </a:r>
            <a:r>
              <a:rPr lang="en-US" altLang="en-US" sz="2300" dirty="0">
                <a:cs typeface="Times New Roman" pitchFamily="18" charset="0"/>
              </a:rPr>
              <a:t> 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during sneezing and coughing, direct contact with saliva.</a:t>
            </a: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n-US" altLang="en-US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745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682625" y="538163"/>
            <a:ext cx="8210550" cy="63401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altLang="en-US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Epidemiology: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Mumps virus infects human only. </a:t>
            </a:r>
          </a:p>
          <a:p>
            <a:pPr algn="l" rtl="0" eaLnBrk="1" hangingPunct="1">
              <a:spcBef>
                <a:spcPct val="0"/>
              </a:spcBef>
              <a:defRPr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Highly infectious, peak in winter.</a:t>
            </a:r>
          </a:p>
          <a:p>
            <a:pPr algn="l" rtl="0" eaLnBrk="1" hangingPunct="1">
              <a:spcBef>
                <a:spcPct val="0"/>
              </a:spcBef>
              <a:defRPr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Long incubation period 18-21 days.</a:t>
            </a:r>
          </a:p>
          <a:p>
            <a:pPr algn="l" rtl="0" eaLnBrk="1" hangingPunct="1">
              <a:spcBef>
                <a:spcPct val="0"/>
              </a:spcBef>
              <a:defRPr/>
            </a:pPr>
            <a:endParaRPr lang="en-US" altLang="en-US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Pathogenesis: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Infection started in the epithelial cells of upper respiratory tract, then virus spread by viremia to parotid gland mainly and to other organs as: testes, ovaries, pancreas and CNS.</a:t>
            </a: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altLang="en-US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Features:</a:t>
            </a:r>
          </a:p>
          <a:p>
            <a:pPr algn="l" rtl="0" eaLnBrk="1" hangingPunct="1">
              <a:spcBef>
                <a:spcPct val="0"/>
              </a:spcBef>
              <a:defRPr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Classic mumps starts with moderate fever, malaise, pain on chewing or swallowing, particularly acidic liquids.</a:t>
            </a:r>
          </a:p>
          <a:p>
            <a:pPr algn="l" rtl="0" eaLnBrk="1" hangingPunct="1">
              <a:spcBef>
                <a:spcPct val="0"/>
              </a:spcBef>
              <a:defRPr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Sudden onset of fever and painful swelling of parotid gland.</a:t>
            </a:r>
          </a:p>
          <a:p>
            <a:pPr algn="l" rtl="0" eaLnBrk="1" hangingPunct="1">
              <a:spcBef>
                <a:spcPct val="0"/>
              </a:spcBef>
              <a:defRPr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Self-limiting disease resolve within one week.</a:t>
            </a:r>
          </a:p>
          <a:p>
            <a:pPr algn="l" rtl="0" eaLnBrk="1" hangingPunct="1">
              <a:spcBef>
                <a:spcPct val="0"/>
              </a:spcBef>
              <a:defRPr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Solid and long life immunity developed.</a:t>
            </a: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altLang="en-US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30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775575" cy="762000"/>
          </a:xfrm>
        </p:spPr>
        <p:txBody>
          <a:bodyPr/>
          <a:lstStyle/>
          <a:p>
            <a:pPr eaLnBrk="1" hangingPunct="1"/>
            <a:r>
              <a:rPr lang="en-US" altLang="en-US" sz="32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Respiratory Tract Infections</a:t>
            </a: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250825" y="1582713"/>
            <a:ext cx="8642350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rtl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 the commonest of human infections and cause a large amount of morbidity and loss of time at work (sick leave).</a:t>
            </a:r>
          </a:p>
          <a:p>
            <a:pPr marL="457200" indent="-457200" algn="just" rtl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 common in both children and adults.</a:t>
            </a:r>
          </a:p>
          <a:p>
            <a:pPr marL="457200" indent="-457200" algn="just" rtl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Mostly caused by viruses.</a:t>
            </a:r>
          </a:p>
          <a:p>
            <a:pPr marL="457200" indent="-457200" algn="just" rtl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Mostly are mild and confined to the upper respiratory tract (URT).</a:t>
            </a:r>
          </a:p>
          <a:p>
            <a:pPr marL="457200" indent="-457200" algn="just" rtl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Mostly are self-limiting disease.</a:t>
            </a:r>
          </a:p>
          <a:p>
            <a:pPr marL="457200" indent="-457200" algn="just" rtl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URT-infection may spread to other organs causing more severe infection and death.</a:t>
            </a:r>
            <a:r>
              <a:rPr lang="en-US" alt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	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9"/>
          <p:cNvSpPr txBox="1">
            <a:spLocks noChangeArrowheads="1"/>
          </p:cNvSpPr>
          <p:nvPr/>
        </p:nvSpPr>
        <p:spPr bwMode="auto">
          <a:xfrm>
            <a:off x="682625" y="686940"/>
            <a:ext cx="8210550" cy="576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Complications:</a:t>
            </a:r>
            <a:endParaRPr lang="en-US" alt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r>
              <a:rPr lang="en-US" altLang="en-US" sz="2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Aseptic meningitis, Encephalitis, Pancreatitis, Thyroiditis.</a:t>
            </a: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after puberty:</a:t>
            </a:r>
          </a:p>
          <a:p>
            <a:pPr algn="l" rtl="0" eaLnBrk="1" hangingPunct="1">
              <a:spcBef>
                <a:spcPct val="0"/>
              </a:spcBef>
            </a:pPr>
            <a:r>
              <a:rPr lang="en-US" altLang="en-US" sz="2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3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Orchitis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inflammation of one or both testicles. usually unilateral, rarely leads to sterility.</a:t>
            </a:r>
          </a:p>
          <a:p>
            <a:pPr algn="l" rtl="0" eaLnBrk="1" hangingPunct="1">
              <a:spcBef>
                <a:spcPct val="0"/>
              </a:spcBef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3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Oophoritis</a:t>
            </a:r>
            <a:r>
              <a:rPr lang="en-US" altLang="en-US" sz="2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inflammation of ovaries.</a:t>
            </a: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 diagnosis:</a:t>
            </a: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Serology by detection of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IgMAb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using ELISA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cell culture and isolation of the virus from saliva or detection of viral NA using PCR.</a:t>
            </a:r>
          </a:p>
          <a:p>
            <a:pPr algn="l" rtl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 and prevention:</a:t>
            </a:r>
          </a:p>
          <a:p>
            <a:pPr algn="l" rtl="0" eaLnBrk="1" hangingPunct="1">
              <a:spcBef>
                <a:spcPct val="0"/>
              </a:spcBef>
            </a:pP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No specific antiviral treatment.</a:t>
            </a:r>
          </a:p>
          <a:p>
            <a:pPr algn="l" rtl="0" eaLnBrk="1" hangingPunct="1">
              <a:spcBef>
                <a:spcPct val="0"/>
              </a:spcBef>
            </a:pPr>
            <a:r>
              <a:rPr lang="en-US" alt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MMR</a:t>
            </a:r>
            <a:r>
              <a:rPr lang="en-US" alt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Live attenuated vaccine for Measles, Mumps and Rubella given to all children 15 month and booster dose at school entry.  Give excellent long last protection.</a:t>
            </a:r>
          </a:p>
        </p:txBody>
      </p:sp>
    </p:spTree>
    <p:extLst>
      <p:ext uri="{BB962C8B-B14F-4D97-AF65-F5344CB8AC3E}">
        <p14:creationId xmlns:p14="http://schemas.microsoft.com/office/powerpoint/2010/main" val="2615546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Fig (Mumps-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49275"/>
            <a:ext cx="25209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Fig (Mumps-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213100"/>
            <a:ext cx="4187825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266950" y="5851525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During Infection 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4572000" y="5876925"/>
            <a:ext cx="223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After Recovery </a:t>
            </a:r>
          </a:p>
        </p:txBody>
      </p:sp>
    </p:spTree>
    <p:extLst>
      <p:ext uri="{BB962C8B-B14F-4D97-AF65-F5344CB8AC3E}">
        <p14:creationId xmlns:p14="http://schemas.microsoft.com/office/powerpoint/2010/main" val="840682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4024" y="412750"/>
            <a:ext cx="6911975" cy="1187450"/>
          </a:xfrm>
          <a:prstGeom prst="rect">
            <a:avLst/>
          </a:prstGeom>
        </p:spPr>
        <p:txBody>
          <a:bodyPr/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Reference books </a:t>
            </a:r>
            <a:br>
              <a:rPr lang="en-US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r>
              <a:rPr lang="en-US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&amp;the relevant page numbers</a:t>
            </a:r>
            <a:endParaRPr lang="en-US" sz="4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79388" y="1700213"/>
            <a:ext cx="638968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Notes on Medical Microbiology</a:t>
            </a:r>
            <a:endParaRPr lang="en-US" altLang="en-US" sz="2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By; Katherine N. Ward, A. Christine McCartney, and Bishan Thakker.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(2009) 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ea typeface="Century Gothic" pitchFamily="34" charset="0"/>
                <a:cs typeface="Times New Roman" pitchFamily="18" charset="0"/>
              </a:rPr>
              <a:t>Pages; 329-340.</a:t>
            </a:r>
          </a:p>
          <a:p>
            <a:pPr algn="l" rtl="0"/>
            <a:endParaRPr lang="en-US" alt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alt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altLang="en-US" sz="2800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Human Virology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By; Leslie Collier and John Oxford.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(2006) 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Pages, 71-95.</a:t>
            </a:r>
          </a:p>
          <a:p>
            <a:pPr algn="l" rtl="0"/>
            <a:endParaRPr lang="en-US" altLang="en-US" sz="280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3556" name="Picture 2" descr="http://large.bangzo.com/?SWBMDQ0MzEwMjg0OA=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1125538"/>
            <a:ext cx="19446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http://www.downeu.net/uploads/posts/2011-03-21/399117-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4076700"/>
            <a:ext cx="19446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95288" y="1557338"/>
            <a:ext cx="8748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rtl="0"/>
            <a:r>
              <a:rPr lang="en-US" altLang="en-US" sz="3600">
                <a:solidFill>
                  <a:srgbClr val="FFFF00"/>
                </a:solidFill>
                <a:latin typeface="Times New Roman" pitchFamily="18" charset="0"/>
              </a:rPr>
              <a:t>Thank you for your attention!</a:t>
            </a:r>
            <a:r>
              <a:rPr lang="en-US" alt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16013" y="2679700"/>
            <a:ext cx="6624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6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Questions?</a:t>
            </a:r>
            <a:endParaRPr lang="en-GB" sz="66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5"/>
          <p:cNvSpPr>
            <a:spLocks noGrp="1"/>
          </p:cNvSpPr>
          <p:nvPr>
            <p:ph sz="half" idx="4294967295"/>
          </p:nvPr>
        </p:nvSpPr>
        <p:spPr>
          <a:xfrm>
            <a:off x="323850" y="979488"/>
            <a:ext cx="8370888" cy="5473700"/>
          </a:xfrm>
        </p:spPr>
        <p:txBody>
          <a:bodyPr/>
          <a:lstStyle/>
          <a:p>
            <a:pPr algn="l" rtl="0" eaLnBrk="1" hangingPunct="1">
              <a:buFont typeface="Wingdings 2" pitchFamily="18" charset="2"/>
              <a:buNone/>
            </a:pPr>
            <a:endParaRPr lang="en-US" alt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Common cold (rhinitis).</a:t>
            </a:r>
          </a:p>
          <a:p>
            <a:pPr algn="l" rtl="0" eaLnBrk="1" hangingPunct="1"/>
            <a:r>
              <a:rPr lang="en-US" alt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Pharyngitis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 eaLnBrk="1" hangingPunct="1"/>
            <a:r>
              <a:rPr lang="en-US" alt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Tonsilitis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 eaLnBrk="1" hangingPunct="1"/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Sinusitis &amp;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otitis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media.</a:t>
            </a:r>
          </a:p>
          <a:p>
            <a:pPr algn="l" rtl="0" eaLnBrk="1" hangingPunct="1"/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Croup (acute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laryngotracheobronchitis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l" rtl="0" eaLnBrk="1" hangingPunct="1"/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Acute bronchitis.</a:t>
            </a:r>
          </a:p>
          <a:p>
            <a:pPr algn="l" rtl="0" eaLnBrk="1" hangingPunct="1"/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Acute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bronchiolitis</a:t>
            </a:r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 eaLnBrk="1" hangingPunct="1"/>
            <a:r>
              <a:rPr lang="en-US" alt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Viral pneumonia.</a:t>
            </a:r>
          </a:p>
          <a:p>
            <a:pPr algn="l" rtl="0" eaLnBrk="1" hangingPunct="1">
              <a:buFontTx/>
              <a:buNone/>
            </a:pPr>
            <a:endParaRPr lang="en-US" alt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altLang="en-US" sz="1800" dirty="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2133600" y="260350"/>
            <a:ext cx="4454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Clinical manifestations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874544" y="1196753"/>
            <a:ext cx="2907621" cy="468175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5125" name="Picture 7" descr="File:Illu conducting passages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4544" y="1701006"/>
            <a:ext cx="28829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9036496" cy="661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91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04800" y="1143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2057400" y="1970088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endParaRPr lang="en-US" alt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6096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6248400" y="1371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609600" y="0"/>
            <a:ext cx="8001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endParaRPr lang="en-US" altLang="en-US" sz="320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endParaRPr lang="en-US" altLang="en-US" sz="320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2195513" y="304800"/>
            <a:ext cx="48244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alt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Influenza Virus</a:t>
            </a:r>
          </a:p>
          <a:p>
            <a:pPr algn="l" rtl="0"/>
            <a:endParaRPr lang="en-US" alt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9" name="Text Box 14"/>
          <p:cNvSpPr txBox="1">
            <a:spLocks noChangeArrowheads="1"/>
          </p:cNvSpPr>
          <p:nvPr/>
        </p:nvSpPr>
        <p:spPr bwMode="auto">
          <a:xfrm>
            <a:off x="462757" y="1074777"/>
            <a:ext cx="5688012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Family: </a:t>
            </a:r>
            <a:r>
              <a:rPr lang="en-US" sz="2200" i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Orthomyxoviridae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buClr>
                <a:schemeClr val="bg1"/>
              </a:buClr>
              <a:defRPr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Structural features: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Enveloped virus with 2 projecting glycoprotein spikes:</a:t>
            </a:r>
          </a:p>
          <a:p>
            <a:pPr lvl="1" algn="l" rtl="0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Haemagglutinin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(H) </a:t>
            </a:r>
          </a:p>
          <a:p>
            <a:pPr lvl="1" algn="l" rtl="0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Neuraminidase (N)</a:t>
            </a:r>
          </a:p>
          <a:p>
            <a:pPr lvl="1" algn="l" rtl="0">
              <a:buClr>
                <a:schemeClr val="bg1"/>
              </a:buClr>
              <a:defRPr/>
            </a:pPr>
            <a:endParaRPr lang="en-US" sz="2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Genome: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Segmented –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polarity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ssRNA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buClr>
                <a:schemeClr val="bg1"/>
              </a:buClr>
              <a:defRPr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This virus is highly susceptible to </a:t>
            </a:r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mutations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rearrangements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within the infected host.   </a:t>
            </a:r>
          </a:p>
        </p:txBody>
      </p:sp>
      <p:pic>
        <p:nvPicPr>
          <p:cNvPr id="7178" name="Picture 2" descr="influenza%2520virus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6443663" y="1600200"/>
            <a:ext cx="2555875" cy="1916113"/>
          </a:xfrm>
          <a:noFill/>
        </p:spPr>
      </p:pic>
      <p:pic>
        <p:nvPicPr>
          <p:cNvPr id="7179" name="Picture 2" descr="Image_HIPO_EN_250204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6443663" y="3759200"/>
            <a:ext cx="2592387" cy="2478088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lvl="1" algn="l" rtl="0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Haemagglutinin</a:t>
            </a:r>
            <a:r>
              <a:rPr lang="en-US" sz="5400" b="1" u="sng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(H): </a:t>
            </a:r>
          </a:p>
          <a:p>
            <a:pPr algn="l" rtl="0"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Attachment to the cell surface receptors.</a:t>
            </a:r>
          </a:p>
          <a:p>
            <a:pPr algn="l" rtl="0"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Antibodies to the HA  is responsible for immunity.</a:t>
            </a:r>
          </a:p>
          <a:p>
            <a:pPr algn="l" rtl="0"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16 haemagglutinin antigenic type, H1 – H16..</a:t>
            </a:r>
          </a:p>
          <a:p>
            <a:pPr lvl="1" algn="l" rtl="0"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Neuraminidase (N):</a:t>
            </a:r>
          </a:p>
          <a:p>
            <a:pPr algn="l" rtl="0"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Responsible for release of the progeny viral particles from the infected cell.</a:t>
            </a:r>
          </a:p>
          <a:p>
            <a:pPr algn="l" rtl="0"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9 neuraminidase antigenic type, N1 – N9.</a:t>
            </a:r>
          </a:p>
          <a:p>
            <a:pPr algn="l" rtl="0">
              <a:buFont typeface="Wingdings" pitchFamily="2" charset="2"/>
              <a:buChar char="v"/>
              <a:defRPr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endParaRPr lang="en-US" sz="2400" dirty="0"/>
          </a:p>
        </p:txBody>
      </p:sp>
      <p:sp>
        <p:nvSpPr>
          <p:cNvPr id="8195" name="Text Box 13"/>
          <p:cNvSpPr>
            <a:spLocks noGrp="1" noChangeArrowheads="1"/>
          </p:cNvSpPr>
          <p:nvPr>
            <p:ph type="title"/>
          </p:nvPr>
        </p:nvSpPr>
        <p:spPr>
          <a:xfrm>
            <a:off x="457200" y="246063"/>
            <a:ext cx="8229600" cy="1200150"/>
          </a:xfrm>
          <a:noFill/>
        </p:spPr>
        <p:txBody>
          <a:bodyPr>
            <a:spAutoFit/>
          </a:bodyPr>
          <a:lstStyle/>
          <a:p>
            <a:pPr algn="l" rtl="0"/>
            <a:r>
              <a:rPr lang="en-US" alt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Influenza viral proteins </a:t>
            </a:r>
            <a:br>
              <a:rPr lang="en-US" alt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90550" y="341313"/>
            <a:ext cx="8229600" cy="1143000"/>
          </a:xfrm>
        </p:spPr>
        <p:txBody>
          <a:bodyPr/>
          <a:lstStyle/>
          <a:p>
            <a:r>
              <a:rPr lang="en-US" alt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Types of influenza virus</a:t>
            </a:r>
          </a:p>
        </p:txBody>
      </p:sp>
      <p:sp>
        <p:nvSpPr>
          <p:cNvPr id="9219" name="Line 15"/>
          <p:cNvSpPr>
            <a:spLocks noChangeShapeType="1"/>
          </p:cNvSpPr>
          <p:nvPr/>
        </p:nvSpPr>
        <p:spPr bwMode="auto">
          <a:xfrm>
            <a:off x="971550" y="1557338"/>
            <a:ext cx="7416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0" name="Line 16"/>
          <p:cNvSpPr>
            <a:spLocks noChangeShapeType="1"/>
          </p:cNvSpPr>
          <p:nvPr/>
        </p:nvSpPr>
        <p:spPr bwMode="auto">
          <a:xfrm>
            <a:off x="971550" y="1557338"/>
            <a:ext cx="0" cy="5048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1" name="Line 17"/>
          <p:cNvSpPr>
            <a:spLocks noChangeShapeType="1"/>
          </p:cNvSpPr>
          <p:nvPr/>
        </p:nvSpPr>
        <p:spPr bwMode="auto">
          <a:xfrm>
            <a:off x="4716463" y="1557338"/>
            <a:ext cx="0" cy="5048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2" name="Line 18"/>
          <p:cNvSpPr>
            <a:spLocks noChangeShapeType="1"/>
          </p:cNvSpPr>
          <p:nvPr/>
        </p:nvSpPr>
        <p:spPr bwMode="auto">
          <a:xfrm>
            <a:off x="8388350" y="1557338"/>
            <a:ext cx="0" cy="5048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3" name="Text Box 19"/>
          <p:cNvSpPr txBox="1">
            <a:spLocks noChangeArrowheads="1"/>
          </p:cNvSpPr>
          <p:nvPr/>
        </p:nvSpPr>
        <p:spPr bwMode="auto">
          <a:xfrm>
            <a:off x="107950" y="2024063"/>
            <a:ext cx="424815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2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Infects human and Animal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Causes epidemic &amp; pandemic 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Causes epizootic in animal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Antigenic drift 	    minor change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Antigenic shift 	    major change 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alt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Reassortment   ,rearrangement     </a:t>
            </a:r>
            <a:r>
              <a:rPr lang="en-US" alt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9224" name="Text Box 20"/>
          <p:cNvSpPr txBox="1">
            <a:spLocks noChangeArrowheads="1"/>
          </p:cNvSpPr>
          <p:nvPr/>
        </p:nvSpPr>
        <p:spPr bwMode="auto">
          <a:xfrm>
            <a:off x="3851275" y="2055813"/>
            <a:ext cx="2447925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en-US" sz="20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en-US" sz="32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Infects human only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Causes outbreak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Antigenic drift only</a:t>
            </a:r>
          </a:p>
        </p:txBody>
      </p:sp>
      <p:sp>
        <p:nvSpPr>
          <p:cNvPr id="9225" name="Text Box 21"/>
          <p:cNvSpPr txBox="1">
            <a:spLocks noChangeArrowheads="1"/>
          </p:cNvSpPr>
          <p:nvPr/>
        </p:nvSpPr>
        <p:spPr bwMode="auto">
          <a:xfrm>
            <a:off x="6805613" y="2046288"/>
            <a:ext cx="24479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en-US" sz="20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altLang="en-US" sz="3200">
                <a:solidFill>
                  <a:srgbClr val="66FF99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66FF99"/>
                </a:solidFill>
                <a:latin typeface="Times New Roman" pitchFamily="18" charset="0"/>
                <a:cs typeface="Times New Roman" pitchFamily="18" charset="0"/>
              </a:rPr>
              <a:t> Infects human only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66FF99"/>
                </a:solidFill>
                <a:latin typeface="Times New Roman" pitchFamily="18" charset="0"/>
                <a:cs typeface="Times New Roman" pitchFamily="18" charset="0"/>
              </a:rPr>
              <a:t> Causes mild illness</a:t>
            </a:r>
          </a:p>
        </p:txBody>
      </p:sp>
      <p:sp>
        <p:nvSpPr>
          <p:cNvPr id="9226" name="AutoShape 22"/>
          <p:cNvSpPr>
            <a:spLocks noChangeArrowheads="1"/>
          </p:cNvSpPr>
          <p:nvPr/>
        </p:nvSpPr>
        <p:spPr bwMode="auto">
          <a:xfrm>
            <a:off x="1908175" y="4211955"/>
            <a:ext cx="287338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7" name="AutoShape 23"/>
          <p:cNvSpPr>
            <a:spLocks noChangeArrowheads="1"/>
          </p:cNvSpPr>
          <p:nvPr/>
        </p:nvSpPr>
        <p:spPr bwMode="auto">
          <a:xfrm>
            <a:off x="1908176" y="4661217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r>
              <a:rPr lang="en-US" altLang="en-US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nfluenza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8913"/>
            <a:ext cx="9144000" cy="6408737"/>
          </a:xfrm>
          <a:noFill/>
        </p:spPr>
      </p:pic>
    </p:spTree>
    <p:extLst>
      <p:ext uri="{BB962C8B-B14F-4D97-AF65-F5344CB8AC3E}">
        <p14:creationId xmlns:p14="http://schemas.microsoft.com/office/powerpoint/2010/main" val="360031900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16358</TotalTime>
  <Words>1770</Words>
  <Application>Microsoft Office PowerPoint</Application>
  <PresentationFormat>On-screen Show (4:3)</PresentationFormat>
  <Paragraphs>232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Century Gothic</vt:lpstr>
      <vt:lpstr>Times New Roman</vt:lpstr>
      <vt:lpstr>Wingdings</vt:lpstr>
      <vt:lpstr>Wingdings 2</vt:lpstr>
      <vt:lpstr>Default Design</vt:lpstr>
      <vt:lpstr>PowerPoint Presentation</vt:lpstr>
      <vt:lpstr>Objectives </vt:lpstr>
      <vt:lpstr>Respiratory Tract Infections</vt:lpstr>
      <vt:lpstr>PowerPoint Presentation</vt:lpstr>
      <vt:lpstr>PowerPoint Presentation</vt:lpstr>
      <vt:lpstr>PowerPoint Presentation</vt:lpstr>
      <vt:lpstr>Influenza viral proteins  </vt:lpstr>
      <vt:lpstr>Types of influenza virus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Avian flu</vt:lpstr>
      <vt:lpstr>Avian flu</vt:lpstr>
      <vt:lpstr>Avian flu</vt:lpstr>
      <vt:lpstr>PowerPoint Presentation</vt:lpstr>
      <vt:lpstr>Swine flu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Koplik’s Spot </vt:lpstr>
      <vt:lpstr>Measles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abdulkarim alhetheel</dc:creator>
  <cp:lastModifiedBy>Mona Abdul Aziz Badr</cp:lastModifiedBy>
  <cp:revision>884</cp:revision>
  <dcterms:created xsi:type="dcterms:W3CDTF">2016-02-06T18:49:23Z</dcterms:created>
  <dcterms:modified xsi:type="dcterms:W3CDTF">2019-01-18T09:28:17Z</dcterms:modified>
</cp:coreProperties>
</file>