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57" r:id="rId2"/>
    <p:sldId id="258" r:id="rId3"/>
    <p:sldId id="287" r:id="rId4"/>
    <p:sldId id="259" r:id="rId5"/>
    <p:sldId id="260" r:id="rId6"/>
    <p:sldId id="261" r:id="rId7"/>
    <p:sldId id="262" r:id="rId8"/>
    <p:sldId id="264" r:id="rId9"/>
    <p:sldId id="265" r:id="rId10"/>
    <p:sldId id="288" r:id="rId11"/>
    <p:sldId id="289" r:id="rId12"/>
    <p:sldId id="290" r:id="rId13"/>
    <p:sldId id="291" r:id="rId14"/>
    <p:sldId id="266" r:id="rId15"/>
    <p:sldId id="267" r:id="rId16"/>
    <p:sldId id="292" r:id="rId17"/>
    <p:sldId id="293" r:id="rId18"/>
    <p:sldId id="268" r:id="rId19"/>
    <p:sldId id="269" r:id="rId20"/>
    <p:sldId id="270" r:id="rId21"/>
    <p:sldId id="271" r:id="rId22"/>
    <p:sldId id="294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49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AABAEF-DC12-4A4E-BB25-2A9B3D203FF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7C83682-EA61-43BE-A2A7-27E5021707C6}">
      <dgm:prSet phldrT="[Text]"/>
      <dgm:spPr/>
      <dgm:t>
        <a:bodyPr/>
        <a:lstStyle/>
        <a:p>
          <a:r>
            <a:rPr lang="en-US" dirty="0" smtClean="0"/>
            <a:t>Types</a:t>
          </a:r>
          <a:endParaRPr lang="en-US" dirty="0"/>
        </a:p>
      </dgm:t>
    </dgm:pt>
    <dgm:pt modelId="{30A782A2-86FD-447E-B5FD-1ABC3004BF9F}" type="parTrans" cxnId="{A1A09B7E-101A-4063-B00C-E8E31850142B}">
      <dgm:prSet/>
      <dgm:spPr/>
      <dgm:t>
        <a:bodyPr/>
        <a:lstStyle/>
        <a:p>
          <a:endParaRPr lang="en-US"/>
        </a:p>
      </dgm:t>
    </dgm:pt>
    <dgm:pt modelId="{1BA17711-75DB-4A27-B01E-2D6973DCF102}" type="sibTrans" cxnId="{A1A09B7E-101A-4063-B00C-E8E31850142B}">
      <dgm:prSet/>
      <dgm:spPr/>
      <dgm:t>
        <a:bodyPr/>
        <a:lstStyle/>
        <a:p>
          <a:endParaRPr lang="en-US"/>
        </a:p>
      </dgm:t>
    </dgm:pt>
    <dgm:pt modelId="{C0950D77-AC7E-42F7-8AF6-D37EA395EC35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dirty="0" smtClean="0">
              <a:latin typeface="Tahoma" pitchFamily="34" charset="0"/>
              <a:cs typeface="Tahoma" pitchFamily="34" charset="0"/>
            </a:rPr>
            <a:t> </a:t>
          </a:r>
          <a:r>
            <a:rPr lang="en-US" sz="2000" b="1" dirty="0" smtClean="0"/>
            <a:t>Extrinsic asthma: Type 1 Hypersensitivity reaction, </a:t>
          </a:r>
          <a:r>
            <a:rPr lang="en-US" sz="2000" b="1" dirty="0" err="1" smtClean="0"/>
            <a:t>IgE</a:t>
          </a:r>
          <a:r>
            <a:rPr lang="en-US" sz="2000" b="1" dirty="0" smtClean="0"/>
            <a:t>, viral infection, childhood, family </a:t>
          </a:r>
          <a:r>
            <a:rPr lang="en-US" sz="2000" b="1" dirty="0" err="1" smtClean="0"/>
            <a:t>Hx</a:t>
          </a:r>
          <a:r>
            <a:rPr lang="en-US" sz="2000" b="1" dirty="0" smtClean="0"/>
            <a:t> of allergy.</a:t>
          </a:r>
          <a:endParaRPr lang="en-US" sz="2000" b="1" dirty="0"/>
        </a:p>
      </dgm:t>
    </dgm:pt>
    <dgm:pt modelId="{8F8D1F95-02D9-4166-9327-377DF5ED13DD}" type="parTrans" cxnId="{0555ED1C-268B-416E-89B6-237A5046BCEA}">
      <dgm:prSet/>
      <dgm:spPr/>
      <dgm:t>
        <a:bodyPr/>
        <a:lstStyle/>
        <a:p>
          <a:endParaRPr lang="en-US"/>
        </a:p>
      </dgm:t>
    </dgm:pt>
    <dgm:pt modelId="{881C0A7A-3AF2-4535-9E57-C36802CC114D}" type="sibTrans" cxnId="{0555ED1C-268B-416E-89B6-237A5046BCEA}">
      <dgm:prSet/>
      <dgm:spPr/>
      <dgm:t>
        <a:bodyPr/>
        <a:lstStyle/>
        <a:p>
          <a:endParaRPr lang="en-US"/>
        </a:p>
      </dgm:t>
    </dgm:pt>
    <dgm:pt modelId="{024615F0-84DE-42FA-9CB1-DC9F3FEEBB06}">
      <dgm:prSet phldrT="[Text]"/>
      <dgm:spPr/>
      <dgm:t>
        <a:bodyPr/>
        <a:lstStyle/>
        <a:p>
          <a:r>
            <a:rPr lang="en-US" dirty="0" smtClean="0"/>
            <a:t>Morphology</a:t>
          </a:r>
          <a:endParaRPr lang="en-US" dirty="0"/>
        </a:p>
      </dgm:t>
    </dgm:pt>
    <dgm:pt modelId="{B3CE8665-09AC-404A-BCFC-FD6FE7B58BBD}" type="parTrans" cxnId="{68FCC87E-BA64-4D9A-A01B-2711F3691100}">
      <dgm:prSet/>
      <dgm:spPr/>
      <dgm:t>
        <a:bodyPr/>
        <a:lstStyle/>
        <a:p>
          <a:endParaRPr lang="en-US"/>
        </a:p>
      </dgm:t>
    </dgm:pt>
    <dgm:pt modelId="{EBEE78B2-950E-4FDB-B443-A64FD4F0E573}" type="sibTrans" cxnId="{68FCC87E-BA64-4D9A-A01B-2711F3691100}">
      <dgm:prSet/>
      <dgm:spPr/>
      <dgm:t>
        <a:bodyPr/>
        <a:lstStyle/>
        <a:p>
          <a:endParaRPr lang="en-US"/>
        </a:p>
      </dgm:t>
    </dgm:pt>
    <dgm:pt modelId="{0222E519-929D-4DD7-B274-C8FF73761EC7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Hypertrophy of bronchial smooth muscle &amp; hyperplasia of goblet cells e </a:t>
          </a:r>
          <a:r>
            <a:rPr lang="en-US" sz="2000" b="1" dirty="0" err="1" smtClean="0"/>
            <a:t>eosinophils</a:t>
          </a:r>
          <a:r>
            <a:rPr lang="en-US" sz="2000" b="1" dirty="0" smtClean="0"/>
            <a:t>, thickened BM</a:t>
          </a:r>
          <a:endParaRPr lang="en-US" sz="2000" b="1" dirty="0"/>
        </a:p>
      </dgm:t>
    </dgm:pt>
    <dgm:pt modelId="{6135C83B-EEA7-4978-BDBE-1A068CA1DD5F}" type="parTrans" cxnId="{9E9DD531-5F9C-462D-8861-5CA3781BC3B8}">
      <dgm:prSet/>
      <dgm:spPr/>
      <dgm:t>
        <a:bodyPr/>
        <a:lstStyle/>
        <a:p>
          <a:endParaRPr lang="en-US"/>
        </a:p>
      </dgm:t>
    </dgm:pt>
    <dgm:pt modelId="{BFAC9557-D9DF-4494-B4B6-D0E0CD7233C5}" type="sibTrans" cxnId="{9E9DD531-5F9C-462D-8861-5CA3781BC3B8}">
      <dgm:prSet/>
      <dgm:spPr/>
      <dgm:t>
        <a:bodyPr/>
        <a:lstStyle/>
        <a:p>
          <a:endParaRPr lang="en-US"/>
        </a:p>
      </dgm:t>
    </dgm:pt>
    <dgm:pt modelId="{0327B52C-86E6-4AC7-801C-412FCC33A541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Mucous plug e </a:t>
          </a:r>
          <a:r>
            <a:rPr lang="en-US" sz="2000" b="1" dirty="0" err="1" smtClean="0"/>
            <a:t>Curschmann</a:t>
          </a:r>
          <a:r>
            <a:rPr lang="en-US" sz="2000" b="1" dirty="0" smtClean="0"/>
            <a:t> spirals &amp; Charcot-Leyden crystals.</a:t>
          </a:r>
          <a:endParaRPr lang="en-US" sz="2000" b="1" dirty="0"/>
        </a:p>
      </dgm:t>
    </dgm:pt>
    <dgm:pt modelId="{0F24F249-F86F-4B82-B4CC-286BF9F3DA52}" type="parTrans" cxnId="{2C8F582D-3978-4757-B048-39700141B2DD}">
      <dgm:prSet/>
      <dgm:spPr/>
      <dgm:t>
        <a:bodyPr/>
        <a:lstStyle/>
        <a:p>
          <a:endParaRPr lang="en-US"/>
        </a:p>
      </dgm:t>
    </dgm:pt>
    <dgm:pt modelId="{C07358C7-32DC-4325-BEBC-058272430D6E}" type="sibTrans" cxnId="{2C8F582D-3978-4757-B048-39700141B2DD}">
      <dgm:prSet/>
      <dgm:spPr/>
      <dgm:t>
        <a:bodyPr/>
        <a:lstStyle/>
        <a:p>
          <a:endParaRPr lang="en-US"/>
        </a:p>
      </dgm:t>
    </dgm:pt>
    <dgm:pt modelId="{9764E3D9-AEDA-47A2-8460-D679C3DF5711}">
      <dgm:prSet phldrT="[Text]"/>
      <dgm:spPr/>
      <dgm:t>
        <a:bodyPr/>
        <a:lstStyle/>
        <a:p>
          <a:r>
            <a:rPr lang="en-US" dirty="0" smtClean="0"/>
            <a:t>Complication</a:t>
          </a:r>
          <a:endParaRPr lang="en-US" dirty="0"/>
        </a:p>
      </dgm:t>
    </dgm:pt>
    <dgm:pt modelId="{08BB8029-EA4E-4479-B158-ED8DE7083A81}" type="parTrans" cxnId="{8E964842-86A5-457B-BE85-384119D76C50}">
      <dgm:prSet/>
      <dgm:spPr/>
      <dgm:t>
        <a:bodyPr/>
        <a:lstStyle/>
        <a:p>
          <a:endParaRPr lang="en-US"/>
        </a:p>
      </dgm:t>
    </dgm:pt>
    <dgm:pt modelId="{301EF411-3F3A-4554-AF3B-8B7B28F7D3B4}" type="sibTrans" cxnId="{8E964842-86A5-457B-BE85-384119D76C50}">
      <dgm:prSet/>
      <dgm:spPr/>
      <dgm:t>
        <a:bodyPr/>
        <a:lstStyle/>
        <a:p>
          <a:endParaRPr lang="en-US"/>
        </a:p>
      </dgm:t>
    </dgm:pt>
    <dgm:pt modelId="{3DC26CFD-7A20-436E-A87B-1922AE2B312A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 smtClean="0"/>
            <a:t>Superimposed infection</a:t>
          </a:r>
          <a:endParaRPr lang="en-US" sz="1800" b="1" dirty="0"/>
        </a:p>
      </dgm:t>
    </dgm:pt>
    <dgm:pt modelId="{67F97652-F07C-413D-B4ED-44EE908B20EB}" type="parTrans" cxnId="{CC50F124-6C89-41A2-A60D-6978A498CFB6}">
      <dgm:prSet/>
      <dgm:spPr/>
      <dgm:t>
        <a:bodyPr/>
        <a:lstStyle/>
        <a:p>
          <a:endParaRPr lang="en-US"/>
        </a:p>
      </dgm:t>
    </dgm:pt>
    <dgm:pt modelId="{8B28439D-6CE8-4B85-BA6E-EF015D574154}" type="sibTrans" cxnId="{CC50F124-6C89-41A2-A60D-6978A498CFB6}">
      <dgm:prSet/>
      <dgm:spPr/>
      <dgm:t>
        <a:bodyPr/>
        <a:lstStyle/>
        <a:p>
          <a:endParaRPr lang="en-US"/>
        </a:p>
      </dgm:t>
    </dgm:pt>
    <dgm:pt modelId="{65E4E581-D1B4-45A5-A04E-340970E8AD4B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 smtClean="0"/>
            <a:t>Chronic bronchitis</a:t>
          </a:r>
          <a:endParaRPr lang="en-US" sz="1800" b="1" dirty="0"/>
        </a:p>
      </dgm:t>
    </dgm:pt>
    <dgm:pt modelId="{E014DFB6-6F98-4AF3-B985-9120A6CB52AF}" type="parTrans" cxnId="{0255FAE6-9DF4-4D8D-B036-93330CBC4B6D}">
      <dgm:prSet/>
      <dgm:spPr/>
      <dgm:t>
        <a:bodyPr/>
        <a:lstStyle/>
        <a:p>
          <a:endParaRPr lang="en-US"/>
        </a:p>
      </dgm:t>
    </dgm:pt>
    <dgm:pt modelId="{459418C5-0A4D-40E6-B18F-F5F2C06552BA}" type="sibTrans" cxnId="{0255FAE6-9DF4-4D8D-B036-93330CBC4B6D}">
      <dgm:prSet/>
      <dgm:spPr/>
      <dgm:t>
        <a:bodyPr/>
        <a:lstStyle/>
        <a:p>
          <a:endParaRPr lang="en-US"/>
        </a:p>
      </dgm:t>
    </dgm:pt>
    <dgm:pt modelId="{74053312-014F-45D7-B847-B0A43E6D530F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 smtClean="0"/>
            <a:t>Pulmonary emphysema</a:t>
          </a:r>
          <a:endParaRPr lang="en-US" sz="1800" b="1" dirty="0"/>
        </a:p>
      </dgm:t>
    </dgm:pt>
    <dgm:pt modelId="{1FBD70DC-660D-4EFF-B5DF-3EA1075F0743}" type="parTrans" cxnId="{36B67047-07CA-4FAF-9BC6-69797B4F9BE4}">
      <dgm:prSet/>
      <dgm:spPr/>
      <dgm:t>
        <a:bodyPr/>
        <a:lstStyle/>
        <a:p>
          <a:endParaRPr lang="en-US"/>
        </a:p>
      </dgm:t>
    </dgm:pt>
    <dgm:pt modelId="{4C86EE7E-1E5D-4E90-BCA9-D82B3CDC698A}" type="sibTrans" cxnId="{36B67047-07CA-4FAF-9BC6-69797B4F9BE4}">
      <dgm:prSet/>
      <dgm:spPr/>
      <dgm:t>
        <a:bodyPr/>
        <a:lstStyle/>
        <a:p>
          <a:endParaRPr lang="en-US"/>
        </a:p>
      </dgm:t>
    </dgm:pt>
    <dgm:pt modelId="{23DFB964-CB1F-4996-99DD-0BE9A278FA61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 smtClean="0"/>
            <a:t>Status </a:t>
          </a:r>
          <a:r>
            <a:rPr lang="en-US" sz="1800" b="1" dirty="0" err="1" smtClean="0"/>
            <a:t>asthmaticus</a:t>
          </a:r>
          <a:r>
            <a:rPr lang="en-US" sz="1800" b="1" dirty="0" smtClean="0"/>
            <a:t> </a:t>
          </a:r>
          <a:r>
            <a:rPr lang="en-US" altLang="en-US" sz="1800" b="1" dirty="0" smtClean="0"/>
            <a:t>(</a:t>
          </a:r>
          <a:r>
            <a:rPr lang="en-US" sz="1800" b="1" dirty="0" smtClean="0"/>
            <a:t>Overinflated lungs with sever obstruction and air trapping</a:t>
          </a:r>
          <a:r>
            <a:rPr lang="en-US" altLang="en-US" sz="1800" b="1" dirty="0" smtClean="0"/>
            <a:t>)</a:t>
          </a:r>
          <a:endParaRPr lang="en-US" sz="1800" b="1" dirty="0"/>
        </a:p>
      </dgm:t>
    </dgm:pt>
    <dgm:pt modelId="{7BF680EE-048A-4CB5-95C8-2D82D14EF3C4}" type="parTrans" cxnId="{8B3C77CE-5C0D-41A2-A63E-F12BB1A5207E}">
      <dgm:prSet/>
      <dgm:spPr/>
      <dgm:t>
        <a:bodyPr/>
        <a:lstStyle/>
        <a:p>
          <a:endParaRPr lang="en-US"/>
        </a:p>
      </dgm:t>
    </dgm:pt>
    <dgm:pt modelId="{61340838-EBC4-4562-BA17-EF14F88269E2}" type="sibTrans" cxnId="{8B3C77CE-5C0D-41A2-A63E-F12BB1A5207E}">
      <dgm:prSet/>
      <dgm:spPr/>
      <dgm:t>
        <a:bodyPr/>
        <a:lstStyle/>
        <a:p>
          <a:endParaRPr lang="en-US"/>
        </a:p>
      </dgm:t>
    </dgm:pt>
    <dgm:pt modelId="{94203A55-4DAD-4B4F-AC2D-A55BE1F4E099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smtClean="0"/>
            <a:t> Intrinsic asthma: BA associated with, aspirin, exercise, cold induced. No </a:t>
          </a:r>
          <a:r>
            <a:rPr lang="en-US" sz="2000" b="1" dirty="0" err="1" smtClean="0"/>
            <a:t>Hx</a:t>
          </a:r>
          <a:r>
            <a:rPr lang="en-US" sz="2000" b="1" dirty="0" smtClean="0"/>
            <a:t> of allergy</a:t>
          </a:r>
          <a:endParaRPr lang="en-US" sz="2000" b="1" dirty="0"/>
        </a:p>
      </dgm:t>
    </dgm:pt>
    <dgm:pt modelId="{A73FD146-08A1-45C9-B74B-BFF15515F416}" type="parTrans" cxnId="{A5DF6278-FC81-4819-B282-B0C044BC21DC}">
      <dgm:prSet/>
      <dgm:spPr/>
      <dgm:t>
        <a:bodyPr/>
        <a:lstStyle/>
        <a:p>
          <a:endParaRPr lang="en-US"/>
        </a:p>
      </dgm:t>
    </dgm:pt>
    <dgm:pt modelId="{AAD3465C-077A-497C-8E4C-36767C3ED143}" type="sibTrans" cxnId="{A5DF6278-FC81-4819-B282-B0C044BC21DC}">
      <dgm:prSet/>
      <dgm:spPr/>
      <dgm:t>
        <a:bodyPr/>
        <a:lstStyle/>
        <a:p>
          <a:endParaRPr lang="en-US"/>
        </a:p>
      </dgm:t>
    </dgm:pt>
    <dgm:pt modelId="{9F30C187-67E9-4B66-BA0A-6E63B39790BE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2000" b="1" dirty="0" err="1" smtClean="0"/>
            <a:t>Remodeloing</a:t>
          </a:r>
          <a:r>
            <a:rPr lang="en-US" sz="2000" b="1" dirty="0" smtClean="0"/>
            <a:t>  with s</a:t>
          </a:r>
          <a:r>
            <a:rPr lang="en-US" sz="2000" b="1" i="0" dirty="0" smtClean="0"/>
            <a:t>ub-basement membrane fibrosis and hypertrophy of muscle layer</a:t>
          </a:r>
          <a:endParaRPr lang="en-US" sz="2000" b="1" i="0" dirty="0"/>
        </a:p>
      </dgm:t>
    </dgm:pt>
    <dgm:pt modelId="{9E566209-DFBA-420D-BE20-7228D169B5CB}" type="parTrans" cxnId="{0FFF5B7E-A85F-4F04-AC0B-848DF8D86EA3}">
      <dgm:prSet/>
      <dgm:spPr/>
      <dgm:t>
        <a:bodyPr/>
        <a:lstStyle/>
        <a:p>
          <a:endParaRPr lang="en-US"/>
        </a:p>
      </dgm:t>
    </dgm:pt>
    <dgm:pt modelId="{53893D67-64AE-4A10-B596-CFBA69775A16}" type="sibTrans" cxnId="{0FFF5B7E-A85F-4F04-AC0B-848DF8D86EA3}">
      <dgm:prSet/>
      <dgm:spPr/>
      <dgm:t>
        <a:bodyPr/>
        <a:lstStyle/>
        <a:p>
          <a:endParaRPr lang="en-US"/>
        </a:p>
      </dgm:t>
    </dgm:pt>
    <dgm:pt modelId="{E479F3B6-473A-4E9A-AC7A-114F7F4D6B7C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sz="2000" b="1" dirty="0"/>
        </a:p>
      </dgm:t>
    </dgm:pt>
    <dgm:pt modelId="{672D5EDB-DA3D-4168-9CC8-3E5DB3E198E8}" type="parTrans" cxnId="{5A59D215-D8F9-43CD-B447-8AA2A751EE49}">
      <dgm:prSet/>
      <dgm:spPr/>
      <dgm:t>
        <a:bodyPr/>
        <a:lstStyle/>
        <a:p>
          <a:endParaRPr lang="en-US"/>
        </a:p>
      </dgm:t>
    </dgm:pt>
    <dgm:pt modelId="{CEF4FA11-4D08-4B63-AC5A-47BCA1F0DF3C}" type="sibTrans" cxnId="{5A59D215-D8F9-43CD-B447-8AA2A751EE49}">
      <dgm:prSet/>
      <dgm:spPr/>
      <dgm:t>
        <a:bodyPr/>
        <a:lstStyle/>
        <a:p>
          <a:endParaRPr lang="en-US"/>
        </a:p>
      </dgm:t>
    </dgm:pt>
    <dgm:pt modelId="{DBECC530-BC0D-411D-A632-110C47715EBE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 err="1" smtClean="0"/>
            <a:t>Cor</a:t>
          </a:r>
          <a:r>
            <a:rPr lang="en-US" sz="1800" b="1" dirty="0" smtClean="0"/>
            <a:t> </a:t>
          </a:r>
          <a:r>
            <a:rPr lang="en-US" sz="1800" b="1" dirty="0" err="1" smtClean="0"/>
            <a:t>pulmonale</a:t>
          </a:r>
          <a:endParaRPr lang="en-US" sz="1800" b="1" dirty="0"/>
        </a:p>
      </dgm:t>
    </dgm:pt>
    <dgm:pt modelId="{D356EA9C-48C0-4290-BE58-811F93091249}" type="parTrans" cxnId="{75173590-7C5B-4706-987A-DD36204AA37E}">
      <dgm:prSet/>
      <dgm:spPr/>
    </dgm:pt>
    <dgm:pt modelId="{9CA3FD3B-5E2C-4413-9868-4032E9AFB77F}" type="sibTrans" cxnId="{75173590-7C5B-4706-987A-DD36204AA37E}">
      <dgm:prSet/>
      <dgm:spPr/>
    </dgm:pt>
    <dgm:pt modelId="{41943EB4-1114-4411-8088-3E609AF2CDAF}" type="pres">
      <dgm:prSet presAssocID="{2EAABAEF-DC12-4A4E-BB25-2A9B3D203FF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853A6B-7B85-4009-B5F2-82CEF6C4C47E}" type="pres">
      <dgm:prSet presAssocID="{F7C83682-EA61-43BE-A2A7-27E5021707C6}" presName="linNode" presStyleCnt="0"/>
      <dgm:spPr/>
    </dgm:pt>
    <dgm:pt modelId="{FE74B238-02DE-44E3-BC57-168E47C7C459}" type="pres">
      <dgm:prSet presAssocID="{F7C83682-EA61-43BE-A2A7-27E5021707C6}" presName="parentText" presStyleLbl="node1" presStyleIdx="0" presStyleCnt="3" custScaleX="72075" custLinFactNeighborX="276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7B4DD-9F48-4BD8-954B-4D592EE28D11}" type="pres">
      <dgm:prSet presAssocID="{F7C83682-EA61-43BE-A2A7-27E5021707C6}" presName="descendantText" presStyleLbl="alignAccFollowNode1" presStyleIdx="0" presStyleCnt="3" custScaleX="127166" custScaleY="105026" custLinFactNeighborX="-827" custLinFactNeighborY="-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D58855-C3AD-41CE-BAC4-C47B0667D074}" type="pres">
      <dgm:prSet presAssocID="{1BA17711-75DB-4A27-B01E-2D6973DCF102}" presName="sp" presStyleCnt="0"/>
      <dgm:spPr/>
    </dgm:pt>
    <dgm:pt modelId="{EB55A3CE-B517-4EE3-AF01-31C3291B3141}" type="pres">
      <dgm:prSet presAssocID="{024615F0-84DE-42FA-9CB1-DC9F3FEEBB06}" presName="linNode" presStyleCnt="0"/>
      <dgm:spPr/>
    </dgm:pt>
    <dgm:pt modelId="{34B77269-1564-4D72-8E85-DA7FCE2A5DEA}" type="pres">
      <dgm:prSet presAssocID="{024615F0-84DE-42FA-9CB1-DC9F3FEEBB06}" presName="parentText" presStyleLbl="node1" presStyleIdx="1" presStyleCnt="3" custScaleX="8884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DCB02E-D641-4460-928B-B23ABEA650C1}" type="pres">
      <dgm:prSet presAssocID="{024615F0-84DE-42FA-9CB1-DC9F3FEEBB06}" presName="descendantText" presStyleLbl="alignAccFollowNode1" presStyleIdx="1" presStyleCnt="3" custScaleX="146768" custScaleY="1258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623D13-A3BC-4B5D-89E3-858B8880A544}" type="pres">
      <dgm:prSet presAssocID="{EBEE78B2-950E-4FDB-B443-A64FD4F0E573}" presName="sp" presStyleCnt="0"/>
      <dgm:spPr/>
    </dgm:pt>
    <dgm:pt modelId="{318C9E4B-8CBD-4272-8DFB-4AA0AF496631}" type="pres">
      <dgm:prSet presAssocID="{9764E3D9-AEDA-47A2-8460-D679C3DF5711}" presName="linNode" presStyleCnt="0"/>
      <dgm:spPr/>
    </dgm:pt>
    <dgm:pt modelId="{85D452CE-91B7-4F10-A856-C61C7C2BD761}" type="pres">
      <dgm:prSet presAssocID="{9764E3D9-AEDA-47A2-8460-D679C3DF5711}" presName="parentText" presStyleLbl="node1" presStyleIdx="2" presStyleCnt="3" custScaleX="72075" custLinFactNeighborX="-23" custLinFactNeighborY="5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A983A5-14D6-4B29-8E63-5FC6F0215F53}" type="pres">
      <dgm:prSet presAssocID="{9764E3D9-AEDA-47A2-8460-D679C3DF5711}" presName="descendantText" presStyleLbl="alignAccFollowNode1" presStyleIdx="2" presStyleCnt="3" custScaleX="118634" custScaleY="1149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8F582D-3978-4757-B048-39700141B2DD}" srcId="{024615F0-84DE-42FA-9CB1-DC9F3FEEBB06}" destId="{0327B52C-86E6-4AC7-801C-412FCC33A541}" srcOrd="1" destOrd="0" parTransId="{0F24F249-F86F-4B82-B4CC-286BF9F3DA52}" sibTransId="{C07358C7-32DC-4325-BEBC-058272430D6E}"/>
    <dgm:cxn modelId="{BACDD872-7575-476D-9E7E-46590E76E11F}" type="presOf" srcId="{0327B52C-86E6-4AC7-801C-412FCC33A541}" destId="{86DCB02E-D641-4460-928B-B23ABEA650C1}" srcOrd="0" destOrd="1" presId="urn:microsoft.com/office/officeart/2005/8/layout/vList5"/>
    <dgm:cxn modelId="{CC50F124-6C89-41A2-A60D-6978A498CFB6}" srcId="{9764E3D9-AEDA-47A2-8460-D679C3DF5711}" destId="{3DC26CFD-7A20-436E-A87B-1922AE2B312A}" srcOrd="0" destOrd="0" parTransId="{67F97652-F07C-413D-B4ED-44EE908B20EB}" sibTransId="{8B28439D-6CE8-4B85-BA6E-EF015D574154}"/>
    <dgm:cxn modelId="{268E4E9D-B0E1-430F-A88D-D3D6852A6FD4}" type="presOf" srcId="{E479F3B6-473A-4E9A-AC7A-114F7F4D6B7C}" destId="{D2C7B4DD-9F48-4BD8-954B-4D592EE28D11}" srcOrd="0" destOrd="1" presId="urn:microsoft.com/office/officeart/2005/8/layout/vList5"/>
    <dgm:cxn modelId="{DBBAC6FA-0366-402D-A041-22A068C645F8}" type="presOf" srcId="{65E4E581-D1B4-45A5-A04E-340970E8AD4B}" destId="{BAA983A5-14D6-4B29-8E63-5FC6F0215F53}" srcOrd="0" destOrd="1" presId="urn:microsoft.com/office/officeart/2005/8/layout/vList5"/>
    <dgm:cxn modelId="{993A8EFB-22F5-4AB0-B234-F0EC7F154173}" type="presOf" srcId="{2EAABAEF-DC12-4A4E-BB25-2A9B3D203FF2}" destId="{41943EB4-1114-4411-8088-3E609AF2CDAF}" srcOrd="0" destOrd="0" presId="urn:microsoft.com/office/officeart/2005/8/layout/vList5"/>
    <dgm:cxn modelId="{B340021D-8F60-4D70-B5F2-52563234B901}" type="presOf" srcId="{9764E3D9-AEDA-47A2-8460-D679C3DF5711}" destId="{85D452CE-91B7-4F10-A856-C61C7C2BD761}" srcOrd="0" destOrd="0" presId="urn:microsoft.com/office/officeart/2005/8/layout/vList5"/>
    <dgm:cxn modelId="{5A59D215-D8F9-43CD-B447-8AA2A751EE49}" srcId="{F7C83682-EA61-43BE-A2A7-27E5021707C6}" destId="{E479F3B6-473A-4E9A-AC7A-114F7F4D6B7C}" srcOrd="1" destOrd="0" parTransId="{672D5EDB-DA3D-4168-9CC8-3E5DB3E198E8}" sibTransId="{CEF4FA11-4D08-4B63-AC5A-47BCA1F0DF3C}"/>
    <dgm:cxn modelId="{0255FAE6-9DF4-4D8D-B036-93330CBC4B6D}" srcId="{9764E3D9-AEDA-47A2-8460-D679C3DF5711}" destId="{65E4E581-D1B4-45A5-A04E-340970E8AD4B}" srcOrd="1" destOrd="0" parTransId="{E014DFB6-6F98-4AF3-B985-9120A6CB52AF}" sibTransId="{459418C5-0A4D-40E6-B18F-F5F2C06552BA}"/>
    <dgm:cxn modelId="{75173590-7C5B-4706-987A-DD36204AA37E}" srcId="{9764E3D9-AEDA-47A2-8460-D679C3DF5711}" destId="{DBECC530-BC0D-411D-A632-110C47715EBE}" srcOrd="4" destOrd="0" parTransId="{D356EA9C-48C0-4290-BE58-811F93091249}" sibTransId="{9CA3FD3B-5E2C-4413-9868-4032E9AFB77F}"/>
    <dgm:cxn modelId="{A5DF6278-FC81-4819-B282-B0C044BC21DC}" srcId="{F7C83682-EA61-43BE-A2A7-27E5021707C6}" destId="{94203A55-4DAD-4B4F-AC2D-A55BE1F4E099}" srcOrd="2" destOrd="0" parTransId="{A73FD146-08A1-45C9-B74B-BFF15515F416}" sibTransId="{AAD3465C-077A-497C-8E4C-36767C3ED143}"/>
    <dgm:cxn modelId="{5C7985E5-3823-4ED9-BF88-C93D696F754B}" type="presOf" srcId="{74053312-014F-45D7-B847-B0A43E6D530F}" destId="{BAA983A5-14D6-4B29-8E63-5FC6F0215F53}" srcOrd="0" destOrd="2" presId="urn:microsoft.com/office/officeart/2005/8/layout/vList5"/>
    <dgm:cxn modelId="{36B67047-07CA-4FAF-9BC6-69797B4F9BE4}" srcId="{9764E3D9-AEDA-47A2-8460-D679C3DF5711}" destId="{74053312-014F-45D7-B847-B0A43E6D530F}" srcOrd="2" destOrd="0" parTransId="{1FBD70DC-660D-4EFF-B5DF-3EA1075F0743}" sibTransId="{4C86EE7E-1E5D-4E90-BCA9-D82B3CDC698A}"/>
    <dgm:cxn modelId="{9E9DD531-5F9C-462D-8861-5CA3781BC3B8}" srcId="{024615F0-84DE-42FA-9CB1-DC9F3FEEBB06}" destId="{0222E519-929D-4DD7-B274-C8FF73761EC7}" srcOrd="0" destOrd="0" parTransId="{6135C83B-EEA7-4978-BDBE-1A068CA1DD5F}" sibTransId="{BFAC9557-D9DF-4494-B4B6-D0E0CD7233C5}"/>
    <dgm:cxn modelId="{992F04CB-C538-4BB1-9B2A-AF019B13B801}" type="presOf" srcId="{F7C83682-EA61-43BE-A2A7-27E5021707C6}" destId="{FE74B238-02DE-44E3-BC57-168E47C7C459}" srcOrd="0" destOrd="0" presId="urn:microsoft.com/office/officeart/2005/8/layout/vList5"/>
    <dgm:cxn modelId="{E82176B0-BE8A-4A0B-BD17-D1005E75C09A}" type="presOf" srcId="{94203A55-4DAD-4B4F-AC2D-A55BE1F4E099}" destId="{D2C7B4DD-9F48-4BD8-954B-4D592EE28D11}" srcOrd="0" destOrd="2" presId="urn:microsoft.com/office/officeart/2005/8/layout/vList5"/>
    <dgm:cxn modelId="{692774A7-B6B3-4A93-B126-DBBCA8C0318B}" type="presOf" srcId="{0222E519-929D-4DD7-B274-C8FF73761EC7}" destId="{86DCB02E-D641-4460-928B-B23ABEA650C1}" srcOrd="0" destOrd="0" presId="urn:microsoft.com/office/officeart/2005/8/layout/vList5"/>
    <dgm:cxn modelId="{0555ED1C-268B-416E-89B6-237A5046BCEA}" srcId="{F7C83682-EA61-43BE-A2A7-27E5021707C6}" destId="{C0950D77-AC7E-42F7-8AF6-D37EA395EC35}" srcOrd="0" destOrd="0" parTransId="{8F8D1F95-02D9-4166-9327-377DF5ED13DD}" sibTransId="{881C0A7A-3AF2-4535-9E57-C36802CC114D}"/>
    <dgm:cxn modelId="{0FFF5B7E-A85F-4F04-AC0B-848DF8D86EA3}" srcId="{024615F0-84DE-42FA-9CB1-DC9F3FEEBB06}" destId="{9F30C187-67E9-4B66-BA0A-6E63B39790BE}" srcOrd="2" destOrd="0" parTransId="{9E566209-DFBA-420D-BE20-7228D169B5CB}" sibTransId="{53893D67-64AE-4A10-B596-CFBA69775A16}"/>
    <dgm:cxn modelId="{A1A09B7E-101A-4063-B00C-E8E31850142B}" srcId="{2EAABAEF-DC12-4A4E-BB25-2A9B3D203FF2}" destId="{F7C83682-EA61-43BE-A2A7-27E5021707C6}" srcOrd="0" destOrd="0" parTransId="{30A782A2-86FD-447E-B5FD-1ABC3004BF9F}" sibTransId="{1BA17711-75DB-4A27-B01E-2D6973DCF102}"/>
    <dgm:cxn modelId="{757E3F73-D3C4-445B-9053-E497643DF912}" type="presOf" srcId="{DBECC530-BC0D-411D-A632-110C47715EBE}" destId="{BAA983A5-14D6-4B29-8E63-5FC6F0215F53}" srcOrd="0" destOrd="4" presId="urn:microsoft.com/office/officeart/2005/8/layout/vList5"/>
    <dgm:cxn modelId="{8E964842-86A5-457B-BE85-384119D76C50}" srcId="{2EAABAEF-DC12-4A4E-BB25-2A9B3D203FF2}" destId="{9764E3D9-AEDA-47A2-8460-D679C3DF5711}" srcOrd="2" destOrd="0" parTransId="{08BB8029-EA4E-4479-B158-ED8DE7083A81}" sibTransId="{301EF411-3F3A-4554-AF3B-8B7B28F7D3B4}"/>
    <dgm:cxn modelId="{68FCC87E-BA64-4D9A-A01B-2711F3691100}" srcId="{2EAABAEF-DC12-4A4E-BB25-2A9B3D203FF2}" destId="{024615F0-84DE-42FA-9CB1-DC9F3FEEBB06}" srcOrd="1" destOrd="0" parTransId="{B3CE8665-09AC-404A-BCFC-FD6FE7B58BBD}" sibTransId="{EBEE78B2-950E-4FDB-B443-A64FD4F0E573}"/>
    <dgm:cxn modelId="{6CB03DE4-50AE-4A70-B70F-F8D44650F63E}" type="presOf" srcId="{9F30C187-67E9-4B66-BA0A-6E63B39790BE}" destId="{86DCB02E-D641-4460-928B-B23ABEA650C1}" srcOrd="0" destOrd="2" presId="urn:microsoft.com/office/officeart/2005/8/layout/vList5"/>
    <dgm:cxn modelId="{3B3B98E6-EFAC-4C0D-8593-6D2D4FBE476B}" type="presOf" srcId="{024615F0-84DE-42FA-9CB1-DC9F3FEEBB06}" destId="{34B77269-1564-4D72-8E85-DA7FCE2A5DEA}" srcOrd="0" destOrd="0" presId="urn:microsoft.com/office/officeart/2005/8/layout/vList5"/>
    <dgm:cxn modelId="{160C3DF2-DD37-4A8E-952A-F34CAA700044}" type="presOf" srcId="{3DC26CFD-7A20-436E-A87B-1922AE2B312A}" destId="{BAA983A5-14D6-4B29-8E63-5FC6F0215F53}" srcOrd="0" destOrd="0" presId="urn:microsoft.com/office/officeart/2005/8/layout/vList5"/>
    <dgm:cxn modelId="{F7FF030B-0201-43EA-9BD7-349498353EFB}" type="presOf" srcId="{23DFB964-CB1F-4996-99DD-0BE9A278FA61}" destId="{BAA983A5-14D6-4B29-8E63-5FC6F0215F53}" srcOrd="0" destOrd="3" presId="urn:microsoft.com/office/officeart/2005/8/layout/vList5"/>
    <dgm:cxn modelId="{8B3C77CE-5C0D-41A2-A63E-F12BB1A5207E}" srcId="{9764E3D9-AEDA-47A2-8460-D679C3DF5711}" destId="{23DFB964-CB1F-4996-99DD-0BE9A278FA61}" srcOrd="3" destOrd="0" parTransId="{7BF680EE-048A-4CB5-95C8-2D82D14EF3C4}" sibTransId="{61340838-EBC4-4562-BA17-EF14F88269E2}"/>
    <dgm:cxn modelId="{53703616-A378-4A95-9B2C-507D0A5D0DC5}" type="presOf" srcId="{C0950D77-AC7E-42F7-8AF6-D37EA395EC35}" destId="{D2C7B4DD-9F48-4BD8-954B-4D592EE28D11}" srcOrd="0" destOrd="0" presId="urn:microsoft.com/office/officeart/2005/8/layout/vList5"/>
    <dgm:cxn modelId="{E99B9BF0-EABD-4737-968A-5001F3D8894C}" type="presParOf" srcId="{41943EB4-1114-4411-8088-3E609AF2CDAF}" destId="{C4853A6B-7B85-4009-B5F2-82CEF6C4C47E}" srcOrd="0" destOrd="0" presId="urn:microsoft.com/office/officeart/2005/8/layout/vList5"/>
    <dgm:cxn modelId="{346C9A4F-760B-42EE-B0F6-10A2C9A1EC6E}" type="presParOf" srcId="{C4853A6B-7B85-4009-B5F2-82CEF6C4C47E}" destId="{FE74B238-02DE-44E3-BC57-168E47C7C459}" srcOrd="0" destOrd="0" presId="urn:microsoft.com/office/officeart/2005/8/layout/vList5"/>
    <dgm:cxn modelId="{AC320D7F-36B9-4C17-B0A8-678A52422534}" type="presParOf" srcId="{C4853A6B-7B85-4009-B5F2-82CEF6C4C47E}" destId="{D2C7B4DD-9F48-4BD8-954B-4D592EE28D11}" srcOrd="1" destOrd="0" presId="urn:microsoft.com/office/officeart/2005/8/layout/vList5"/>
    <dgm:cxn modelId="{E3BA31C1-7BE3-4BCC-9B59-EF9F751E412A}" type="presParOf" srcId="{41943EB4-1114-4411-8088-3E609AF2CDAF}" destId="{39D58855-C3AD-41CE-BAC4-C47B0667D074}" srcOrd="1" destOrd="0" presId="urn:microsoft.com/office/officeart/2005/8/layout/vList5"/>
    <dgm:cxn modelId="{9FDC1567-C6E2-4419-BA55-E1680A2FCBB7}" type="presParOf" srcId="{41943EB4-1114-4411-8088-3E609AF2CDAF}" destId="{EB55A3CE-B517-4EE3-AF01-31C3291B3141}" srcOrd="2" destOrd="0" presId="urn:microsoft.com/office/officeart/2005/8/layout/vList5"/>
    <dgm:cxn modelId="{710AF514-2D5E-4E01-8AC0-E954A4EE749C}" type="presParOf" srcId="{EB55A3CE-B517-4EE3-AF01-31C3291B3141}" destId="{34B77269-1564-4D72-8E85-DA7FCE2A5DEA}" srcOrd="0" destOrd="0" presId="urn:microsoft.com/office/officeart/2005/8/layout/vList5"/>
    <dgm:cxn modelId="{83CED83B-C03C-4D48-8712-E54E5A48358A}" type="presParOf" srcId="{EB55A3CE-B517-4EE3-AF01-31C3291B3141}" destId="{86DCB02E-D641-4460-928B-B23ABEA650C1}" srcOrd="1" destOrd="0" presId="urn:microsoft.com/office/officeart/2005/8/layout/vList5"/>
    <dgm:cxn modelId="{072D346A-2034-440D-B105-2E80917C458F}" type="presParOf" srcId="{41943EB4-1114-4411-8088-3E609AF2CDAF}" destId="{F7623D13-A3BC-4B5D-89E3-858B8880A544}" srcOrd="3" destOrd="0" presId="urn:microsoft.com/office/officeart/2005/8/layout/vList5"/>
    <dgm:cxn modelId="{3A298C49-4BFC-4619-8CA0-C2D0B23DCF12}" type="presParOf" srcId="{41943EB4-1114-4411-8088-3E609AF2CDAF}" destId="{318C9E4B-8CBD-4272-8DFB-4AA0AF496631}" srcOrd="4" destOrd="0" presId="urn:microsoft.com/office/officeart/2005/8/layout/vList5"/>
    <dgm:cxn modelId="{F95BAA26-F8BD-4F4D-8D98-70B62AB5331B}" type="presParOf" srcId="{318C9E4B-8CBD-4272-8DFB-4AA0AF496631}" destId="{85D452CE-91B7-4F10-A856-C61C7C2BD761}" srcOrd="0" destOrd="0" presId="urn:microsoft.com/office/officeart/2005/8/layout/vList5"/>
    <dgm:cxn modelId="{7E84990F-16A1-4586-BB13-9E74B5058231}" type="presParOf" srcId="{318C9E4B-8CBD-4272-8DFB-4AA0AF496631}" destId="{BAA983A5-14D6-4B29-8E63-5FC6F0215F53}" srcOrd="1" destOrd="0" presId="urn:microsoft.com/office/officeart/2005/8/layout/vList5"/>
  </dgm:cxnLst>
  <dgm:bg>
    <a:solidFill>
      <a:schemeClr val="accent2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ED1B0-1532-4BE6-9CE7-11F52DA30946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86605-296A-4FB4-89C4-7E5F69E1E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92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86605-296A-4FB4-89C4-7E5F69E1E4D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84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8A4716-3325-498C-A1CC-1DB4D890C63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40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042800-7B3A-44A1-9D5F-85B7C64B1F2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6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4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4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9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197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2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560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61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1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8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2FD9D-0BCB-4D4E-9DA5-FFF29495D212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5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2FD9D-0BCB-4D4E-9DA5-FFF29495D212}" type="datetimeFigureOut">
              <a:rPr lang="en-US" smtClean="0"/>
              <a:t>12/30/2019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437D6-EE07-4DBD-A013-348DD61C26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6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28600"/>
            <a:ext cx="9144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the Respiratory System</a:t>
            </a:r>
          </a:p>
        </p:txBody>
      </p:sp>
      <p:pic>
        <p:nvPicPr>
          <p:cNvPr id="5" name="Picture 4" descr="redlogo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438400" y="2209800"/>
            <a:ext cx="3911321" cy="3333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81000" y="5486400"/>
            <a:ext cx="4953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Dr. </a:t>
            </a:r>
            <a:r>
              <a:rPr lang="en-US" sz="3600" dirty="0" err="1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Ammar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 C.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Al-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Rikabi</a:t>
            </a:r>
            <a:endParaRPr lang="en-US" sz="3600" dirty="0" smtClean="0">
              <a:solidFill>
                <a:schemeClr val="accent6">
                  <a:lumMod val="75000"/>
                </a:schemeClr>
              </a:solidFill>
              <a:latin typeface="Ariston-Normal-Italic" pitchFamily="2" charset="0"/>
              <a:cs typeface="Arial" charset="0"/>
            </a:endParaRPr>
          </a:p>
          <a:p>
            <a:pPr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Dr.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Maha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Ariston-Normal-Italic" pitchFamily="2" charset="0"/>
                <a:cs typeface="Arial" charset="0"/>
              </a:rPr>
              <a:t>Arafah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Ariston-Normal-Italic" pitchFamily="2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10400" y="5334000"/>
            <a:ext cx="1855829" cy="1200329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Respiratory block </a:t>
            </a:r>
          </a:p>
          <a:p>
            <a:r>
              <a:rPr lang="en-US" dirty="0"/>
              <a:t>Pathology </a:t>
            </a:r>
          </a:p>
          <a:p>
            <a:r>
              <a:rPr lang="en-US" dirty="0" err="1"/>
              <a:t>Lec</a:t>
            </a:r>
            <a:r>
              <a:rPr lang="en-US" dirty="0"/>
              <a:t> </a:t>
            </a:r>
            <a:r>
              <a:rPr lang="en-US" dirty="0" smtClean="0"/>
              <a:t>1 </a:t>
            </a:r>
            <a:endParaRPr lang="en-US" dirty="0"/>
          </a:p>
          <a:p>
            <a:r>
              <a:rPr lang="en-US" dirty="0" smtClean="0"/>
              <a:t>2020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Asthma is a chronic inflammatory disorder of the airways that causes recurrent episodes of wheezing, breathlessness, chest tightness, and cough, particularly at night and/or early in the morning. 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hallmarks of asthma </a:t>
            </a:r>
            <a:r>
              <a:rPr lang="en-US" dirty="0" smtClean="0"/>
              <a:t>are: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intermittent, reversible airway </a:t>
            </a:r>
            <a:r>
              <a:rPr lang="en-US" dirty="0" smtClean="0"/>
              <a:t>obstruction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chronic </a:t>
            </a:r>
            <a:r>
              <a:rPr lang="en-US" dirty="0"/>
              <a:t>bronchial inflammation with </a:t>
            </a:r>
            <a:r>
              <a:rPr lang="en-US" dirty="0" smtClean="0"/>
              <a:t>eosinophils</a:t>
            </a:r>
          </a:p>
          <a:p>
            <a:pPr lvl="1"/>
            <a:r>
              <a:rPr lang="en-US" dirty="0" smtClean="0"/>
              <a:t>bronchial </a:t>
            </a:r>
            <a:r>
              <a:rPr lang="en-US" dirty="0"/>
              <a:t>smooth muscle cell </a:t>
            </a:r>
            <a:r>
              <a:rPr lang="en-US" dirty="0" smtClean="0"/>
              <a:t>hypertrophy and  </a:t>
            </a:r>
            <a:r>
              <a:rPr lang="en-US" dirty="0" err="1" smtClean="0"/>
              <a:t>hyperreactivity</a:t>
            </a:r>
            <a:endParaRPr lang="en-US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increased mucus secretion</a:t>
            </a:r>
            <a:r>
              <a:rPr lang="en-US" dirty="0" smtClean="0"/>
              <a:t>.</a:t>
            </a:r>
          </a:p>
          <a:p>
            <a:pPr marL="342900" lvl="1" indent="0">
              <a:buNone/>
            </a:pPr>
            <a:endParaRPr lang="en-US" b="1" dirty="0" smtClean="0"/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89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cells play a role in the inflammatory </a:t>
            </a:r>
            <a:r>
              <a:rPr lang="en-US" dirty="0" smtClean="0"/>
              <a:t>response:</a:t>
            </a:r>
          </a:p>
          <a:p>
            <a:pPr lvl="1"/>
            <a:r>
              <a:rPr lang="en-US" dirty="0" smtClean="0"/>
              <a:t>Eosinophils</a:t>
            </a:r>
          </a:p>
          <a:p>
            <a:pPr lvl="1"/>
            <a:r>
              <a:rPr lang="en-US" dirty="0" smtClean="0"/>
              <a:t> Mast cells</a:t>
            </a:r>
          </a:p>
          <a:p>
            <a:pPr lvl="1"/>
            <a:r>
              <a:rPr lang="en-US" dirty="0" smtClean="0"/>
              <a:t> Macrophages</a:t>
            </a:r>
          </a:p>
          <a:p>
            <a:pPr lvl="1"/>
            <a:r>
              <a:rPr lang="en-US" dirty="0" smtClean="0"/>
              <a:t> Lymphocytes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N</a:t>
            </a:r>
            <a:r>
              <a:rPr lang="en-US" dirty="0" smtClean="0"/>
              <a:t>eutrophils</a:t>
            </a:r>
          </a:p>
          <a:p>
            <a:pPr lvl="1"/>
            <a:r>
              <a:rPr lang="en-US" dirty="0" smtClean="0"/>
              <a:t> Epithelial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51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Epidemiology:</a:t>
            </a:r>
          </a:p>
          <a:p>
            <a:pPr marL="0" indent="0">
              <a:buNone/>
            </a:pPr>
            <a:r>
              <a:rPr lang="en-US" dirty="0" smtClean="0"/>
              <a:t>Asthma has increased in incidence significantly in the Western world over the past 4 decades.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 One explanation is: the </a:t>
            </a:r>
            <a:r>
              <a:rPr lang="en-US" i="1" dirty="0" smtClean="0"/>
              <a:t>hygiene hypothesis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3810000"/>
            <a:ext cx="4949259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 </a:t>
            </a:r>
            <a:r>
              <a:rPr lang="en-US" dirty="0"/>
              <a:t>lack of exposure to infectious organisms (and possibly nonpathogenic microorganisms as well) in early childhood results in defects in immune tolerance and subsequent </a:t>
            </a:r>
            <a:r>
              <a:rPr lang="en-US" dirty="0" err="1"/>
              <a:t>hyperreactivity</a:t>
            </a:r>
            <a:r>
              <a:rPr lang="en-US" dirty="0"/>
              <a:t> to immune stimuli later in life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3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Pathogenesis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Major factors contributing to the development of asthma </a:t>
            </a:r>
            <a:r>
              <a:rPr lang="en-US" b="1" dirty="0" smtClean="0"/>
              <a:t>include:</a:t>
            </a:r>
          </a:p>
          <a:p>
            <a:pPr lvl="1"/>
            <a:r>
              <a:rPr lang="en-US" b="1" dirty="0" smtClean="0"/>
              <a:t> Genetic </a:t>
            </a:r>
            <a:r>
              <a:rPr lang="en-US" b="1" dirty="0"/>
              <a:t>predisposition to type I hypersensitivity (atopy</a:t>
            </a:r>
            <a:r>
              <a:rPr lang="en-US" b="1" dirty="0" smtClean="0"/>
              <a:t>)</a:t>
            </a:r>
          </a:p>
          <a:p>
            <a:pPr lvl="1"/>
            <a:r>
              <a:rPr lang="en-US" b="1" dirty="0" smtClean="0"/>
              <a:t>Acute </a:t>
            </a:r>
            <a:r>
              <a:rPr lang="en-US" b="1" dirty="0"/>
              <a:t>and chronic airway </a:t>
            </a:r>
            <a:r>
              <a:rPr lang="en-US" b="1" dirty="0" smtClean="0"/>
              <a:t>inflammation</a:t>
            </a:r>
          </a:p>
          <a:p>
            <a:pPr lvl="1"/>
            <a:r>
              <a:rPr lang="en-US" b="1" dirty="0" smtClean="0"/>
              <a:t>Bronchial </a:t>
            </a:r>
            <a:r>
              <a:rPr lang="en-US" b="1" dirty="0" err="1"/>
              <a:t>hyperresponsiveness</a:t>
            </a:r>
            <a:r>
              <a:rPr lang="en-US" b="1" dirty="0"/>
              <a:t> to a variety of stimuli.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01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7896346" cy="762000"/>
          </a:xfrm>
        </p:spPr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1617"/>
            <a:ext cx="7886700" cy="2517775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b="1" dirty="0"/>
              <a:t>Atopic </a:t>
            </a:r>
            <a:r>
              <a:rPr lang="en-US" b="1" dirty="0" smtClean="0"/>
              <a:t>(Extrinsic) asthma:  (</a:t>
            </a:r>
            <a:r>
              <a:rPr lang="en-US" dirty="0" smtClean="0"/>
              <a:t>with evidence </a:t>
            </a:r>
            <a:r>
              <a:rPr lang="en-US" dirty="0"/>
              <a:t>of allergen </a:t>
            </a:r>
            <a:r>
              <a:rPr lang="en-US" dirty="0" smtClean="0"/>
              <a:t>sensitization</a:t>
            </a:r>
            <a:r>
              <a:rPr lang="en-US" b="1" dirty="0" smtClean="0"/>
              <a:t>)</a:t>
            </a:r>
          </a:p>
          <a:p>
            <a:pPr lvl="1"/>
            <a:r>
              <a:rPr lang="en-US" dirty="0" smtClean="0"/>
              <a:t>Type 1 Hypersensitivity reaction, </a:t>
            </a:r>
            <a:r>
              <a:rPr lang="en-US" dirty="0" err="1" smtClean="0"/>
              <a:t>IgE</a:t>
            </a:r>
            <a:endParaRPr lang="en-US" dirty="0" smtClean="0"/>
          </a:p>
          <a:p>
            <a:pPr lvl="1"/>
            <a:r>
              <a:rPr lang="en-US" dirty="0" smtClean="0"/>
              <a:t>Childhood </a:t>
            </a:r>
          </a:p>
          <a:p>
            <a:pPr lvl="1"/>
            <a:r>
              <a:rPr lang="en-US" dirty="0" smtClean="0"/>
              <a:t>Viral infection</a:t>
            </a:r>
          </a:p>
          <a:p>
            <a:pPr lvl="1"/>
            <a:r>
              <a:rPr lang="en-US" dirty="0" smtClean="0"/>
              <a:t>Positive family </a:t>
            </a:r>
            <a:r>
              <a:rPr lang="en-US" dirty="0" err="1" smtClean="0"/>
              <a:t>Hx</a:t>
            </a:r>
            <a:r>
              <a:rPr lang="en-US" dirty="0" smtClean="0"/>
              <a:t> of allergy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onset of asthmatic attacks is often preceded by allergic </a:t>
            </a:r>
            <a:r>
              <a:rPr lang="en-US" dirty="0" smtClean="0"/>
              <a:t>rhinitis, </a:t>
            </a:r>
            <a:r>
              <a:rPr lang="en-US" dirty="0" err="1"/>
              <a:t>urticaria</a:t>
            </a:r>
            <a:r>
              <a:rPr lang="en-US" dirty="0"/>
              <a:t>, or eczema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Attacks may be triggered by allergens in dust, pollen, animal dander, or food, or by infections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A skin test with the offending antigen results in an immediate wheal-and-flare reaction</a:t>
            </a:r>
            <a:r>
              <a:rPr lang="en-US" dirty="0" smtClean="0"/>
              <a:t>.</a:t>
            </a:r>
            <a:endParaRPr lang="en-US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439838" y="3505200"/>
            <a:ext cx="7886700" cy="213904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err="1"/>
              <a:t>Nonatopic</a:t>
            </a:r>
            <a:r>
              <a:rPr lang="en-US" i="1" dirty="0"/>
              <a:t> (</a:t>
            </a:r>
            <a:r>
              <a:rPr lang="en-US" b="1" dirty="0"/>
              <a:t>Intrinsic) asthma: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BA associated </a:t>
            </a:r>
            <a:r>
              <a:rPr lang="en-US" sz="1700" dirty="0" smtClean="0"/>
              <a:t>with </a:t>
            </a:r>
            <a:r>
              <a:rPr lang="en-US" sz="1700" dirty="0"/>
              <a:t>aspirin, exercise, </a:t>
            </a:r>
            <a:r>
              <a:rPr lang="en-US" sz="1700" dirty="0" smtClean="0"/>
              <a:t>cold, fumes, </a:t>
            </a:r>
            <a:r>
              <a:rPr lang="en-US" sz="1600" dirty="0" smtClean="0"/>
              <a:t>organic </a:t>
            </a:r>
            <a:r>
              <a:rPr lang="en-US" sz="1600" dirty="0"/>
              <a:t>and chemical dusts</a:t>
            </a:r>
            <a:r>
              <a:rPr lang="en-US" sz="1700" dirty="0" smtClean="0"/>
              <a:t>. </a:t>
            </a:r>
            <a:endParaRPr lang="en-US" sz="17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No </a:t>
            </a:r>
            <a:r>
              <a:rPr lang="en-US" sz="1700" dirty="0" err="1"/>
              <a:t>Hx</a:t>
            </a:r>
            <a:r>
              <a:rPr lang="en-US" sz="1700" dirty="0"/>
              <a:t> of allergy and skin test results usually are negative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00" dirty="0"/>
              <a:t>A positive family history of asthma is less common</a:t>
            </a:r>
            <a:r>
              <a:rPr lang="en-US" sz="1700" dirty="0" smtClean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Trigger factors:</a:t>
            </a:r>
            <a:endParaRPr lang="en-US" sz="17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Respiratory </a:t>
            </a:r>
            <a:r>
              <a:rPr lang="en-US" sz="1600" dirty="0"/>
              <a:t>infections due to viruses (e.g., rhinovirus, parainfluenza virus) </a:t>
            </a:r>
            <a:endParaRPr lang="en-US" sz="1600" dirty="0" smtClean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Inhaled </a:t>
            </a:r>
            <a:r>
              <a:rPr lang="en-US" sz="1600" dirty="0"/>
              <a:t>air pollutants (e.g., sulfur dioxide, ozone, nitrogen dioxide</a:t>
            </a:r>
            <a:r>
              <a:rPr lang="en-US" sz="1600" dirty="0" smtClean="0"/>
              <a:t>)</a:t>
            </a:r>
          </a:p>
          <a:p>
            <a:pPr lvl="2"/>
            <a:r>
              <a:rPr lang="en-US" sz="1600" b="1" dirty="0"/>
              <a:t>These lowers the threshold of the </a:t>
            </a:r>
            <a:r>
              <a:rPr lang="en-US" sz="1600" b="1" dirty="0" err="1"/>
              <a:t>subepithelial</a:t>
            </a:r>
            <a:r>
              <a:rPr lang="en-US" sz="1600" b="1" dirty="0"/>
              <a:t> vagal receptors to irritants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432121" y="5705891"/>
            <a:ext cx="7936857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Meta Serif Office Pro"/>
              </a:rPr>
              <a:t>Humoral </a:t>
            </a:r>
            <a:r>
              <a:rPr lang="en-US" sz="1600" dirty="0">
                <a:solidFill>
                  <a:srgbClr val="000000"/>
                </a:solidFill>
                <a:latin typeface="Meta Serif Office Pro"/>
              </a:rPr>
              <a:t>and cellular mediators of airway obstruction (e.g., eosinophils) are common to both atopic and </a:t>
            </a:r>
            <a:r>
              <a:rPr lang="en-US" sz="1600" dirty="0" err="1">
                <a:solidFill>
                  <a:srgbClr val="000000"/>
                </a:solidFill>
                <a:latin typeface="Meta Serif Office Pro"/>
              </a:rPr>
              <a:t>nonatopic</a:t>
            </a:r>
            <a:r>
              <a:rPr lang="en-US" sz="1600" dirty="0">
                <a:solidFill>
                  <a:srgbClr val="000000"/>
                </a:solidFill>
                <a:latin typeface="Meta Serif Office Pro"/>
              </a:rPr>
              <a:t> variants of asthma, so they are treated in a similar way.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470648" cy="1143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Pathogenesis of allergic asthma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 cstate="print"/>
          <a:srcRect b="5128"/>
          <a:stretch>
            <a:fillRect/>
          </a:stretch>
        </p:blipFill>
        <p:spPr bwMode="auto">
          <a:xfrm>
            <a:off x="457200" y="2514600"/>
            <a:ext cx="8534400" cy="3048000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</p:spPr>
      </p:pic>
      <p:sp>
        <p:nvSpPr>
          <p:cNvPr id="8" name="Down Arrow 7"/>
          <p:cNvSpPr/>
          <p:nvPr/>
        </p:nvSpPr>
        <p:spPr>
          <a:xfrm>
            <a:off x="-152400" y="762000"/>
            <a:ext cx="2819400" cy="1752600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 </a:t>
            </a:r>
          </a:p>
          <a:p>
            <a:pPr algn="ctr"/>
            <a:r>
              <a:rPr lang="en-US" dirty="0" smtClean="0"/>
              <a:t>Pollen</a:t>
            </a:r>
          </a:p>
          <a:p>
            <a:pPr algn="ctr"/>
            <a:r>
              <a:rPr lang="en-US" dirty="0" smtClean="0"/>
              <a:t> dust, virus, animal fur, sand bacteria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86493"/>
            <a:ext cx="7886700" cy="751707"/>
          </a:xfrm>
        </p:spPr>
        <p:txBody>
          <a:bodyPr/>
          <a:lstStyle/>
          <a:p>
            <a:r>
              <a:rPr lang="en-US" dirty="0" smtClean="0"/>
              <a:t>Pathogenesis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63801" y="838200"/>
            <a:ext cx="383197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3B414F"/>
                </a:solidFill>
                <a:latin typeface="Source Sans Pro"/>
              </a:rPr>
              <a:t>Inhaled allergens (antigen) elicit a TH2-dominated response favoring </a:t>
            </a:r>
            <a:r>
              <a:rPr lang="en-US" sz="1600" dirty="0" err="1" smtClean="0">
                <a:solidFill>
                  <a:srgbClr val="3B414F"/>
                </a:solidFill>
                <a:latin typeface="Source Sans Pro"/>
              </a:rPr>
              <a:t>IgE</a:t>
            </a:r>
            <a:r>
              <a:rPr lang="en-US" sz="1600" dirty="0" smtClean="0">
                <a:solidFill>
                  <a:srgbClr val="3B414F"/>
                </a:solidFill>
                <a:latin typeface="Source Sans Pro"/>
              </a:rPr>
              <a:t> production and eosinophil recruitment. </a:t>
            </a:r>
            <a:endParaRPr lang="en-US" sz="1600" dirty="0"/>
          </a:p>
        </p:txBody>
      </p:sp>
      <p:sp>
        <p:nvSpPr>
          <p:cNvPr id="5" name="Rectangle 4"/>
          <p:cNvSpPr/>
          <p:nvPr/>
        </p:nvSpPr>
        <p:spPr>
          <a:xfrm>
            <a:off x="469588" y="1735104"/>
            <a:ext cx="3886200" cy="230832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3B414F"/>
                </a:solidFill>
                <a:latin typeface="Source Sans Pro"/>
              </a:rPr>
              <a:t>On </a:t>
            </a:r>
            <a:r>
              <a:rPr lang="en-US" sz="1600" dirty="0" err="1" smtClean="0">
                <a:solidFill>
                  <a:srgbClr val="3B414F"/>
                </a:solidFill>
                <a:latin typeface="Source Sans Pro"/>
              </a:rPr>
              <a:t>reexposure</a:t>
            </a:r>
            <a:r>
              <a:rPr lang="en-US" sz="1600" dirty="0" smtClean="0">
                <a:solidFill>
                  <a:srgbClr val="3B414F"/>
                </a:solidFill>
                <a:latin typeface="Source Sans Pro"/>
              </a:rPr>
              <a:t> to antigen, the immediate reaction is triggered by Ag-induced cross-linking of </a:t>
            </a:r>
            <a:r>
              <a:rPr lang="en-US" sz="1600" dirty="0" err="1" smtClean="0">
                <a:solidFill>
                  <a:srgbClr val="3B414F"/>
                </a:solidFill>
                <a:latin typeface="Source Sans Pro"/>
              </a:rPr>
              <a:t>IgE</a:t>
            </a:r>
            <a:r>
              <a:rPr lang="en-US" sz="1600" dirty="0" smtClean="0">
                <a:solidFill>
                  <a:srgbClr val="3B414F"/>
                </a:solidFill>
                <a:latin typeface="Source Sans Pro"/>
              </a:rPr>
              <a:t> bound to Fc receptors on mast cells. These cells release preformed mediators that directly and via neuronal reflexes induce bronchospasm, increased vascular permeability, mucus production, and recruitment of leukocytes.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504525" y="4121602"/>
            <a:ext cx="3851263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B414F"/>
                </a:solidFill>
                <a:latin typeface="Source Sans Pro"/>
              </a:rPr>
              <a:t>Leukocytes recruited to the site of reaction (neutrophils, eosinophils, and basophils; lymphocytes and monocytes) release additional mediators that initiate the late phase of asthma. 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463801" y="5546351"/>
            <a:ext cx="4030099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B414F"/>
                </a:solidFill>
                <a:latin typeface="Source Sans Pro"/>
              </a:rPr>
              <a:t>Several factors released from eosinophils (e.g., major basic protein, eosinophil cationic protein) also cause damage to </a:t>
            </a:r>
            <a:endParaRPr lang="en-US" sz="1600" dirty="0" smtClean="0">
              <a:solidFill>
                <a:srgbClr val="3B414F"/>
              </a:solidFill>
              <a:latin typeface="Source Sans Pro"/>
            </a:endParaRPr>
          </a:p>
          <a:p>
            <a:r>
              <a:rPr lang="en-US" sz="1600" dirty="0" smtClean="0">
                <a:solidFill>
                  <a:srgbClr val="3B414F"/>
                </a:solidFill>
                <a:latin typeface="Source Sans Pro"/>
              </a:rPr>
              <a:t>the </a:t>
            </a:r>
            <a:r>
              <a:rPr lang="en-US" sz="1600" dirty="0">
                <a:solidFill>
                  <a:srgbClr val="3B414F"/>
                </a:solidFill>
                <a:latin typeface="Source Sans Pro"/>
              </a:rPr>
              <a:t>epithelium.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75" y="152400"/>
            <a:ext cx="4114800" cy="657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0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Pathogenesis: Genetic factor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755775"/>
          </a:xfrm>
        </p:spPr>
        <p:txBody>
          <a:bodyPr/>
          <a:lstStyle/>
          <a:p>
            <a:r>
              <a:rPr lang="en-US" dirty="0"/>
              <a:t>Asthma tends to “run” in families, but the role of genetics in asthma is complex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/>
              <a:t>precise contribution of asthma-associated genetic variants to the development of disease remains to be determined.</a:t>
            </a:r>
          </a:p>
        </p:txBody>
      </p:sp>
    </p:spTree>
    <p:extLst>
      <p:ext uri="{BB962C8B-B14F-4D97-AF65-F5344CB8AC3E}">
        <p14:creationId xmlns:p14="http://schemas.microsoft.com/office/powerpoint/2010/main" val="344211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90600"/>
            <a:ext cx="7393013" cy="4881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304800" y="6096000"/>
            <a:ext cx="845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/>
              <a:t>Bronchitis in an asthmatic patient. Note the presence of congested mucosa and mucoid secretions.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887" y="1219200"/>
            <a:ext cx="6296025" cy="4314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457200" y="2743200"/>
            <a:ext cx="7848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3200" b="1" dirty="0"/>
              <a:t>Review of the normal Anatomy and Histology of the Respiratory  </a:t>
            </a:r>
            <a:r>
              <a:rPr lang="en-US" altLang="en-US" sz="3200" b="1" dirty="0" smtClean="0"/>
              <a:t>System</a:t>
            </a:r>
          </a:p>
          <a:p>
            <a:pPr algn="ctr" eaLnBrk="1" hangingPunct="1"/>
            <a:endParaRPr lang="en-US" altLang="en-US" sz="3200" b="1" dirty="0" smtClean="0"/>
          </a:p>
          <a:p>
            <a:pPr algn="ctr" eaLnBrk="1" hangingPunct="1"/>
            <a:r>
              <a:rPr lang="en-US" altLang="en-US" sz="3200" b="1" dirty="0" smtClean="0"/>
              <a:t>Bronchial asthma</a:t>
            </a:r>
            <a:endParaRPr lang="en-US" alt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0" y="228600"/>
            <a:ext cx="9144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the Respiratory System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81400" y="2133600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Lecture 1</a:t>
            </a:r>
          </a:p>
          <a:p>
            <a:pPr algn="ctr"/>
            <a:r>
              <a:rPr lang="en-US" dirty="0" smtClean="0"/>
              <a:t>2018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5562600"/>
            <a:ext cx="91440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Bronchial airway in normal lung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1552575"/>
            <a:ext cx="511492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61722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Bronchial airway in asthma patient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64068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495" y="1295400"/>
            <a:ext cx="4478403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680508"/>
            <a:ext cx="4191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Occlusion </a:t>
            </a:r>
            <a:r>
              <a:rPr lang="en-US" sz="2000" dirty="0"/>
              <a:t>of bronchi and bronchioles by thick, tenacious </a:t>
            </a:r>
            <a:r>
              <a:rPr lang="en-US" sz="2000" b="1" dirty="0"/>
              <a:t>mucous </a:t>
            </a:r>
            <a:r>
              <a:rPr lang="en-US" sz="2000" b="1" dirty="0" smtClean="0"/>
              <a:t>plugs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Mucous contains numerous eosinophils with </a:t>
            </a:r>
            <a:r>
              <a:rPr lang="en-US" sz="2000" dirty="0" err="1"/>
              <a:t>Curschmann</a:t>
            </a:r>
            <a:r>
              <a:rPr lang="en-US" sz="2000" dirty="0"/>
              <a:t> </a:t>
            </a:r>
            <a:r>
              <a:rPr lang="en-US" sz="2000" dirty="0" smtClean="0"/>
              <a:t>spirals and </a:t>
            </a:r>
            <a:r>
              <a:rPr lang="en-US" sz="2000" dirty="0"/>
              <a:t>Charcot-Leyden crystals.</a:t>
            </a:r>
          </a:p>
        </p:txBody>
      </p:sp>
    </p:spTree>
    <p:extLst>
      <p:ext uri="{BB962C8B-B14F-4D97-AF65-F5344CB8AC3E}">
        <p14:creationId xmlns:p14="http://schemas.microsoft.com/office/powerpoint/2010/main" val="10615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64068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929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0">
              <a:buNone/>
            </a:pPr>
            <a:r>
              <a:rPr lang="en-US" sz="2000" dirty="0" smtClean="0"/>
              <a:t>Airway </a:t>
            </a:r>
            <a:r>
              <a:rPr lang="en-US" sz="2000" dirty="0"/>
              <a:t>remodeling, </a:t>
            </a:r>
            <a:r>
              <a:rPr lang="en-US" sz="2000" dirty="0" smtClean="0"/>
              <a:t>include:</a:t>
            </a:r>
          </a:p>
          <a:p>
            <a:pPr lvl="1"/>
            <a:r>
              <a:rPr lang="en-US" sz="2000" dirty="0" smtClean="0"/>
              <a:t>Thick Basement Membrane. 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Sub-basement </a:t>
            </a:r>
            <a:r>
              <a:rPr lang="en-US" sz="2000" dirty="0"/>
              <a:t>membrane </a:t>
            </a:r>
            <a:r>
              <a:rPr lang="en-US" sz="2000" dirty="0" smtClean="0"/>
              <a:t>fibrosis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/>
              <a:t>Increased submucosal </a:t>
            </a:r>
            <a:r>
              <a:rPr lang="en-US" sz="2000" dirty="0" smtClean="0"/>
              <a:t>vascularity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Submucosal glands increased </a:t>
            </a:r>
            <a:r>
              <a:rPr lang="en-US" sz="2000" dirty="0"/>
              <a:t>and goblet cell metaplasia of the airway epithelium</a:t>
            </a:r>
            <a:r>
              <a:rPr lang="en-US" sz="2000" dirty="0" smtClean="0"/>
              <a:t>.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Hypertrophy of the bronchial wall muscle.</a:t>
            </a:r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53794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5715000"/>
            <a:ext cx="8349343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Bronchial biopsy specimen from an asthmatic patient showing sub-basement membrane fibrosis,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eosinophilic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inflammation and smooth muscle hyperplasia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608" y="914400"/>
            <a:ext cx="49720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61245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/>
              <a:t>Composition of satisfactory specimen : Sputum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062" y="1295400"/>
            <a:ext cx="6619875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23813" y="61245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/>
              <a:t>Ciliated columnar cells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1357312"/>
            <a:ext cx="6229350" cy="4143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ChangeArrowheads="1"/>
          </p:cNvSpPr>
          <p:nvPr/>
        </p:nvSpPr>
        <p:spPr bwMode="auto">
          <a:xfrm>
            <a:off x="0" y="61245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/>
              <a:t>Curschmann’s spiral : Sputum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1285875"/>
            <a:ext cx="6677025" cy="4286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0" y="6124575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000" dirty="0" err="1"/>
              <a:t>Eosinophils</a:t>
            </a:r>
            <a:r>
              <a:rPr lang="en-US" altLang="en-US" sz="2000" dirty="0"/>
              <a:t> from a case of Bronchial Asthma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  <p:pic>
        <p:nvPicPr>
          <p:cNvPr id="5" name="Picture 2" descr="C:\Users\Roxie\Documents\My Scans\updated respi\figure 2.200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4347" r="5074" b="13147"/>
          <a:stretch>
            <a:fillRect/>
          </a:stretch>
        </p:blipFill>
        <p:spPr bwMode="auto">
          <a:xfrm>
            <a:off x="990600" y="990600"/>
            <a:ext cx="7391400" cy="495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ChangeArrowheads="1"/>
          </p:cNvSpPr>
          <p:nvPr/>
        </p:nvSpPr>
        <p:spPr bwMode="auto">
          <a:xfrm>
            <a:off x="4724400" y="1828800"/>
            <a:ext cx="42672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800"/>
              <a:t>Bronchial asthma : Charcot – Leyden Crystals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90600"/>
            <a:ext cx="3381375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51816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2400" dirty="0" smtClean="0"/>
              <a:t>Bronchial Asthma, microscopic</a:t>
            </a:r>
            <a:endParaRPr lang="en-US" alt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0" y="152400"/>
            <a:ext cx="3249608" cy="369332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Morphological changes 0f  BA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1447800"/>
            <a:ext cx="51244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6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533400"/>
            <a:ext cx="4654550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19200" y="2971800"/>
            <a:ext cx="1035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Page 504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84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6172200" y="88900"/>
            <a:ext cx="28956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sz="3200"/>
              <a:t>Skin prick testing in a patient with asthma.</a:t>
            </a:r>
          </a:p>
        </p:txBody>
      </p:sp>
      <p:sp>
        <p:nvSpPr>
          <p:cNvPr id="5" name="Rectangle 4"/>
          <p:cNvSpPr/>
          <p:nvPr/>
        </p:nvSpPr>
        <p:spPr>
          <a:xfrm>
            <a:off x="6019800" y="2286000"/>
            <a:ext cx="297180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IgE</a:t>
            </a:r>
            <a:r>
              <a:rPr lang="en-US" dirty="0" smtClean="0">
                <a:solidFill>
                  <a:srgbClr val="FF0000"/>
                </a:solidFill>
              </a:rPr>
              <a:t> mediated type I hypersensitivity reaction to inhaled allergens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66155"/>
            <a:ext cx="4600575" cy="5086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720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  <a:t>CLINICAL Features</a:t>
            </a:r>
            <a:b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en-US" dirty="0"/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5029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manifestations </a:t>
            </a:r>
            <a:r>
              <a:rPr lang="en-US" sz="2400" dirty="0">
                <a:solidFill>
                  <a:schemeClr val="tx1"/>
                </a:solidFill>
              </a:rPr>
              <a:t>vary from occasional wheezing to paroxysms of dyspnea and respiratory distress. 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chemeClr val="tx1"/>
                </a:solidFill>
              </a:rPr>
              <a:t>In a classic asthmatic attack </a:t>
            </a:r>
            <a:r>
              <a:rPr lang="en-US" sz="2400" dirty="0" smtClean="0">
                <a:solidFill>
                  <a:schemeClr val="tx1"/>
                </a:solidFill>
              </a:rPr>
              <a:t>there </a:t>
            </a:r>
            <a:r>
              <a:rPr lang="en-US" sz="2400" dirty="0">
                <a:solidFill>
                  <a:schemeClr val="tx1"/>
                </a:solidFill>
              </a:rPr>
              <a:t>is </a:t>
            </a:r>
            <a:r>
              <a:rPr lang="en-US" sz="2400" b="1" dirty="0">
                <a:solidFill>
                  <a:schemeClr val="tx1"/>
                </a:solidFill>
              </a:rPr>
              <a:t>dyspnea, cough, difficult expiration, progressive hyperinflation of lung and mucous plug in bronchi</a:t>
            </a:r>
            <a:r>
              <a:rPr lang="en-US" sz="2400" dirty="0">
                <a:solidFill>
                  <a:schemeClr val="tx1"/>
                </a:solidFill>
              </a:rPr>
              <a:t>. This may resolve spontaneously or with </a:t>
            </a:r>
            <a:r>
              <a:rPr lang="en-US" sz="2400" dirty="0" smtClean="0">
                <a:solidFill>
                  <a:schemeClr val="tx1"/>
                </a:solidFill>
              </a:rPr>
              <a:t>treatment.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Nocturnal cough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Increased </a:t>
            </a:r>
            <a:r>
              <a:rPr lang="en-US" sz="2400" dirty="0" err="1">
                <a:solidFill>
                  <a:schemeClr val="tx1"/>
                </a:solidFill>
              </a:rPr>
              <a:t>anteroposterior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diameter, due </a:t>
            </a:r>
            <a:r>
              <a:rPr lang="en-US" sz="2400" dirty="0">
                <a:solidFill>
                  <a:schemeClr val="tx1"/>
                </a:solidFill>
              </a:rPr>
              <a:t>to air trapping and increase in residual volume</a:t>
            </a:r>
          </a:p>
          <a:p>
            <a:pPr marL="594360" indent="-4572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Status </a:t>
            </a:r>
            <a:r>
              <a:rPr lang="en-US" sz="2400" dirty="0" err="1">
                <a:solidFill>
                  <a:schemeClr val="tx1"/>
                </a:solidFill>
              </a:rPr>
              <a:t>asthmaticus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–</a:t>
            </a:r>
            <a:r>
              <a:rPr lang="en-US" sz="2400" b="1" dirty="0"/>
              <a:t> </a:t>
            </a:r>
            <a:r>
              <a:rPr lang="en-US" sz="2400" dirty="0">
                <a:solidFill>
                  <a:schemeClr val="tx1"/>
                </a:solidFill>
              </a:rPr>
              <a:t>Overinflated lungs with sever obstruction and air trapping </a:t>
            </a:r>
            <a:r>
              <a:rPr lang="en-US" sz="2400" dirty="0" smtClean="0"/>
              <a:t>leading to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severe cyanosis and persistent dyspnea, may be fatal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569" y="18653"/>
            <a:ext cx="24008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 smtClean="0"/>
              <a:t>Clinical features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of Asthma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962025" y="5486400"/>
            <a:ext cx="6400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en-US" b="1" dirty="0"/>
              <a:t>The range of presentation in asthma. This patient was found incidentally to have a degree of reversible airways obstruction during a routine medical examination</a:t>
            </a:r>
            <a:r>
              <a:rPr lang="en-US" altLang="en-US" sz="1600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248400" y="152400"/>
            <a:ext cx="231345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Clinical coarse of BA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04068"/>
            <a:ext cx="6191250" cy="3929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1219200" y="5029200"/>
            <a:ext cx="7022162" cy="1477328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b="1" dirty="0"/>
              <a:t>This patient presented as a medical emergency with acute severe breathlessness and diagnosed as a case of status </a:t>
            </a:r>
            <a:r>
              <a:rPr lang="en-US" altLang="en-US" b="1" dirty="0" err="1"/>
              <a:t>asthmaticus</a:t>
            </a:r>
            <a:r>
              <a:rPr lang="en-US" altLang="en-US" b="1" dirty="0"/>
              <a:t> (</a:t>
            </a:r>
            <a:r>
              <a:rPr lang="en-US" b="1" dirty="0"/>
              <a:t>Overinflated lungs because of sever obstruction and air trapping</a:t>
            </a:r>
            <a:r>
              <a:rPr lang="en-US" altLang="en-US" b="1" dirty="0"/>
              <a:t>) </a:t>
            </a:r>
            <a:r>
              <a:rPr lang="en-US" altLang="en-US" b="1" dirty="0" smtClean="0"/>
              <a:t>which </a:t>
            </a:r>
            <a:r>
              <a:rPr lang="en-US" altLang="en-US" b="1" dirty="0"/>
              <a:t>required immediate intensive care including intermittent positive-pressure ventilation.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"/>
            <a:ext cx="2198038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Status </a:t>
            </a:r>
            <a:r>
              <a:rPr lang="en-US" dirty="0" err="1" smtClean="0"/>
              <a:t>asthmaticus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838200"/>
            <a:ext cx="6210300" cy="4019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81000"/>
            <a:ext cx="749935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2">
                    <a:satMod val="130000"/>
                  </a:schemeClr>
                </a:solidFill>
              </a:rPr>
              <a:t>COMPLICATIONS OF ASTHMA</a:t>
            </a:r>
            <a: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400" b="1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en-US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4102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Airway remodeling</a:t>
            </a:r>
            <a:r>
              <a:rPr lang="en-US" sz="2400" dirty="0" smtClean="0"/>
              <a:t>: </a:t>
            </a:r>
          </a:p>
          <a:p>
            <a:pPr marL="897573" lvl="1" indent="-4572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 smtClean="0"/>
              <a:t>some </a:t>
            </a:r>
            <a:r>
              <a:rPr lang="en-US" sz="1800" dirty="0"/>
              <a:t>persons </a:t>
            </a:r>
            <a:r>
              <a:rPr lang="en-US" sz="1800" dirty="0" smtClean="0"/>
              <a:t>with long standing asthma develop permanent </a:t>
            </a:r>
            <a:r>
              <a:rPr lang="en-US" sz="1800" dirty="0"/>
              <a:t>structural </a:t>
            </a:r>
            <a:r>
              <a:rPr lang="en-US" sz="1800" dirty="0" smtClean="0"/>
              <a:t>changes </a:t>
            </a:r>
            <a:r>
              <a:rPr lang="en-US" sz="1800" dirty="0"/>
              <a:t>in the </a:t>
            </a:r>
            <a:r>
              <a:rPr lang="en-US" sz="1800" dirty="0" smtClean="0"/>
              <a:t>airway with s</a:t>
            </a:r>
            <a:r>
              <a:rPr lang="en-US" sz="1800" i="1" dirty="0" smtClean="0"/>
              <a:t>ub</a:t>
            </a:r>
            <a:r>
              <a:rPr lang="en-US" sz="1800" dirty="0" smtClean="0"/>
              <a:t>-basement membrane fibrosis, hypertrophy of muscle and </a:t>
            </a:r>
            <a:r>
              <a:rPr lang="en-US" sz="1800" dirty="0"/>
              <a:t>progressive loss of lung function </a:t>
            </a:r>
            <a:r>
              <a:rPr lang="en-US" sz="1800" dirty="0" smtClean="0"/>
              <a:t>that </a:t>
            </a:r>
            <a:r>
              <a:rPr lang="en-US" sz="1800" dirty="0"/>
              <a:t>increase airflow obstruction and airway </a:t>
            </a:r>
            <a:r>
              <a:rPr lang="en-US" sz="1800" dirty="0" smtClean="0"/>
              <a:t>responsiveness</a:t>
            </a:r>
            <a:r>
              <a:rPr lang="en-US" sz="1600" dirty="0" smtClean="0"/>
              <a:t>.</a:t>
            </a:r>
            <a:endParaRPr lang="en-US" sz="2000" dirty="0" smtClean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Superimposed </a:t>
            </a:r>
            <a:r>
              <a:rPr lang="en-US" sz="2400" b="1" dirty="0"/>
              <a:t>infection </a:t>
            </a:r>
            <a:r>
              <a:rPr lang="en-US" sz="2400" dirty="0"/>
              <a:t>i.e. pneumonia</a:t>
            </a:r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/>
              <a:t>Chronic bronchitis </a:t>
            </a:r>
          </a:p>
          <a:p>
            <a:pPr marL="897573" lvl="1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i.e. Asthmatic </a:t>
            </a:r>
            <a:r>
              <a:rPr lang="en-US" sz="2000" dirty="0"/>
              <a:t>bronchitis: chronic bronchitis with superimposed </a:t>
            </a:r>
            <a:r>
              <a:rPr lang="en-US" sz="2000" dirty="0" smtClean="0"/>
              <a:t>asthma</a:t>
            </a:r>
            <a:endParaRPr lang="en-US" sz="2000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/>
              <a:t>Emphysema, pneumothorax and </a:t>
            </a:r>
            <a:r>
              <a:rPr lang="en-US" sz="2400" b="1" dirty="0" err="1"/>
              <a:t>pneumomediastinum</a:t>
            </a:r>
            <a:endParaRPr lang="en-US" sz="2400" b="1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Bronchiectasis</a:t>
            </a:r>
          </a:p>
          <a:p>
            <a:pPr marL="594360" indent="-457200"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/>
              <a:t>Status </a:t>
            </a:r>
            <a:r>
              <a:rPr lang="en-US" sz="2400" b="1" dirty="0" err="1"/>
              <a:t>asthmaticus</a:t>
            </a:r>
            <a:r>
              <a:rPr lang="en-US" sz="2400" b="1" dirty="0"/>
              <a:t> </a:t>
            </a:r>
            <a:r>
              <a:rPr lang="en-US" altLang="en-US" sz="2400" b="1" dirty="0"/>
              <a:t>(</a:t>
            </a:r>
            <a:r>
              <a:rPr lang="en-US" sz="2400" b="1" dirty="0"/>
              <a:t>Overinflated lungs with sever obstruction and air trapping</a:t>
            </a:r>
            <a:r>
              <a:rPr lang="en-US" altLang="en-US" sz="2400" b="1" dirty="0" smtClean="0"/>
              <a:t>)</a:t>
            </a:r>
            <a:endParaRPr lang="en-US" sz="2400" b="1" dirty="0" smtClean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b="1" dirty="0" smtClean="0"/>
              <a:t>Respiratory </a:t>
            </a:r>
            <a:r>
              <a:rPr lang="en-US" sz="2400" b="1" dirty="0"/>
              <a:t>failure </a:t>
            </a:r>
            <a:endParaRPr lang="en-US" sz="2400" b="1" dirty="0" smtClean="0"/>
          </a:p>
          <a:p>
            <a:pPr marL="897573" lvl="1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000" dirty="0" smtClean="0"/>
              <a:t>requiring </a:t>
            </a:r>
            <a:r>
              <a:rPr lang="en-US" sz="2000" dirty="0"/>
              <a:t>intubation in severe exacerbations i.e. status </a:t>
            </a:r>
            <a:r>
              <a:rPr lang="en-US" sz="2000" dirty="0" err="1"/>
              <a:t>asthmaticus</a:t>
            </a:r>
            <a:endParaRPr lang="en-US" sz="2000" dirty="0"/>
          </a:p>
          <a:p>
            <a:pPr marL="594360" indent="-45720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In some cases </a:t>
            </a:r>
            <a:r>
              <a:rPr lang="en-US" sz="2000" b="1" dirty="0" err="1"/>
              <a:t>cor</a:t>
            </a:r>
            <a:r>
              <a:rPr lang="en-US" sz="2000" b="1" dirty="0"/>
              <a:t> </a:t>
            </a:r>
            <a:r>
              <a:rPr lang="en-US" sz="2000" b="1" dirty="0" err="1"/>
              <a:t>pulmonale</a:t>
            </a:r>
            <a:r>
              <a:rPr lang="en-US" sz="2000" b="1" dirty="0"/>
              <a:t> and heart failure </a:t>
            </a:r>
            <a:r>
              <a:rPr lang="en-US" sz="2000" dirty="0"/>
              <a:t>develop.</a:t>
            </a:r>
            <a:r>
              <a:rPr lang="en-US" sz="1800" dirty="0"/>
              <a:t>  </a:t>
            </a:r>
          </a:p>
          <a:p>
            <a:pPr eaLnBrk="1" hangingPunct="1">
              <a:defRPr/>
            </a:pP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7569" y="18653"/>
            <a:ext cx="18674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 smtClean="0"/>
              <a:t>Complications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of Asthma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686800" cy="838200"/>
          </a:xfrm>
        </p:spPr>
        <p:txBody>
          <a:bodyPr/>
          <a:lstStyle/>
          <a:p>
            <a:r>
              <a:rPr lang="en-US" dirty="0" smtClean="0"/>
              <a:t>Prognosis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17637"/>
            <a:ext cx="7467600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2800" dirty="0" smtClean="0"/>
              <a:t>Remission-  approximately 50% of cases of childhood asthma resolve spontaneously but may recur later in life; remission in adult-onset asthma is less likely.</a:t>
            </a:r>
          </a:p>
          <a:p>
            <a:pPr>
              <a:buNone/>
            </a:pPr>
            <a:endParaRPr lang="en-US" sz="2800" b="1" dirty="0" smtClean="0"/>
          </a:p>
          <a:p>
            <a:r>
              <a:rPr lang="en-US" sz="2800" dirty="0" smtClean="0"/>
              <a:t>Mortality- death occurs in approximately 0.2% of asthmatics. Mortality is usually (but not always) preceded by an acute attack and about 50% are more than 65 years old.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569" y="18653"/>
            <a:ext cx="16388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 smtClean="0"/>
              <a:t>Prognosis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of Asthma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satMod val="130000"/>
                  </a:schemeClr>
                </a:solidFill>
              </a:rPr>
              <a:t>Prevention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0846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 smtClean="0"/>
              <a:t>Control </a:t>
            </a:r>
            <a:r>
              <a:rPr lang="en-US" sz="2400" dirty="0"/>
              <a:t>of factors contributing to asthma </a:t>
            </a:r>
            <a:r>
              <a:rPr lang="en-US" sz="2400" dirty="0" smtClean="0"/>
              <a:t>severity.</a:t>
            </a:r>
          </a:p>
          <a:p>
            <a:pPr marL="948690" lvl="1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dirty="0" smtClean="0"/>
              <a:t>Exposure </a:t>
            </a:r>
            <a:r>
              <a:rPr lang="en-US" sz="2000" dirty="0"/>
              <a:t>to irritants or allergens has been shown to increase asthma symptoms and cause exacerbations. </a:t>
            </a:r>
            <a:endParaRPr lang="en-US" sz="20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400" dirty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dirty="0" smtClean="0"/>
              <a:t>Skin test </a:t>
            </a:r>
          </a:p>
          <a:p>
            <a:pPr marL="948690" lvl="1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dirty="0" smtClean="0"/>
              <a:t>results </a:t>
            </a:r>
            <a:r>
              <a:rPr lang="en-US" sz="2000" dirty="0"/>
              <a:t>should be used to assess sensitivity to common indoor allergens. </a:t>
            </a:r>
            <a:endParaRPr lang="en-US" sz="2000" dirty="0" smtClean="0"/>
          </a:p>
          <a:p>
            <a:pPr marL="948690" lvl="1" indent="-411480"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000" dirty="0" smtClean="0"/>
              <a:t>All </a:t>
            </a:r>
            <a:r>
              <a:rPr lang="en-US" sz="2000" dirty="0"/>
              <a:t>patients with asthma should be advised to avoid exposure to allergens to which they are sensitive.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000" dirty="0" smtClean="0"/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sz="20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37569" y="18653"/>
            <a:ext cx="1638831" cy="276999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en-US" sz="1200" dirty="0" smtClean="0"/>
              <a:t>Prevention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of Asthma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4582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5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  <a:t>Asthma: Summary </a:t>
            </a:r>
            <a:b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en-US" sz="2700" dirty="0" smtClean="0">
                <a:solidFill>
                  <a:schemeClr val="tx2">
                    <a:satMod val="130000"/>
                  </a:schemeClr>
                </a:solidFill>
              </a:rPr>
              <a:t>Episodic attacks of </a:t>
            </a:r>
            <a:r>
              <a:rPr lang="en-US" sz="2700" dirty="0" err="1" smtClean="0">
                <a:solidFill>
                  <a:schemeClr val="tx2">
                    <a:satMod val="130000"/>
                  </a:schemeClr>
                </a:solidFill>
              </a:rPr>
              <a:t>bronchoconstriction</a:t>
            </a:r>
            <a:r>
              <a:rPr lang="en-US" sz="2700" dirty="0" smtClean="0">
                <a:solidFill>
                  <a:schemeClr val="tx2">
                    <a:satMod val="130000"/>
                  </a:schemeClr>
                </a:solidFill>
              </a:rPr>
              <a:t> (reversible)</a:t>
            </a:r>
            <a: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en-US" sz="4000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en-US" sz="45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8833076"/>
              </p:ext>
            </p:extLst>
          </p:nvPr>
        </p:nvGraphicFramePr>
        <p:xfrm>
          <a:off x="0" y="1219200"/>
          <a:ext cx="9144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respiratory system</a:t>
            </a:r>
          </a:p>
        </p:txBody>
      </p:sp>
      <p:pic>
        <p:nvPicPr>
          <p:cNvPr id="7171" name="Picture 6" descr="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557212"/>
            <a:ext cx="8858250" cy="5919788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Lung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18457"/>
            <a:ext cx="5419683" cy="4495800"/>
          </a:xfrm>
          <a:prstGeom prst="rect">
            <a:avLst/>
          </a:prstGeom>
        </p:spPr>
      </p:pic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-76200" y="5638800"/>
            <a:ext cx="91440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lung, CT image</a:t>
            </a:r>
          </a:p>
        </p:txBody>
      </p:sp>
    </p:spTree>
    <p:extLst>
      <p:ext uri="{BB962C8B-B14F-4D97-AF65-F5344CB8AC3E}">
        <p14:creationId xmlns:p14="http://schemas.microsoft.com/office/powerpoint/2010/main" val="201559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6477000"/>
            <a:ext cx="9144000" cy="38100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lower respiratory tract</a:t>
            </a:r>
          </a:p>
        </p:txBody>
      </p:sp>
      <p:pic>
        <p:nvPicPr>
          <p:cNvPr id="8195" name="Picture 6" descr="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517525"/>
            <a:ext cx="4191000" cy="5989638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Lung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-228600" y="533400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adult lung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048" y="762000"/>
            <a:ext cx="6488002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21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28600"/>
            <a:ext cx="914400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Diseases of the Respiratory System</a:t>
            </a:r>
          </a:p>
        </p:txBody>
      </p:sp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381000" y="2895600"/>
            <a:ext cx="8610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800" b="1" dirty="0"/>
              <a:t>Chronic Obstructive Pulmonary Diseases (COPD) including Bronchial Asthma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smtClean="0"/>
              <a:t>Bronchial asthma</a:t>
            </a:r>
            <a:br>
              <a:rPr lang="en-US" sz="4800" dirty="0" smtClean="0"/>
            </a:br>
            <a:r>
              <a:rPr lang="en-US" sz="3200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7391400" cy="5257800"/>
          </a:xfrm>
        </p:spPr>
        <p:txBody>
          <a:bodyPr/>
          <a:lstStyle/>
          <a:p>
            <a:pPr lvl="0"/>
            <a:r>
              <a:rPr lang="en-US" sz="2400" dirty="0" smtClean="0"/>
              <a:t>Define bronchial asthma (BA)</a:t>
            </a:r>
          </a:p>
          <a:p>
            <a:pPr lvl="0">
              <a:buNone/>
            </a:pPr>
            <a:endParaRPr lang="en-US" sz="2400" b="1" u="words" dirty="0" smtClean="0"/>
          </a:p>
          <a:p>
            <a:pPr lvl="0"/>
            <a:r>
              <a:rPr lang="en-US" sz="2400" dirty="0" smtClean="0"/>
              <a:t>Understand </a:t>
            </a:r>
            <a:r>
              <a:rPr lang="en-US" sz="2400" dirty="0"/>
              <a:t>the pathogenesis </a:t>
            </a:r>
          </a:p>
          <a:p>
            <a:pPr lvl="0"/>
            <a:r>
              <a:rPr lang="en-US" sz="2400" dirty="0" smtClean="0"/>
              <a:t>Understanding the morphological changes</a:t>
            </a:r>
          </a:p>
          <a:p>
            <a:pPr lvl="0"/>
            <a:r>
              <a:rPr lang="en-US" sz="2400" dirty="0" smtClean="0"/>
              <a:t>Know the manifestation and clinical coarse of BA</a:t>
            </a:r>
          </a:p>
          <a:p>
            <a:pPr lvl="0"/>
            <a:r>
              <a:rPr lang="en-US" sz="2400" dirty="0" smtClean="0"/>
              <a:t>List the complications of BA</a:t>
            </a:r>
          </a:p>
          <a:p>
            <a:pPr lvl="0"/>
            <a:r>
              <a:rPr lang="en-US" sz="2400" dirty="0" smtClean="0"/>
              <a:t>Define status </a:t>
            </a:r>
            <a:r>
              <a:rPr lang="en-US" sz="2400" dirty="0" err="1" smtClean="0"/>
              <a:t>asthmaticus</a:t>
            </a:r>
            <a:r>
              <a:rPr lang="en-US" sz="2400" dirty="0" smtClean="0"/>
              <a:t> </a:t>
            </a:r>
          </a:p>
          <a:p>
            <a:pPr lvl="0"/>
            <a:r>
              <a:rPr lang="en-US" sz="2400" dirty="0" smtClean="0"/>
              <a:t>Know the prognosis and prevention of BA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029200" y="838200"/>
            <a:ext cx="3810000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BA is an episodic, reversible </a:t>
            </a:r>
            <a:r>
              <a:rPr lang="en-US" sz="2000" dirty="0" err="1" smtClean="0"/>
              <a:t>bronchoconstriction</a:t>
            </a:r>
            <a:r>
              <a:rPr lang="en-US" sz="2000" dirty="0" smtClean="0"/>
              <a:t> caused by increased responsiveness of the </a:t>
            </a:r>
            <a:r>
              <a:rPr lang="en-US" sz="2000" dirty="0" err="1" smtClean="0"/>
              <a:t>tracheobronchial</a:t>
            </a:r>
            <a:r>
              <a:rPr lang="en-US" sz="2000" dirty="0" smtClean="0"/>
              <a:t> tree to various stimuli.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Words>1341</Words>
  <Application>Microsoft Office PowerPoint</Application>
  <PresentationFormat>On-screen Show (4:3)</PresentationFormat>
  <Paragraphs>178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Ariston-Normal-Italic</vt:lpstr>
      <vt:lpstr>Calibri</vt:lpstr>
      <vt:lpstr>Calibri Light</vt:lpstr>
      <vt:lpstr>Meta Serif Office Pro</vt:lpstr>
      <vt:lpstr>Source Sans Pro</vt:lpstr>
      <vt:lpstr>Tahoma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The respiratory system</vt:lpstr>
      <vt:lpstr>Normal lung, CT image</vt:lpstr>
      <vt:lpstr>The lower respiratory tract</vt:lpstr>
      <vt:lpstr>PowerPoint Presentation</vt:lpstr>
      <vt:lpstr>PowerPoint Presentation</vt:lpstr>
      <vt:lpstr>Bronchial asthma Objectives</vt:lpstr>
      <vt:lpstr>PowerPoint Presentation</vt:lpstr>
      <vt:lpstr>PowerPoint Presentation</vt:lpstr>
      <vt:lpstr>PowerPoint Presentation</vt:lpstr>
      <vt:lpstr>Pathogenesis </vt:lpstr>
      <vt:lpstr>Classification</vt:lpstr>
      <vt:lpstr>Pathogenesis of allergic asthma</vt:lpstr>
      <vt:lpstr>Pathogenesis</vt:lpstr>
      <vt:lpstr>Pathogenesis: Genetic factor</vt:lpstr>
      <vt:lpstr>PowerPoint Presentation</vt:lpstr>
      <vt:lpstr>PowerPoint Presentation</vt:lpstr>
      <vt:lpstr>Bronchial airway in normal lung</vt:lpstr>
      <vt:lpstr>PowerPoint Presentation</vt:lpstr>
      <vt:lpstr>PowerPoint Presentation</vt:lpstr>
      <vt:lpstr>Bronchial biopsy specimen from an asthmatic patient showing sub-basement membrane fibrosis, eosinophilic inflammation and smooth muscle hyperplasia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Features </vt:lpstr>
      <vt:lpstr>PowerPoint Presentation</vt:lpstr>
      <vt:lpstr>PowerPoint Presentation</vt:lpstr>
      <vt:lpstr>COMPLICATIONS OF ASTHMA </vt:lpstr>
      <vt:lpstr>Prognosis</vt:lpstr>
      <vt:lpstr>Prevention </vt:lpstr>
      <vt:lpstr> Asthma: Summary  Episodic attacks of bronchoconstriction (reversible)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Maha Arafah</dc:creator>
  <cp:lastModifiedBy>Maha Mohammead Arfah</cp:lastModifiedBy>
  <cp:revision>17</cp:revision>
  <dcterms:created xsi:type="dcterms:W3CDTF">2018-12-14T07:14:42Z</dcterms:created>
  <dcterms:modified xsi:type="dcterms:W3CDTF">2019-12-30T13:03:17Z</dcterms:modified>
</cp:coreProperties>
</file>