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12" r:id="rId2"/>
    <p:sldId id="292" r:id="rId3"/>
    <p:sldId id="294" r:id="rId4"/>
    <p:sldId id="293" r:id="rId5"/>
    <p:sldId id="259" r:id="rId6"/>
    <p:sldId id="258" r:id="rId7"/>
    <p:sldId id="313" r:id="rId8"/>
    <p:sldId id="295" r:id="rId9"/>
    <p:sldId id="296" r:id="rId10"/>
    <p:sldId id="306" r:id="rId11"/>
    <p:sldId id="267" r:id="rId12"/>
    <p:sldId id="269" r:id="rId13"/>
    <p:sldId id="268" r:id="rId14"/>
    <p:sldId id="270" r:id="rId15"/>
    <p:sldId id="272" r:id="rId16"/>
    <p:sldId id="297" r:id="rId17"/>
    <p:sldId id="271" r:id="rId18"/>
    <p:sldId id="300" r:id="rId19"/>
    <p:sldId id="301" r:id="rId20"/>
    <p:sldId id="265" r:id="rId21"/>
    <p:sldId id="315" r:id="rId22"/>
    <p:sldId id="264" r:id="rId23"/>
    <p:sldId id="261" r:id="rId24"/>
    <p:sldId id="266" r:id="rId25"/>
    <p:sldId id="262" r:id="rId26"/>
    <p:sldId id="308" r:id="rId27"/>
    <p:sldId id="314" r:id="rId28"/>
    <p:sldId id="303" r:id="rId29"/>
    <p:sldId id="273" r:id="rId30"/>
    <p:sldId id="277" r:id="rId31"/>
    <p:sldId id="275" r:id="rId32"/>
    <p:sldId id="278" r:id="rId33"/>
    <p:sldId id="279" r:id="rId34"/>
    <p:sldId id="280" r:id="rId35"/>
    <p:sldId id="281" r:id="rId36"/>
    <p:sldId id="283" r:id="rId37"/>
    <p:sldId id="284" r:id="rId38"/>
    <p:sldId id="309" r:id="rId39"/>
    <p:sldId id="310" r:id="rId40"/>
    <p:sldId id="304" r:id="rId41"/>
    <p:sldId id="287" r:id="rId42"/>
    <p:sldId id="288" r:id="rId43"/>
    <p:sldId id="289" r:id="rId44"/>
    <p:sldId id="305" r:id="rId45"/>
    <p:sldId id="29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6" autoAdjust="0"/>
  </p:normalViewPr>
  <p:slideViewPr>
    <p:cSldViewPr>
      <p:cViewPr>
        <p:scale>
          <a:sx n="60" d="100"/>
          <a:sy n="60" d="100"/>
        </p:scale>
        <p:origin x="-1212" y="-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6" y="1288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B05535-D2C6-4152-90EF-D8228A8AA396}" type="doc">
      <dgm:prSet loTypeId="urn:microsoft.com/office/officeart/2005/8/layout/vList5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050BF43-8A47-4178-BFB3-660A573F3830}">
      <dgm:prSet phldrT="[Text]"/>
      <dgm:spPr/>
      <dgm:t>
        <a:bodyPr/>
        <a:lstStyle/>
        <a:p>
          <a:r>
            <a:rPr lang="en-US" dirty="0"/>
            <a:t>Causes </a:t>
          </a:r>
        </a:p>
      </dgm:t>
    </dgm:pt>
    <dgm:pt modelId="{7A1A6CA2-88FC-4398-9807-D1AE1257B213}" type="parTrans" cxnId="{CACC563C-ADFB-442E-9C6E-FC877B3255A6}">
      <dgm:prSet/>
      <dgm:spPr/>
      <dgm:t>
        <a:bodyPr/>
        <a:lstStyle/>
        <a:p>
          <a:endParaRPr lang="en-US"/>
        </a:p>
      </dgm:t>
    </dgm:pt>
    <dgm:pt modelId="{82593CEF-0ACB-4349-8BA7-013A6F3565A3}" type="sibTrans" cxnId="{CACC563C-ADFB-442E-9C6E-FC877B3255A6}">
      <dgm:prSet/>
      <dgm:spPr/>
      <dgm:t>
        <a:bodyPr/>
        <a:lstStyle/>
        <a:p>
          <a:endParaRPr lang="en-US"/>
        </a:p>
      </dgm:t>
    </dgm:pt>
    <dgm:pt modelId="{065E2F7A-A24D-4B4F-9568-F029187826DE}">
      <dgm:prSet phldrT="[Text]" custT="1"/>
      <dgm:spPr/>
      <dgm:t>
        <a:bodyPr/>
        <a:lstStyle/>
        <a:p>
          <a:r>
            <a:rPr lang="en-US" sz="2000" b="0" i="0" dirty="0"/>
            <a:t>Unknown? Genetic</a:t>
          </a:r>
          <a:endParaRPr lang="en-US" sz="2000" dirty="0">
            <a:latin typeface="Albertus" pitchFamily="34" charset="0"/>
          </a:endParaRPr>
        </a:p>
      </dgm:t>
    </dgm:pt>
    <dgm:pt modelId="{1E8E965B-DD6A-45D3-B692-1B7484EC8AAB}" type="parTrans" cxnId="{0249F2CC-67F0-46A4-9B70-E3D45D9D997C}">
      <dgm:prSet/>
      <dgm:spPr/>
      <dgm:t>
        <a:bodyPr/>
        <a:lstStyle/>
        <a:p>
          <a:endParaRPr lang="en-US"/>
        </a:p>
      </dgm:t>
    </dgm:pt>
    <dgm:pt modelId="{F13D2A9E-00A3-4768-9E06-2C46FCCDBAC1}" type="sibTrans" cxnId="{0249F2CC-67F0-46A4-9B70-E3D45D9D997C}">
      <dgm:prSet/>
      <dgm:spPr/>
      <dgm:t>
        <a:bodyPr/>
        <a:lstStyle/>
        <a:p>
          <a:endParaRPr lang="en-US"/>
        </a:p>
      </dgm:t>
    </dgm:pt>
    <dgm:pt modelId="{4D97FA0B-B34D-46CA-8E13-BDF42ECE15F6}">
      <dgm:prSet phldrT="[Text]"/>
      <dgm:spPr/>
      <dgm:t>
        <a:bodyPr/>
        <a:lstStyle/>
        <a:p>
          <a:r>
            <a:rPr lang="en-US" dirty="0"/>
            <a:t>Clinical features</a:t>
          </a:r>
        </a:p>
      </dgm:t>
    </dgm:pt>
    <dgm:pt modelId="{5FDB8762-D618-4F26-987B-FB973B1314B9}" type="parTrans" cxnId="{BF464DFA-E36A-474F-871E-8B80AD564EE2}">
      <dgm:prSet/>
      <dgm:spPr/>
      <dgm:t>
        <a:bodyPr/>
        <a:lstStyle/>
        <a:p>
          <a:endParaRPr lang="en-US"/>
        </a:p>
      </dgm:t>
    </dgm:pt>
    <dgm:pt modelId="{AD2FF4F8-4E5C-4FF2-919B-19E36BF50141}" type="sibTrans" cxnId="{BF464DFA-E36A-474F-871E-8B80AD564EE2}">
      <dgm:prSet/>
      <dgm:spPr/>
      <dgm:t>
        <a:bodyPr/>
        <a:lstStyle/>
        <a:p>
          <a:endParaRPr lang="en-US"/>
        </a:p>
      </dgm:t>
    </dgm:pt>
    <dgm:pt modelId="{2688C572-73B7-4C68-8A7D-62FD041E3DAB}">
      <dgm:prSet phldrT="[Text]" custT="1"/>
      <dgm:spPr/>
      <dgm:t>
        <a:bodyPr/>
        <a:lstStyle/>
        <a:p>
          <a:r>
            <a:rPr lang="en-US" sz="2000" b="0" i="0" dirty="0"/>
            <a:t>Gradually increasing </a:t>
          </a:r>
          <a:r>
            <a:rPr lang="en-US" sz="2000" b="0" i="1" dirty="0"/>
            <a:t>dyspnea on exertion</a:t>
          </a:r>
          <a:r>
            <a:rPr lang="en-US" sz="2000" b="0" i="0" dirty="0"/>
            <a:t> and dry cough</a:t>
          </a:r>
          <a:endParaRPr lang="en-US" sz="1800" dirty="0">
            <a:latin typeface="Albertus" pitchFamily="34" charset="0"/>
          </a:endParaRPr>
        </a:p>
      </dgm:t>
    </dgm:pt>
    <dgm:pt modelId="{207A407C-FF5D-45F4-A0E6-9A590AE90348}" type="parTrans" cxnId="{F98C1B5E-287A-4BB1-A6AD-DCAC8DDDBDE7}">
      <dgm:prSet/>
      <dgm:spPr/>
      <dgm:t>
        <a:bodyPr/>
        <a:lstStyle/>
        <a:p>
          <a:endParaRPr lang="en-US"/>
        </a:p>
      </dgm:t>
    </dgm:pt>
    <dgm:pt modelId="{944A928F-F66E-49A2-A2AB-54CF51A19353}" type="sibTrans" cxnId="{F98C1B5E-287A-4BB1-A6AD-DCAC8DDDBDE7}">
      <dgm:prSet/>
      <dgm:spPr/>
      <dgm:t>
        <a:bodyPr/>
        <a:lstStyle/>
        <a:p>
          <a:endParaRPr lang="en-US"/>
        </a:p>
      </dgm:t>
    </dgm:pt>
    <dgm:pt modelId="{FC61C7C2-7098-4DED-84B2-9A8B68D9892B}">
      <dgm:prSet phldrT="[Text]"/>
      <dgm:spPr/>
      <dgm:t>
        <a:bodyPr/>
        <a:lstStyle/>
        <a:p>
          <a:r>
            <a:rPr lang="en-US" dirty="0"/>
            <a:t>Complications</a:t>
          </a:r>
        </a:p>
      </dgm:t>
    </dgm:pt>
    <dgm:pt modelId="{BD898351-C830-4F04-AAEF-E5656CC165AF}" type="parTrans" cxnId="{45B8E0BD-58AF-4C0C-A181-BDC983B78996}">
      <dgm:prSet/>
      <dgm:spPr/>
      <dgm:t>
        <a:bodyPr/>
        <a:lstStyle/>
        <a:p>
          <a:endParaRPr lang="en-US"/>
        </a:p>
      </dgm:t>
    </dgm:pt>
    <dgm:pt modelId="{37766EA0-E96C-4752-9427-7A407F50C99B}" type="sibTrans" cxnId="{45B8E0BD-58AF-4C0C-A181-BDC983B78996}">
      <dgm:prSet/>
      <dgm:spPr/>
      <dgm:t>
        <a:bodyPr/>
        <a:lstStyle/>
        <a:p>
          <a:endParaRPr lang="en-US"/>
        </a:p>
      </dgm:t>
    </dgm:pt>
    <dgm:pt modelId="{75E2FDFD-A5DB-49FA-B9A9-33A251FFC683}">
      <dgm:prSet phldrT="[Text]" custT="1"/>
      <dgm:spPr/>
      <dgm:t>
        <a:bodyPr/>
        <a:lstStyle/>
        <a:p>
          <a:r>
            <a:rPr lang="en-US" sz="2400" b="0" i="0" dirty="0"/>
            <a:t>Hypoxemia, </a:t>
          </a:r>
          <a:r>
            <a:rPr lang="en-US" sz="2400" b="0" i="1" dirty="0"/>
            <a:t>cyanosis </a:t>
          </a:r>
          <a:r>
            <a:rPr lang="en-US" sz="2400" b="0" i="0" dirty="0"/>
            <a:t>and clubbing</a:t>
          </a:r>
          <a:endParaRPr lang="en-US" sz="2400" dirty="0">
            <a:latin typeface="Albertus" pitchFamily="34" charset="0"/>
          </a:endParaRPr>
        </a:p>
      </dgm:t>
    </dgm:pt>
    <dgm:pt modelId="{F858C41D-902A-4CA9-AA79-D6B15018731C}" type="parTrans" cxnId="{7496C738-8393-4B11-AB26-07EB9CEC842A}">
      <dgm:prSet/>
      <dgm:spPr/>
      <dgm:t>
        <a:bodyPr/>
        <a:lstStyle/>
        <a:p>
          <a:endParaRPr lang="en-US"/>
        </a:p>
      </dgm:t>
    </dgm:pt>
    <dgm:pt modelId="{AE6A3521-98C6-4FE2-989D-ADDC16187F1B}" type="sibTrans" cxnId="{7496C738-8393-4B11-AB26-07EB9CEC842A}">
      <dgm:prSet/>
      <dgm:spPr/>
      <dgm:t>
        <a:bodyPr/>
        <a:lstStyle/>
        <a:p>
          <a:endParaRPr lang="en-US"/>
        </a:p>
      </dgm:t>
    </dgm:pt>
    <dgm:pt modelId="{CA28A767-1E9F-4D9F-A387-0722B543D3B5}">
      <dgm:prSet phldrT="[Text]" custT="1"/>
      <dgm:spPr/>
      <dgm:t>
        <a:bodyPr/>
        <a:lstStyle/>
        <a:p>
          <a:r>
            <a:rPr lang="en-US" sz="2000" b="0" i="0" dirty="0"/>
            <a:t>The resulting injury to alveolar epithelial cells set in motion event that lead to increase local production of </a:t>
          </a:r>
          <a:r>
            <a:rPr lang="en-US" sz="2000" b="0" i="0" dirty="0" err="1"/>
            <a:t>fibrogenic</a:t>
          </a:r>
          <a:r>
            <a:rPr lang="en-US" sz="2000" b="0" i="0" dirty="0"/>
            <a:t> cytokines such as TGF-β</a:t>
          </a:r>
          <a:r>
            <a:rPr lang="en-US" sz="2000" dirty="0">
              <a:latin typeface="Albertus" pitchFamily="34" charset="0"/>
            </a:rPr>
            <a:t> </a:t>
          </a:r>
        </a:p>
      </dgm:t>
    </dgm:pt>
    <dgm:pt modelId="{38337B37-EE74-4A92-ADEB-1B3F148A2FD4}" type="parTrans" cxnId="{0F68B008-10BA-4D26-B818-D75E2B18456A}">
      <dgm:prSet/>
      <dgm:spPr/>
      <dgm:t>
        <a:bodyPr/>
        <a:lstStyle/>
        <a:p>
          <a:endParaRPr lang="en-US"/>
        </a:p>
      </dgm:t>
    </dgm:pt>
    <dgm:pt modelId="{926BA8F0-07AB-4F92-B194-273372B845F5}" type="sibTrans" cxnId="{0F68B008-10BA-4D26-B818-D75E2B18456A}">
      <dgm:prSet/>
      <dgm:spPr/>
      <dgm:t>
        <a:bodyPr/>
        <a:lstStyle/>
        <a:p>
          <a:endParaRPr lang="en-US"/>
        </a:p>
      </dgm:t>
    </dgm:pt>
    <dgm:pt modelId="{0E4B8521-531A-4547-97D6-FEEE13943053}">
      <dgm:prSet custT="1"/>
      <dgm:spPr/>
      <dgm:t>
        <a:bodyPr/>
        <a:lstStyle/>
        <a:p>
          <a:r>
            <a:rPr lang="en-US" sz="2000" b="0" i="0" dirty="0"/>
            <a:t>Most patients are 55 to 75 years</a:t>
          </a:r>
          <a:endParaRPr lang="en-US" sz="2000" dirty="0"/>
        </a:p>
      </dgm:t>
    </dgm:pt>
    <dgm:pt modelId="{CAD7F41B-CCFC-4EFC-A2D9-7B71C255F1E5}" type="parTrans" cxnId="{6C270F90-E515-445F-A887-FFFC3735A74D}">
      <dgm:prSet/>
      <dgm:spPr/>
      <dgm:t>
        <a:bodyPr/>
        <a:lstStyle/>
        <a:p>
          <a:endParaRPr lang="en-US"/>
        </a:p>
      </dgm:t>
    </dgm:pt>
    <dgm:pt modelId="{7E5A9B7D-C53C-4E6D-A41B-DE515888136A}" type="sibTrans" cxnId="{6C270F90-E515-445F-A887-FFFC3735A74D}">
      <dgm:prSet/>
      <dgm:spPr/>
      <dgm:t>
        <a:bodyPr/>
        <a:lstStyle/>
        <a:p>
          <a:endParaRPr lang="en-US"/>
        </a:p>
      </dgm:t>
    </dgm:pt>
    <dgm:pt modelId="{B372A729-6B81-4FB5-AE0F-82FE07111874}">
      <dgm:prSet custT="1"/>
      <dgm:spPr/>
      <dgm:t>
        <a:bodyPr/>
        <a:lstStyle/>
        <a:p>
          <a:r>
            <a:rPr lang="en-US" sz="2400" b="0" i="0" dirty="0"/>
            <a:t>gradual deterioration in pulmonary status despite medical treatment </a:t>
          </a:r>
          <a:endParaRPr lang="en-US" sz="2400" dirty="0"/>
        </a:p>
      </dgm:t>
    </dgm:pt>
    <dgm:pt modelId="{4BFA8FE6-60E1-4E33-8D22-BF24BBD977CF}" type="parTrans" cxnId="{85D8D0F7-99AB-41A9-B522-79E566FA7CF2}">
      <dgm:prSet/>
      <dgm:spPr/>
      <dgm:t>
        <a:bodyPr/>
        <a:lstStyle/>
        <a:p>
          <a:endParaRPr lang="en-US"/>
        </a:p>
      </dgm:t>
    </dgm:pt>
    <dgm:pt modelId="{E15BF820-9FBD-4CE3-A0E5-A6C90E60BB64}" type="sibTrans" cxnId="{85D8D0F7-99AB-41A9-B522-79E566FA7CF2}">
      <dgm:prSet/>
      <dgm:spPr/>
      <dgm:t>
        <a:bodyPr/>
        <a:lstStyle/>
        <a:p>
          <a:endParaRPr lang="en-US"/>
        </a:p>
      </dgm:t>
    </dgm:pt>
    <dgm:pt modelId="{54D93FD1-8B62-43D0-B371-2CBCF7FEBC2C}">
      <dgm:prSet custT="1"/>
      <dgm:spPr/>
      <dgm:t>
        <a:bodyPr/>
        <a:lstStyle/>
        <a:p>
          <a:r>
            <a:rPr lang="en-US" sz="2400" b="0" i="0" dirty="0"/>
            <a:t>The median survival is about 3 years</a:t>
          </a:r>
          <a:endParaRPr lang="en-US" sz="2400" dirty="0"/>
        </a:p>
      </dgm:t>
    </dgm:pt>
    <dgm:pt modelId="{B7F89FBB-6647-4B40-BDB6-6E46B15ACCAD}" type="parTrans" cxnId="{F3E5C4BF-2854-4F04-BBC3-DF1EBAA3B3EA}">
      <dgm:prSet/>
      <dgm:spPr/>
      <dgm:t>
        <a:bodyPr/>
        <a:lstStyle/>
        <a:p>
          <a:endParaRPr lang="en-US"/>
        </a:p>
      </dgm:t>
    </dgm:pt>
    <dgm:pt modelId="{4BD95C7F-A9EF-4EF3-84F6-C689B03B346F}" type="sibTrans" cxnId="{F3E5C4BF-2854-4F04-BBC3-DF1EBAA3B3EA}">
      <dgm:prSet/>
      <dgm:spPr/>
      <dgm:t>
        <a:bodyPr/>
        <a:lstStyle/>
        <a:p>
          <a:endParaRPr lang="en-US"/>
        </a:p>
      </dgm:t>
    </dgm:pt>
    <dgm:pt modelId="{486EF52A-AC5C-4930-89D9-398853D97A81}">
      <dgm:prSet custT="1"/>
      <dgm:spPr/>
      <dgm:t>
        <a:bodyPr/>
        <a:lstStyle/>
        <a:p>
          <a:r>
            <a:rPr lang="en-US" sz="2000" dirty="0"/>
            <a:t>X ray: early: ground glass fine granularity, advanced: </a:t>
          </a:r>
          <a:r>
            <a:rPr lang="en-US" sz="2000" b="0" dirty="0"/>
            <a:t>honeycomb lung</a:t>
          </a:r>
        </a:p>
      </dgm:t>
    </dgm:pt>
    <dgm:pt modelId="{90F974CF-9543-4E1F-AD79-2C083185233F}" type="parTrans" cxnId="{2EBD4178-D88A-465C-B9BF-6612F0E90A33}">
      <dgm:prSet/>
      <dgm:spPr/>
    </dgm:pt>
    <dgm:pt modelId="{FC50384A-4966-4938-8A33-F0399C7D1E09}" type="sibTrans" cxnId="{2EBD4178-D88A-465C-B9BF-6612F0E90A33}">
      <dgm:prSet/>
      <dgm:spPr/>
    </dgm:pt>
    <dgm:pt modelId="{62A49AC4-5A01-4341-9AEB-D8B2EB4D9F4D}" type="pres">
      <dgm:prSet presAssocID="{28B05535-D2C6-4152-90EF-D8228A8AA396}" presName="Name0" presStyleCnt="0">
        <dgm:presLayoutVars>
          <dgm:dir/>
          <dgm:animLvl val="lvl"/>
          <dgm:resizeHandles val="exact"/>
        </dgm:presLayoutVars>
      </dgm:prSet>
      <dgm:spPr/>
    </dgm:pt>
    <dgm:pt modelId="{6D8AEFDE-1767-4FFD-95A7-3666D3076767}" type="pres">
      <dgm:prSet presAssocID="{F050BF43-8A47-4178-BFB3-660A573F3830}" presName="linNode" presStyleCnt="0"/>
      <dgm:spPr/>
    </dgm:pt>
    <dgm:pt modelId="{2B7EDEB7-E40E-4ED2-9A01-C0DFAD9F2683}" type="pres">
      <dgm:prSet presAssocID="{F050BF43-8A47-4178-BFB3-660A573F3830}" presName="parentText" presStyleLbl="node1" presStyleIdx="0" presStyleCnt="3" custScaleX="75926" custLinFactNeighborY="-151">
        <dgm:presLayoutVars>
          <dgm:chMax val="1"/>
          <dgm:bulletEnabled val="1"/>
        </dgm:presLayoutVars>
      </dgm:prSet>
      <dgm:spPr/>
    </dgm:pt>
    <dgm:pt modelId="{937E2F15-1914-4AF7-A5D4-70DF96DDC086}" type="pres">
      <dgm:prSet presAssocID="{F050BF43-8A47-4178-BFB3-660A573F3830}" presName="descendantText" presStyleLbl="alignAccFollowNode1" presStyleIdx="0" presStyleCnt="3" custScaleX="125887">
        <dgm:presLayoutVars>
          <dgm:bulletEnabled val="1"/>
        </dgm:presLayoutVars>
      </dgm:prSet>
      <dgm:spPr/>
    </dgm:pt>
    <dgm:pt modelId="{B1AFD3B1-1284-4238-8DEA-265D22EDE1F4}" type="pres">
      <dgm:prSet presAssocID="{82593CEF-0ACB-4349-8BA7-013A6F3565A3}" presName="sp" presStyleCnt="0"/>
      <dgm:spPr/>
    </dgm:pt>
    <dgm:pt modelId="{6C9A0D76-51CE-41BD-AD4D-BFDF649BECB0}" type="pres">
      <dgm:prSet presAssocID="{4D97FA0B-B34D-46CA-8E13-BDF42ECE15F6}" presName="linNode" presStyleCnt="0"/>
      <dgm:spPr/>
    </dgm:pt>
    <dgm:pt modelId="{7645726F-8267-4A5F-B445-B4F49ED84212}" type="pres">
      <dgm:prSet presAssocID="{4D97FA0B-B34D-46CA-8E13-BDF42ECE15F6}" presName="parentText" presStyleLbl="node1" presStyleIdx="1" presStyleCnt="3" custScaleX="71296">
        <dgm:presLayoutVars>
          <dgm:chMax val="1"/>
          <dgm:bulletEnabled val="1"/>
        </dgm:presLayoutVars>
      </dgm:prSet>
      <dgm:spPr/>
    </dgm:pt>
    <dgm:pt modelId="{DBD0D341-AEFA-4C19-8329-26113570050C}" type="pres">
      <dgm:prSet presAssocID="{4D97FA0B-B34D-46CA-8E13-BDF42ECE15F6}" presName="descendantText" presStyleLbl="alignAccFollowNode1" presStyleIdx="1" presStyleCnt="3" custScaleX="118281">
        <dgm:presLayoutVars>
          <dgm:bulletEnabled val="1"/>
        </dgm:presLayoutVars>
      </dgm:prSet>
      <dgm:spPr/>
    </dgm:pt>
    <dgm:pt modelId="{4B8344F3-483A-4CF3-B03C-7D4164C73184}" type="pres">
      <dgm:prSet presAssocID="{AD2FF4F8-4E5C-4FF2-919B-19E36BF50141}" presName="sp" presStyleCnt="0"/>
      <dgm:spPr/>
    </dgm:pt>
    <dgm:pt modelId="{3911DBE8-3EF2-43C8-9A09-0E52514E06E8}" type="pres">
      <dgm:prSet presAssocID="{FC61C7C2-7098-4DED-84B2-9A8B68D9892B}" presName="linNode" presStyleCnt="0"/>
      <dgm:spPr/>
    </dgm:pt>
    <dgm:pt modelId="{ED1E6EE3-0F67-4FD1-9CC5-72FC0C805351}" type="pres">
      <dgm:prSet presAssocID="{FC61C7C2-7098-4DED-84B2-9A8B68D9892B}" presName="parentText" presStyleLbl="node1" presStyleIdx="2" presStyleCnt="3" custScaleX="75926">
        <dgm:presLayoutVars>
          <dgm:chMax val="1"/>
          <dgm:bulletEnabled val="1"/>
        </dgm:presLayoutVars>
      </dgm:prSet>
      <dgm:spPr/>
    </dgm:pt>
    <dgm:pt modelId="{09FE4226-F198-4E79-8242-B747F51D57B7}" type="pres">
      <dgm:prSet presAssocID="{FC61C7C2-7098-4DED-84B2-9A8B68D9892B}" presName="descendantText" presStyleLbl="alignAccFollowNode1" presStyleIdx="2" presStyleCnt="3" custScaleX="121561" custScaleY="132967" custLinFactNeighborX="1" custLinFactNeighborY="103">
        <dgm:presLayoutVars>
          <dgm:bulletEnabled val="1"/>
        </dgm:presLayoutVars>
      </dgm:prSet>
      <dgm:spPr/>
    </dgm:pt>
  </dgm:ptLst>
  <dgm:cxnLst>
    <dgm:cxn modelId="{0F68B008-10BA-4D26-B818-D75E2B18456A}" srcId="{F050BF43-8A47-4178-BFB3-660A573F3830}" destId="{CA28A767-1E9F-4D9F-A387-0722B543D3B5}" srcOrd="1" destOrd="0" parTransId="{38337B37-EE74-4A92-ADEB-1B3F148A2FD4}" sibTransId="{926BA8F0-07AB-4F92-B194-273372B845F5}"/>
    <dgm:cxn modelId="{A9C81318-7839-4C4E-866B-5D4E4A1CD952}" type="presOf" srcId="{CA28A767-1E9F-4D9F-A387-0722B543D3B5}" destId="{937E2F15-1914-4AF7-A5D4-70DF96DDC086}" srcOrd="0" destOrd="1" presId="urn:microsoft.com/office/officeart/2005/8/layout/vList5"/>
    <dgm:cxn modelId="{D037E71E-9433-4231-AA0F-4DF06C757741}" type="presOf" srcId="{4D97FA0B-B34D-46CA-8E13-BDF42ECE15F6}" destId="{7645726F-8267-4A5F-B445-B4F49ED84212}" srcOrd="0" destOrd="0" presId="urn:microsoft.com/office/officeart/2005/8/layout/vList5"/>
    <dgm:cxn modelId="{B698501F-03E0-4806-8DE0-FA8B22A349B1}" type="presOf" srcId="{2688C572-73B7-4C68-8A7D-62FD041E3DAB}" destId="{DBD0D341-AEFA-4C19-8329-26113570050C}" srcOrd="0" destOrd="0" presId="urn:microsoft.com/office/officeart/2005/8/layout/vList5"/>
    <dgm:cxn modelId="{4D1EBF26-8CC3-42B3-B7DE-F936FA03FC2E}" type="presOf" srcId="{486EF52A-AC5C-4930-89D9-398853D97A81}" destId="{DBD0D341-AEFA-4C19-8329-26113570050C}" srcOrd="0" destOrd="2" presId="urn:microsoft.com/office/officeart/2005/8/layout/vList5"/>
    <dgm:cxn modelId="{7496C738-8393-4B11-AB26-07EB9CEC842A}" srcId="{FC61C7C2-7098-4DED-84B2-9A8B68D9892B}" destId="{75E2FDFD-A5DB-49FA-B9A9-33A251FFC683}" srcOrd="0" destOrd="0" parTransId="{F858C41D-902A-4CA9-AA79-D6B15018731C}" sibTransId="{AE6A3521-98C6-4FE2-989D-ADDC16187F1B}"/>
    <dgm:cxn modelId="{CACC563C-ADFB-442E-9C6E-FC877B3255A6}" srcId="{28B05535-D2C6-4152-90EF-D8228A8AA396}" destId="{F050BF43-8A47-4178-BFB3-660A573F3830}" srcOrd="0" destOrd="0" parTransId="{7A1A6CA2-88FC-4398-9807-D1AE1257B213}" sibTransId="{82593CEF-0ACB-4349-8BA7-013A6F3565A3}"/>
    <dgm:cxn modelId="{0C21E144-6C9C-495A-A6D2-9A905F2B9A2A}" type="presOf" srcId="{54D93FD1-8B62-43D0-B371-2CBCF7FEBC2C}" destId="{09FE4226-F198-4E79-8242-B747F51D57B7}" srcOrd="0" destOrd="2" presId="urn:microsoft.com/office/officeart/2005/8/layout/vList5"/>
    <dgm:cxn modelId="{08C8154C-7593-404E-8468-7B3AFE62989C}" type="presOf" srcId="{75E2FDFD-A5DB-49FA-B9A9-33A251FFC683}" destId="{09FE4226-F198-4E79-8242-B747F51D57B7}" srcOrd="0" destOrd="0" presId="urn:microsoft.com/office/officeart/2005/8/layout/vList5"/>
    <dgm:cxn modelId="{F98C1B5E-287A-4BB1-A6AD-DCAC8DDDBDE7}" srcId="{4D97FA0B-B34D-46CA-8E13-BDF42ECE15F6}" destId="{2688C572-73B7-4C68-8A7D-62FD041E3DAB}" srcOrd="0" destOrd="0" parTransId="{207A407C-FF5D-45F4-A0E6-9A590AE90348}" sibTransId="{944A928F-F66E-49A2-A2AB-54CF51A19353}"/>
    <dgm:cxn modelId="{2EBD4178-D88A-465C-B9BF-6612F0E90A33}" srcId="{4D97FA0B-B34D-46CA-8E13-BDF42ECE15F6}" destId="{486EF52A-AC5C-4930-89D9-398853D97A81}" srcOrd="2" destOrd="0" parTransId="{90F974CF-9543-4E1F-AD79-2C083185233F}" sibTransId="{FC50384A-4966-4938-8A33-F0399C7D1E09}"/>
    <dgm:cxn modelId="{6FB45584-CC2D-4B9E-A5FF-160E3E47D098}" type="presOf" srcId="{F050BF43-8A47-4178-BFB3-660A573F3830}" destId="{2B7EDEB7-E40E-4ED2-9A01-C0DFAD9F2683}" srcOrd="0" destOrd="0" presId="urn:microsoft.com/office/officeart/2005/8/layout/vList5"/>
    <dgm:cxn modelId="{6C270F90-E515-445F-A887-FFFC3735A74D}" srcId="{4D97FA0B-B34D-46CA-8E13-BDF42ECE15F6}" destId="{0E4B8521-531A-4547-97D6-FEEE13943053}" srcOrd="1" destOrd="0" parTransId="{CAD7F41B-CCFC-4EFC-A2D9-7B71C255F1E5}" sibTransId="{7E5A9B7D-C53C-4E6D-A41B-DE515888136A}"/>
    <dgm:cxn modelId="{78392D98-3A4A-4DDB-BFC5-B22B52D3622B}" type="presOf" srcId="{FC61C7C2-7098-4DED-84B2-9A8B68D9892B}" destId="{ED1E6EE3-0F67-4FD1-9CC5-72FC0C805351}" srcOrd="0" destOrd="0" presId="urn:microsoft.com/office/officeart/2005/8/layout/vList5"/>
    <dgm:cxn modelId="{58F8119E-AF77-45FC-A8BE-17F7BF1314C3}" type="presOf" srcId="{28B05535-D2C6-4152-90EF-D8228A8AA396}" destId="{62A49AC4-5A01-4341-9AEB-D8B2EB4D9F4D}" srcOrd="0" destOrd="0" presId="urn:microsoft.com/office/officeart/2005/8/layout/vList5"/>
    <dgm:cxn modelId="{45B8E0BD-58AF-4C0C-A181-BDC983B78996}" srcId="{28B05535-D2C6-4152-90EF-D8228A8AA396}" destId="{FC61C7C2-7098-4DED-84B2-9A8B68D9892B}" srcOrd="2" destOrd="0" parTransId="{BD898351-C830-4F04-AAEF-E5656CC165AF}" sibTransId="{37766EA0-E96C-4752-9427-7A407F50C99B}"/>
    <dgm:cxn modelId="{F3E5C4BF-2854-4F04-BBC3-DF1EBAA3B3EA}" srcId="{FC61C7C2-7098-4DED-84B2-9A8B68D9892B}" destId="{54D93FD1-8B62-43D0-B371-2CBCF7FEBC2C}" srcOrd="2" destOrd="0" parTransId="{B7F89FBB-6647-4B40-BDB6-6E46B15ACCAD}" sibTransId="{4BD95C7F-A9EF-4EF3-84F6-C689B03B346F}"/>
    <dgm:cxn modelId="{85ABA6C8-ACBD-4809-94AD-447EE776D23D}" type="presOf" srcId="{065E2F7A-A24D-4B4F-9568-F029187826DE}" destId="{937E2F15-1914-4AF7-A5D4-70DF96DDC086}" srcOrd="0" destOrd="0" presId="urn:microsoft.com/office/officeart/2005/8/layout/vList5"/>
    <dgm:cxn modelId="{D9D11ACA-C93B-41A5-ADBA-9387D303FA5A}" type="presOf" srcId="{0E4B8521-531A-4547-97D6-FEEE13943053}" destId="{DBD0D341-AEFA-4C19-8329-26113570050C}" srcOrd="0" destOrd="1" presId="urn:microsoft.com/office/officeart/2005/8/layout/vList5"/>
    <dgm:cxn modelId="{0249F2CC-67F0-46A4-9B70-E3D45D9D997C}" srcId="{F050BF43-8A47-4178-BFB3-660A573F3830}" destId="{065E2F7A-A24D-4B4F-9568-F029187826DE}" srcOrd="0" destOrd="0" parTransId="{1E8E965B-DD6A-45D3-B692-1B7484EC8AAB}" sibTransId="{F13D2A9E-00A3-4768-9E06-2C46FCCDBAC1}"/>
    <dgm:cxn modelId="{7B57A1E0-0C2F-408A-9D66-8368ACA2C0D6}" type="presOf" srcId="{B372A729-6B81-4FB5-AE0F-82FE07111874}" destId="{09FE4226-F198-4E79-8242-B747F51D57B7}" srcOrd="0" destOrd="1" presId="urn:microsoft.com/office/officeart/2005/8/layout/vList5"/>
    <dgm:cxn modelId="{85D8D0F7-99AB-41A9-B522-79E566FA7CF2}" srcId="{FC61C7C2-7098-4DED-84B2-9A8B68D9892B}" destId="{B372A729-6B81-4FB5-AE0F-82FE07111874}" srcOrd="1" destOrd="0" parTransId="{4BFA8FE6-60E1-4E33-8D22-BF24BBD977CF}" sibTransId="{E15BF820-9FBD-4CE3-A0E5-A6C90E60BB64}"/>
    <dgm:cxn modelId="{BF464DFA-E36A-474F-871E-8B80AD564EE2}" srcId="{28B05535-D2C6-4152-90EF-D8228A8AA396}" destId="{4D97FA0B-B34D-46CA-8E13-BDF42ECE15F6}" srcOrd="1" destOrd="0" parTransId="{5FDB8762-D618-4F26-987B-FB973B1314B9}" sibTransId="{AD2FF4F8-4E5C-4FF2-919B-19E36BF50141}"/>
    <dgm:cxn modelId="{7F03364D-85CE-4E12-B1F0-D64BFC0E5906}" type="presParOf" srcId="{62A49AC4-5A01-4341-9AEB-D8B2EB4D9F4D}" destId="{6D8AEFDE-1767-4FFD-95A7-3666D3076767}" srcOrd="0" destOrd="0" presId="urn:microsoft.com/office/officeart/2005/8/layout/vList5"/>
    <dgm:cxn modelId="{95B08FF4-642D-45EC-8A0E-CA7675552716}" type="presParOf" srcId="{6D8AEFDE-1767-4FFD-95A7-3666D3076767}" destId="{2B7EDEB7-E40E-4ED2-9A01-C0DFAD9F2683}" srcOrd="0" destOrd="0" presId="urn:microsoft.com/office/officeart/2005/8/layout/vList5"/>
    <dgm:cxn modelId="{CFD29F45-7D7B-4396-8771-76324E73D652}" type="presParOf" srcId="{6D8AEFDE-1767-4FFD-95A7-3666D3076767}" destId="{937E2F15-1914-4AF7-A5D4-70DF96DDC086}" srcOrd="1" destOrd="0" presId="urn:microsoft.com/office/officeart/2005/8/layout/vList5"/>
    <dgm:cxn modelId="{2A5861B5-98D7-4AB4-A492-3D05A764FF2D}" type="presParOf" srcId="{62A49AC4-5A01-4341-9AEB-D8B2EB4D9F4D}" destId="{B1AFD3B1-1284-4238-8DEA-265D22EDE1F4}" srcOrd="1" destOrd="0" presId="urn:microsoft.com/office/officeart/2005/8/layout/vList5"/>
    <dgm:cxn modelId="{DD6B4DB8-8A1F-4089-A60A-80DD9488462D}" type="presParOf" srcId="{62A49AC4-5A01-4341-9AEB-D8B2EB4D9F4D}" destId="{6C9A0D76-51CE-41BD-AD4D-BFDF649BECB0}" srcOrd="2" destOrd="0" presId="urn:microsoft.com/office/officeart/2005/8/layout/vList5"/>
    <dgm:cxn modelId="{132E22A3-5AC6-4450-AB3B-919143E06976}" type="presParOf" srcId="{6C9A0D76-51CE-41BD-AD4D-BFDF649BECB0}" destId="{7645726F-8267-4A5F-B445-B4F49ED84212}" srcOrd="0" destOrd="0" presId="urn:microsoft.com/office/officeart/2005/8/layout/vList5"/>
    <dgm:cxn modelId="{DC38F57F-5CCD-4BEB-9D54-A964F717968B}" type="presParOf" srcId="{6C9A0D76-51CE-41BD-AD4D-BFDF649BECB0}" destId="{DBD0D341-AEFA-4C19-8329-26113570050C}" srcOrd="1" destOrd="0" presId="urn:microsoft.com/office/officeart/2005/8/layout/vList5"/>
    <dgm:cxn modelId="{C25C3706-10EF-4723-B7B5-525516AB44F8}" type="presParOf" srcId="{62A49AC4-5A01-4341-9AEB-D8B2EB4D9F4D}" destId="{4B8344F3-483A-4CF3-B03C-7D4164C73184}" srcOrd="3" destOrd="0" presId="urn:microsoft.com/office/officeart/2005/8/layout/vList5"/>
    <dgm:cxn modelId="{C4411A60-9F7E-4BC3-9A08-A490CEE4C542}" type="presParOf" srcId="{62A49AC4-5A01-4341-9AEB-D8B2EB4D9F4D}" destId="{3911DBE8-3EF2-43C8-9A09-0E52514E06E8}" srcOrd="4" destOrd="0" presId="urn:microsoft.com/office/officeart/2005/8/layout/vList5"/>
    <dgm:cxn modelId="{645A8EAB-E307-4B1E-89EC-FADC64327F8E}" type="presParOf" srcId="{3911DBE8-3EF2-43C8-9A09-0E52514E06E8}" destId="{ED1E6EE3-0F67-4FD1-9CC5-72FC0C805351}" srcOrd="0" destOrd="0" presId="urn:microsoft.com/office/officeart/2005/8/layout/vList5"/>
    <dgm:cxn modelId="{B3E6EC45-AA68-4B2A-AE3C-F8E195EA752E}" type="presParOf" srcId="{3911DBE8-3EF2-43C8-9A09-0E52514E06E8}" destId="{09FE4226-F198-4E79-8242-B747F51D57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B05535-D2C6-4152-90EF-D8228A8AA396}" type="doc">
      <dgm:prSet loTypeId="urn:microsoft.com/office/officeart/2005/8/layout/vList5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050BF43-8A47-4178-BFB3-660A573F3830}">
      <dgm:prSet phldrT="[Text]"/>
      <dgm:spPr/>
      <dgm:t>
        <a:bodyPr/>
        <a:lstStyle/>
        <a:p>
          <a:r>
            <a:rPr lang="en-US" altLang="ar-SA" b="1" dirty="0">
              <a:solidFill>
                <a:schemeClr val="bg1"/>
              </a:solidFill>
            </a:rPr>
            <a:t>Coal related pneumoconiosis</a:t>
          </a:r>
          <a:endParaRPr lang="en-US" dirty="0">
            <a:solidFill>
              <a:schemeClr val="bg1"/>
            </a:solidFill>
          </a:endParaRPr>
        </a:p>
      </dgm:t>
    </dgm:pt>
    <dgm:pt modelId="{7A1A6CA2-88FC-4398-9807-D1AE1257B213}" type="parTrans" cxnId="{CACC563C-ADFB-442E-9C6E-FC877B3255A6}">
      <dgm:prSet/>
      <dgm:spPr/>
      <dgm:t>
        <a:bodyPr/>
        <a:lstStyle/>
        <a:p>
          <a:endParaRPr lang="en-US"/>
        </a:p>
      </dgm:t>
    </dgm:pt>
    <dgm:pt modelId="{82593CEF-0ACB-4349-8BA7-013A6F3565A3}" type="sibTrans" cxnId="{CACC563C-ADFB-442E-9C6E-FC877B3255A6}">
      <dgm:prSet/>
      <dgm:spPr/>
      <dgm:t>
        <a:bodyPr/>
        <a:lstStyle/>
        <a:p>
          <a:endParaRPr lang="en-US"/>
        </a:p>
      </dgm:t>
    </dgm:pt>
    <dgm:pt modelId="{065E2F7A-A24D-4B4F-9568-F029187826DE}">
      <dgm:prSet phldrT="[Text]" custT="1"/>
      <dgm:spPr/>
      <dgm:t>
        <a:bodyPr/>
        <a:lstStyle/>
        <a:p>
          <a:r>
            <a:rPr lang="en-US" altLang="ar-SA" sz="1800" b="1" dirty="0">
              <a:solidFill>
                <a:srgbClr val="FF0000"/>
              </a:solidFill>
            </a:rPr>
            <a:t>Simple Coal worker pneumoconiosis: </a:t>
          </a:r>
          <a:r>
            <a:rPr lang="en-US" altLang="ar-SA" sz="1800" dirty="0">
              <a:ea typeface="Majalla UI"/>
            </a:rPr>
            <a:t>Black </a:t>
          </a:r>
          <a:r>
            <a:rPr lang="en-US" altLang="ar-SA" sz="1800" dirty="0" err="1">
              <a:ea typeface="Majalla UI"/>
            </a:rPr>
            <a:t>macules</a:t>
          </a:r>
          <a:r>
            <a:rPr lang="en-US" altLang="ar-SA" sz="1800" dirty="0">
              <a:ea typeface="Majalla UI"/>
            </a:rPr>
            <a:t> 1 to 5 mm are scattered through the lung</a:t>
          </a:r>
        </a:p>
      </dgm:t>
    </dgm:pt>
    <dgm:pt modelId="{1E8E965B-DD6A-45D3-B692-1B7484EC8AAB}" type="parTrans" cxnId="{0249F2CC-67F0-46A4-9B70-E3D45D9D997C}">
      <dgm:prSet/>
      <dgm:spPr/>
      <dgm:t>
        <a:bodyPr/>
        <a:lstStyle/>
        <a:p>
          <a:endParaRPr lang="en-US"/>
        </a:p>
      </dgm:t>
    </dgm:pt>
    <dgm:pt modelId="{F13D2A9E-00A3-4768-9E06-2C46FCCDBAC1}" type="sibTrans" cxnId="{0249F2CC-67F0-46A4-9B70-E3D45D9D997C}">
      <dgm:prSet/>
      <dgm:spPr/>
      <dgm:t>
        <a:bodyPr/>
        <a:lstStyle/>
        <a:p>
          <a:endParaRPr lang="en-US"/>
        </a:p>
      </dgm:t>
    </dgm:pt>
    <dgm:pt modelId="{4D97FA0B-B34D-46CA-8E13-BDF42ECE15F6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Silicosis</a:t>
          </a:r>
        </a:p>
      </dgm:t>
    </dgm:pt>
    <dgm:pt modelId="{5FDB8762-D618-4F26-987B-FB973B1314B9}" type="parTrans" cxnId="{BF464DFA-E36A-474F-871E-8B80AD564EE2}">
      <dgm:prSet/>
      <dgm:spPr/>
      <dgm:t>
        <a:bodyPr/>
        <a:lstStyle/>
        <a:p>
          <a:endParaRPr lang="en-US"/>
        </a:p>
      </dgm:t>
    </dgm:pt>
    <dgm:pt modelId="{AD2FF4F8-4E5C-4FF2-919B-19E36BF50141}" type="sibTrans" cxnId="{BF464DFA-E36A-474F-871E-8B80AD564EE2}">
      <dgm:prSet/>
      <dgm:spPr/>
      <dgm:t>
        <a:bodyPr/>
        <a:lstStyle/>
        <a:p>
          <a:endParaRPr lang="en-US"/>
        </a:p>
      </dgm:t>
    </dgm:pt>
    <dgm:pt modelId="{2688C572-73B7-4C68-8A7D-62FD041E3DAB}">
      <dgm:prSet phldrT="[Text]" custT="1"/>
      <dgm:spPr/>
      <dgm:t>
        <a:bodyPr/>
        <a:lstStyle/>
        <a:p>
          <a:r>
            <a:rPr lang="en-US" altLang="ar-SA" sz="1800" dirty="0">
              <a:ea typeface="Majalla UI"/>
            </a:rPr>
            <a:t>Industrial exposure: mining of gold, tin, copper and coal, sandblasting, metal grinding, ceramic manufacturing</a:t>
          </a:r>
          <a:endParaRPr lang="en-US" sz="1300" dirty="0">
            <a:latin typeface="Albertus" pitchFamily="34" charset="0"/>
          </a:endParaRPr>
        </a:p>
      </dgm:t>
    </dgm:pt>
    <dgm:pt modelId="{207A407C-FF5D-45F4-A0E6-9A590AE90348}" type="parTrans" cxnId="{F98C1B5E-287A-4BB1-A6AD-DCAC8DDDBDE7}">
      <dgm:prSet/>
      <dgm:spPr/>
      <dgm:t>
        <a:bodyPr/>
        <a:lstStyle/>
        <a:p>
          <a:endParaRPr lang="en-US"/>
        </a:p>
      </dgm:t>
    </dgm:pt>
    <dgm:pt modelId="{944A928F-F66E-49A2-A2AB-54CF51A19353}" type="sibTrans" cxnId="{F98C1B5E-287A-4BB1-A6AD-DCAC8DDDBDE7}">
      <dgm:prSet/>
      <dgm:spPr/>
      <dgm:t>
        <a:bodyPr/>
        <a:lstStyle/>
        <a:p>
          <a:endParaRPr lang="en-US"/>
        </a:p>
      </dgm:t>
    </dgm:pt>
    <dgm:pt modelId="{FC61C7C2-7098-4DED-84B2-9A8B68D9892B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Asbestosis</a:t>
          </a:r>
        </a:p>
      </dgm:t>
    </dgm:pt>
    <dgm:pt modelId="{BD898351-C830-4F04-AAEF-E5656CC165AF}" type="parTrans" cxnId="{45B8E0BD-58AF-4C0C-A181-BDC983B78996}">
      <dgm:prSet/>
      <dgm:spPr/>
      <dgm:t>
        <a:bodyPr/>
        <a:lstStyle/>
        <a:p>
          <a:endParaRPr lang="en-US"/>
        </a:p>
      </dgm:t>
    </dgm:pt>
    <dgm:pt modelId="{37766EA0-E96C-4752-9427-7A407F50C99B}" type="sibTrans" cxnId="{45B8E0BD-58AF-4C0C-A181-BDC983B78996}">
      <dgm:prSet/>
      <dgm:spPr/>
      <dgm:t>
        <a:bodyPr/>
        <a:lstStyle/>
        <a:p>
          <a:endParaRPr lang="en-US"/>
        </a:p>
      </dgm:t>
    </dgm:pt>
    <dgm:pt modelId="{75E2FDFD-A5DB-49FA-B9A9-33A251FFC683}">
      <dgm:prSet phldrT="[Text]" custT="1"/>
      <dgm:spPr/>
      <dgm:t>
        <a:bodyPr/>
        <a:lstStyle/>
        <a:p>
          <a:pPr>
            <a:lnSpc>
              <a:spcPct val="90000"/>
            </a:lnSpc>
          </a:pPr>
          <a:endParaRPr lang="en-US" sz="2400" dirty="0">
            <a:latin typeface="Albertus" pitchFamily="34" charset="0"/>
          </a:endParaRPr>
        </a:p>
      </dgm:t>
    </dgm:pt>
    <dgm:pt modelId="{F858C41D-902A-4CA9-AA79-D6B15018731C}" type="parTrans" cxnId="{7496C738-8393-4B11-AB26-07EB9CEC842A}">
      <dgm:prSet/>
      <dgm:spPr/>
      <dgm:t>
        <a:bodyPr/>
        <a:lstStyle/>
        <a:p>
          <a:endParaRPr lang="en-US"/>
        </a:p>
      </dgm:t>
    </dgm:pt>
    <dgm:pt modelId="{AE6A3521-98C6-4FE2-989D-ADDC16187F1B}" type="sibTrans" cxnId="{7496C738-8393-4B11-AB26-07EB9CEC842A}">
      <dgm:prSet/>
      <dgm:spPr/>
      <dgm:t>
        <a:bodyPr/>
        <a:lstStyle/>
        <a:p>
          <a:endParaRPr lang="en-US"/>
        </a:p>
      </dgm:t>
    </dgm:pt>
    <dgm:pt modelId="{CA28A767-1E9F-4D9F-A387-0722B543D3B5}">
      <dgm:prSet phldrT="[Text]" custT="1"/>
      <dgm:spPr/>
      <dgm:t>
        <a:bodyPr/>
        <a:lstStyle/>
        <a:p>
          <a:r>
            <a:rPr lang="en-US" sz="1800" b="1" dirty="0">
              <a:solidFill>
                <a:srgbClr val="FF0000"/>
              </a:solidFill>
            </a:rPr>
            <a:t>Complicated coal worker’s: </a:t>
          </a:r>
          <a:r>
            <a:rPr lang="en-US" altLang="ar-SA" sz="1800" dirty="0">
              <a:ea typeface="Majalla UI"/>
            </a:rPr>
            <a:t>produces cough, dyspnea, and lung function impairment. Complication: </a:t>
          </a:r>
          <a:r>
            <a:rPr lang="en-US" altLang="ar-SA" sz="1800" dirty="0" err="1">
              <a:ea typeface="Majalla UI"/>
            </a:rPr>
            <a:t>cor</a:t>
          </a:r>
          <a:r>
            <a:rPr lang="en-US" altLang="ar-SA" sz="1800" dirty="0">
              <a:ea typeface="Majalla UI"/>
            </a:rPr>
            <a:t> </a:t>
          </a:r>
          <a:r>
            <a:rPr lang="en-US" altLang="ar-SA" sz="1800" dirty="0" err="1">
              <a:ea typeface="Majalla UI"/>
            </a:rPr>
            <a:t>pulmonale</a:t>
          </a:r>
          <a:endParaRPr lang="en-US" altLang="ar-SA" sz="1800" dirty="0">
            <a:ea typeface="Majalla UI"/>
          </a:endParaRPr>
        </a:p>
      </dgm:t>
    </dgm:pt>
    <dgm:pt modelId="{38337B37-EE74-4A92-ADEB-1B3F148A2FD4}" type="parTrans" cxnId="{0F68B008-10BA-4D26-B818-D75E2B18456A}">
      <dgm:prSet/>
      <dgm:spPr/>
      <dgm:t>
        <a:bodyPr/>
        <a:lstStyle/>
        <a:p>
          <a:endParaRPr lang="en-US"/>
        </a:p>
      </dgm:t>
    </dgm:pt>
    <dgm:pt modelId="{926BA8F0-07AB-4F92-B194-273372B845F5}" type="sibTrans" cxnId="{0F68B008-10BA-4D26-B818-D75E2B18456A}">
      <dgm:prSet/>
      <dgm:spPr/>
      <dgm:t>
        <a:bodyPr/>
        <a:lstStyle/>
        <a:p>
          <a:endParaRPr lang="en-US"/>
        </a:p>
      </dgm:t>
    </dgm:pt>
    <dgm:pt modelId="{0E4B8521-531A-4547-97D6-FEEE13943053}">
      <dgm:prSet custT="1"/>
      <dgm:spPr/>
      <dgm:t>
        <a:bodyPr/>
        <a:lstStyle/>
        <a:p>
          <a:r>
            <a:rPr lang="en-US" altLang="ar-SA" sz="1800" dirty="0">
              <a:ea typeface="Majalla UI"/>
            </a:rPr>
            <a:t>stony-hard large fibrous scars </a:t>
          </a:r>
          <a:endParaRPr lang="en-US" sz="1800" dirty="0"/>
        </a:p>
      </dgm:t>
    </dgm:pt>
    <dgm:pt modelId="{CAD7F41B-CCFC-4EFC-A2D9-7B71C255F1E5}" type="parTrans" cxnId="{6C270F90-E515-445F-A887-FFFC3735A74D}">
      <dgm:prSet/>
      <dgm:spPr/>
      <dgm:t>
        <a:bodyPr/>
        <a:lstStyle/>
        <a:p>
          <a:endParaRPr lang="en-US"/>
        </a:p>
      </dgm:t>
    </dgm:pt>
    <dgm:pt modelId="{7E5A9B7D-C53C-4E6D-A41B-DE515888136A}" type="sibTrans" cxnId="{6C270F90-E515-445F-A887-FFFC3735A74D}">
      <dgm:prSet/>
      <dgm:spPr/>
      <dgm:t>
        <a:bodyPr/>
        <a:lstStyle/>
        <a:p>
          <a:endParaRPr lang="en-US"/>
        </a:p>
      </dgm:t>
    </dgm:pt>
    <dgm:pt modelId="{54D93FD1-8B62-43D0-B371-2CBCF7FEBC2C}">
      <dgm:prSet custT="1"/>
      <dgm:spPr/>
      <dgm:t>
        <a:bodyPr/>
        <a:lstStyle/>
        <a:p>
          <a:pPr>
            <a:lnSpc>
              <a:spcPct val="90000"/>
            </a:lnSpc>
          </a:pPr>
          <a:endParaRPr lang="en-US" sz="2400" dirty="0"/>
        </a:p>
      </dgm:t>
    </dgm:pt>
    <dgm:pt modelId="{B7F89FBB-6647-4B40-BDB6-6E46B15ACCAD}" type="parTrans" cxnId="{F3E5C4BF-2854-4F04-BBC3-DF1EBAA3B3EA}">
      <dgm:prSet/>
      <dgm:spPr/>
      <dgm:t>
        <a:bodyPr/>
        <a:lstStyle/>
        <a:p>
          <a:endParaRPr lang="en-US"/>
        </a:p>
      </dgm:t>
    </dgm:pt>
    <dgm:pt modelId="{4BD95C7F-A9EF-4EF3-84F6-C689B03B346F}" type="sibTrans" cxnId="{F3E5C4BF-2854-4F04-BBC3-DF1EBAA3B3EA}">
      <dgm:prSet/>
      <dgm:spPr/>
      <dgm:t>
        <a:bodyPr/>
        <a:lstStyle/>
        <a:p>
          <a:endParaRPr lang="en-US"/>
        </a:p>
      </dgm:t>
    </dgm:pt>
    <dgm:pt modelId="{E5E1AFE6-32E6-41A2-A9D1-C9208E0022DA}">
      <dgm:prSet custT="1"/>
      <dgm:spPr/>
      <dgm:t>
        <a:bodyPr/>
        <a:lstStyle/>
        <a:p>
          <a:r>
            <a:rPr lang="en-US" altLang="ar-SA" sz="1800" dirty="0">
              <a:ea typeface="Majalla UI"/>
            </a:rPr>
            <a:t>eggshell calcification</a:t>
          </a:r>
          <a:endParaRPr lang="en-US" sz="1800" dirty="0"/>
        </a:p>
      </dgm:t>
    </dgm:pt>
    <dgm:pt modelId="{F0F8E01B-9255-4A9E-97ED-C292EA278824}" type="parTrans" cxnId="{A67168CE-D1E0-4D78-AD36-A72FDC208CB9}">
      <dgm:prSet/>
      <dgm:spPr/>
      <dgm:t>
        <a:bodyPr/>
        <a:lstStyle/>
        <a:p>
          <a:endParaRPr lang="en-US"/>
        </a:p>
      </dgm:t>
    </dgm:pt>
    <dgm:pt modelId="{6DFEE6FB-5E35-416D-B23B-CB5A5F8B9612}" type="sibTrans" cxnId="{A67168CE-D1E0-4D78-AD36-A72FDC208CB9}">
      <dgm:prSet/>
      <dgm:spPr/>
      <dgm:t>
        <a:bodyPr/>
        <a:lstStyle/>
        <a:p>
          <a:endParaRPr lang="en-US"/>
        </a:p>
      </dgm:t>
    </dgm:pt>
    <dgm:pt modelId="{5DCCC582-18D6-48A9-993E-361EF53D5F08}">
      <dgm:prSet custT="1"/>
      <dgm:spPr/>
      <dgm:t>
        <a:bodyPr/>
        <a:lstStyle/>
        <a:p>
          <a:r>
            <a:rPr lang="en-US" altLang="ar-SA" sz="1800" dirty="0">
              <a:ea typeface="Majalla UI"/>
            </a:rPr>
            <a:t>Fibrous pleural plaques may develop</a:t>
          </a:r>
          <a:endParaRPr lang="en-US" sz="1800" dirty="0"/>
        </a:p>
      </dgm:t>
    </dgm:pt>
    <dgm:pt modelId="{84B8005D-F96F-4C93-85F8-3E44C391CE92}" type="parTrans" cxnId="{9783210A-B8DF-4425-9A0B-3A62A6925F24}">
      <dgm:prSet/>
      <dgm:spPr/>
      <dgm:t>
        <a:bodyPr/>
        <a:lstStyle/>
        <a:p>
          <a:endParaRPr lang="en-US"/>
        </a:p>
      </dgm:t>
    </dgm:pt>
    <dgm:pt modelId="{A270169D-EC06-43CC-A717-0A94683B9984}" type="sibTrans" cxnId="{9783210A-B8DF-4425-9A0B-3A62A6925F24}">
      <dgm:prSet/>
      <dgm:spPr/>
      <dgm:t>
        <a:bodyPr/>
        <a:lstStyle/>
        <a:p>
          <a:endParaRPr lang="en-US"/>
        </a:p>
      </dgm:t>
    </dgm:pt>
    <dgm:pt modelId="{3FB315FE-9D61-4D71-BBB7-9AF560C80AF2}">
      <dgm:prSet custT="1"/>
      <dgm:spPr/>
      <dgm:t>
        <a:bodyPr/>
        <a:lstStyle/>
        <a:p>
          <a:r>
            <a:rPr lang="en-US" altLang="ar-SA" sz="1800" dirty="0">
              <a:ea typeface="Majalla UI"/>
            </a:rPr>
            <a:t>predispose to lung cancer and </a:t>
          </a:r>
          <a:r>
            <a:rPr lang="en-US" altLang="en-US" sz="1800" dirty="0"/>
            <a:t> tuberculosis</a:t>
          </a:r>
          <a:endParaRPr lang="en-US" sz="1800" dirty="0"/>
        </a:p>
      </dgm:t>
    </dgm:pt>
    <dgm:pt modelId="{F93B58CC-5531-4BF9-B8AF-BB333DE42C5D}" type="parTrans" cxnId="{D95D2C9E-7DD6-4FF4-83FD-212810EA2431}">
      <dgm:prSet/>
      <dgm:spPr/>
      <dgm:t>
        <a:bodyPr/>
        <a:lstStyle/>
        <a:p>
          <a:endParaRPr lang="en-US"/>
        </a:p>
      </dgm:t>
    </dgm:pt>
    <dgm:pt modelId="{DDE40F7F-AD3B-4B0A-A8C4-00D48E314BCA}" type="sibTrans" cxnId="{D95D2C9E-7DD6-4FF4-83FD-212810EA2431}">
      <dgm:prSet/>
      <dgm:spPr/>
      <dgm:t>
        <a:bodyPr/>
        <a:lstStyle/>
        <a:p>
          <a:endParaRPr lang="en-US"/>
        </a:p>
      </dgm:t>
    </dgm:pt>
    <dgm:pt modelId="{2A39EEEF-90DF-4398-B1ED-5EE482E1DFDE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altLang="ar-SA" sz="1800" dirty="0"/>
            <a:t>Asbestos bodies are long, thin asbestos fibers coated with </a:t>
          </a:r>
          <a:r>
            <a:rPr lang="en-US" altLang="ar-SA" sz="1800" dirty="0" err="1"/>
            <a:t>hemosiderin</a:t>
          </a:r>
          <a:r>
            <a:rPr lang="en-US" altLang="ar-SA" sz="1800" dirty="0"/>
            <a:t> and protein (</a:t>
          </a:r>
          <a:r>
            <a:rPr lang="en-US" altLang="ar-SA" sz="1800" dirty="0" err="1"/>
            <a:t>ferrogenous</a:t>
          </a:r>
          <a:r>
            <a:rPr lang="en-US" altLang="ar-SA" sz="1800" dirty="0"/>
            <a:t> bodies)</a:t>
          </a:r>
          <a:endParaRPr lang="en-US" sz="1800" dirty="0"/>
        </a:p>
      </dgm:t>
    </dgm:pt>
    <dgm:pt modelId="{FF15436B-AC95-4548-988D-2FA404B6B4C2}" type="parTrans" cxnId="{10C93ECF-2EC7-44C5-9D0E-EF59AD72E3AC}">
      <dgm:prSet/>
      <dgm:spPr/>
      <dgm:t>
        <a:bodyPr/>
        <a:lstStyle/>
        <a:p>
          <a:endParaRPr lang="en-US"/>
        </a:p>
      </dgm:t>
    </dgm:pt>
    <dgm:pt modelId="{0809F184-2137-4A2C-99C6-2C2376E2922C}" type="sibTrans" cxnId="{10C93ECF-2EC7-44C5-9D0E-EF59AD72E3AC}">
      <dgm:prSet/>
      <dgm:spPr/>
      <dgm:t>
        <a:bodyPr/>
        <a:lstStyle/>
        <a:p>
          <a:endParaRPr lang="en-US"/>
        </a:p>
      </dgm:t>
    </dgm:pt>
    <dgm:pt modelId="{64D0DCD2-EF86-46E7-9BCA-0A255A1854C8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800" dirty="0"/>
            <a:t>They can cause pleural effusion, pleural adhesions, parietal pleural </a:t>
          </a:r>
          <a:r>
            <a:rPr lang="en-US" sz="1800" dirty="0" err="1"/>
            <a:t>fibrocalcific</a:t>
          </a:r>
          <a:r>
            <a:rPr lang="en-US" sz="1800" dirty="0"/>
            <a:t> plaques’ and </a:t>
          </a:r>
          <a:r>
            <a:rPr lang="en-US" sz="1800" dirty="0" err="1"/>
            <a:t>mesothelioma</a:t>
          </a:r>
          <a:r>
            <a:rPr lang="en-US" sz="1800" dirty="0"/>
            <a:t>.</a:t>
          </a:r>
        </a:p>
      </dgm:t>
    </dgm:pt>
    <dgm:pt modelId="{7B3EDF1B-256E-4416-935A-486415B52A72}" type="parTrans" cxnId="{48F8BDA6-6128-4DBA-A4BC-1B4AD8577389}">
      <dgm:prSet/>
      <dgm:spPr/>
      <dgm:t>
        <a:bodyPr/>
        <a:lstStyle/>
        <a:p>
          <a:endParaRPr lang="en-US"/>
        </a:p>
      </dgm:t>
    </dgm:pt>
    <dgm:pt modelId="{8C834D30-FE24-455B-9DCD-07478D9EE0AF}" type="sibTrans" cxnId="{48F8BDA6-6128-4DBA-A4BC-1B4AD8577389}">
      <dgm:prSet/>
      <dgm:spPr/>
      <dgm:t>
        <a:bodyPr/>
        <a:lstStyle/>
        <a:p>
          <a:endParaRPr lang="en-US"/>
        </a:p>
      </dgm:t>
    </dgm:pt>
    <dgm:pt modelId="{B96AE274-F4B1-4110-AD84-BD8F7836511E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altLang="ar-SA" sz="1800" dirty="0"/>
            <a:t> lead to lung </a:t>
          </a:r>
          <a:r>
            <a:rPr lang="en-US" sz="1800" dirty="0"/>
            <a:t>scars containing asbestos bodies.</a:t>
          </a:r>
        </a:p>
      </dgm:t>
    </dgm:pt>
    <dgm:pt modelId="{A06C77A7-DCC1-4084-915F-3FFA18A28258}" type="parTrans" cxnId="{B1EB61BF-2C8F-451A-98F4-DB978637037E}">
      <dgm:prSet/>
      <dgm:spPr/>
      <dgm:t>
        <a:bodyPr/>
        <a:lstStyle/>
        <a:p>
          <a:endParaRPr lang="en-US"/>
        </a:p>
      </dgm:t>
    </dgm:pt>
    <dgm:pt modelId="{9BCC9C25-AAC5-4D45-9027-EE36F5B83B14}" type="sibTrans" cxnId="{B1EB61BF-2C8F-451A-98F4-DB978637037E}">
      <dgm:prSet/>
      <dgm:spPr/>
      <dgm:t>
        <a:bodyPr/>
        <a:lstStyle/>
        <a:p>
          <a:endParaRPr lang="en-US"/>
        </a:p>
      </dgm:t>
    </dgm:pt>
    <dgm:pt modelId="{714BAFD8-7471-45BD-AFEC-228678BB9EEC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800" dirty="0"/>
            <a:t>Some types are carcinogenic  and t</a:t>
          </a:r>
          <a:r>
            <a:rPr lang="en-US" sz="1800" b="0" dirty="0"/>
            <a:t>he risk of </a:t>
          </a:r>
          <a:r>
            <a:rPr lang="en-US" sz="1800" b="0" dirty="0" err="1"/>
            <a:t>bronchogenic</a:t>
          </a:r>
          <a:r>
            <a:rPr lang="en-US" sz="1800" b="0" dirty="0"/>
            <a:t> carcinoma is fivefold and for </a:t>
          </a:r>
          <a:r>
            <a:rPr lang="en-US" sz="1800" b="0" dirty="0" err="1"/>
            <a:t>mesothelioma</a:t>
          </a:r>
          <a:r>
            <a:rPr lang="en-US" sz="1800" b="0" dirty="0"/>
            <a:t> is 1000 fold and laryngeal carcinoma</a:t>
          </a:r>
          <a:endParaRPr lang="en-US" sz="1800" u="none" dirty="0"/>
        </a:p>
      </dgm:t>
    </dgm:pt>
    <dgm:pt modelId="{EDED85A6-2FA6-4567-896D-B9E131C95A85}" type="parTrans" cxnId="{38A668C7-3800-4A8D-85B9-784E3AC788CA}">
      <dgm:prSet/>
      <dgm:spPr/>
      <dgm:t>
        <a:bodyPr/>
        <a:lstStyle/>
        <a:p>
          <a:endParaRPr lang="en-US"/>
        </a:p>
      </dgm:t>
    </dgm:pt>
    <dgm:pt modelId="{F9ADC712-62EA-4FF8-B36A-C1B5EBAEDF14}" type="sibTrans" cxnId="{38A668C7-3800-4A8D-85B9-784E3AC788CA}">
      <dgm:prSet/>
      <dgm:spPr/>
      <dgm:t>
        <a:bodyPr/>
        <a:lstStyle/>
        <a:p>
          <a:endParaRPr lang="en-US"/>
        </a:p>
      </dgm:t>
    </dgm:pt>
    <dgm:pt modelId="{62A49AC4-5A01-4341-9AEB-D8B2EB4D9F4D}" type="pres">
      <dgm:prSet presAssocID="{28B05535-D2C6-4152-90EF-D8228A8AA396}" presName="Name0" presStyleCnt="0">
        <dgm:presLayoutVars>
          <dgm:dir/>
          <dgm:animLvl val="lvl"/>
          <dgm:resizeHandles val="exact"/>
        </dgm:presLayoutVars>
      </dgm:prSet>
      <dgm:spPr/>
    </dgm:pt>
    <dgm:pt modelId="{6D8AEFDE-1767-4FFD-95A7-3666D3076767}" type="pres">
      <dgm:prSet presAssocID="{F050BF43-8A47-4178-BFB3-660A573F3830}" presName="linNode" presStyleCnt="0"/>
      <dgm:spPr/>
    </dgm:pt>
    <dgm:pt modelId="{2B7EDEB7-E40E-4ED2-9A01-C0DFAD9F2683}" type="pres">
      <dgm:prSet presAssocID="{F050BF43-8A47-4178-BFB3-660A573F3830}" presName="parentText" presStyleLbl="node1" presStyleIdx="0" presStyleCnt="3" custScaleX="75926" custScaleY="73026" custLinFactNeighborX="-1" custLinFactNeighborY="-17519">
        <dgm:presLayoutVars>
          <dgm:chMax val="1"/>
          <dgm:bulletEnabled val="1"/>
        </dgm:presLayoutVars>
      </dgm:prSet>
      <dgm:spPr/>
    </dgm:pt>
    <dgm:pt modelId="{937E2F15-1914-4AF7-A5D4-70DF96DDC086}" type="pres">
      <dgm:prSet presAssocID="{F050BF43-8A47-4178-BFB3-660A573F3830}" presName="descendantText" presStyleLbl="alignAccFollowNode1" presStyleIdx="0" presStyleCnt="3" custScaleX="114421" custScaleY="80817">
        <dgm:presLayoutVars>
          <dgm:bulletEnabled val="1"/>
        </dgm:presLayoutVars>
      </dgm:prSet>
      <dgm:spPr/>
    </dgm:pt>
    <dgm:pt modelId="{B1AFD3B1-1284-4238-8DEA-265D22EDE1F4}" type="pres">
      <dgm:prSet presAssocID="{82593CEF-0ACB-4349-8BA7-013A6F3565A3}" presName="sp" presStyleCnt="0"/>
      <dgm:spPr/>
    </dgm:pt>
    <dgm:pt modelId="{6C9A0D76-51CE-41BD-AD4D-BFDF649BECB0}" type="pres">
      <dgm:prSet presAssocID="{4D97FA0B-B34D-46CA-8E13-BDF42ECE15F6}" presName="linNode" presStyleCnt="0"/>
      <dgm:spPr/>
    </dgm:pt>
    <dgm:pt modelId="{7645726F-8267-4A5F-B445-B4F49ED84212}" type="pres">
      <dgm:prSet presAssocID="{4D97FA0B-B34D-46CA-8E13-BDF42ECE15F6}" presName="parentText" presStyleLbl="node1" presStyleIdx="1" presStyleCnt="3" custScaleX="71296" custScaleY="74542" custLinFactNeighborX="-2688" custLinFactNeighborY="-2799">
        <dgm:presLayoutVars>
          <dgm:chMax val="1"/>
          <dgm:bulletEnabled val="1"/>
        </dgm:presLayoutVars>
      </dgm:prSet>
      <dgm:spPr/>
    </dgm:pt>
    <dgm:pt modelId="{DBD0D341-AEFA-4C19-8329-26113570050C}" type="pres">
      <dgm:prSet presAssocID="{4D97FA0B-B34D-46CA-8E13-BDF42ECE15F6}" presName="descendantText" presStyleLbl="alignAccFollowNode1" presStyleIdx="1" presStyleCnt="3" custScaleX="112970" custScaleY="104569" custLinFactNeighborX="5881" custLinFactNeighborY="-6073">
        <dgm:presLayoutVars>
          <dgm:bulletEnabled val="1"/>
        </dgm:presLayoutVars>
      </dgm:prSet>
      <dgm:spPr/>
    </dgm:pt>
    <dgm:pt modelId="{4B8344F3-483A-4CF3-B03C-7D4164C73184}" type="pres">
      <dgm:prSet presAssocID="{AD2FF4F8-4E5C-4FF2-919B-19E36BF50141}" presName="sp" presStyleCnt="0"/>
      <dgm:spPr/>
    </dgm:pt>
    <dgm:pt modelId="{3911DBE8-3EF2-43C8-9A09-0E52514E06E8}" type="pres">
      <dgm:prSet presAssocID="{FC61C7C2-7098-4DED-84B2-9A8B68D9892B}" presName="linNode" presStyleCnt="0"/>
      <dgm:spPr/>
    </dgm:pt>
    <dgm:pt modelId="{ED1E6EE3-0F67-4FD1-9CC5-72FC0C805351}" type="pres">
      <dgm:prSet presAssocID="{FC61C7C2-7098-4DED-84B2-9A8B68D9892B}" presName="parentText" presStyleLbl="node1" presStyleIdx="2" presStyleCnt="3" custScaleX="75926">
        <dgm:presLayoutVars>
          <dgm:chMax val="1"/>
          <dgm:bulletEnabled val="1"/>
        </dgm:presLayoutVars>
      </dgm:prSet>
      <dgm:spPr/>
    </dgm:pt>
    <dgm:pt modelId="{09FE4226-F198-4E79-8242-B747F51D57B7}" type="pres">
      <dgm:prSet presAssocID="{FC61C7C2-7098-4DED-84B2-9A8B68D9892B}" presName="descendantText" presStyleLbl="alignAccFollowNode1" presStyleIdx="2" presStyleCnt="3" custScaleX="109606" custScaleY="134316" custLinFactNeighborX="2" custLinFactNeighborY="8767">
        <dgm:presLayoutVars>
          <dgm:bulletEnabled val="1"/>
        </dgm:presLayoutVars>
      </dgm:prSet>
      <dgm:spPr/>
    </dgm:pt>
  </dgm:ptLst>
  <dgm:cxnLst>
    <dgm:cxn modelId="{B276C203-2FF6-4BCF-8DF3-7AC8872B7967}" type="presOf" srcId="{B96AE274-F4B1-4110-AD84-BD8F7836511E}" destId="{09FE4226-F198-4E79-8242-B747F51D57B7}" srcOrd="0" destOrd="2" presId="urn:microsoft.com/office/officeart/2005/8/layout/vList5"/>
    <dgm:cxn modelId="{74250806-66C3-49D0-A2B7-EE8060636D0C}" type="presOf" srcId="{3FB315FE-9D61-4D71-BBB7-9AF560C80AF2}" destId="{DBD0D341-AEFA-4C19-8329-26113570050C}" srcOrd="0" destOrd="4" presId="urn:microsoft.com/office/officeart/2005/8/layout/vList5"/>
    <dgm:cxn modelId="{0F68B008-10BA-4D26-B818-D75E2B18456A}" srcId="{F050BF43-8A47-4178-BFB3-660A573F3830}" destId="{CA28A767-1E9F-4D9F-A387-0722B543D3B5}" srcOrd="1" destOrd="0" parTransId="{38337B37-EE74-4A92-ADEB-1B3F148A2FD4}" sibTransId="{926BA8F0-07AB-4F92-B194-273372B845F5}"/>
    <dgm:cxn modelId="{9783210A-B8DF-4425-9A0B-3A62A6925F24}" srcId="{4D97FA0B-B34D-46CA-8E13-BDF42ECE15F6}" destId="{5DCCC582-18D6-48A9-993E-361EF53D5F08}" srcOrd="3" destOrd="0" parTransId="{84B8005D-F96F-4C93-85F8-3E44C391CE92}" sibTransId="{A270169D-EC06-43CC-A717-0A94683B9984}"/>
    <dgm:cxn modelId="{7496C738-8393-4B11-AB26-07EB9CEC842A}" srcId="{FC61C7C2-7098-4DED-84B2-9A8B68D9892B}" destId="{75E2FDFD-A5DB-49FA-B9A9-33A251FFC683}" srcOrd="0" destOrd="0" parTransId="{F858C41D-902A-4CA9-AA79-D6B15018731C}" sibTransId="{AE6A3521-98C6-4FE2-989D-ADDC16187F1B}"/>
    <dgm:cxn modelId="{CACC563C-ADFB-442E-9C6E-FC877B3255A6}" srcId="{28B05535-D2C6-4152-90EF-D8228A8AA396}" destId="{F050BF43-8A47-4178-BFB3-660A573F3830}" srcOrd="0" destOrd="0" parTransId="{7A1A6CA2-88FC-4398-9807-D1AE1257B213}" sibTransId="{82593CEF-0ACB-4349-8BA7-013A6F3565A3}"/>
    <dgm:cxn modelId="{2D5E5143-263C-4D62-8138-E0CE777674BA}" type="presOf" srcId="{E5E1AFE6-32E6-41A2-A9D1-C9208E0022DA}" destId="{DBD0D341-AEFA-4C19-8329-26113570050C}" srcOrd="0" destOrd="2" presId="urn:microsoft.com/office/officeart/2005/8/layout/vList5"/>
    <dgm:cxn modelId="{43422B4C-3279-4D61-8866-4A270FA992A6}" type="presOf" srcId="{75E2FDFD-A5DB-49FA-B9A9-33A251FFC683}" destId="{09FE4226-F198-4E79-8242-B747F51D57B7}" srcOrd="0" destOrd="0" presId="urn:microsoft.com/office/officeart/2005/8/layout/vList5"/>
    <dgm:cxn modelId="{F98C1B5E-287A-4BB1-A6AD-DCAC8DDDBDE7}" srcId="{4D97FA0B-B34D-46CA-8E13-BDF42ECE15F6}" destId="{2688C572-73B7-4C68-8A7D-62FD041E3DAB}" srcOrd="0" destOrd="0" parTransId="{207A407C-FF5D-45F4-A0E6-9A590AE90348}" sibTransId="{944A928F-F66E-49A2-A2AB-54CF51A19353}"/>
    <dgm:cxn modelId="{F6E1556F-8E4A-44EF-83FF-0A2671C6F117}" type="presOf" srcId="{54D93FD1-8B62-43D0-B371-2CBCF7FEBC2C}" destId="{09FE4226-F198-4E79-8242-B747F51D57B7}" srcOrd="0" destOrd="5" presId="urn:microsoft.com/office/officeart/2005/8/layout/vList5"/>
    <dgm:cxn modelId="{5354AF82-9030-4610-9768-870DD1BF0654}" type="presOf" srcId="{28B05535-D2C6-4152-90EF-D8228A8AA396}" destId="{62A49AC4-5A01-4341-9AEB-D8B2EB4D9F4D}" srcOrd="0" destOrd="0" presId="urn:microsoft.com/office/officeart/2005/8/layout/vList5"/>
    <dgm:cxn modelId="{EEA90B87-33F5-4651-A100-F1630622DF88}" type="presOf" srcId="{0E4B8521-531A-4547-97D6-FEEE13943053}" destId="{DBD0D341-AEFA-4C19-8329-26113570050C}" srcOrd="0" destOrd="1" presId="urn:microsoft.com/office/officeart/2005/8/layout/vList5"/>
    <dgm:cxn modelId="{9312BD8F-5936-4049-872B-0103A824AD9F}" type="presOf" srcId="{2688C572-73B7-4C68-8A7D-62FD041E3DAB}" destId="{DBD0D341-AEFA-4C19-8329-26113570050C}" srcOrd="0" destOrd="0" presId="urn:microsoft.com/office/officeart/2005/8/layout/vList5"/>
    <dgm:cxn modelId="{6C270F90-E515-445F-A887-FFFC3735A74D}" srcId="{4D97FA0B-B34D-46CA-8E13-BDF42ECE15F6}" destId="{0E4B8521-531A-4547-97D6-FEEE13943053}" srcOrd="1" destOrd="0" parTransId="{CAD7F41B-CCFC-4EFC-A2D9-7B71C255F1E5}" sibTransId="{7E5A9B7D-C53C-4E6D-A41B-DE515888136A}"/>
    <dgm:cxn modelId="{9E24CA92-DAAF-4E34-88D1-71C0EFBC8563}" type="presOf" srcId="{4D97FA0B-B34D-46CA-8E13-BDF42ECE15F6}" destId="{7645726F-8267-4A5F-B445-B4F49ED84212}" srcOrd="0" destOrd="0" presId="urn:microsoft.com/office/officeart/2005/8/layout/vList5"/>
    <dgm:cxn modelId="{507D3A99-D687-4A6C-BE0C-A040A26D5FDD}" type="presOf" srcId="{5DCCC582-18D6-48A9-993E-361EF53D5F08}" destId="{DBD0D341-AEFA-4C19-8329-26113570050C}" srcOrd="0" destOrd="3" presId="urn:microsoft.com/office/officeart/2005/8/layout/vList5"/>
    <dgm:cxn modelId="{D95D2C9E-7DD6-4FF4-83FD-212810EA2431}" srcId="{4D97FA0B-B34D-46CA-8E13-BDF42ECE15F6}" destId="{3FB315FE-9D61-4D71-BBB7-9AF560C80AF2}" srcOrd="4" destOrd="0" parTransId="{F93B58CC-5531-4BF9-B8AF-BB333DE42C5D}" sibTransId="{DDE40F7F-AD3B-4B0A-A8C4-00D48E314BCA}"/>
    <dgm:cxn modelId="{48F8BDA6-6128-4DBA-A4BC-1B4AD8577389}" srcId="{FC61C7C2-7098-4DED-84B2-9A8B68D9892B}" destId="{64D0DCD2-EF86-46E7-9BCA-0A255A1854C8}" srcOrd="3" destOrd="0" parTransId="{7B3EDF1B-256E-4416-935A-486415B52A72}" sibTransId="{8C834D30-FE24-455B-9DCD-07478D9EE0AF}"/>
    <dgm:cxn modelId="{D0C354B4-3417-46A9-82CE-CBA352BCE2D3}" type="presOf" srcId="{64D0DCD2-EF86-46E7-9BCA-0A255A1854C8}" destId="{09FE4226-F198-4E79-8242-B747F51D57B7}" srcOrd="0" destOrd="3" presId="urn:microsoft.com/office/officeart/2005/8/layout/vList5"/>
    <dgm:cxn modelId="{6E6331B9-65BE-4A91-A82A-E7B23F91F2D8}" type="presOf" srcId="{714BAFD8-7471-45BD-AFEC-228678BB9EEC}" destId="{09FE4226-F198-4E79-8242-B747F51D57B7}" srcOrd="0" destOrd="4" presId="urn:microsoft.com/office/officeart/2005/8/layout/vList5"/>
    <dgm:cxn modelId="{45B8E0BD-58AF-4C0C-A181-BDC983B78996}" srcId="{28B05535-D2C6-4152-90EF-D8228A8AA396}" destId="{FC61C7C2-7098-4DED-84B2-9A8B68D9892B}" srcOrd="2" destOrd="0" parTransId="{BD898351-C830-4F04-AAEF-E5656CC165AF}" sibTransId="{37766EA0-E96C-4752-9427-7A407F50C99B}"/>
    <dgm:cxn modelId="{B1EB61BF-2C8F-451A-98F4-DB978637037E}" srcId="{FC61C7C2-7098-4DED-84B2-9A8B68D9892B}" destId="{B96AE274-F4B1-4110-AD84-BD8F7836511E}" srcOrd="2" destOrd="0" parTransId="{A06C77A7-DCC1-4084-915F-3FFA18A28258}" sibTransId="{9BCC9C25-AAC5-4D45-9027-EE36F5B83B14}"/>
    <dgm:cxn modelId="{F3E5C4BF-2854-4F04-BBC3-DF1EBAA3B3EA}" srcId="{FC61C7C2-7098-4DED-84B2-9A8B68D9892B}" destId="{54D93FD1-8B62-43D0-B371-2CBCF7FEBC2C}" srcOrd="5" destOrd="0" parTransId="{B7F89FBB-6647-4B40-BDB6-6E46B15ACCAD}" sibTransId="{4BD95C7F-A9EF-4EF3-84F6-C689B03B346F}"/>
    <dgm:cxn modelId="{38A668C7-3800-4A8D-85B9-784E3AC788CA}" srcId="{FC61C7C2-7098-4DED-84B2-9A8B68D9892B}" destId="{714BAFD8-7471-45BD-AFEC-228678BB9EEC}" srcOrd="4" destOrd="0" parTransId="{EDED85A6-2FA6-4567-896D-B9E131C95A85}" sibTransId="{F9ADC712-62EA-4FF8-B36A-C1B5EBAEDF14}"/>
    <dgm:cxn modelId="{0249F2CC-67F0-46A4-9B70-E3D45D9D997C}" srcId="{F050BF43-8A47-4178-BFB3-660A573F3830}" destId="{065E2F7A-A24D-4B4F-9568-F029187826DE}" srcOrd="0" destOrd="0" parTransId="{1E8E965B-DD6A-45D3-B692-1B7484EC8AAB}" sibTransId="{F13D2A9E-00A3-4768-9E06-2C46FCCDBAC1}"/>
    <dgm:cxn modelId="{9B3DA7CD-F205-4EDE-AABF-0DECC1944075}" type="presOf" srcId="{F050BF43-8A47-4178-BFB3-660A573F3830}" destId="{2B7EDEB7-E40E-4ED2-9A01-C0DFAD9F2683}" srcOrd="0" destOrd="0" presId="urn:microsoft.com/office/officeart/2005/8/layout/vList5"/>
    <dgm:cxn modelId="{A67168CE-D1E0-4D78-AD36-A72FDC208CB9}" srcId="{4D97FA0B-B34D-46CA-8E13-BDF42ECE15F6}" destId="{E5E1AFE6-32E6-41A2-A9D1-C9208E0022DA}" srcOrd="2" destOrd="0" parTransId="{F0F8E01B-9255-4A9E-97ED-C292EA278824}" sibTransId="{6DFEE6FB-5E35-416D-B23B-CB5A5F8B9612}"/>
    <dgm:cxn modelId="{10C93ECF-2EC7-44C5-9D0E-EF59AD72E3AC}" srcId="{FC61C7C2-7098-4DED-84B2-9A8B68D9892B}" destId="{2A39EEEF-90DF-4398-B1ED-5EE482E1DFDE}" srcOrd="1" destOrd="0" parTransId="{FF15436B-AC95-4548-988D-2FA404B6B4C2}" sibTransId="{0809F184-2137-4A2C-99C6-2C2376E2922C}"/>
    <dgm:cxn modelId="{CED872D1-2F5B-44FD-B3D4-C0D4C030505F}" type="presOf" srcId="{065E2F7A-A24D-4B4F-9568-F029187826DE}" destId="{937E2F15-1914-4AF7-A5D4-70DF96DDC086}" srcOrd="0" destOrd="0" presId="urn:microsoft.com/office/officeart/2005/8/layout/vList5"/>
    <dgm:cxn modelId="{182563E9-440C-41E7-B054-C5C081729B8D}" type="presOf" srcId="{FC61C7C2-7098-4DED-84B2-9A8B68D9892B}" destId="{ED1E6EE3-0F67-4FD1-9CC5-72FC0C805351}" srcOrd="0" destOrd="0" presId="urn:microsoft.com/office/officeart/2005/8/layout/vList5"/>
    <dgm:cxn modelId="{48C44FF1-7393-4DC5-808C-A392D867CBBF}" type="presOf" srcId="{CA28A767-1E9F-4D9F-A387-0722B543D3B5}" destId="{937E2F15-1914-4AF7-A5D4-70DF96DDC086}" srcOrd="0" destOrd="1" presId="urn:microsoft.com/office/officeart/2005/8/layout/vList5"/>
    <dgm:cxn modelId="{5DE8B8F8-EDFB-4A29-839E-3CA2B7E4A49B}" type="presOf" srcId="{2A39EEEF-90DF-4398-B1ED-5EE482E1DFDE}" destId="{09FE4226-F198-4E79-8242-B747F51D57B7}" srcOrd="0" destOrd="1" presId="urn:microsoft.com/office/officeart/2005/8/layout/vList5"/>
    <dgm:cxn modelId="{BF464DFA-E36A-474F-871E-8B80AD564EE2}" srcId="{28B05535-D2C6-4152-90EF-D8228A8AA396}" destId="{4D97FA0B-B34D-46CA-8E13-BDF42ECE15F6}" srcOrd="1" destOrd="0" parTransId="{5FDB8762-D618-4F26-987B-FB973B1314B9}" sibTransId="{AD2FF4F8-4E5C-4FF2-919B-19E36BF50141}"/>
    <dgm:cxn modelId="{46DEEF2F-B607-4987-BC4A-110E22DEE1F6}" type="presParOf" srcId="{62A49AC4-5A01-4341-9AEB-D8B2EB4D9F4D}" destId="{6D8AEFDE-1767-4FFD-95A7-3666D3076767}" srcOrd="0" destOrd="0" presId="urn:microsoft.com/office/officeart/2005/8/layout/vList5"/>
    <dgm:cxn modelId="{FE6D953E-91CE-47AE-8D69-79C24213C362}" type="presParOf" srcId="{6D8AEFDE-1767-4FFD-95A7-3666D3076767}" destId="{2B7EDEB7-E40E-4ED2-9A01-C0DFAD9F2683}" srcOrd="0" destOrd="0" presId="urn:microsoft.com/office/officeart/2005/8/layout/vList5"/>
    <dgm:cxn modelId="{C876FB24-D4C0-4E70-A745-51FE0C941648}" type="presParOf" srcId="{6D8AEFDE-1767-4FFD-95A7-3666D3076767}" destId="{937E2F15-1914-4AF7-A5D4-70DF96DDC086}" srcOrd="1" destOrd="0" presId="urn:microsoft.com/office/officeart/2005/8/layout/vList5"/>
    <dgm:cxn modelId="{F70624CE-D6DB-4C40-A8AC-C0F1C6E1594E}" type="presParOf" srcId="{62A49AC4-5A01-4341-9AEB-D8B2EB4D9F4D}" destId="{B1AFD3B1-1284-4238-8DEA-265D22EDE1F4}" srcOrd="1" destOrd="0" presId="urn:microsoft.com/office/officeart/2005/8/layout/vList5"/>
    <dgm:cxn modelId="{6530CAB9-1D66-4924-B80F-BB7A07EC31FA}" type="presParOf" srcId="{62A49AC4-5A01-4341-9AEB-D8B2EB4D9F4D}" destId="{6C9A0D76-51CE-41BD-AD4D-BFDF649BECB0}" srcOrd="2" destOrd="0" presId="urn:microsoft.com/office/officeart/2005/8/layout/vList5"/>
    <dgm:cxn modelId="{3C24E66F-AAE7-4E54-B83D-96606A3CA5F1}" type="presParOf" srcId="{6C9A0D76-51CE-41BD-AD4D-BFDF649BECB0}" destId="{7645726F-8267-4A5F-B445-B4F49ED84212}" srcOrd="0" destOrd="0" presId="urn:microsoft.com/office/officeart/2005/8/layout/vList5"/>
    <dgm:cxn modelId="{9643BD41-8740-4F0D-BDF9-4822DFF03997}" type="presParOf" srcId="{6C9A0D76-51CE-41BD-AD4D-BFDF649BECB0}" destId="{DBD0D341-AEFA-4C19-8329-26113570050C}" srcOrd="1" destOrd="0" presId="urn:microsoft.com/office/officeart/2005/8/layout/vList5"/>
    <dgm:cxn modelId="{914F9884-943E-4E96-9354-B0092CD7CAED}" type="presParOf" srcId="{62A49AC4-5A01-4341-9AEB-D8B2EB4D9F4D}" destId="{4B8344F3-483A-4CF3-B03C-7D4164C73184}" srcOrd="3" destOrd="0" presId="urn:microsoft.com/office/officeart/2005/8/layout/vList5"/>
    <dgm:cxn modelId="{A9A99782-3086-4698-AB37-D12AD4AAFB76}" type="presParOf" srcId="{62A49AC4-5A01-4341-9AEB-D8B2EB4D9F4D}" destId="{3911DBE8-3EF2-43C8-9A09-0E52514E06E8}" srcOrd="4" destOrd="0" presId="urn:microsoft.com/office/officeart/2005/8/layout/vList5"/>
    <dgm:cxn modelId="{F24C387E-C055-408F-AC15-7DDC74826A5A}" type="presParOf" srcId="{3911DBE8-3EF2-43C8-9A09-0E52514E06E8}" destId="{ED1E6EE3-0F67-4FD1-9CC5-72FC0C805351}" srcOrd="0" destOrd="0" presId="urn:microsoft.com/office/officeart/2005/8/layout/vList5"/>
    <dgm:cxn modelId="{817EE244-DF6C-477C-A613-9267E13AA9F3}" type="presParOf" srcId="{3911DBE8-3EF2-43C8-9A09-0E52514E06E8}" destId="{09FE4226-F198-4E79-8242-B747F51D57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990D86-5323-4637-82B4-011F0A01051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3FBA30-88F7-449E-8BE6-DA3CA7FD4C34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Sarcoidosis</a:t>
          </a:r>
          <a:endParaRPr lang="en-US" dirty="0">
            <a:solidFill>
              <a:schemeClr val="bg1"/>
            </a:solidFill>
          </a:endParaRPr>
        </a:p>
      </dgm:t>
    </dgm:pt>
    <dgm:pt modelId="{DDD220B4-8F79-452C-895F-556B80FED0CA}" type="parTrans" cxnId="{2E1E2AAD-E08E-4D90-98A0-7FE36287CE50}">
      <dgm:prSet/>
      <dgm:spPr/>
      <dgm:t>
        <a:bodyPr/>
        <a:lstStyle/>
        <a:p>
          <a:endParaRPr lang="en-US"/>
        </a:p>
      </dgm:t>
    </dgm:pt>
    <dgm:pt modelId="{0500901A-999F-481A-96CA-46F7D93D4361}" type="sibTrans" cxnId="{2E1E2AAD-E08E-4D90-98A0-7FE36287CE50}">
      <dgm:prSet/>
      <dgm:spPr/>
      <dgm:t>
        <a:bodyPr/>
        <a:lstStyle/>
        <a:p>
          <a:endParaRPr lang="en-US"/>
        </a:p>
      </dgm:t>
    </dgm:pt>
    <dgm:pt modelId="{C28EF8DD-F238-45F2-8270-457F98C94529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0" dirty="0"/>
            <a:t>A multisystem disease of unknown etiology, &gt; female</a:t>
          </a:r>
          <a:endParaRPr lang="en-US" sz="1800" dirty="0"/>
        </a:p>
      </dgm:t>
    </dgm:pt>
    <dgm:pt modelId="{063349CA-E85E-4053-B2EF-1F7BF0E57269}" type="parTrans" cxnId="{54CE00D4-096D-4FD6-820A-A0AC48630F68}">
      <dgm:prSet/>
      <dgm:spPr/>
      <dgm:t>
        <a:bodyPr/>
        <a:lstStyle/>
        <a:p>
          <a:endParaRPr lang="en-US"/>
        </a:p>
      </dgm:t>
    </dgm:pt>
    <dgm:pt modelId="{AF945FBD-088E-435F-9F2A-4E1C18A66C68}" type="sibTrans" cxnId="{54CE00D4-096D-4FD6-820A-A0AC48630F68}">
      <dgm:prSet/>
      <dgm:spPr/>
      <dgm:t>
        <a:bodyPr/>
        <a:lstStyle/>
        <a:p>
          <a:endParaRPr lang="en-US"/>
        </a:p>
      </dgm:t>
    </dgm:pt>
    <dgm:pt modelId="{10DB43BC-F786-4AF4-8EAD-39BFA3D8AB24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0" dirty="0"/>
            <a:t>lymph node enlargement (almost all cases), eye involvement [dry eyes], </a:t>
          </a:r>
          <a:r>
            <a:rPr lang="en-US" sz="1800" b="0" i="0" dirty="0" err="1"/>
            <a:t>iritis</a:t>
          </a:r>
          <a:r>
            <a:rPr lang="en-US" sz="1800" b="0" i="0" dirty="0"/>
            <a:t>, skin lesions (</a:t>
          </a:r>
          <a:r>
            <a:rPr lang="en-US" sz="1800" b="0" i="0" dirty="0" err="1"/>
            <a:t>erythema</a:t>
          </a:r>
          <a:r>
            <a:rPr lang="en-US" sz="1800" b="0" i="0" dirty="0"/>
            <a:t> </a:t>
          </a:r>
          <a:r>
            <a:rPr lang="en-US" sz="1800" b="0" i="0" dirty="0" err="1"/>
            <a:t>nodosum</a:t>
          </a:r>
          <a:r>
            <a:rPr lang="en-US" sz="1800" b="0" i="0" dirty="0"/>
            <a:t>, painless sub­cutaneous nodules), and viscera (liver, skin, marrow). Lung involvement occurs in 90% of cases, with formation of </a:t>
          </a:r>
          <a:r>
            <a:rPr lang="en-US" sz="1800" b="0" i="0" dirty="0" err="1"/>
            <a:t>granulomas</a:t>
          </a:r>
          <a:r>
            <a:rPr lang="en-US" sz="1800" b="0" i="0" dirty="0"/>
            <a:t> and interstitial fibrosis</a:t>
          </a:r>
        </a:p>
      </dgm:t>
    </dgm:pt>
    <dgm:pt modelId="{CCE9F666-83CB-4F1E-AD81-D6C919FB3243}" type="parTrans" cxnId="{4DDA0BD1-391A-44EF-BD7C-76588745220E}">
      <dgm:prSet/>
      <dgm:spPr/>
      <dgm:t>
        <a:bodyPr/>
        <a:lstStyle/>
        <a:p>
          <a:endParaRPr lang="en-US"/>
        </a:p>
      </dgm:t>
    </dgm:pt>
    <dgm:pt modelId="{0AC1425C-CFC2-4F5E-8CC1-B918E514DDCB}" type="sibTrans" cxnId="{4DDA0BD1-391A-44EF-BD7C-76588745220E}">
      <dgm:prSet/>
      <dgm:spPr/>
      <dgm:t>
        <a:bodyPr/>
        <a:lstStyle/>
        <a:p>
          <a:endParaRPr lang="en-US"/>
        </a:p>
      </dgm:t>
    </dgm:pt>
    <dgm:pt modelId="{BE3AE10F-3991-421D-94E5-D3BAD8C97426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1"/>
          <a:r>
            <a:rPr lang="en-US" b="1" dirty="0" err="1">
              <a:solidFill>
                <a:schemeClr val="bg1"/>
              </a:solidFill>
            </a:rPr>
            <a:t>Hypersensitibity</a:t>
          </a:r>
          <a:r>
            <a:rPr lang="en-US" b="1" dirty="0">
              <a:solidFill>
                <a:schemeClr val="bg1"/>
              </a:solidFill>
            </a:rPr>
            <a:t> pneumonitis     	(extrinsic allergic </a:t>
          </a:r>
          <a:r>
            <a:rPr lang="en-US" b="1" dirty="0" err="1">
              <a:solidFill>
                <a:schemeClr val="bg1"/>
              </a:solidFill>
            </a:rPr>
            <a:t>alveolitis</a:t>
          </a:r>
          <a:r>
            <a:rPr lang="en-US" b="1" dirty="0">
              <a:solidFill>
                <a:schemeClr val="bg1"/>
              </a:solidFill>
            </a:rPr>
            <a:t>)</a:t>
          </a:r>
          <a:endParaRPr lang="en-US" dirty="0">
            <a:solidFill>
              <a:schemeClr val="bg1"/>
            </a:solidFill>
          </a:endParaRPr>
        </a:p>
      </dgm:t>
    </dgm:pt>
    <dgm:pt modelId="{3AF2CD63-0CA7-49E8-922A-E875B714D4E4}" type="parTrans" cxnId="{ACB939E2-4E97-4C25-A25C-46BA3CD108A8}">
      <dgm:prSet/>
      <dgm:spPr/>
      <dgm:t>
        <a:bodyPr/>
        <a:lstStyle/>
        <a:p>
          <a:endParaRPr lang="en-US"/>
        </a:p>
      </dgm:t>
    </dgm:pt>
    <dgm:pt modelId="{9B7049F6-D7A3-4894-84F3-983F60549AB6}" type="sibTrans" cxnId="{ACB939E2-4E97-4C25-A25C-46BA3CD108A8}">
      <dgm:prSet/>
      <dgm:spPr/>
      <dgm:t>
        <a:bodyPr/>
        <a:lstStyle/>
        <a:p>
          <a:endParaRPr lang="en-US"/>
        </a:p>
      </dgm:t>
    </dgm:pt>
    <dgm:pt modelId="{A88756EB-DB19-4F55-AB13-5827168A157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0" dirty="0"/>
            <a:t>inhalation of organic dust containing antigens:-</a:t>
          </a:r>
        </a:p>
      </dgm:t>
    </dgm:pt>
    <dgm:pt modelId="{CFA8D920-86BF-43E0-B651-6BF762C844CB}" type="parTrans" cxnId="{61C5F439-30C7-4FAE-9035-2097CA86DEAB}">
      <dgm:prSet/>
      <dgm:spPr/>
      <dgm:t>
        <a:bodyPr/>
        <a:lstStyle/>
        <a:p>
          <a:endParaRPr lang="en-US"/>
        </a:p>
      </dgm:t>
    </dgm:pt>
    <dgm:pt modelId="{17CB0B40-2FC7-469B-9694-4874C6563FA9}" type="sibTrans" cxnId="{61C5F439-30C7-4FAE-9035-2097CA86DEAB}">
      <dgm:prSet/>
      <dgm:spPr/>
      <dgm:t>
        <a:bodyPr/>
        <a:lstStyle/>
        <a:p>
          <a:endParaRPr lang="en-US"/>
        </a:p>
      </dgm:t>
    </dgm:pt>
    <dgm:pt modelId="{9606D2CE-C480-4CFC-91EC-9DD8EBF53E7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0" dirty="0" err="1"/>
            <a:t>noncaseating</a:t>
          </a:r>
          <a:r>
            <a:rPr lang="en-US" sz="1800" b="0" i="0" dirty="0"/>
            <a:t> </a:t>
          </a:r>
          <a:r>
            <a:rPr lang="en-US" sz="1800" b="0" i="0" dirty="0" err="1"/>
            <a:t>granulomas</a:t>
          </a:r>
          <a:r>
            <a:rPr lang="en-US" sz="1800" b="0" i="0" dirty="0"/>
            <a:t> in various tissues:-</a:t>
          </a:r>
          <a:endParaRPr lang="en-US" sz="1800" dirty="0"/>
        </a:p>
      </dgm:t>
    </dgm:pt>
    <dgm:pt modelId="{9ABA35F0-5B43-4C9D-A19F-60C555F06DB8}" type="parTrans" cxnId="{9C878488-3D03-4E6B-B270-CDE79D88DC95}">
      <dgm:prSet/>
      <dgm:spPr/>
      <dgm:t>
        <a:bodyPr/>
        <a:lstStyle/>
        <a:p>
          <a:endParaRPr lang="en-US"/>
        </a:p>
      </dgm:t>
    </dgm:pt>
    <dgm:pt modelId="{47260083-AE57-451A-B089-1373E8982B34}" type="sibTrans" cxnId="{9C878488-3D03-4E6B-B270-CDE79D88DC95}">
      <dgm:prSet/>
      <dgm:spPr/>
      <dgm:t>
        <a:bodyPr/>
        <a:lstStyle/>
        <a:p>
          <a:endParaRPr lang="en-US"/>
        </a:p>
      </dgm:t>
    </dgm:pt>
    <dgm:pt modelId="{D9E10B86-CF04-4AFB-B469-CB6685ED395C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1100" dirty="0"/>
        </a:p>
      </dgm:t>
    </dgm:pt>
    <dgm:pt modelId="{2BC634B1-DAA6-4650-AB5E-FF5B300E8E70}" type="parTrans" cxnId="{A365F91C-5E05-498D-8EFB-8818202C7FFC}">
      <dgm:prSet/>
      <dgm:spPr/>
      <dgm:t>
        <a:bodyPr/>
        <a:lstStyle/>
        <a:p>
          <a:endParaRPr lang="en-US"/>
        </a:p>
      </dgm:t>
    </dgm:pt>
    <dgm:pt modelId="{7D75EF3B-5933-4E0C-9C17-821C453C863B}" type="sibTrans" cxnId="{A365F91C-5E05-498D-8EFB-8818202C7FFC}">
      <dgm:prSet/>
      <dgm:spPr/>
      <dgm:t>
        <a:bodyPr/>
        <a:lstStyle/>
        <a:p>
          <a:endParaRPr lang="en-US"/>
        </a:p>
      </dgm:t>
    </dgm:pt>
    <dgm:pt modelId="{6CF9E2F1-35DC-4DFB-A61B-99D7F6E122AC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1" dirty="0"/>
            <a:t>Farmer’s lung: </a:t>
          </a:r>
          <a:r>
            <a:rPr lang="en-US" sz="1800" b="0" i="0" dirty="0" err="1"/>
            <a:t>thermophilic</a:t>
          </a:r>
          <a:r>
            <a:rPr lang="en-US" sz="1800" b="0" i="0" dirty="0"/>
            <a:t> </a:t>
          </a:r>
          <a:r>
            <a:rPr lang="en-US" sz="1800" b="0" i="0" dirty="0" err="1"/>
            <a:t>actinomycetes</a:t>
          </a:r>
          <a:r>
            <a:rPr lang="en-US" sz="1800" b="0" i="0" dirty="0"/>
            <a:t> or </a:t>
          </a:r>
          <a:r>
            <a:rPr lang="en-US" sz="1800" dirty="0" err="1"/>
            <a:t>Micropolyspora</a:t>
          </a:r>
          <a:r>
            <a:rPr lang="en-US" sz="1800" dirty="0"/>
            <a:t> </a:t>
          </a:r>
          <a:r>
            <a:rPr lang="en-US" sz="1800" dirty="0" err="1"/>
            <a:t>faeni</a:t>
          </a:r>
          <a:r>
            <a:rPr lang="en-US" sz="1800" dirty="0"/>
            <a:t> (spores in </a:t>
          </a:r>
          <a:r>
            <a:rPr lang="en-US" sz="1800" dirty="0" err="1"/>
            <a:t>mouldy</a:t>
          </a:r>
          <a:r>
            <a:rPr lang="en-US" sz="1800" dirty="0"/>
            <a:t> hay).</a:t>
          </a:r>
          <a:endParaRPr lang="en-US" sz="1800" b="0" i="0" dirty="0"/>
        </a:p>
      </dgm:t>
    </dgm:pt>
    <dgm:pt modelId="{8BEB9C9D-8418-4504-968A-F11E678E44BC}" type="parTrans" cxnId="{16FB57E4-1925-4477-B597-9A90A8E1D66B}">
      <dgm:prSet/>
      <dgm:spPr/>
      <dgm:t>
        <a:bodyPr/>
        <a:lstStyle/>
        <a:p>
          <a:endParaRPr lang="en-US"/>
        </a:p>
      </dgm:t>
    </dgm:pt>
    <dgm:pt modelId="{3B93C5C7-F2BF-4CE8-81D2-2BB25166823E}" type="sibTrans" cxnId="{16FB57E4-1925-4477-B597-9A90A8E1D66B}">
      <dgm:prSet/>
      <dgm:spPr/>
      <dgm:t>
        <a:bodyPr/>
        <a:lstStyle/>
        <a:p>
          <a:endParaRPr lang="en-US"/>
        </a:p>
      </dgm:t>
    </dgm:pt>
    <dgm:pt modelId="{D14243E1-FF96-4FC6-90C0-31BEB7D5874E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1" dirty="0"/>
            <a:t>Pigeon breeder’s lung: </a:t>
          </a:r>
          <a:r>
            <a:rPr lang="en-US" sz="1800" b="0" i="0" dirty="0"/>
            <a:t>excreta, or feathers of birds</a:t>
          </a:r>
        </a:p>
      </dgm:t>
    </dgm:pt>
    <dgm:pt modelId="{6DCCC4C2-B489-4D2D-9BD6-B43559DCF436}" type="parTrans" cxnId="{DF26F86C-A542-4AD6-958D-61AD5A6EB3FE}">
      <dgm:prSet/>
      <dgm:spPr/>
      <dgm:t>
        <a:bodyPr/>
        <a:lstStyle/>
        <a:p>
          <a:endParaRPr lang="en-US"/>
        </a:p>
      </dgm:t>
    </dgm:pt>
    <dgm:pt modelId="{4F8AA68D-3294-45E6-A25D-6643BC7BD608}" type="sibTrans" cxnId="{DF26F86C-A542-4AD6-958D-61AD5A6EB3FE}">
      <dgm:prSet/>
      <dgm:spPr/>
      <dgm:t>
        <a:bodyPr/>
        <a:lstStyle/>
        <a:p>
          <a:endParaRPr lang="en-US"/>
        </a:p>
      </dgm:t>
    </dgm:pt>
    <dgm:pt modelId="{DAD24E80-1507-4AD4-8F21-5BD97A20233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1" dirty="0"/>
            <a:t>Air-conditioner lung: </a:t>
          </a:r>
          <a:r>
            <a:rPr lang="en-US" sz="1800" b="0" i="0" dirty="0" err="1"/>
            <a:t>thermophilic</a:t>
          </a:r>
          <a:r>
            <a:rPr lang="en-US" sz="1800" b="0" i="0" dirty="0"/>
            <a:t> bacteria</a:t>
          </a:r>
        </a:p>
      </dgm:t>
    </dgm:pt>
    <dgm:pt modelId="{77E80FF1-D3FA-4EE4-87EC-9D80AE39EAFB}" type="parTrans" cxnId="{CCF84D1D-0478-4C11-A4E2-4F6A9BCB15FF}">
      <dgm:prSet/>
      <dgm:spPr/>
      <dgm:t>
        <a:bodyPr/>
        <a:lstStyle/>
        <a:p>
          <a:endParaRPr lang="en-US"/>
        </a:p>
      </dgm:t>
    </dgm:pt>
    <dgm:pt modelId="{0FC7AE7E-7F4E-4254-9C1F-4D0E136BFB09}" type="sibTrans" cxnId="{CCF84D1D-0478-4C11-A4E2-4F6A9BCB15FF}">
      <dgm:prSet/>
      <dgm:spPr/>
      <dgm:t>
        <a:bodyPr/>
        <a:lstStyle/>
        <a:p>
          <a:endParaRPr lang="en-US"/>
        </a:p>
      </dgm:t>
    </dgm:pt>
    <dgm:pt modelId="{646FA5C4-6F3C-411D-AB7C-F47208FE2B4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1100" dirty="0"/>
        </a:p>
      </dgm:t>
    </dgm:pt>
    <dgm:pt modelId="{DDEF112A-0717-4CCF-B0ED-5DEDB4037FE7}" type="parTrans" cxnId="{5B01B0DF-E9B7-47AD-B22E-35ED508C5108}">
      <dgm:prSet/>
      <dgm:spPr/>
      <dgm:t>
        <a:bodyPr/>
        <a:lstStyle/>
        <a:p>
          <a:endParaRPr lang="en-US"/>
        </a:p>
      </dgm:t>
    </dgm:pt>
    <dgm:pt modelId="{6B242DAD-CDF4-43E6-92A0-5A6C0F8E4357}" type="sibTrans" cxnId="{5B01B0DF-E9B7-47AD-B22E-35ED508C5108}">
      <dgm:prSet/>
      <dgm:spPr/>
      <dgm:t>
        <a:bodyPr/>
        <a:lstStyle/>
        <a:p>
          <a:endParaRPr lang="en-US"/>
        </a:p>
      </dgm:t>
    </dgm:pt>
    <dgm:pt modelId="{1D013D84-817A-4BBE-9F8E-54C28E993C39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1800" b="0" i="0" dirty="0"/>
        </a:p>
      </dgm:t>
    </dgm:pt>
    <dgm:pt modelId="{83472817-E686-47FC-A1B9-D4C42301DF4C}" type="sibTrans" cxnId="{42DB610D-C598-4266-B8BD-C4724688847F}">
      <dgm:prSet/>
      <dgm:spPr/>
      <dgm:t>
        <a:bodyPr/>
        <a:lstStyle/>
        <a:p>
          <a:endParaRPr lang="en-US"/>
        </a:p>
      </dgm:t>
    </dgm:pt>
    <dgm:pt modelId="{2C6A924E-434C-40B1-AA99-921914660951}" type="parTrans" cxnId="{42DB610D-C598-4266-B8BD-C4724688847F}">
      <dgm:prSet/>
      <dgm:spPr/>
      <dgm:t>
        <a:bodyPr/>
        <a:lstStyle/>
        <a:p>
          <a:endParaRPr lang="en-US"/>
        </a:p>
      </dgm:t>
    </dgm:pt>
    <dgm:pt modelId="{188CDCC5-FE24-4680-82E9-E931DC08602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0" dirty="0"/>
            <a:t>Interstitial pneumonitis, with lymphocytes, plasma cells, macrophages and </a:t>
          </a:r>
          <a:r>
            <a:rPr lang="en-US" sz="1800" b="0" i="0" dirty="0" err="1"/>
            <a:t>noncaseating</a:t>
          </a:r>
          <a:r>
            <a:rPr lang="en-US" sz="1800" b="0" i="0" dirty="0"/>
            <a:t> </a:t>
          </a:r>
          <a:r>
            <a:rPr lang="en-US" sz="1800" b="0" i="0" dirty="0" err="1"/>
            <a:t>granulomas</a:t>
          </a:r>
          <a:r>
            <a:rPr lang="en-US" sz="1800" b="0" i="0" dirty="0"/>
            <a:t> </a:t>
          </a:r>
          <a:r>
            <a:rPr lang="en-US" sz="1800" b="0" i="0" dirty="0" err="1"/>
            <a:t>peribronchiolar</a:t>
          </a:r>
          <a:endParaRPr lang="en-US" sz="1800" b="0" i="0" dirty="0"/>
        </a:p>
      </dgm:t>
    </dgm:pt>
    <dgm:pt modelId="{DA3B0115-4EF1-4825-8472-056CAE432405}" type="sibTrans" cxnId="{A74602DD-AAC3-460A-92D6-E003BC8FDA02}">
      <dgm:prSet/>
      <dgm:spPr/>
      <dgm:t>
        <a:bodyPr/>
        <a:lstStyle/>
        <a:p>
          <a:endParaRPr lang="en-US"/>
        </a:p>
      </dgm:t>
    </dgm:pt>
    <dgm:pt modelId="{DBDA755E-C2F7-4D2E-88E1-9DA38B38AE16}" type="parTrans" cxnId="{A74602DD-AAC3-460A-92D6-E003BC8FDA02}">
      <dgm:prSet/>
      <dgm:spPr/>
      <dgm:t>
        <a:bodyPr/>
        <a:lstStyle/>
        <a:p>
          <a:endParaRPr lang="en-US"/>
        </a:p>
      </dgm:t>
    </dgm:pt>
    <dgm:pt modelId="{D500E94A-14D6-4108-9632-F8FE0E376739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0" i="0" dirty="0"/>
            <a:t>If exposure is continuous, lead to progressive respiratory failure, dyspnea, and cyanosis and a decrease in compliance</a:t>
          </a:r>
        </a:p>
      </dgm:t>
    </dgm:pt>
    <dgm:pt modelId="{46A01EBC-FEBE-4E22-BCE4-7F6F139BC859}" type="parTrans" cxnId="{939CD1C0-27B6-4A44-BD57-5C456A48FC14}">
      <dgm:prSet/>
      <dgm:spPr/>
      <dgm:t>
        <a:bodyPr/>
        <a:lstStyle/>
        <a:p>
          <a:endParaRPr lang="en-US"/>
        </a:p>
      </dgm:t>
    </dgm:pt>
    <dgm:pt modelId="{E7575EC3-F156-4487-B29A-2BBC35E17618}" type="sibTrans" cxnId="{939CD1C0-27B6-4A44-BD57-5C456A48FC14}">
      <dgm:prSet/>
      <dgm:spPr/>
      <dgm:t>
        <a:bodyPr/>
        <a:lstStyle/>
        <a:p>
          <a:endParaRPr lang="en-US"/>
        </a:p>
      </dgm:t>
    </dgm:pt>
    <dgm:pt modelId="{3D1A6C9E-E39F-4657-AD4A-7DA31151963D}" type="pres">
      <dgm:prSet presAssocID="{48990D86-5323-4637-82B4-011F0A01051D}" presName="Name0" presStyleCnt="0">
        <dgm:presLayoutVars>
          <dgm:dir/>
          <dgm:animLvl val="lvl"/>
          <dgm:resizeHandles/>
        </dgm:presLayoutVars>
      </dgm:prSet>
      <dgm:spPr/>
    </dgm:pt>
    <dgm:pt modelId="{46EFE63B-D32C-4D06-B1D2-F00B298F923F}" type="pres">
      <dgm:prSet presAssocID="{083FBA30-88F7-449E-8BE6-DA3CA7FD4C34}" presName="linNode" presStyleCnt="0"/>
      <dgm:spPr/>
    </dgm:pt>
    <dgm:pt modelId="{D659F632-A6C6-4653-A044-C8E438011CA9}" type="pres">
      <dgm:prSet presAssocID="{083FBA30-88F7-449E-8BE6-DA3CA7FD4C34}" presName="parentShp" presStyleLbl="node1" presStyleIdx="0" presStyleCnt="2" custScaleX="75348" custScaleY="119197" custLinFactNeighborX="1558" custLinFactNeighborY="474">
        <dgm:presLayoutVars>
          <dgm:bulletEnabled val="1"/>
        </dgm:presLayoutVars>
      </dgm:prSet>
      <dgm:spPr/>
    </dgm:pt>
    <dgm:pt modelId="{3FB2FB9E-882E-4081-8ECC-511147EE0324}" type="pres">
      <dgm:prSet presAssocID="{083FBA30-88F7-449E-8BE6-DA3CA7FD4C34}" presName="childShp" presStyleLbl="bgAccFollowNode1" presStyleIdx="0" presStyleCnt="2" custScaleX="140560" custScaleY="192137" custLinFactNeighborX="-497" custLinFactNeighborY="-13450">
        <dgm:presLayoutVars>
          <dgm:bulletEnabled val="1"/>
        </dgm:presLayoutVars>
      </dgm:prSet>
      <dgm:spPr/>
    </dgm:pt>
    <dgm:pt modelId="{A2EFB7F3-8FB7-4327-A9E9-4EA90D4828BC}" type="pres">
      <dgm:prSet presAssocID="{0500901A-999F-481A-96CA-46F7D93D4361}" presName="spacing" presStyleCnt="0"/>
      <dgm:spPr/>
    </dgm:pt>
    <dgm:pt modelId="{E95704ED-D055-44D3-A5C8-6A5EF2B51B36}" type="pres">
      <dgm:prSet presAssocID="{BE3AE10F-3991-421D-94E5-D3BAD8C97426}" presName="linNode" presStyleCnt="0"/>
      <dgm:spPr/>
    </dgm:pt>
    <dgm:pt modelId="{6B614EA2-F974-40FB-851C-EAFBA80B2921}" type="pres">
      <dgm:prSet presAssocID="{BE3AE10F-3991-421D-94E5-D3BAD8C97426}" presName="parentShp" presStyleLbl="node1" presStyleIdx="1" presStyleCnt="2" custScaleX="65385" custScaleY="124742" custLinFactNeighborX="-9968" custLinFactNeighborY="-3786">
        <dgm:presLayoutVars>
          <dgm:bulletEnabled val="1"/>
        </dgm:presLayoutVars>
      </dgm:prSet>
      <dgm:spPr/>
    </dgm:pt>
    <dgm:pt modelId="{E638043D-1023-4554-995B-572324AC437C}" type="pres">
      <dgm:prSet presAssocID="{BE3AE10F-3991-421D-94E5-D3BAD8C97426}" presName="childShp" presStyleLbl="bgAccFollowNode1" presStyleIdx="1" presStyleCnt="2" custScaleX="131751" custScaleY="277646" custLinFactNeighborX="80" custLinFactNeighborY="-4387">
        <dgm:presLayoutVars>
          <dgm:bulletEnabled val="1"/>
        </dgm:presLayoutVars>
      </dgm:prSet>
      <dgm:spPr/>
    </dgm:pt>
  </dgm:ptLst>
  <dgm:cxnLst>
    <dgm:cxn modelId="{42DB610D-C598-4266-B8BD-C4724688847F}" srcId="{BE3AE10F-3991-421D-94E5-D3BAD8C97426}" destId="{1D013D84-817A-4BBE-9F8E-54C28E993C39}" srcOrd="3" destOrd="0" parTransId="{2C6A924E-434C-40B1-AA99-921914660951}" sibTransId="{83472817-E686-47FC-A1B9-D4C42301DF4C}"/>
    <dgm:cxn modelId="{93CBDF0E-63A6-49CA-B84B-E8139DC49F39}" type="presOf" srcId="{D9E10B86-CF04-4AFB-B469-CB6685ED395C}" destId="{E638043D-1023-4554-995B-572324AC437C}" srcOrd="0" destOrd="8" presId="urn:microsoft.com/office/officeart/2005/8/layout/vList6"/>
    <dgm:cxn modelId="{A365F91C-5E05-498D-8EFB-8818202C7FFC}" srcId="{BE3AE10F-3991-421D-94E5-D3BAD8C97426}" destId="{D9E10B86-CF04-4AFB-B469-CB6685ED395C}" srcOrd="5" destOrd="0" parTransId="{2BC634B1-DAA6-4650-AB5E-FF5B300E8E70}" sibTransId="{7D75EF3B-5933-4E0C-9C17-821C453C863B}"/>
    <dgm:cxn modelId="{CCF84D1D-0478-4C11-A4E2-4F6A9BCB15FF}" srcId="{A88756EB-DB19-4F55-AB13-5827168A157D}" destId="{DAD24E80-1507-4AD4-8F21-5BD97A202336}" srcOrd="2" destOrd="0" parTransId="{77E80FF1-D3FA-4EE4-87EC-9D80AE39EAFB}" sibTransId="{0FC7AE7E-7F4E-4254-9C1F-4D0E136BFB09}"/>
    <dgm:cxn modelId="{5ADEC620-37D4-4DD9-8B8E-5241173B5607}" type="presOf" srcId="{D14243E1-FF96-4FC6-90C0-31BEB7D5874E}" destId="{E638043D-1023-4554-995B-572324AC437C}" srcOrd="0" destOrd="2" presId="urn:microsoft.com/office/officeart/2005/8/layout/vList6"/>
    <dgm:cxn modelId="{8CD59F26-ABEA-46D0-BF33-69896466C6B5}" type="presOf" srcId="{1D013D84-817A-4BBE-9F8E-54C28E993C39}" destId="{E638043D-1023-4554-995B-572324AC437C}" srcOrd="0" destOrd="6" presId="urn:microsoft.com/office/officeart/2005/8/layout/vList6"/>
    <dgm:cxn modelId="{61C5F439-30C7-4FAE-9035-2097CA86DEAB}" srcId="{BE3AE10F-3991-421D-94E5-D3BAD8C97426}" destId="{A88756EB-DB19-4F55-AB13-5827168A157D}" srcOrd="0" destOrd="0" parTransId="{CFA8D920-86BF-43E0-B651-6BF762C844CB}" sibTransId="{17CB0B40-2FC7-469B-9694-4874C6563FA9}"/>
    <dgm:cxn modelId="{FF938B40-6ABA-4BA3-ABA5-16CC856F0C5F}" type="presOf" srcId="{10DB43BC-F786-4AF4-8EAD-39BFA3D8AB24}" destId="{3FB2FB9E-882E-4081-8ECC-511147EE0324}" srcOrd="0" destOrd="2" presId="urn:microsoft.com/office/officeart/2005/8/layout/vList6"/>
    <dgm:cxn modelId="{92965D59-22EF-4929-9BB4-53702E4A6446}" type="presOf" srcId="{9606D2CE-C480-4CFC-91EC-9DD8EBF53E70}" destId="{3FB2FB9E-882E-4081-8ECC-511147EE0324}" srcOrd="0" destOrd="1" presId="urn:microsoft.com/office/officeart/2005/8/layout/vList6"/>
    <dgm:cxn modelId="{DF26F86C-A542-4AD6-958D-61AD5A6EB3FE}" srcId="{A88756EB-DB19-4F55-AB13-5827168A157D}" destId="{D14243E1-FF96-4FC6-90C0-31BEB7D5874E}" srcOrd="1" destOrd="0" parTransId="{6DCCC4C2-B489-4D2D-9BD6-B43559DCF436}" sibTransId="{4F8AA68D-3294-45E6-A25D-6643BC7BD608}"/>
    <dgm:cxn modelId="{66F3BB6E-A5D4-409F-BF0E-66B17B7D5AE3}" type="presOf" srcId="{C28EF8DD-F238-45F2-8270-457F98C94529}" destId="{3FB2FB9E-882E-4081-8ECC-511147EE0324}" srcOrd="0" destOrd="0" presId="urn:microsoft.com/office/officeart/2005/8/layout/vList6"/>
    <dgm:cxn modelId="{0253D272-6817-4D7D-9621-685C6E3E5906}" type="presOf" srcId="{188CDCC5-FE24-4680-82E9-E931DC08602D}" destId="{E638043D-1023-4554-995B-572324AC437C}" srcOrd="0" destOrd="4" presId="urn:microsoft.com/office/officeart/2005/8/layout/vList6"/>
    <dgm:cxn modelId="{9C878488-3D03-4E6B-B270-CDE79D88DC95}" srcId="{083FBA30-88F7-449E-8BE6-DA3CA7FD4C34}" destId="{9606D2CE-C480-4CFC-91EC-9DD8EBF53E70}" srcOrd="1" destOrd="0" parTransId="{9ABA35F0-5B43-4C9D-A19F-60C555F06DB8}" sibTransId="{47260083-AE57-451A-B089-1373E8982B34}"/>
    <dgm:cxn modelId="{B86A17A6-EEF3-48F0-A0F0-AB8C092A55AF}" type="presOf" srcId="{083FBA30-88F7-449E-8BE6-DA3CA7FD4C34}" destId="{D659F632-A6C6-4653-A044-C8E438011CA9}" srcOrd="0" destOrd="0" presId="urn:microsoft.com/office/officeart/2005/8/layout/vList6"/>
    <dgm:cxn modelId="{2E1E2AAD-E08E-4D90-98A0-7FE36287CE50}" srcId="{48990D86-5323-4637-82B4-011F0A01051D}" destId="{083FBA30-88F7-449E-8BE6-DA3CA7FD4C34}" srcOrd="0" destOrd="0" parTransId="{DDD220B4-8F79-452C-895F-556B80FED0CA}" sibTransId="{0500901A-999F-481A-96CA-46F7D93D4361}"/>
    <dgm:cxn modelId="{070F89B9-829B-486C-8902-6CDEDC3A3600}" type="presOf" srcId="{48990D86-5323-4637-82B4-011F0A01051D}" destId="{3D1A6C9E-E39F-4657-AD4A-7DA31151963D}" srcOrd="0" destOrd="0" presId="urn:microsoft.com/office/officeart/2005/8/layout/vList6"/>
    <dgm:cxn modelId="{939CD1C0-27B6-4A44-BD57-5C456A48FC14}" srcId="{BE3AE10F-3991-421D-94E5-D3BAD8C97426}" destId="{D500E94A-14D6-4108-9632-F8FE0E376739}" srcOrd="2" destOrd="0" parTransId="{46A01EBC-FEBE-4E22-BCE4-7F6F139BC859}" sibTransId="{E7575EC3-F156-4487-B29A-2BBC35E17618}"/>
    <dgm:cxn modelId="{49E814C3-FB63-45CB-9E07-E9C632EF5409}" type="presOf" srcId="{D500E94A-14D6-4108-9632-F8FE0E376739}" destId="{E638043D-1023-4554-995B-572324AC437C}" srcOrd="0" destOrd="5" presId="urn:microsoft.com/office/officeart/2005/8/layout/vList6"/>
    <dgm:cxn modelId="{4DDA0BD1-391A-44EF-BD7C-76588745220E}" srcId="{083FBA30-88F7-449E-8BE6-DA3CA7FD4C34}" destId="{10DB43BC-F786-4AF4-8EAD-39BFA3D8AB24}" srcOrd="2" destOrd="0" parTransId="{CCE9F666-83CB-4F1E-AD81-D6C919FB3243}" sibTransId="{0AC1425C-CFC2-4F5E-8CC1-B918E514DDCB}"/>
    <dgm:cxn modelId="{54CE00D4-096D-4FD6-820A-A0AC48630F68}" srcId="{083FBA30-88F7-449E-8BE6-DA3CA7FD4C34}" destId="{C28EF8DD-F238-45F2-8270-457F98C94529}" srcOrd="0" destOrd="0" parTransId="{063349CA-E85E-4053-B2EF-1F7BF0E57269}" sibTransId="{AF945FBD-088E-435F-9F2A-4E1C18A66C68}"/>
    <dgm:cxn modelId="{55E953DC-905B-4AF7-865E-99811AA10C40}" type="presOf" srcId="{DAD24E80-1507-4AD4-8F21-5BD97A202336}" destId="{E638043D-1023-4554-995B-572324AC437C}" srcOrd="0" destOrd="3" presId="urn:microsoft.com/office/officeart/2005/8/layout/vList6"/>
    <dgm:cxn modelId="{A74602DD-AAC3-460A-92D6-E003BC8FDA02}" srcId="{BE3AE10F-3991-421D-94E5-D3BAD8C97426}" destId="{188CDCC5-FE24-4680-82E9-E931DC08602D}" srcOrd="1" destOrd="0" parTransId="{DBDA755E-C2F7-4D2E-88E1-9DA38B38AE16}" sibTransId="{DA3B0115-4EF1-4825-8472-056CAE432405}"/>
    <dgm:cxn modelId="{5B01B0DF-E9B7-47AD-B22E-35ED508C5108}" srcId="{BE3AE10F-3991-421D-94E5-D3BAD8C97426}" destId="{646FA5C4-6F3C-411D-AB7C-F47208FE2B46}" srcOrd="4" destOrd="0" parTransId="{DDEF112A-0717-4CCF-B0ED-5DEDB4037FE7}" sibTransId="{6B242DAD-CDF4-43E6-92A0-5A6C0F8E4357}"/>
    <dgm:cxn modelId="{ACB939E2-4E97-4C25-A25C-46BA3CD108A8}" srcId="{48990D86-5323-4637-82B4-011F0A01051D}" destId="{BE3AE10F-3991-421D-94E5-D3BAD8C97426}" srcOrd="1" destOrd="0" parTransId="{3AF2CD63-0CA7-49E8-922A-E875B714D4E4}" sibTransId="{9B7049F6-D7A3-4894-84F3-983F60549AB6}"/>
    <dgm:cxn modelId="{16FB57E4-1925-4477-B597-9A90A8E1D66B}" srcId="{A88756EB-DB19-4F55-AB13-5827168A157D}" destId="{6CF9E2F1-35DC-4DFB-A61B-99D7F6E122AC}" srcOrd="0" destOrd="0" parTransId="{8BEB9C9D-8418-4504-968A-F11E678E44BC}" sibTransId="{3B93C5C7-F2BF-4CE8-81D2-2BB25166823E}"/>
    <dgm:cxn modelId="{C9DEA0E8-123D-4581-A4D9-306C97F3C7AA}" type="presOf" srcId="{BE3AE10F-3991-421D-94E5-D3BAD8C97426}" destId="{6B614EA2-F974-40FB-851C-EAFBA80B2921}" srcOrd="0" destOrd="0" presId="urn:microsoft.com/office/officeart/2005/8/layout/vList6"/>
    <dgm:cxn modelId="{ADCF3AEF-FB6E-4870-B942-518A9EFB9DE7}" type="presOf" srcId="{646FA5C4-6F3C-411D-AB7C-F47208FE2B46}" destId="{E638043D-1023-4554-995B-572324AC437C}" srcOrd="0" destOrd="7" presId="urn:microsoft.com/office/officeart/2005/8/layout/vList6"/>
    <dgm:cxn modelId="{49E2F1F0-1F08-4F1B-975F-8B74DBB4046A}" type="presOf" srcId="{A88756EB-DB19-4F55-AB13-5827168A157D}" destId="{E638043D-1023-4554-995B-572324AC437C}" srcOrd="0" destOrd="0" presId="urn:microsoft.com/office/officeart/2005/8/layout/vList6"/>
    <dgm:cxn modelId="{3AA573FB-F56E-439D-A721-142718CEC2AD}" type="presOf" srcId="{6CF9E2F1-35DC-4DFB-A61B-99D7F6E122AC}" destId="{E638043D-1023-4554-995B-572324AC437C}" srcOrd="0" destOrd="1" presId="urn:microsoft.com/office/officeart/2005/8/layout/vList6"/>
    <dgm:cxn modelId="{7479E2F3-1E16-40A8-94AB-0586A8E7CD91}" type="presParOf" srcId="{3D1A6C9E-E39F-4657-AD4A-7DA31151963D}" destId="{46EFE63B-D32C-4D06-B1D2-F00B298F923F}" srcOrd="0" destOrd="0" presId="urn:microsoft.com/office/officeart/2005/8/layout/vList6"/>
    <dgm:cxn modelId="{3BA180FB-65CB-43F0-B27D-3EBE05A3909A}" type="presParOf" srcId="{46EFE63B-D32C-4D06-B1D2-F00B298F923F}" destId="{D659F632-A6C6-4653-A044-C8E438011CA9}" srcOrd="0" destOrd="0" presId="urn:microsoft.com/office/officeart/2005/8/layout/vList6"/>
    <dgm:cxn modelId="{DECB92E1-521D-442F-80D2-0A66CA2E05C7}" type="presParOf" srcId="{46EFE63B-D32C-4D06-B1D2-F00B298F923F}" destId="{3FB2FB9E-882E-4081-8ECC-511147EE0324}" srcOrd="1" destOrd="0" presId="urn:microsoft.com/office/officeart/2005/8/layout/vList6"/>
    <dgm:cxn modelId="{3CC39764-B211-49DD-92A6-CF3D4269F42B}" type="presParOf" srcId="{3D1A6C9E-E39F-4657-AD4A-7DA31151963D}" destId="{A2EFB7F3-8FB7-4327-A9E9-4EA90D4828BC}" srcOrd="1" destOrd="0" presId="urn:microsoft.com/office/officeart/2005/8/layout/vList6"/>
    <dgm:cxn modelId="{2AFAD10F-E95F-4451-9BE2-8D5113B8D65E}" type="presParOf" srcId="{3D1A6C9E-E39F-4657-AD4A-7DA31151963D}" destId="{E95704ED-D055-44D3-A5C8-6A5EF2B51B36}" srcOrd="2" destOrd="0" presId="urn:microsoft.com/office/officeart/2005/8/layout/vList6"/>
    <dgm:cxn modelId="{7CF5AEE4-6FE1-454F-A925-81A114EBE4FC}" type="presParOf" srcId="{E95704ED-D055-44D3-A5C8-6A5EF2B51B36}" destId="{6B614EA2-F974-40FB-851C-EAFBA80B2921}" srcOrd="0" destOrd="0" presId="urn:microsoft.com/office/officeart/2005/8/layout/vList6"/>
    <dgm:cxn modelId="{A4CF6130-BD89-4A86-A3A3-171A2608D24E}" type="presParOf" srcId="{E95704ED-D055-44D3-A5C8-6A5EF2B51B36}" destId="{E638043D-1023-4554-995B-572324AC437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E2F15-1914-4AF7-A5D4-70DF96DDC086}">
      <dsp:nvSpPr>
        <dsp:cNvPr id="0" name=""/>
        <dsp:cNvSpPr/>
      </dsp:nvSpPr>
      <dsp:spPr>
        <a:xfrm rot="5400000">
          <a:off x="4979826" y="-2537042"/>
          <a:ext cx="1309568" cy="671373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Unknown? Genetic</a:t>
          </a:r>
          <a:endParaRPr lang="en-US" sz="2000" kern="1200" dirty="0">
            <a:latin typeface="Albertus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The resulting injury to alveolar epithelial cells set in motion event that lead to increase local production of </a:t>
          </a:r>
          <a:r>
            <a:rPr lang="en-US" sz="2000" b="0" i="0" kern="1200" dirty="0" err="1"/>
            <a:t>fibrogenic</a:t>
          </a:r>
          <a:r>
            <a:rPr lang="en-US" sz="2000" b="0" i="0" kern="1200" dirty="0"/>
            <a:t> cytokines such as TGF-β</a:t>
          </a:r>
          <a:r>
            <a:rPr lang="en-US" sz="2000" kern="1200" dirty="0">
              <a:latin typeface="Albertus" pitchFamily="34" charset="0"/>
            </a:rPr>
            <a:t> </a:t>
          </a:r>
        </a:p>
      </dsp:txBody>
      <dsp:txXfrm rot="-5400000">
        <a:off x="2277744" y="228968"/>
        <a:ext cx="6649805" cy="1181712"/>
      </dsp:txXfrm>
    </dsp:sp>
    <dsp:sp modelId="{2B7EDEB7-E40E-4ED2-9A01-C0DFAD9F2683}">
      <dsp:nvSpPr>
        <dsp:cNvPr id="0" name=""/>
        <dsp:cNvSpPr/>
      </dsp:nvSpPr>
      <dsp:spPr>
        <a:xfrm>
          <a:off x="45" y="0"/>
          <a:ext cx="2277698" cy="1636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Causes </a:t>
          </a:r>
        </a:p>
      </dsp:txBody>
      <dsp:txXfrm>
        <a:off x="79955" y="79910"/>
        <a:ext cx="2117878" cy="1477140"/>
      </dsp:txXfrm>
    </dsp:sp>
    <dsp:sp modelId="{DBD0D341-AEFA-4C19-8329-26113570050C}">
      <dsp:nvSpPr>
        <dsp:cNvPr id="0" name=""/>
        <dsp:cNvSpPr/>
      </dsp:nvSpPr>
      <dsp:spPr>
        <a:xfrm rot="5400000">
          <a:off x="4978327" y="-818150"/>
          <a:ext cx="1309568" cy="6713567"/>
        </a:xfrm>
        <a:prstGeom prst="round2Same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Gradually increasing </a:t>
          </a:r>
          <a:r>
            <a:rPr lang="en-US" sz="2000" b="0" i="1" kern="1200" dirty="0"/>
            <a:t>dyspnea on exertion</a:t>
          </a:r>
          <a:r>
            <a:rPr lang="en-US" sz="2000" b="0" i="0" kern="1200" dirty="0"/>
            <a:t> and dry cough</a:t>
          </a:r>
          <a:endParaRPr lang="en-US" sz="1800" kern="1200" dirty="0">
            <a:latin typeface="Albertus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Most patients are 55 to 75 years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X ray: early: ground glass fine granularity, advanced: </a:t>
          </a:r>
          <a:r>
            <a:rPr lang="en-US" sz="2000" b="0" kern="1200" dirty="0"/>
            <a:t>honeycomb lung</a:t>
          </a:r>
        </a:p>
      </dsp:txBody>
      <dsp:txXfrm rot="-5400000">
        <a:off x="2276328" y="1947777"/>
        <a:ext cx="6649639" cy="1181712"/>
      </dsp:txXfrm>
    </dsp:sp>
    <dsp:sp modelId="{7645726F-8267-4A5F-B445-B4F49ED84212}">
      <dsp:nvSpPr>
        <dsp:cNvPr id="0" name=""/>
        <dsp:cNvSpPr/>
      </dsp:nvSpPr>
      <dsp:spPr>
        <a:xfrm>
          <a:off x="45" y="1720152"/>
          <a:ext cx="2276281" cy="163696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Clinical features</a:t>
          </a:r>
        </a:p>
      </dsp:txBody>
      <dsp:txXfrm>
        <a:off x="79955" y="1800062"/>
        <a:ext cx="2116461" cy="1477140"/>
      </dsp:txXfrm>
    </dsp:sp>
    <dsp:sp modelId="{09FE4226-F198-4E79-8242-B747F51D57B7}">
      <dsp:nvSpPr>
        <dsp:cNvPr id="0" name=""/>
        <dsp:cNvSpPr/>
      </dsp:nvSpPr>
      <dsp:spPr>
        <a:xfrm rot="5400000">
          <a:off x="4794034" y="984048"/>
          <a:ext cx="1741293" cy="6653807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Hypoxemia, </a:t>
          </a:r>
          <a:r>
            <a:rPr lang="en-US" sz="2400" b="0" i="1" kern="1200" dirty="0"/>
            <a:t>cyanosis </a:t>
          </a:r>
          <a:r>
            <a:rPr lang="en-US" sz="2400" b="0" i="0" kern="1200" dirty="0"/>
            <a:t>and clubbing</a:t>
          </a:r>
          <a:endParaRPr lang="en-US" sz="2400" kern="1200" dirty="0">
            <a:latin typeface="Albertus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gradual deterioration in pulmonary status despite medical treatment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/>
            <a:t>The median survival is about 3 years</a:t>
          </a:r>
          <a:endParaRPr lang="en-US" sz="2400" kern="1200" dirty="0"/>
        </a:p>
      </dsp:txBody>
      <dsp:txXfrm rot="-5400000">
        <a:off x="2337778" y="3525308"/>
        <a:ext cx="6568804" cy="1571287"/>
      </dsp:txXfrm>
    </dsp:sp>
    <dsp:sp modelId="{ED1E6EE3-0F67-4FD1-9CC5-72FC0C805351}">
      <dsp:nvSpPr>
        <dsp:cNvPr id="0" name=""/>
        <dsp:cNvSpPr/>
      </dsp:nvSpPr>
      <dsp:spPr>
        <a:xfrm>
          <a:off x="45" y="3491127"/>
          <a:ext cx="2337701" cy="163696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Complications</a:t>
          </a:r>
        </a:p>
      </dsp:txBody>
      <dsp:txXfrm>
        <a:off x="79955" y="3571037"/>
        <a:ext cx="2177881" cy="1477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E2F15-1914-4AF7-A5D4-70DF96DDC086}">
      <dsp:nvSpPr>
        <dsp:cNvPr id="0" name=""/>
        <dsp:cNvSpPr/>
      </dsp:nvSpPr>
      <dsp:spPr>
        <a:xfrm rot="5400000">
          <a:off x="5052577" y="-2521683"/>
          <a:ext cx="1329750" cy="6545917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ar-SA" sz="1800" b="1" kern="1200" dirty="0">
              <a:solidFill>
                <a:srgbClr val="FF0000"/>
              </a:solidFill>
            </a:rPr>
            <a:t>Simple Coal worker pneumoconiosis: </a:t>
          </a:r>
          <a:r>
            <a:rPr lang="en-US" altLang="ar-SA" sz="1800" kern="1200" dirty="0">
              <a:ea typeface="Majalla UI"/>
            </a:rPr>
            <a:t>Black </a:t>
          </a:r>
          <a:r>
            <a:rPr lang="en-US" altLang="ar-SA" sz="1800" kern="1200" dirty="0" err="1">
              <a:ea typeface="Majalla UI"/>
            </a:rPr>
            <a:t>macules</a:t>
          </a:r>
          <a:r>
            <a:rPr lang="en-US" altLang="ar-SA" sz="1800" kern="1200" dirty="0">
              <a:ea typeface="Majalla UI"/>
            </a:rPr>
            <a:t> 1 to 5 mm are scattered through the lung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FF0000"/>
              </a:solidFill>
            </a:rPr>
            <a:t>Complicated coal worker’s: </a:t>
          </a:r>
          <a:r>
            <a:rPr lang="en-US" altLang="ar-SA" sz="1800" kern="1200" dirty="0">
              <a:ea typeface="Majalla UI"/>
            </a:rPr>
            <a:t>produces cough, dyspnea, and lung function impairment. Complication: </a:t>
          </a:r>
          <a:r>
            <a:rPr lang="en-US" altLang="ar-SA" sz="1800" kern="1200" dirty="0" err="1">
              <a:ea typeface="Majalla UI"/>
            </a:rPr>
            <a:t>cor</a:t>
          </a:r>
          <a:r>
            <a:rPr lang="en-US" altLang="ar-SA" sz="1800" kern="1200" dirty="0">
              <a:ea typeface="Majalla UI"/>
            </a:rPr>
            <a:t> </a:t>
          </a:r>
          <a:r>
            <a:rPr lang="en-US" altLang="ar-SA" sz="1800" kern="1200" dirty="0" err="1">
              <a:ea typeface="Majalla UI"/>
            </a:rPr>
            <a:t>pulmonale</a:t>
          </a:r>
          <a:endParaRPr lang="en-US" altLang="ar-SA" sz="1800" kern="1200" dirty="0">
            <a:ea typeface="Majalla UI"/>
          </a:endParaRPr>
        </a:p>
      </dsp:txBody>
      <dsp:txXfrm rot="-5400000">
        <a:off x="2444494" y="151313"/>
        <a:ext cx="6481004" cy="1199924"/>
      </dsp:txXfrm>
    </dsp:sp>
    <dsp:sp modelId="{2B7EDEB7-E40E-4ED2-9A01-C0DFAD9F2683}">
      <dsp:nvSpPr>
        <dsp:cNvPr id="0" name=""/>
        <dsp:cNvSpPr/>
      </dsp:nvSpPr>
      <dsp:spPr>
        <a:xfrm>
          <a:off x="1131" y="0"/>
          <a:ext cx="2443305" cy="150194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ar-SA" sz="2300" b="1" kern="1200" dirty="0">
              <a:solidFill>
                <a:schemeClr val="bg1"/>
              </a:solidFill>
            </a:rPr>
            <a:t>Coal related pneumoconiosis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74450" y="73319"/>
        <a:ext cx="2296667" cy="1355309"/>
      </dsp:txXfrm>
    </dsp:sp>
    <dsp:sp modelId="{DBD0D341-AEFA-4C19-8329-26113570050C}">
      <dsp:nvSpPr>
        <dsp:cNvPr id="0" name=""/>
        <dsp:cNvSpPr/>
      </dsp:nvSpPr>
      <dsp:spPr>
        <a:xfrm rot="5400000">
          <a:off x="4880819" y="-885056"/>
          <a:ext cx="1720561" cy="6500998"/>
        </a:xfrm>
        <a:prstGeom prst="round2Same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ar-SA" sz="1800" kern="1200" dirty="0">
              <a:ea typeface="Majalla UI"/>
            </a:rPr>
            <a:t>Industrial exposure: mining of gold, tin, copper and coal, sandblasting, metal grinding, ceramic manufacturing</a:t>
          </a:r>
          <a:endParaRPr lang="en-US" sz="1300" kern="1200" dirty="0">
            <a:latin typeface="Albertus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ar-SA" sz="1800" kern="1200" dirty="0">
              <a:ea typeface="Majalla UI"/>
            </a:rPr>
            <a:t>stony-hard large fibrous scars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ar-SA" sz="1800" kern="1200" dirty="0">
              <a:ea typeface="Majalla UI"/>
            </a:rPr>
            <a:t>eggshell calcification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ar-SA" sz="1800" kern="1200" dirty="0">
              <a:ea typeface="Majalla UI"/>
            </a:rPr>
            <a:t>Fibrous pleural plaques may develop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ar-SA" sz="1800" kern="1200" dirty="0">
              <a:ea typeface="Majalla UI"/>
            </a:rPr>
            <a:t>predispose to lung cancer and </a:t>
          </a:r>
          <a:r>
            <a:rPr lang="en-US" altLang="en-US" sz="1800" kern="1200" dirty="0"/>
            <a:t> tuberculosis</a:t>
          </a:r>
          <a:endParaRPr lang="en-US" sz="1800" kern="1200" dirty="0"/>
        </a:p>
      </dsp:txBody>
      <dsp:txXfrm rot="-5400000">
        <a:off x="2490601" y="1589153"/>
        <a:ext cx="6417007" cy="1552579"/>
      </dsp:txXfrm>
    </dsp:sp>
    <dsp:sp modelId="{7645726F-8267-4A5F-B445-B4F49ED84212}">
      <dsp:nvSpPr>
        <dsp:cNvPr id="0" name=""/>
        <dsp:cNvSpPr/>
      </dsp:nvSpPr>
      <dsp:spPr>
        <a:xfrm>
          <a:off x="0" y="1641234"/>
          <a:ext cx="2307834" cy="1533127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bg1"/>
              </a:solidFill>
            </a:rPr>
            <a:t>Silicosis</a:t>
          </a:r>
        </a:p>
      </dsp:txBody>
      <dsp:txXfrm>
        <a:off x="74841" y="1716075"/>
        <a:ext cx="2158152" cy="1383445"/>
      </dsp:txXfrm>
    </dsp:sp>
    <dsp:sp modelId="{09FE4226-F198-4E79-8242-B747F51D57B7}">
      <dsp:nvSpPr>
        <dsp:cNvPr id="0" name=""/>
        <dsp:cNvSpPr/>
      </dsp:nvSpPr>
      <dsp:spPr>
        <a:xfrm rot="5400000">
          <a:off x="4502179" y="1383166"/>
          <a:ext cx="2210014" cy="6301253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Albertus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ar-SA" sz="1800" kern="1200" dirty="0"/>
            <a:t>Asbestos bodies are long, thin asbestos fibers coated with </a:t>
          </a:r>
          <a:r>
            <a:rPr lang="en-US" altLang="ar-SA" sz="1800" kern="1200" dirty="0" err="1"/>
            <a:t>hemosiderin</a:t>
          </a:r>
          <a:r>
            <a:rPr lang="en-US" altLang="ar-SA" sz="1800" kern="1200" dirty="0"/>
            <a:t> and protein (</a:t>
          </a:r>
          <a:r>
            <a:rPr lang="en-US" altLang="ar-SA" sz="1800" kern="1200" dirty="0" err="1"/>
            <a:t>ferrogenous</a:t>
          </a:r>
          <a:r>
            <a:rPr lang="en-US" altLang="ar-SA" sz="1800" kern="1200" dirty="0"/>
            <a:t> bodies)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ar-SA" sz="1800" kern="1200" dirty="0"/>
            <a:t> lead to lung </a:t>
          </a:r>
          <a:r>
            <a:rPr lang="en-US" sz="1800" kern="1200" dirty="0"/>
            <a:t>scars containing asbestos bodies.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They can cause pleural effusion, pleural adhesions, parietal pleural </a:t>
          </a:r>
          <a:r>
            <a:rPr lang="en-US" sz="1800" kern="1200" dirty="0" err="1"/>
            <a:t>fibrocalcific</a:t>
          </a:r>
          <a:r>
            <a:rPr lang="en-US" sz="1800" kern="1200" dirty="0"/>
            <a:t> plaques’ and </a:t>
          </a:r>
          <a:r>
            <a:rPr lang="en-US" sz="1800" kern="1200" dirty="0" err="1"/>
            <a:t>mesothelioma</a:t>
          </a:r>
          <a:r>
            <a:rPr lang="en-US" sz="1800" kern="1200" dirty="0"/>
            <a:t>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Some types are carcinogenic  and t</a:t>
          </a:r>
          <a:r>
            <a:rPr lang="en-US" sz="1800" b="0" kern="1200" dirty="0"/>
            <a:t>he risk of </a:t>
          </a:r>
          <a:r>
            <a:rPr lang="en-US" sz="1800" b="0" kern="1200" dirty="0" err="1"/>
            <a:t>bronchogenic</a:t>
          </a:r>
          <a:r>
            <a:rPr lang="en-US" sz="1800" b="0" kern="1200" dirty="0"/>
            <a:t> carcinoma is fivefold and for </a:t>
          </a:r>
          <a:r>
            <a:rPr lang="en-US" sz="1800" b="0" kern="1200" dirty="0" err="1"/>
            <a:t>mesothelioma</a:t>
          </a:r>
          <a:r>
            <a:rPr lang="en-US" sz="1800" b="0" kern="1200" dirty="0"/>
            <a:t> is 1000 fold and laryngeal carcinoma</a:t>
          </a:r>
          <a:endParaRPr lang="en-US" sz="1800" u="none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</dsp:txBody>
      <dsp:txXfrm rot="-5400000">
        <a:off x="2456560" y="3536669"/>
        <a:ext cx="6193369" cy="1994246"/>
      </dsp:txXfrm>
    </dsp:sp>
    <dsp:sp modelId="{ED1E6EE3-0F67-4FD1-9CC5-72FC0C805351}">
      <dsp:nvSpPr>
        <dsp:cNvPr id="0" name=""/>
        <dsp:cNvSpPr/>
      </dsp:nvSpPr>
      <dsp:spPr>
        <a:xfrm>
          <a:off x="1188" y="3505126"/>
          <a:ext cx="2455306" cy="205673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bg1"/>
              </a:solidFill>
            </a:rPr>
            <a:t>Asbestosis</a:t>
          </a:r>
        </a:p>
      </dsp:txBody>
      <dsp:txXfrm>
        <a:off x="101589" y="3605527"/>
        <a:ext cx="2254504" cy="18559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2FB9E-882E-4081-8ECC-511147EE0324}">
      <dsp:nvSpPr>
        <dsp:cNvPr id="0" name=""/>
        <dsp:cNvSpPr/>
      </dsp:nvSpPr>
      <dsp:spPr>
        <a:xfrm>
          <a:off x="2394954" y="0"/>
          <a:ext cx="6726086" cy="2469676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A multisystem disease of unknown etiology, &gt; female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 err="1"/>
            <a:t>noncaseating</a:t>
          </a:r>
          <a:r>
            <a:rPr lang="en-US" sz="1800" b="0" i="0" kern="1200" dirty="0"/>
            <a:t> </a:t>
          </a:r>
          <a:r>
            <a:rPr lang="en-US" sz="1800" b="0" i="0" kern="1200" dirty="0" err="1"/>
            <a:t>granulomas</a:t>
          </a:r>
          <a:r>
            <a:rPr lang="en-US" sz="1800" b="0" i="0" kern="1200" dirty="0"/>
            <a:t> in various tissues:-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lymph node enlargement (almost all cases), eye involvement [dry eyes], </a:t>
          </a:r>
          <a:r>
            <a:rPr lang="en-US" sz="1800" b="0" i="0" kern="1200" dirty="0" err="1"/>
            <a:t>iritis</a:t>
          </a:r>
          <a:r>
            <a:rPr lang="en-US" sz="1800" b="0" i="0" kern="1200" dirty="0"/>
            <a:t>, skin lesions (</a:t>
          </a:r>
          <a:r>
            <a:rPr lang="en-US" sz="1800" b="0" i="0" kern="1200" dirty="0" err="1"/>
            <a:t>erythema</a:t>
          </a:r>
          <a:r>
            <a:rPr lang="en-US" sz="1800" b="0" i="0" kern="1200" dirty="0"/>
            <a:t> </a:t>
          </a:r>
          <a:r>
            <a:rPr lang="en-US" sz="1800" b="0" i="0" kern="1200" dirty="0" err="1"/>
            <a:t>nodosum</a:t>
          </a:r>
          <a:r>
            <a:rPr lang="en-US" sz="1800" b="0" i="0" kern="1200" dirty="0"/>
            <a:t>, painless sub­cutaneous nodules), and viscera (liver, skin, marrow). Lung involvement occurs in 90% of cases, with formation of </a:t>
          </a:r>
          <a:r>
            <a:rPr lang="en-US" sz="1800" b="0" i="0" kern="1200" dirty="0" err="1"/>
            <a:t>granulomas</a:t>
          </a:r>
          <a:r>
            <a:rPr lang="en-US" sz="1800" b="0" i="0" kern="1200" dirty="0"/>
            <a:t> and interstitial fibrosis</a:t>
          </a:r>
        </a:p>
      </dsp:txBody>
      <dsp:txXfrm>
        <a:off x="2394954" y="308710"/>
        <a:ext cx="5799958" cy="1852257"/>
      </dsp:txXfrm>
    </dsp:sp>
    <dsp:sp modelId="{D659F632-A6C6-4653-A044-C8E438011CA9}">
      <dsp:nvSpPr>
        <dsp:cNvPr id="0" name=""/>
        <dsp:cNvSpPr/>
      </dsp:nvSpPr>
      <dsp:spPr>
        <a:xfrm>
          <a:off x="81657" y="477468"/>
          <a:ext cx="2403705" cy="1532125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Sarcoidosis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156449" y="552260"/>
        <a:ext cx="2254121" cy="1382541"/>
      </dsp:txXfrm>
    </dsp:sp>
    <dsp:sp modelId="{E638043D-1023-4554-995B-572324AC437C}">
      <dsp:nvSpPr>
        <dsp:cNvPr id="0" name=""/>
        <dsp:cNvSpPr/>
      </dsp:nvSpPr>
      <dsp:spPr>
        <a:xfrm>
          <a:off x="2275620" y="2544424"/>
          <a:ext cx="6868379" cy="3568785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inhalation of organic dust containing antigens:-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1" kern="1200" dirty="0"/>
            <a:t>Farmer’s lung: </a:t>
          </a:r>
          <a:r>
            <a:rPr lang="en-US" sz="1800" b="0" i="0" kern="1200" dirty="0" err="1"/>
            <a:t>thermophilic</a:t>
          </a:r>
          <a:r>
            <a:rPr lang="en-US" sz="1800" b="0" i="0" kern="1200" dirty="0"/>
            <a:t> </a:t>
          </a:r>
          <a:r>
            <a:rPr lang="en-US" sz="1800" b="0" i="0" kern="1200" dirty="0" err="1"/>
            <a:t>actinomycetes</a:t>
          </a:r>
          <a:r>
            <a:rPr lang="en-US" sz="1800" b="0" i="0" kern="1200" dirty="0"/>
            <a:t> or </a:t>
          </a:r>
          <a:r>
            <a:rPr lang="en-US" sz="1800" kern="1200" dirty="0" err="1"/>
            <a:t>Micropolyspora</a:t>
          </a:r>
          <a:r>
            <a:rPr lang="en-US" sz="1800" kern="1200" dirty="0"/>
            <a:t> </a:t>
          </a:r>
          <a:r>
            <a:rPr lang="en-US" sz="1800" kern="1200" dirty="0" err="1"/>
            <a:t>faeni</a:t>
          </a:r>
          <a:r>
            <a:rPr lang="en-US" sz="1800" kern="1200" dirty="0"/>
            <a:t> (spores in </a:t>
          </a:r>
          <a:r>
            <a:rPr lang="en-US" sz="1800" kern="1200" dirty="0" err="1"/>
            <a:t>mouldy</a:t>
          </a:r>
          <a:r>
            <a:rPr lang="en-US" sz="1800" kern="1200" dirty="0"/>
            <a:t> hay).</a:t>
          </a:r>
          <a:endParaRPr lang="en-US" sz="1800" b="0" i="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1" kern="1200" dirty="0"/>
            <a:t>Pigeon breeder’s lung: </a:t>
          </a:r>
          <a:r>
            <a:rPr lang="en-US" sz="1800" b="0" i="0" kern="1200" dirty="0"/>
            <a:t>excreta, or feathers of birds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1" kern="1200" dirty="0"/>
            <a:t>Air-conditioner lung: </a:t>
          </a:r>
          <a:r>
            <a:rPr lang="en-US" sz="1800" b="0" i="0" kern="1200" dirty="0" err="1"/>
            <a:t>thermophilic</a:t>
          </a:r>
          <a:r>
            <a:rPr lang="en-US" sz="1800" b="0" i="0" kern="1200" dirty="0"/>
            <a:t> bacteria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Interstitial pneumonitis, with lymphocytes, plasma cells, macrophages and </a:t>
          </a:r>
          <a:r>
            <a:rPr lang="en-US" sz="1800" b="0" i="0" kern="1200" dirty="0" err="1"/>
            <a:t>noncaseating</a:t>
          </a:r>
          <a:r>
            <a:rPr lang="en-US" sz="1800" b="0" i="0" kern="1200" dirty="0"/>
            <a:t> </a:t>
          </a:r>
          <a:r>
            <a:rPr lang="en-US" sz="1800" b="0" i="0" kern="1200" dirty="0" err="1"/>
            <a:t>granulomas</a:t>
          </a:r>
          <a:r>
            <a:rPr lang="en-US" sz="1800" b="0" i="0" kern="1200" dirty="0"/>
            <a:t> </a:t>
          </a:r>
          <a:r>
            <a:rPr lang="en-US" sz="1800" b="0" i="0" kern="1200" dirty="0" err="1"/>
            <a:t>peribronchiolar</a:t>
          </a:r>
          <a:endParaRPr lang="en-US" sz="1800" b="0" i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If exposure is continuous, lead to progressive respiratory failure, dyspnea, and cyanosis and a decrease in compliance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0" i="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</dsp:txBody>
      <dsp:txXfrm>
        <a:off x="2275620" y="2990522"/>
        <a:ext cx="5530085" cy="2676589"/>
      </dsp:txXfrm>
    </dsp:sp>
    <dsp:sp modelId="{6B614EA2-F974-40FB-851C-EAFBA80B2921}">
      <dsp:nvSpPr>
        <dsp:cNvPr id="0" name=""/>
        <dsp:cNvSpPr/>
      </dsp:nvSpPr>
      <dsp:spPr>
        <a:xfrm>
          <a:off x="0" y="3534842"/>
          <a:ext cx="2272412" cy="1603399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solidFill>
                <a:schemeClr val="bg1"/>
              </a:solidFill>
            </a:rPr>
            <a:t>Hypersensitibity</a:t>
          </a:r>
          <a:r>
            <a:rPr lang="en-US" sz="1900" b="1" kern="1200" dirty="0">
              <a:solidFill>
                <a:schemeClr val="bg1"/>
              </a:solidFill>
            </a:rPr>
            <a:t> pneumonitis     	(extrinsic allergic </a:t>
          </a:r>
          <a:r>
            <a:rPr lang="en-US" sz="1900" b="1" kern="1200" dirty="0" err="1">
              <a:solidFill>
                <a:schemeClr val="bg1"/>
              </a:solidFill>
            </a:rPr>
            <a:t>alveolitis</a:t>
          </a:r>
          <a:r>
            <a:rPr lang="en-US" sz="1900" b="1" kern="1200" dirty="0">
              <a:solidFill>
                <a:schemeClr val="bg1"/>
              </a:solidFill>
            </a:rPr>
            <a:t>)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78271" y="3613113"/>
        <a:ext cx="2115870" cy="1446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7E191-3D33-47B4-952D-373920BE7C1E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DFEA6-ADF7-4E20-84D6-2CB2FB69A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40FC60-EDF2-46B9-86E7-6C78E3837174}" type="slidenum">
              <a:rPr lang="en-US" altLang="ar-SA"/>
              <a:pPr/>
              <a:t>44</a:t>
            </a:fld>
            <a:endParaRPr lang="en-US" altLang="ar-SA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1F024-D014-435C-9743-CF74B45A7A35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35EB-6DDC-42C2-83A5-371A32061784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935EB-6DDC-42C2-83A5-371A32061784}" type="datetimeFigureOut">
              <a:rPr lang="en-US" smtClean="0"/>
              <a:pPr/>
              <a:t>1/29/20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540F0-0277-46F3-AB9E-816062ED0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9144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the Respiratory System</a:t>
            </a:r>
          </a:p>
        </p:txBody>
      </p:sp>
      <p:pic>
        <p:nvPicPr>
          <p:cNvPr id="5" name="Picture 4" descr="redlogo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71800" y="2590800"/>
            <a:ext cx="348691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90600" y="5410200"/>
            <a:ext cx="5410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Prof.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Ammar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 C. Al-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Rikabi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ston-Normal-Italic" pitchFamily="2" charset="0"/>
              <a:cs typeface="Arial" charset="0"/>
            </a:endParaRPr>
          </a:p>
          <a:p>
            <a:pPr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Dr.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Maha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Arafah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ston-Normal-Italic" pitchFamily="2" charset="0"/>
              <a:cs typeface="Arial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705600" y="5410200"/>
            <a:ext cx="1850635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en-US" dirty="0"/>
              <a:t>Respiratory block</a:t>
            </a:r>
          </a:p>
          <a:p>
            <a:pPr algn="ctr"/>
            <a:r>
              <a:rPr lang="en-US" altLang="en-US" dirty="0"/>
              <a:t>2020</a:t>
            </a:r>
          </a:p>
          <a:p>
            <a:pPr algn="ctr"/>
            <a:r>
              <a:rPr lang="en-US" altLang="en-US" dirty="0"/>
              <a:t>Pathology</a:t>
            </a:r>
          </a:p>
          <a:p>
            <a:pPr algn="ctr"/>
            <a:r>
              <a:rPr lang="en-US" altLang="en-US" dirty="0"/>
              <a:t> Lecture 3</a:t>
            </a:r>
            <a:endParaRPr lang="ar-SA" altLang="en-US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09600" y="1600200"/>
            <a:ext cx="822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Chronic Interstitial Lung Diseases (Restrictive, Infiltrative)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63" y="623888"/>
            <a:ext cx="7381875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591026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/>
              <a:t>The main events and outcomes of ARDS</a:t>
            </a:r>
          </a:p>
        </p:txBody>
      </p:sp>
      <p:pic>
        <p:nvPicPr>
          <p:cNvPr id="38915" name="Picture 3" descr="11_2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0"/>
            <a:ext cx="84963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Lung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76200" y="5638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/>
              <a:t>Diffuse alveolar damage, CT image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57200"/>
            <a:ext cx="6477000" cy="520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4754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" b="2231"/>
          <a:stretch/>
        </p:blipFill>
        <p:spPr>
          <a:xfrm>
            <a:off x="1045028" y="576943"/>
            <a:ext cx="7108371" cy="4746172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76200" y="5638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/>
              <a:t>Diffuse alveolar damage, gross: lung edema</a:t>
            </a:r>
          </a:p>
        </p:txBody>
      </p:sp>
    </p:spTree>
    <p:extLst>
      <p:ext uri="{BB962C8B-B14F-4D97-AF65-F5344CB8AC3E}">
        <p14:creationId xmlns:p14="http://schemas.microsoft.com/office/powerpoint/2010/main" val="2556743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76200" y="5638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/>
              <a:t>Diffuse alveolar damage, microscopic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" r="1258"/>
          <a:stretch/>
        </p:blipFill>
        <p:spPr>
          <a:xfrm>
            <a:off x="1088571" y="685800"/>
            <a:ext cx="6825343" cy="4582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9693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508000" y="5105400"/>
            <a:ext cx="7874000" cy="132343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/>
              <a:t>The healing stage is marked by </a:t>
            </a:r>
            <a:r>
              <a:rPr lang="en-US" sz="2000" dirty="0" err="1"/>
              <a:t>resorption</a:t>
            </a:r>
            <a:r>
              <a:rPr lang="en-US" sz="2000" dirty="0"/>
              <a:t> of hyaline membranes and thickening of alveolar septa by inflammatory cells, fibroblasts, and collagen. Numerous reactive type II </a:t>
            </a:r>
            <a:r>
              <a:rPr lang="en-US" sz="2000" dirty="0" err="1"/>
              <a:t>pneumocytes</a:t>
            </a:r>
            <a:r>
              <a:rPr lang="en-US" sz="2000" dirty="0"/>
              <a:t> also are seen at this stage (arrows), associated with regeneration and repair.</a:t>
            </a:r>
            <a:endParaRPr lang="en-US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596117" cy="466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7853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318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ar-SA" sz="2800" b="1" dirty="0"/>
              <a:t>Neonatal Respiratory Distress Syndrome/Hyaline membrane disease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3352800" cy="44354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400" b="1" dirty="0"/>
              <a:t>It is the most common cause of  respiratory failure in the newborn and is the most common cause of death in premature infants. </a:t>
            </a:r>
          </a:p>
          <a:p>
            <a:pPr eaLnBrk="1" hangingPunct="1">
              <a:defRPr/>
            </a:pPr>
            <a:r>
              <a:rPr lang="en-US" sz="2400" b="1" dirty="0"/>
              <a:t>It is the same as ARDS except that it is caused by a deficiency of pulmonary surfactants in newborns, most often as a result of immaturity.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  <a:p>
            <a:pPr eaLnBrk="1" hangingPunct="1">
              <a:defRPr/>
            </a:pPr>
            <a:endParaRPr lang="en-US" sz="1800" dirty="0"/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4113" y="1660525"/>
            <a:ext cx="5449887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41148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b="1" dirty="0"/>
              <a:t>Neonatal Respiratory Distress Syndrome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65532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/>
              <a:t>Pathogenesis of NRDS.</a:t>
            </a:r>
          </a:p>
        </p:txBody>
      </p:sp>
      <p:pic>
        <p:nvPicPr>
          <p:cNvPr id="40963" name="Picture 2" descr="11_4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5626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Lung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380" y="1399736"/>
            <a:ext cx="7851648" cy="1828800"/>
          </a:xfrm>
        </p:spPr>
        <p:txBody>
          <a:bodyPr/>
          <a:lstStyle/>
          <a:p>
            <a:pPr>
              <a:defRPr/>
            </a:pPr>
            <a:r>
              <a:rPr lang="en-US" altLang="ar-SA" sz="4400" dirty="0"/>
              <a:t>Chronic restrictive lung disease</a:t>
            </a:r>
            <a:endParaRPr lang="en-US" sz="4400" dirty="0"/>
          </a:p>
        </p:txBody>
      </p:sp>
      <p:sp>
        <p:nvSpPr>
          <p:cNvPr id="19459" name="Subtitle 2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99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R="0"/>
            <a:r>
              <a:rPr lang="en-US" altLang="ar-SA" sz="2800" dirty="0">
                <a:ea typeface="Majalla UI"/>
              </a:rPr>
              <a:t>(INTRINSIC TYPE)</a:t>
            </a:r>
            <a:endParaRPr lang="en-US" altLang="ar-SA" dirty="0">
              <a:ea typeface="Majalla U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>
            <a:normAutofit fontScale="90000"/>
          </a:bodyPr>
          <a:lstStyle/>
          <a:p>
            <a:br>
              <a:rPr lang="en-US" altLang="ar-SA" sz="3600" b="1" u="sng" dirty="0"/>
            </a:br>
            <a:r>
              <a:rPr lang="en-US" sz="2700" b="1" dirty="0"/>
              <a:t>Major Categories of Chronic Interstitial Lung Disease</a:t>
            </a:r>
            <a:endParaRPr lang="en-US" altLang="ar-SA" sz="36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152400" y="838200"/>
            <a:ext cx="44196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Idiopathic </a:t>
            </a:r>
            <a:r>
              <a:rPr lang="en-US" sz="2000" b="1" dirty="0" err="1">
                <a:solidFill>
                  <a:srgbClr val="FF0000"/>
                </a:solidFill>
              </a:rPr>
              <a:t>fibrosing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schemeClr val="accent1"/>
                </a:solidFill>
              </a:rPr>
              <a:t>		</a:t>
            </a:r>
            <a:endParaRPr lang="en-US" sz="2000" dirty="0"/>
          </a:p>
          <a:p>
            <a:pPr eaLnBrk="1" hangingPunct="1">
              <a:defRPr/>
            </a:pPr>
            <a:r>
              <a:rPr lang="en-US" sz="2000" b="1" dirty="0"/>
              <a:t>Usual interstitial pneumonia (idiopathic pulmonary fibrosis)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905000"/>
            <a:ext cx="44196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Occupational: Pneumoconiosis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/>
              <a:t>Anthracosis</a:t>
            </a:r>
            <a:r>
              <a:rPr lang="en-US" sz="2000" b="1" dirty="0"/>
              <a:t> and coal worker's pneumoconiosis,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/>
              <a:t>Silicosis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/>
              <a:t>Berylliosis</a:t>
            </a:r>
            <a:endParaRPr lang="en-US" sz="2000" b="1" dirty="0"/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/>
              <a:t>Asbestosis</a:t>
            </a:r>
            <a:endParaRPr lang="en-US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152400" y="3886200"/>
            <a:ext cx="4419600" cy="23698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Immune  diseases:  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     </a:t>
            </a:r>
            <a:r>
              <a:rPr lang="en-US" b="1" dirty="0"/>
              <a:t>Sarcoidosis</a:t>
            </a:r>
          </a:p>
          <a:p>
            <a:pPr eaLnBrk="1" hangingPunct="1">
              <a:defRPr/>
            </a:pPr>
            <a:r>
              <a:rPr lang="en-US" b="1" dirty="0"/>
              <a:t>     </a:t>
            </a:r>
            <a:r>
              <a:rPr lang="en-US" b="1" dirty="0" err="1"/>
              <a:t>Goodpasture</a:t>
            </a:r>
            <a:r>
              <a:rPr lang="en-US" b="1" dirty="0"/>
              <a:t> syndrome</a:t>
            </a:r>
          </a:p>
          <a:p>
            <a:pPr eaLnBrk="1" hangingPunct="1">
              <a:defRPr/>
            </a:pPr>
            <a:r>
              <a:rPr lang="en-US" b="1" dirty="0"/>
              <a:t>     </a:t>
            </a:r>
            <a:r>
              <a:rPr lang="en-US" b="1" dirty="0" err="1"/>
              <a:t>Hypersensitibity</a:t>
            </a:r>
            <a:r>
              <a:rPr lang="en-US" b="1" dirty="0"/>
              <a:t> pneumonitis     	(extrinsic allergic </a:t>
            </a:r>
            <a:r>
              <a:rPr lang="en-US" b="1" dirty="0" err="1"/>
              <a:t>alveolitis</a:t>
            </a:r>
            <a:r>
              <a:rPr lang="en-US" b="1" dirty="0"/>
              <a:t>)</a:t>
            </a:r>
          </a:p>
          <a:p>
            <a:pPr eaLnBrk="1" hangingPunct="1">
              <a:defRPr/>
            </a:pPr>
            <a:r>
              <a:rPr lang="en-US" b="1" dirty="0"/>
              <a:t>    Systemic lupus </a:t>
            </a:r>
            <a:r>
              <a:rPr lang="en-US" b="1" dirty="0" err="1"/>
              <a:t>erythematosus</a:t>
            </a:r>
            <a:endParaRPr lang="en-US" b="1" dirty="0"/>
          </a:p>
          <a:p>
            <a:pPr eaLnBrk="1" hangingPunct="1">
              <a:defRPr/>
            </a:pPr>
            <a:r>
              <a:rPr lang="en-US" b="1" dirty="0"/>
              <a:t>    Systemic sclerosis (scleroderma)  </a:t>
            </a:r>
          </a:p>
          <a:p>
            <a:pPr eaLnBrk="1" hangingPunct="1">
              <a:defRPr/>
            </a:pPr>
            <a:r>
              <a:rPr lang="en-US" b="1" dirty="0"/>
              <a:t>    Wegener </a:t>
            </a:r>
            <a:r>
              <a:rPr lang="en-US" b="1" dirty="0" err="1"/>
              <a:t>granulomatosis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4724400" y="762000"/>
            <a:ext cx="38100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Drug: </a:t>
            </a:r>
          </a:p>
          <a:p>
            <a:r>
              <a:rPr lang="en-US" sz="2000" b="1" dirty="0"/>
              <a:t>Chemotherapy, </a:t>
            </a:r>
            <a:r>
              <a:rPr lang="en-US" sz="2000" b="1" dirty="0" err="1"/>
              <a:t>methotrexate</a:t>
            </a:r>
            <a:r>
              <a:rPr lang="en-US" sz="2000" b="1" dirty="0"/>
              <a:t>, </a:t>
            </a:r>
            <a:r>
              <a:rPr lang="en-US" sz="2000" b="1" dirty="0" err="1"/>
              <a:t>bleomyxin</a:t>
            </a:r>
            <a:r>
              <a:rPr lang="en-US" sz="2000" b="1" dirty="0"/>
              <a:t> toxicity</a:t>
            </a:r>
          </a:p>
          <a:p>
            <a:r>
              <a:rPr lang="en-US" sz="2000" b="1" dirty="0" err="1"/>
              <a:t>Amiodarone</a:t>
            </a:r>
            <a:r>
              <a:rPr lang="en-US" sz="2000" b="1" dirty="0"/>
              <a:t>: </a:t>
            </a:r>
            <a:r>
              <a:rPr lang="en-US" sz="2000" b="1" dirty="0" err="1"/>
              <a:t>antiarrythemic</a:t>
            </a:r>
            <a:r>
              <a:rPr lang="en-US" sz="2000" b="1" dirty="0"/>
              <a:t>  drug (cause pulmonary fibrosis and </a:t>
            </a:r>
            <a:r>
              <a:rPr lang="en-US" sz="2000" b="1" dirty="0" err="1"/>
              <a:t>pneumonitis</a:t>
            </a:r>
            <a:r>
              <a:rPr lang="en-US" sz="2000" b="1" dirty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4400" y="2816185"/>
            <a:ext cx="3810000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Smoking related: </a:t>
            </a:r>
          </a:p>
          <a:p>
            <a:pPr eaLnBrk="1" hangingPunct="1">
              <a:defRPr/>
            </a:pPr>
            <a:r>
              <a:rPr lang="en-US" sz="2000" b="1" dirty="0" err="1"/>
              <a:t>Eosinophilic</a:t>
            </a:r>
            <a:r>
              <a:rPr lang="en-US" sz="2000" b="1" dirty="0"/>
              <a:t> granuloma</a:t>
            </a:r>
          </a:p>
          <a:p>
            <a:pPr eaLnBrk="1" hangingPunct="1">
              <a:defRPr/>
            </a:pPr>
            <a:r>
              <a:rPr lang="en-US" sz="2000" b="1" dirty="0" err="1"/>
              <a:t>Desquamative</a:t>
            </a:r>
            <a:r>
              <a:rPr lang="en-US" sz="2000" b="1" dirty="0"/>
              <a:t> interstitial    	pneumonia </a:t>
            </a:r>
          </a:p>
          <a:p>
            <a:pPr eaLnBrk="1" hangingPunct="1">
              <a:defRPr/>
            </a:pPr>
            <a:r>
              <a:rPr lang="en-US" sz="2000" b="1" dirty="0"/>
              <a:t>Respiratory </a:t>
            </a:r>
            <a:r>
              <a:rPr lang="en-US" sz="2000" b="1" dirty="0" err="1"/>
              <a:t>bronchiolitis</a:t>
            </a:r>
            <a:r>
              <a:rPr lang="en-US" sz="2000" b="1" dirty="0"/>
              <a:t>-associated interstitial lung disease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4800600"/>
            <a:ext cx="36576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Radiation Reactions</a:t>
            </a:r>
          </a:p>
          <a:p>
            <a:pPr eaLnBrk="1" hangingPunct="1">
              <a:buFontTx/>
              <a:buNone/>
              <a:defRPr/>
            </a:pPr>
            <a:r>
              <a:rPr lang="en-US" b="1" dirty="0"/>
              <a:t>Occur after radiation  with diffuse alveolar damage,  severe </a:t>
            </a:r>
            <a:r>
              <a:rPr lang="en-US" b="1" dirty="0" err="1"/>
              <a:t>atypia</a:t>
            </a:r>
            <a:r>
              <a:rPr lang="en-US" b="1" dirty="0"/>
              <a:t> of </a:t>
            </a:r>
            <a:r>
              <a:rPr lang="en-US" b="1" dirty="0" err="1"/>
              <a:t>hyperplastic</a:t>
            </a:r>
            <a:r>
              <a:rPr lang="en-US" b="1" dirty="0"/>
              <a:t> type II cells and fibroblasts</a:t>
            </a: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2672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ar-SA" dirty="0"/>
              <a:t>Chronic restrictive lung disease:  Categories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5257800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Understand the structure and constituents of the lung </a:t>
            </a:r>
            <a:r>
              <a:rPr lang="en-US" sz="2000" dirty="0" err="1"/>
              <a:t>interstitium</a:t>
            </a:r>
            <a:r>
              <a:rPr lang="en-US" sz="2000" dirty="0"/>
              <a:t> as well as the restrictive changes which occur in diseases of the </a:t>
            </a:r>
            <a:r>
              <a:rPr lang="en-US" sz="2000" dirty="0" err="1"/>
              <a:t>interstituim</a:t>
            </a:r>
            <a:r>
              <a:rPr lang="en-US" sz="2000" dirty="0"/>
              <a:t> (ILD)</a:t>
            </a:r>
          </a:p>
          <a:p>
            <a:pPr lvl="0"/>
            <a:r>
              <a:rPr lang="en-US" sz="2000" dirty="0"/>
              <a:t> Know the symptoms of ILD: progressive breathlessness and cough</a:t>
            </a:r>
          </a:p>
          <a:p>
            <a:pPr lvl="0"/>
            <a:r>
              <a:rPr lang="en-US" sz="2000" dirty="0"/>
              <a:t>Know subtypes of ILD: acute and chronic</a:t>
            </a:r>
          </a:p>
          <a:p>
            <a:pPr lvl="0"/>
            <a:r>
              <a:rPr lang="en-US" sz="2000" dirty="0"/>
              <a:t>Discuss the causes, morphology and outcome of acute ILD</a:t>
            </a:r>
          </a:p>
          <a:p>
            <a:pPr lvl="0"/>
            <a:r>
              <a:rPr lang="en-US" sz="2000" dirty="0"/>
              <a:t>Appreciate the pathogenesis of chronic ILD regardless of their type. </a:t>
            </a:r>
            <a:endParaRPr lang="en-US" sz="2000" b="1" u="words" dirty="0"/>
          </a:p>
          <a:p>
            <a:pPr lvl="0"/>
            <a:r>
              <a:rPr lang="en-US" sz="2000" dirty="0"/>
              <a:t>Become aware of the classification of interstitial lung diseases.</a:t>
            </a:r>
          </a:p>
          <a:p>
            <a:pPr lvl="0"/>
            <a:r>
              <a:rPr lang="en-US" sz="2000" dirty="0"/>
              <a:t>Discuss examples of interstitial lung diseases including:</a:t>
            </a:r>
          </a:p>
          <a:p>
            <a:pPr lvl="1"/>
            <a:r>
              <a:rPr lang="en-US" sz="2000" b="1" dirty="0"/>
              <a:t>idiopathic pulmonary fibrosis</a:t>
            </a:r>
          </a:p>
          <a:p>
            <a:pPr lvl="1"/>
            <a:r>
              <a:rPr lang="en-US" sz="2000" b="1" dirty="0"/>
              <a:t> Pneumoconiosis</a:t>
            </a:r>
          </a:p>
          <a:p>
            <a:pPr lvl="1"/>
            <a:r>
              <a:rPr lang="en-US" sz="2000" b="1" dirty="0"/>
              <a:t>Hypersensitivity pneumonitis </a:t>
            </a:r>
          </a:p>
          <a:p>
            <a:pPr lvl="1"/>
            <a:r>
              <a:rPr lang="en-US" sz="2000" b="1" dirty="0"/>
              <a:t>Sarcoidosis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700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Roxie\Documents\My Scans\13.14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1758" r="5188" b="12731"/>
          <a:stretch>
            <a:fillRect/>
          </a:stretch>
        </p:blipFill>
        <p:spPr bwMode="auto">
          <a:xfrm>
            <a:off x="4191000" y="533400"/>
            <a:ext cx="46037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5715000"/>
            <a:ext cx="1295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" y="152400"/>
            <a:ext cx="51816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Pathogenesis of Chronic Interstitial Lung Disease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09600" y="609600"/>
            <a:ext cx="3352800" cy="586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ajalla UI"/>
                <a:cs typeface="+mn-cs"/>
              </a:rPr>
              <a:t>Lung injury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jalla UI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ajalla UI"/>
                <a:cs typeface="+mn-cs"/>
              </a:rPr>
              <a:t>Influx of inflammatory cells into the alveoli and alveolar walls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jalla UI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ajalla UI"/>
                <a:cs typeface="+mn-cs"/>
              </a:rPr>
              <a:t>Release of chemical mediators and promotion of fibrosis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jalla UI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ajalla UI"/>
                <a:cs typeface="+mn-cs"/>
              </a:rPr>
              <a:t>Distortion of the normal structure of alveoli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jalla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87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0994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1"/>
            <a:ext cx="9144000" cy="46166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/>
              <a:t>Pathogenesis of idiopathic pulmonary fibrosis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57"/>
          <a:stretch/>
        </p:blipFill>
        <p:spPr>
          <a:xfrm>
            <a:off x="685800" y="457200"/>
            <a:ext cx="6766464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19800" y="533400"/>
            <a:ext cx="2743200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The injured epithelial cells are the source of </a:t>
            </a:r>
            <a:r>
              <a:rPr lang="en-US" dirty="0" err="1"/>
              <a:t>profibrogenic</a:t>
            </a:r>
            <a:r>
              <a:rPr lang="en-US" dirty="0"/>
              <a:t> factors such as TGF-</a:t>
            </a:r>
            <a:r>
              <a:rPr lang="en-US" dirty="0" err="1"/>
              <a:t>βI</a:t>
            </a:r>
            <a:r>
              <a:rPr lang="en-US" dirty="0"/>
              <a:t>    secondary to down regulation of </a:t>
            </a:r>
            <a:r>
              <a:rPr lang="en-US" dirty="0" err="1"/>
              <a:t>caveolin</a:t>
            </a:r>
            <a:r>
              <a:rPr lang="en-US" dirty="0"/>
              <a:t> I </a:t>
            </a:r>
            <a:endParaRPr lang="ar-SA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76600" y="2133600"/>
            <a:ext cx="1903412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en-US" dirty="0"/>
              <a:t>susceptible host </a:t>
            </a:r>
            <a:endParaRPr lang="ar-SA" altLang="en-US" dirty="0"/>
          </a:p>
        </p:txBody>
      </p:sp>
    </p:spTree>
    <p:extLst>
      <p:ext uri="{BB962C8B-B14F-4D97-AF65-F5344CB8AC3E}">
        <p14:creationId xmlns:p14="http://schemas.microsoft.com/office/powerpoint/2010/main" val="2760923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54864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/>
              <a:t>Honeycomb change, gross</a:t>
            </a:r>
          </a:p>
          <a:p>
            <a:pPr algn="ctr"/>
            <a:r>
              <a:rPr lang="en-US" altLang="en-US" sz="2400" dirty="0"/>
              <a:t>Fibrosis </a:t>
            </a:r>
            <a:r>
              <a:rPr lang="en-US" sz="2400" dirty="0"/>
              <a:t>in the </a:t>
            </a:r>
            <a:r>
              <a:rPr lang="en-US" sz="2400" dirty="0" err="1"/>
              <a:t>subpleural</a:t>
            </a:r>
            <a:r>
              <a:rPr lang="en-US" sz="2400" dirty="0"/>
              <a:t> region</a:t>
            </a: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t="1843" r="1217"/>
          <a:stretch/>
        </p:blipFill>
        <p:spPr>
          <a:xfrm>
            <a:off x="1752600" y="914400"/>
            <a:ext cx="6172201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040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Roxie\Documents\My Scans\resp13.16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5856" r="-110" b="1402"/>
          <a:stretch>
            <a:fillRect/>
          </a:stretch>
        </p:blipFill>
        <p:spPr bwMode="auto">
          <a:xfrm>
            <a:off x="762000" y="381000"/>
            <a:ext cx="758825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5257800"/>
            <a:ext cx="2209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52800" y="2819400"/>
            <a:ext cx="183101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fibroblastic focus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953000" y="2362200"/>
            <a:ext cx="4572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31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54102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/>
              <a:t>Interstitial fibrosis, microscopic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6936143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125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3810000" cy="1143000"/>
          </a:xfrm>
        </p:spPr>
        <p:txBody>
          <a:bodyPr rtlCol="0">
            <a:normAutofit fontScale="90000"/>
          </a:bodyPr>
          <a:lstStyle/>
          <a:p>
            <a:r>
              <a:rPr lang="en-US" altLang="en-US" sz="2700" dirty="0"/>
              <a:t>Idiopathic pulmonary fibrosis</a:t>
            </a:r>
            <a:br>
              <a:rPr lang="en-US" altLang="en-US" dirty="0"/>
            </a:br>
            <a:r>
              <a:rPr lang="en-US" altLang="en-US" sz="2200" dirty="0"/>
              <a:t>(</a:t>
            </a:r>
            <a:r>
              <a:rPr lang="en-US" sz="2200" b="1" dirty="0"/>
              <a:t>Usual interstitial pneumonia</a:t>
            </a:r>
            <a:r>
              <a:rPr lang="en-US" altLang="en-US" sz="2200" dirty="0"/>
              <a:t>)</a:t>
            </a:r>
            <a:br>
              <a:rPr lang="en-US" altLang="en-US" dirty="0"/>
            </a:br>
            <a:r>
              <a:rPr lang="en-US" dirty="0"/>
              <a:t>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0" y="1447801"/>
          <a:ext cx="8991600" cy="518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3810000" y="228600"/>
            <a:ext cx="51816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A restrictive lung diseases characterized by reduced lung compliance. It is characterized by </a:t>
            </a:r>
            <a:r>
              <a:rPr lang="en-US" b="1" dirty="0" err="1"/>
              <a:t>subpleural</a:t>
            </a:r>
            <a:r>
              <a:rPr lang="en-US" b="1" dirty="0"/>
              <a:t> patchy interstitial fibrosis, fibroblastic foci and formation of cystic spaces (honeycomb lung).</a:t>
            </a:r>
            <a:endParaRPr lang="en-US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Clubbing of nail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1"/>
            <a:ext cx="6248400" cy="29718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Periosteal</a:t>
            </a:r>
            <a:r>
              <a:rPr lang="en-US" dirty="0"/>
              <a:t> reaction of distal phalanx with bulbous swelling of the connective tissue in the terminal phalanxes.</a:t>
            </a:r>
          </a:p>
          <a:p>
            <a:r>
              <a:rPr lang="en-US" dirty="0"/>
              <a:t>a symptom of diseases of the heart or lungs which cause chronically low blood levels of oxygen.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457200"/>
            <a:ext cx="25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476500"/>
            <a:ext cx="126682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43000" y="3733800"/>
            <a:ext cx="7315200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Pathogenesis:</a:t>
            </a:r>
          </a:p>
          <a:p>
            <a:r>
              <a:rPr lang="en-US" sz="2000" dirty="0"/>
              <a:t>The </a:t>
            </a:r>
            <a:r>
              <a:rPr lang="en-US" sz="2000" dirty="0" err="1"/>
              <a:t>megakaryocytes</a:t>
            </a:r>
            <a:r>
              <a:rPr lang="en-US" sz="2000" dirty="0"/>
              <a:t>  bypass the breakdown within the pulmonary circulation and enter the systemic circulation. They are then trapped within the capillary beds within the extremities, such as the digits, and release platelet-derived growth factor (PDGF) and vascular endothelial growth factor (VEGF) leading to hypertrophy of connective </a:t>
            </a:r>
            <a:r>
              <a:rPr lang="en-US" sz="2000" dirty="0" err="1"/>
              <a:t>tissua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533400"/>
            <a:ext cx="55626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Occupational: Pneumoconiosis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/>
              <a:t>Anthracosis</a:t>
            </a:r>
            <a:r>
              <a:rPr lang="en-US" sz="2000" b="1" dirty="0"/>
              <a:t> and coal worker's pneumoconiosis,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/>
              <a:t>Silicosis </a:t>
            </a:r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 err="1"/>
              <a:t>Berylliosis</a:t>
            </a:r>
            <a:endParaRPr lang="en-US" sz="2000" b="1" dirty="0"/>
          </a:p>
          <a:p>
            <a:pPr marL="496379" lvl="1" indent="-285750" eaLnBrk="1" fontAlgn="auto" hangingPunct="1">
              <a:spcAft>
                <a:spcPts val="0"/>
              </a:spcAft>
              <a:defRPr/>
            </a:pPr>
            <a:r>
              <a:rPr lang="en-US" sz="2000" b="1" dirty="0"/>
              <a:t>Asbestosis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362200"/>
            <a:ext cx="8305800" cy="276998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/>
              <a:t>The development of pneumoconiosis depends on:</a:t>
            </a:r>
          </a:p>
          <a:p>
            <a:pPr>
              <a:defRPr/>
            </a:pPr>
            <a:r>
              <a:rPr lang="en-US" sz="2000" b="1" dirty="0"/>
              <a:t>	- The amount of dust retained in the lung and airways.</a:t>
            </a:r>
          </a:p>
          <a:p>
            <a:pPr lvl="2">
              <a:defRPr/>
            </a:pPr>
            <a:r>
              <a:rPr lang="en-US" sz="2000" b="1" dirty="0"/>
              <a:t>		a.  Concentration of the dust in the ambient air.</a:t>
            </a:r>
          </a:p>
          <a:p>
            <a:pPr lvl="2">
              <a:defRPr/>
            </a:pPr>
            <a:r>
              <a:rPr lang="en-US" sz="2000" b="1" dirty="0"/>
              <a:t>		b.  Duration of the exposure.</a:t>
            </a:r>
          </a:p>
          <a:p>
            <a:pPr lvl="2">
              <a:defRPr/>
            </a:pPr>
            <a:r>
              <a:rPr lang="en-US" sz="2000" b="1" dirty="0"/>
              <a:t>		c.  Effectiveness of the clearance mechanisms.</a:t>
            </a:r>
          </a:p>
          <a:p>
            <a:pPr>
              <a:defRPr/>
            </a:pPr>
            <a:r>
              <a:rPr lang="en-US" sz="2000" b="1" dirty="0"/>
              <a:t>	- The size (1-5</a:t>
            </a:r>
            <a:r>
              <a:rPr lang="en-US" sz="2000" b="1" dirty="0">
                <a:sym typeface="Symbol" pitchFamily="18" charset="2"/>
              </a:rPr>
              <a:t>) shape.</a:t>
            </a:r>
          </a:p>
          <a:p>
            <a:pPr>
              <a:defRPr/>
            </a:pPr>
            <a:r>
              <a:rPr lang="en-US" sz="2000" b="1" dirty="0">
                <a:sym typeface="Symbol" pitchFamily="18" charset="2"/>
              </a:rPr>
              <a:t>	- Their solubility and physiochemical activity.</a:t>
            </a:r>
          </a:p>
          <a:p>
            <a:pPr>
              <a:defRPr/>
            </a:pPr>
            <a:r>
              <a:rPr lang="en-US" sz="2000" b="1" dirty="0">
                <a:sym typeface="Symbol" pitchFamily="18" charset="2"/>
              </a:rPr>
              <a:t>	-The possible additional effects of other irritants, tobacco smoking.</a:t>
            </a:r>
          </a:p>
          <a:p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6248400"/>
            <a:ext cx="443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Robbins Basic Pathology Table: 13.3 page 508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/>
              <a:t>Pneumoconiosis, radiograph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9600"/>
            <a:ext cx="541329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26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267" name="Picture 2" descr="http://farm5.static.flickr.com/4135/4743876267_6cd7da1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2209800"/>
            <a:ext cx="47625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legacy.owensboro.kctcs.edu/gcaplan/anat2/histology/bronch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42068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47800" y="17526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Normal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17526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ar-SA" b="1" dirty="0">
                <a:ea typeface="Majalla UI"/>
              </a:rPr>
              <a:t>Honeycomb lung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435347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Interstitial lung diseases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638800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latin typeface="Arial" charset="0"/>
                <a:cs typeface="Arial" charset="0"/>
              </a:rPr>
              <a:t>to progressive massive fibrosis (complicated coal worker’s pneumoconiosis). 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(a) </a:t>
            </a:r>
            <a:r>
              <a:rPr lang="en-US" sz="1600" dirty="0">
                <a:latin typeface="Arial" charset="0"/>
                <a:cs typeface="Arial" charset="0"/>
              </a:rPr>
              <a:t>Cut surface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(b)</a:t>
            </a:r>
            <a:r>
              <a:rPr lang="en-US" sz="1600" dirty="0">
                <a:latin typeface="Arial" charset="0"/>
                <a:cs typeface="Arial" charset="0"/>
              </a:rPr>
              <a:t> thin section of whole lung.</a:t>
            </a:r>
          </a:p>
        </p:txBody>
      </p:sp>
      <p:pic>
        <p:nvPicPr>
          <p:cNvPr id="46083" name="Picture 3" descr="11_30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47339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11_30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1752600"/>
            <a:ext cx="41751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33600" y="609600"/>
            <a:ext cx="5662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Coal worker's pneumoconiosis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76200" y="5638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/>
              <a:t>microscopic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r="1348" b="2223"/>
          <a:stretch/>
        </p:blipFill>
        <p:spPr>
          <a:xfrm>
            <a:off x="4114800" y="2438400"/>
            <a:ext cx="4671955" cy="3097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11_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2291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3600" y="304800"/>
            <a:ext cx="5662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Coal worker's pneumoconiosis</a:t>
            </a:r>
          </a:p>
        </p:txBody>
      </p:sp>
    </p:spTree>
    <p:extLst>
      <p:ext uri="{BB962C8B-B14F-4D97-AF65-F5344CB8AC3E}">
        <p14:creationId xmlns:p14="http://schemas.microsoft.com/office/powerpoint/2010/main" val="937698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Silicosis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267200" cy="4505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143000"/>
            <a:ext cx="4332429" cy="441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447800" y="3200400"/>
            <a:ext cx="1938929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ar-SA" sz="1600" b="1" dirty="0">
                <a:ea typeface="Majalla UI"/>
              </a:rPr>
              <a:t>eggshell calcification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68925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Silicosis</a:t>
            </a: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0" y="64770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/>
              <a:t>Silicosis of lung. In silicosis, nodules of collagen (C) contain silica particles.</a:t>
            </a:r>
          </a:p>
        </p:txBody>
      </p:sp>
      <p:pic>
        <p:nvPicPr>
          <p:cNvPr id="48132" name="Picture 3" descr="11_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457200"/>
            <a:ext cx="7427913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786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 descr="11_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609600"/>
            <a:ext cx="8001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Asbestosis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3600" y="1371600"/>
            <a:ext cx="28194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fibers coated with iron-containing </a:t>
            </a:r>
            <a:r>
              <a:rPr lang="en-US" sz="2000" b="1" dirty="0" err="1"/>
              <a:t>proteinaceous</a:t>
            </a:r>
            <a:r>
              <a:rPr lang="en-US" sz="2000" b="1" dirty="0"/>
              <a:t> material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257800" y="2438400"/>
            <a:ext cx="685800" cy="7620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4" name="Rectangle 1"/>
          <p:cNvSpPr>
            <a:spLocks noChangeArrowheads="1"/>
          </p:cNvSpPr>
          <p:nvPr/>
        </p:nvSpPr>
        <p:spPr bwMode="auto">
          <a:xfrm>
            <a:off x="304800" y="5867400"/>
            <a:ext cx="8534400" cy="5842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/>
              <a:t>Asbestos bodies. Asbestos bodies are long, thin asbestos fibers coated with </a:t>
            </a:r>
            <a:r>
              <a:rPr lang="en-US" altLang="en-US" sz="1600" dirty="0" err="1"/>
              <a:t>hemosiderin</a:t>
            </a:r>
            <a:r>
              <a:rPr lang="en-US" altLang="en-US" sz="1600" dirty="0"/>
              <a:t> and protein to form brown filaments with a beaded or drumstick pattern.</a:t>
            </a:r>
          </a:p>
        </p:txBody>
      </p:sp>
    </p:spTree>
    <p:extLst>
      <p:ext uri="{BB962C8B-B14F-4D97-AF65-F5344CB8AC3E}">
        <p14:creationId xmlns:p14="http://schemas.microsoft.com/office/powerpoint/2010/main" val="334382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/>
              <a:t>Ferruginous bodies, microscopic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6"/>
          <a:stretch/>
        </p:blipFill>
        <p:spPr>
          <a:xfrm>
            <a:off x="762000" y="990600"/>
            <a:ext cx="7228231" cy="4683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505200" y="152400"/>
            <a:ext cx="1744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Asbestosis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0269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828800" y="6172200"/>
            <a:ext cx="502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/>
              <a:t>Pleural fibrous plaques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33800" y="228600"/>
            <a:ext cx="1526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Asbestosis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762000"/>
            <a:ext cx="845820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09613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 err="1"/>
              <a:t>Parenchymal</a:t>
            </a:r>
            <a:r>
              <a:rPr lang="en-US" sz="2000" dirty="0"/>
              <a:t> interstitial fibrosis (asbestosis)</a:t>
            </a:r>
          </a:p>
          <a:p>
            <a:pPr marL="709613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Pleural effusion.</a:t>
            </a:r>
          </a:p>
          <a:p>
            <a:pPr marL="709613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Pleural adhesions.</a:t>
            </a:r>
          </a:p>
          <a:p>
            <a:pPr marL="709613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Parietal pleural </a:t>
            </a:r>
            <a:r>
              <a:rPr lang="en-US" sz="2000" dirty="0" err="1"/>
              <a:t>fibrocalcific</a:t>
            </a:r>
            <a:r>
              <a:rPr lang="en-US" sz="2000" dirty="0"/>
              <a:t> plaques</a:t>
            </a:r>
          </a:p>
          <a:p>
            <a:pPr marL="709613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Some types of asbestos are carcinogenic (especially </a:t>
            </a:r>
            <a:r>
              <a:rPr lang="en-US" sz="2000" dirty="0" err="1"/>
              <a:t>crocidolite</a:t>
            </a:r>
            <a:r>
              <a:rPr lang="en-US" sz="2000" dirty="0"/>
              <a:t>) and prolong asbestos exposure can predisposes to </a:t>
            </a:r>
            <a:r>
              <a:rPr lang="en-US" sz="2000" u="sng" dirty="0" err="1"/>
              <a:t>bronchogenic</a:t>
            </a:r>
            <a:r>
              <a:rPr lang="en-US" sz="2000" u="sng" dirty="0"/>
              <a:t> carcinoma, malignant </a:t>
            </a:r>
            <a:r>
              <a:rPr lang="en-US" sz="2000" u="sng" dirty="0" err="1"/>
              <a:t>mesothelioma</a:t>
            </a:r>
            <a:r>
              <a:rPr lang="en-US" sz="2000" u="sng" dirty="0"/>
              <a:t> and laryngeal carcinoma</a:t>
            </a:r>
            <a:r>
              <a:rPr lang="en-US" sz="2000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31" b="2199"/>
          <a:stretch/>
        </p:blipFill>
        <p:spPr>
          <a:xfrm>
            <a:off x="4724400" y="3276600"/>
            <a:ext cx="4227342" cy="2848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422158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73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MAY - IMAGES\Roxie Scans\lung lecture\4.58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953000" cy="665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5073650" y="103188"/>
            <a:ext cx="40386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/>
              <a:t>Mesothelioma. This patient presented with an asbestos link pleural plaque.</a:t>
            </a:r>
          </a:p>
        </p:txBody>
      </p:sp>
      <p:pic>
        <p:nvPicPr>
          <p:cNvPr id="4" name="Picture 6" descr="5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2133600"/>
            <a:ext cx="345244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08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0" y="914400"/>
          <a:ext cx="89916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2743200" y="152400"/>
            <a:ext cx="61722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 A </a:t>
            </a:r>
            <a:r>
              <a:rPr lang="en-US" b="1" dirty="0" err="1"/>
              <a:t>nonneoplastic</a:t>
            </a:r>
            <a:r>
              <a:rPr lang="en-US" b="1" dirty="0"/>
              <a:t> lung reaction to inhalation of mineral dusts (size: 1-5 </a:t>
            </a:r>
            <a:r>
              <a:rPr lang="en-US" dirty="0" err="1"/>
              <a:t>μm</a:t>
            </a:r>
            <a:r>
              <a:rPr lang="en-US" b="1" dirty="0"/>
              <a:t>) and fumes encountered in the workplace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28600"/>
            <a:ext cx="226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Pneumoconiosis</a:t>
            </a:r>
            <a:endParaRPr lang="en-US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0" y="457200"/>
          <a:ext cx="91440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524000" y="228600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/>
              <a:t>Immune </a:t>
            </a:r>
            <a:r>
              <a:rPr lang="en-US" sz="2000" b="1" dirty="0" err="1"/>
              <a:t>Granulomatous</a:t>
            </a:r>
            <a:r>
              <a:rPr lang="en-US" sz="2000" b="1" dirty="0"/>
              <a:t> Diseases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ar-SA" b="1" dirty="0"/>
              <a:t>Restrictive Lung Disease</a:t>
            </a:r>
            <a:endParaRPr lang="en-US" alt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2578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300" dirty="0"/>
              <a:t>    </a:t>
            </a:r>
            <a:r>
              <a:rPr lang="en-US" sz="2000" dirty="0"/>
              <a:t>The restrictive lung diseases are divided into: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en-US" sz="2000" b="1" dirty="0"/>
              <a:t>Intrinsic lung diseases/ diseases of the lung parenchyma/primary ILD: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000" b="1" dirty="0"/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en-US" sz="2000" b="1" dirty="0"/>
              <a:t>Extrinsic disorders or </a:t>
            </a:r>
            <a:r>
              <a:rPr lang="en-US" sz="2000" b="1" dirty="0" err="1"/>
              <a:t>extraparenchymal</a:t>
            </a:r>
            <a:r>
              <a:rPr lang="en-US" sz="2000" b="1" dirty="0"/>
              <a:t> diseases:</a:t>
            </a:r>
            <a:r>
              <a:rPr lang="en-US" sz="2000" dirty="0"/>
              <a:t> 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buFont typeface="Wingdings 2" pitchFamily="18" charset="2"/>
              <a:buAutoNum type="arabicPeriod"/>
              <a:defRPr/>
            </a:pPr>
            <a:endParaRPr lang="en-US" sz="2300" dirty="0"/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AutoNum type="arabicPeriod"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81534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en-US" sz="2000" b="1" dirty="0"/>
              <a:t>The diseases cause inflammation or scarring of the lung tissue (ILD) or result in filling of the air spaces with </a:t>
            </a:r>
            <a:r>
              <a:rPr lang="en-US" sz="2000" b="1" dirty="0" err="1"/>
              <a:t>exudate</a:t>
            </a:r>
            <a:r>
              <a:rPr lang="en-US" sz="2000" b="1" dirty="0"/>
              <a:t> and debris (pneumonitis). They are characterized by inflammatory infiltrates in the alveolar interstitial space and the </a:t>
            </a:r>
            <a:r>
              <a:rPr lang="en-US" sz="2000" b="1" dirty="0" err="1"/>
              <a:t>interstitium</a:t>
            </a:r>
            <a:r>
              <a:rPr lang="en-US" sz="2000" b="1" dirty="0"/>
              <a:t> becomes thickened and fibrotic </a:t>
            </a:r>
            <a:r>
              <a:rPr lang="en-US" sz="2000" b="1" dirty="0">
                <a:solidFill>
                  <a:srgbClr val="FF0000"/>
                </a:solidFill>
              </a:rPr>
              <a:t>(Stiff Lung).  </a:t>
            </a:r>
          </a:p>
          <a:p>
            <a:pPr>
              <a:defRPr/>
            </a:pPr>
            <a:r>
              <a:rPr lang="en-US" sz="2000" b="1" dirty="0"/>
              <a:t>Therefore there is decreased oxygen-diffusing capacity. </a:t>
            </a:r>
          </a:p>
          <a:p>
            <a:pPr>
              <a:defRPr/>
            </a:pPr>
            <a:r>
              <a:rPr lang="en-US" sz="2000" b="1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They are acute or chronic.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114800"/>
            <a:ext cx="845820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b="1" dirty="0"/>
              <a:t>The chest wall, pleura, and respiratory muscles are the components of the respiratory pump, and they need to function normally for effective ventilation.</a:t>
            </a:r>
          </a:p>
          <a:p>
            <a:pPr marL="514350" lvl="1" indent="-51435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b="1" dirty="0"/>
              <a:t> Abnormalities of the chest wall include: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bony abnormalities (</a:t>
            </a:r>
            <a:r>
              <a:rPr lang="en-US" b="1" dirty="0" err="1"/>
              <a:t>kyphosis</a:t>
            </a:r>
            <a:r>
              <a:rPr lang="en-US" b="1" dirty="0"/>
              <a:t> or </a:t>
            </a:r>
            <a:r>
              <a:rPr lang="en-US" b="1" dirty="0" err="1"/>
              <a:t>kypho</a:t>
            </a:r>
            <a:r>
              <a:rPr lang="en-US" b="1" dirty="0"/>
              <a:t>-scoliosis) 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massive pleural effusion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morbid obesity </a:t>
            </a:r>
          </a:p>
          <a:p>
            <a:pPr marL="1010729" lvl="2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/>
              <a:t>neuromuscular disease of </a:t>
            </a:r>
            <a:r>
              <a:rPr lang="en-US" b="1" dirty="0" err="1"/>
              <a:t>respiratoy</a:t>
            </a:r>
            <a:r>
              <a:rPr lang="en-US" b="1" dirty="0"/>
              <a:t> muscles</a:t>
            </a:r>
            <a:endParaRPr lang="ar-SA" b="1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379515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Causes of interstitial lung 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نتيجة بحث الصور عن ‪Sarcoidosis‬‏"/>
          <p:cNvPicPr>
            <a:picLocks noChangeAspect="1" noChangeArrowheads="1"/>
          </p:cNvPicPr>
          <p:nvPr/>
        </p:nvPicPr>
        <p:blipFill>
          <a:blip r:embed="rId2" cstate="print"/>
          <a:srcRect l="6061" t="4545" r="7879" b="11364"/>
          <a:stretch>
            <a:fillRect/>
          </a:stretch>
        </p:blipFill>
        <p:spPr bwMode="auto">
          <a:xfrm>
            <a:off x="2667000" y="107324"/>
            <a:ext cx="6477000" cy="675067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32004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Immune  diseases: Sarcoidosis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219200"/>
            <a:ext cx="2514600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The prognosis of </a:t>
            </a:r>
            <a:r>
              <a:rPr lang="en-US" dirty="0" err="1"/>
              <a:t>sarcoidosis</a:t>
            </a:r>
            <a:r>
              <a:rPr lang="en-US" dirty="0"/>
              <a:t> is unpredictable. </a:t>
            </a:r>
          </a:p>
          <a:p>
            <a:endParaRPr lang="en-US" dirty="0"/>
          </a:p>
          <a:p>
            <a:r>
              <a:rPr lang="en-US" dirty="0"/>
              <a:t>It can progressive and chronic.  It may present as episodes of activity. </a:t>
            </a:r>
          </a:p>
          <a:p>
            <a:endParaRPr lang="en-US" dirty="0"/>
          </a:p>
          <a:p>
            <a:r>
              <a:rPr lang="en-US" dirty="0"/>
              <a:t>Granuloma: small, non </a:t>
            </a:r>
            <a:r>
              <a:rPr lang="en-US" dirty="0" err="1"/>
              <a:t>caseating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Majority of the patients respond well to treatment.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/>
              <a:t>Sarcoidosis, CT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"/>
          <a:stretch/>
        </p:blipFill>
        <p:spPr>
          <a:xfrm>
            <a:off x="1143000" y="413656"/>
            <a:ext cx="6705600" cy="51573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05400" y="609600"/>
            <a:ext cx="360816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/>
              <a:t>Bilateral </a:t>
            </a:r>
            <a:r>
              <a:rPr lang="en-US" sz="2000" b="1" dirty="0" err="1"/>
              <a:t>hilar</a:t>
            </a:r>
            <a:r>
              <a:rPr lang="en-US" sz="2000" b="1" dirty="0"/>
              <a:t> </a:t>
            </a:r>
            <a:r>
              <a:rPr lang="en-US" sz="2000" b="1" dirty="0" err="1"/>
              <a:t>lymphadenopathy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23658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/>
              <a:t>Sarcoidosis, radiograph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8600"/>
            <a:ext cx="4648200" cy="55000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3048000"/>
            <a:ext cx="360816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/>
              <a:t>Bilateral </a:t>
            </a:r>
            <a:r>
              <a:rPr lang="en-US" sz="2000" b="1" dirty="0" err="1"/>
              <a:t>hilar</a:t>
            </a:r>
            <a:r>
              <a:rPr lang="en-US" sz="2000" b="1" dirty="0"/>
              <a:t> </a:t>
            </a:r>
            <a:r>
              <a:rPr lang="en-US" sz="2000" b="1" dirty="0" err="1"/>
              <a:t>lymphadenopathy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23658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/>
              <a:t>Sarcoidosis, microscopic</a:t>
            </a:r>
          </a:p>
          <a:p>
            <a:pPr algn="ctr"/>
            <a:r>
              <a:rPr lang="en-US" sz="2000" b="1" dirty="0" err="1"/>
              <a:t>noncaseating</a:t>
            </a:r>
            <a:r>
              <a:rPr lang="en-US" sz="2000" b="1" dirty="0"/>
              <a:t> interstitial </a:t>
            </a:r>
            <a:r>
              <a:rPr lang="en-US" sz="2000" b="1" dirty="0" err="1"/>
              <a:t>granulomas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4"/>
          <a:stretch/>
        </p:blipFill>
        <p:spPr>
          <a:xfrm>
            <a:off x="882246" y="838200"/>
            <a:ext cx="7379507" cy="4713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733800" y="304800"/>
            <a:ext cx="1224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Sarcoidosis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08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ar-SA" b="1" dirty="0"/>
              <a:t>Hypersensitivity pneumonitis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534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sz="2000" b="1" dirty="0">
                <a:ea typeface="Majalla UI"/>
              </a:rPr>
              <a:t>Immunologically mediated disorder affecting airways and </a:t>
            </a:r>
            <a:r>
              <a:rPr lang="en-US" altLang="ar-SA" sz="2000" b="1" dirty="0" err="1">
                <a:ea typeface="Majalla UI"/>
              </a:rPr>
              <a:t>interstitium</a:t>
            </a:r>
            <a:endParaRPr lang="en-US" altLang="ar-SA" sz="2000" b="1" dirty="0">
              <a:ea typeface="Majalla UI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04800" y="1295400"/>
            <a:ext cx="8077200" cy="3502026"/>
            <a:chOff x="288" y="1200"/>
            <a:chExt cx="5088" cy="2206"/>
          </a:xfrm>
        </p:grpSpPr>
        <p:pic>
          <p:nvPicPr>
            <p:cNvPr id="39945" name="Picture 6" descr="lung-aircondi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296"/>
              <a:ext cx="129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6" name="Picture 7" descr="lung-ha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6" y="1296"/>
              <a:ext cx="1944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7" name="Picture 8" descr="Lung-pigeon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40" y="1200"/>
              <a:ext cx="1056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8" name="Text Box 9"/>
            <p:cNvSpPr txBox="1">
              <a:spLocks noChangeArrowheads="1"/>
            </p:cNvSpPr>
            <p:nvPr/>
          </p:nvSpPr>
          <p:spPr bwMode="auto">
            <a:xfrm>
              <a:off x="288" y="2592"/>
              <a:ext cx="2458" cy="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ar-SA" sz="2400" dirty="0"/>
                <a:t>Farmer’s lung</a:t>
              </a:r>
            </a:p>
            <a:p>
              <a:pPr lvl="0" algn="ctr"/>
              <a:r>
                <a:rPr lang="en-US" altLang="ar-SA" dirty="0" err="1"/>
                <a:t>Thermophilic</a:t>
              </a:r>
              <a:r>
                <a:rPr lang="en-US" altLang="ar-SA" dirty="0"/>
                <a:t> </a:t>
              </a:r>
              <a:r>
                <a:rPr lang="en-US" altLang="ar-SA" dirty="0" err="1"/>
                <a:t>actinomycetes</a:t>
              </a:r>
              <a:r>
                <a:rPr lang="en-US" altLang="ar-SA" dirty="0"/>
                <a:t> or </a:t>
              </a:r>
              <a:r>
                <a:rPr lang="en-US" dirty="0" err="1"/>
                <a:t>Micropolyspora</a:t>
              </a:r>
              <a:r>
                <a:rPr lang="en-US" dirty="0"/>
                <a:t> </a:t>
              </a:r>
              <a:r>
                <a:rPr lang="en-US" dirty="0" err="1"/>
                <a:t>faeni</a:t>
              </a:r>
              <a:r>
                <a:rPr lang="en-US" dirty="0"/>
                <a:t> in hay</a:t>
              </a:r>
            </a:p>
            <a:p>
              <a:pPr algn="ctr" eaLnBrk="1" hangingPunct="1"/>
              <a:r>
                <a:rPr lang="en-US" altLang="ar-SA" dirty="0"/>
                <a:t> in hay</a:t>
              </a:r>
            </a:p>
          </p:txBody>
        </p:sp>
        <p:sp>
          <p:nvSpPr>
            <p:cNvPr id="39949" name="Text Box 10"/>
            <p:cNvSpPr txBox="1">
              <a:spLocks noChangeArrowheads="1"/>
            </p:cNvSpPr>
            <p:nvPr/>
          </p:nvSpPr>
          <p:spPr bwMode="auto">
            <a:xfrm>
              <a:off x="2592" y="2496"/>
              <a:ext cx="1152" cy="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ar-SA" sz="2400" dirty="0"/>
                <a:t>Pigeon breeder’s (</a:t>
              </a:r>
              <a:r>
                <a:rPr lang="en-US" sz="2400" i="1" dirty="0"/>
                <a:t>psittacosis</a:t>
              </a:r>
              <a:r>
                <a:rPr lang="en-US" altLang="ar-SA" sz="2400" dirty="0"/>
                <a:t>)</a:t>
              </a:r>
            </a:p>
            <a:p>
              <a:pPr algn="ctr" eaLnBrk="1" hangingPunct="1">
                <a:lnSpc>
                  <a:spcPct val="80000"/>
                </a:lnSpc>
              </a:pPr>
              <a:endParaRPr lang="en-US" altLang="ar-SA" sz="2400" dirty="0"/>
            </a:p>
          </p:txBody>
        </p:sp>
        <p:sp>
          <p:nvSpPr>
            <p:cNvPr id="39950" name="Text Box 11"/>
            <p:cNvSpPr txBox="1">
              <a:spLocks noChangeArrowheads="1"/>
            </p:cNvSpPr>
            <p:nvPr/>
          </p:nvSpPr>
          <p:spPr bwMode="auto">
            <a:xfrm>
              <a:off x="3696" y="2640"/>
              <a:ext cx="168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altLang="ar-SA" sz="2400" dirty="0"/>
                <a:t>Air-cooler lung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en-US" altLang="ar-SA" dirty="0" err="1"/>
                <a:t>Thermophilic</a:t>
              </a:r>
              <a:r>
                <a:rPr lang="en-US" altLang="ar-SA" dirty="0"/>
                <a:t> bacteria</a:t>
              </a:r>
              <a:endParaRPr lang="en-US" altLang="ar-SA" sz="1600" dirty="0"/>
            </a:p>
          </p:txBody>
        </p:sp>
      </p:grpSp>
      <p:pic>
        <p:nvPicPr>
          <p:cNvPr id="39942" name="Picture 14" descr="lung-hypersensitivitypneumonitis-micr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4572000"/>
            <a:ext cx="2971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Rectangle 2"/>
          <p:cNvSpPr>
            <a:spLocks noChangeArrowheads="1"/>
          </p:cNvSpPr>
          <p:nvPr/>
        </p:nvSpPr>
        <p:spPr bwMode="auto">
          <a:xfrm>
            <a:off x="990600" y="6211888"/>
            <a:ext cx="22367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Sugarcane </a:t>
            </a:r>
            <a:r>
              <a:rPr lang="en-US" dirty="0" err="1">
                <a:solidFill>
                  <a:srgbClr val="333333"/>
                </a:solidFill>
              </a:rPr>
              <a:t>bagasse</a:t>
            </a:r>
            <a:endParaRPr lang="en-US" dirty="0">
              <a:solidFill>
                <a:srgbClr val="333333"/>
              </a:solidFill>
            </a:endParaRPr>
          </a:p>
          <a:p>
            <a:r>
              <a:rPr lang="en-US" dirty="0"/>
              <a:t>(</a:t>
            </a:r>
            <a:r>
              <a:rPr lang="en-US" dirty="0" err="1"/>
              <a:t>Bagassosis</a:t>
            </a:r>
            <a:r>
              <a:rPr lang="en-US" dirty="0"/>
              <a:t>)</a:t>
            </a:r>
            <a:endParaRPr lang="ar-SA" dirty="0"/>
          </a:p>
        </p:txBody>
      </p:sp>
      <p:sp>
        <p:nvSpPr>
          <p:cNvPr id="14" name="Rectangle 13"/>
          <p:cNvSpPr/>
          <p:nvPr/>
        </p:nvSpPr>
        <p:spPr>
          <a:xfrm>
            <a:off x="65709" y="11668"/>
            <a:ext cx="2982291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b="1" dirty="0"/>
              <a:t>Hypersensitivity pneumonitis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81400" y="6248400"/>
            <a:ext cx="451392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pneumonitis with non-necrotizing </a:t>
            </a:r>
            <a:r>
              <a:rPr lang="en-US" dirty="0" err="1"/>
              <a:t>granulomas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898" y="4572000"/>
            <a:ext cx="2555102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562600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/>
              <a:t>Hypersensitivity pneumonitis, microscopic</a:t>
            </a:r>
          </a:p>
          <a:p>
            <a:pPr algn="ctr"/>
            <a:r>
              <a:rPr lang="en-US" sz="2000" b="1" dirty="0" err="1"/>
              <a:t>noncaseating</a:t>
            </a:r>
            <a:r>
              <a:rPr lang="en-US" sz="2000" b="1" dirty="0"/>
              <a:t> interstitial </a:t>
            </a:r>
            <a:r>
              <a:rPr lang="en-US" sz="2000" b="1" dirty="0" err="1"/>
              <a:t>granulomas</a:t>
            </a:r>
            <a:r>
              <a:rPr lang="en-US" sz="2000" b="1" dirty="0"/>
              <a:t> and chronic inflammation along the </a:t>
            </a:r>
            <a:r>
              <a:rPr lang="en-US" sz="2000" b="1" dirty="0" err="1"/>
              <a:t>bronchiols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1" r="-1" b="1932"/>
          <a:stretch/>
        </p:blipFill>
        <p:spPr>
          <a:xfrm>
            <a:off x="830694" y="685800"/>
            <a:ext cx="7555426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008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562600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Arial" charset="0"/>
                <a:cs typeface="Arial" charset="0"/>
              </a:rPr>
              <a:t>Honeycomb lung. Macroscopically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(a)</a:t>
            </a:r>
            <a:r>
              <a:rPr lang="en-US" b="1" dirty="0">
                <a:latin typeface="Arial" charset="0"/>
                <a:cs typeface="Arial" charset="0"/>
              </a:rPr>
              <a:t> honeycomb lung appears as large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(b)</a:t>
            </a:r>
            <a:r>
              <a:rPr lang="en-US" b="1" dirty="0">
                <a:latin typeface="Arial" charset="0"/>
                <a:cs typeface="Arial" charset="0"/>
              </a:rPr>
              <a:t> the extent of abnormality and interstitial fibrosis can be better appreciated.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(c)</a:t>
            </a:r>
            <a:r>
              <a:rPr lang="en-US" b="1" dirty="0">
                <a:latin typeface="Arial" charset="0"/>
                <a:cs typeface="Arial" charset="0"/>
              </a:rPr>
              <a:t> shows coalescence of air spaces, both alveoli and bronchioles, to form cysts lined with </a:t>
            </a:r>
            <a:r>
              <a:rPr lang="en-US" b="1" dirty="0" err="1">
                <a:latin typeface="Arial" charset="0"/>
                <a:cs typeface="Arial" charset="0"/>
              </a:rPr>
              <a:t>cuboidal</a:t>
            </a:r>
            <a:r>
              <a:rPr lang="en-US" b="1" dirty="0">
                <a:latin typeface="Arial" charset="0"/>
                <a:cs typeface="Arial" charset="0"/>
              </a:rPr>
              <a:t> epithelium.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Lung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2800" y="609600"/>
            <a:ext cx="226805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/>
              <a:t>Intrinsic lung diseases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1243013"/>
            <a:ext cx="817245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45053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5759450" y="87313"/>
            <a:ext cx="33528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800" dirty="0"/>
              <a:t>Severe </a:t>
            </a:r>
            <a:r>
              <a:rPr lang="en-US" altLang="en-US" sz="2800" dirty="0" err="1"/>
              <a:t>kyphoscoliosis</a:t>
            </a:r>
            <a:r>
              <a:rPr lang="en-US" altLang="en-US" sz="2800" dirty="0"/>
              <a:t> of unknown etiology. Flexion (</a:t>
            </a:r>
            <a:r>
              <a:rPr lang="en-US" altLang="en-US" sz="2800" dirty="0" err="1"/>
              <a:t>kyphosis</a:t>
            </a:r>
            <a:r>
              <a:rPr lang="en-US" altLang="en-US" sz="2800" dirty="0"/>
              <a:t>) and lateral deviation (scoliosis) of the spine have the combined effect of reducing chest volume. This compromises respiratory function and may cause restrictive lung disease.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381000"/>
            <a:ext cx="4953000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Extrinsic disorders or </a:t>
            </a:r>
            <a:r>
              <a:rPr lang="en-US" b="1" dirty="0" err="1"/>
              <a:t>extraparenchymal</a:t>
            </a:r>
            <a:r>
              <a:rPr lang="en-US" b="1" dirty="0"/>
              <a:t> diseases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380" y="1399736"/>
            <a:ext cx="7851648" cy="1828800"/>
          </a:xfrm>
        </p:spPr>
        <p:txBody>
          <a:bodyPr/>
          <a:lstStyle/>
          <a:p>
            <a:pPr>
              <a:defRPr/>
            </a:pPr>
            <a:r>
              <a:rPr lang="en-US" altLang="ar-SA" sz="4400" dirty="0"/>
              <a:t>Acute restrictive lung disease</a:t>
            </a:r>
            <a:endParaRPr lang="en-US" sz="4400" dirty="0"/>
          </a:p>
        </p:txBody>
      </p:sp>
      <p:sp>
        <p:nvSpPr>
          <p:cNvPr id="19459" name="Subtitle 2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99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R="0"/>
            <a:r>
              <a:rPr lang="en-US" altLang="ar-SA" sz="2800" dirty="0">
                <a:ea typeface="Majalla UI"/>
              </a:rPr>
              <a:t>(INTRINSIC TYPE)</a:t>
            </a:r>
            <a:endParaRPr lang="en-US" altLang="ar-SA" dirty="0">
              <a:ea typeface="Majalla U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381000"/>
            <a:ext cx="5867400" cy="4572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Know subtypes of ILD: acute and chronic</a:t>
            </a:r>
            <a:endParaRPr kumimoji="0" lang="en-US" altLang="ar-SA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391400" cy="4114800"/>
          </a:xfrm>
        </p:spPr>
        <p:txBody>
          <a:bodyPr/>
          <a:lstStyle/>
          <a:p>
            <a:pPr marL="514350" indent="-514350" eaLnBrk="1" hangingPunct="1">
              <a:buFont typeface="Times New Roman" pitchFamily="18" charset="0"/>
              <a:buAutoNum type="arabicPeriod"/>
            </a:pPr>
            <a:endParaRPr lang="en-US" altLang="ar-SA" dirty="0">
              <a:ea typeface="Majalla UI"/>
            </a:endParaRPr>
          </a:p>
          <a:p>
            <a:pPr marL="514350" indent="-514350" eaLnBrk="1" hangingPunct="1">
              <a:buFont typeface="Times New Roman" pitchFamily="18" charset="0"/>
              <a:buAutoNum type="arabicPeriod"/>
            </a:pPr>
            <a:r>
              <a:rPr lang="en-US" altLang="ar-SA" b="1" dirty="0">
                <a:ea typeface="Majalla UI"/>
              </a:rPr>
              <a:t>Adult respiratory distress syndromes (ARDS)</a:t>
            </a:r>
          </a:p>
          <a:p>
            <a:pPr marL="514350" indent="-514350" eaLnBrk="1" hangingPunct="1">
              <a:buFont typeface="Times New Roman" pitchFamily="18" charset="0"/>
              <a:buAutoNum type="arabicPeriod"/>
            </a:pPr>
            <a:r>
              <a:rPr lang="en-US" altLang="ar-SA" b="1" dirty="0">
                <a:ea typeface="Majalla UI"/>
              </a:rPr>
              <a:t>Neonatal respiratory distress syndromes (NRDS)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31242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dirty="0"/>
              <a:t>Acute restrictive lung diseases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1219200"/>
            <a:ext cx="53340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ar-SA" sz="2000" dirty="0"/>
              <a:t>Acute restrictive lung diseases (INTRINSIC TYPE)</a:t>
            </a:r>
            <a:endParaRPr lang="en-US" sz="2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altLang="ar-SA" sz="2400" b="1" dirty="0"/>
              <a:t>ARDS</a:t>
            </a:r>
            <a:br>
              <a:rPr lang="en-US" altLang="ar-SA" sz="2400" b="1" dirty="0"/>
            </a:br>
            <a:r>
              <a:rPr lang="en-US" altLang="en-US" sz="2400" dirty="0"/>
              <a:t>Can be caused by many conditions:</a:t>
            </a:r>
            <a:br>
              <a:rPr lang="en-US" altLang="en-US" sz="2400" dirty="0"/>
            </a:br>
            <a:endParaRPr lang="en-US" altLang="ar-SA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419600" cy="51816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3000" b="1" dirty="0">
                <a:solidFill>
                  <a:schemeClr val="accent1"/>
                </a:solidFill>
              </a:rPr>
              <a:t>Direct injury to lung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/>
              <a:t>Pneumonia 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A</a:t>
            </a:r>
            <a:r>
              <a:rPr lang="en-US" sz="2400" b="1" dirty="0"/>
              <a:t>spiration of gastric contents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P</a:t>
            </a:r>
            <a:r>
              <a:rPr lang="en-US" sz="2400" b="1" dirty="0"/>
              <a:t>ulmonary trauma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F</a:t>
            </a:r>
            <a:r>
              <a:rPr lang="en-US" sz="2400" b="1" dirty="0"/>
              <a:t>at embolism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N</a:t>
            </a:r>
            <a:r>
              <a:rPr lang="en-US" sz="2400" b="1" dirty="0"/>
              <a:t>ear drowning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T</a:t>
            </a:r>
            <a:r>
              <a:rPr lang="en-US" sz="2400" b="1" dirty="0"/>
              <a:t>oxic inhalation injury (irritants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/>
              <a:t>    such as chlorine, </a:t>
            </a:r>
            <a:r>
              <a:rPr lang="en-US" b="1" dirty="0"/>
              <a:t>O2</a:t>
            </a:r>
            <a:r>
              <a:rPr lang="en-US" sz="2400" b="1" dirty="0"/>
              <a:t> toxicity)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P</a:t>
            </a:r>
            <a:r>
              <a:rPr lang="en-US" sz="2400" b="1" dirty="0"/>
              <a:t>ost lung transplant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Se</a:t>
            </a:r>
            <a:r>
              <a:rPr lang="en-US" sz="2400" b="1" dirty="0"/>
              <a:t>vere acute respiratory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/>
              <a:t>  syndrome (SARS): The virus is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  </a:t>
            </a:r>
            <a:r>
              <a:rPr lang="en-US" sz="2400" b="1" dirty="0"/>
              <a:t>a </a:t>
            </a:r>
            <a:r>
              <a:rPr lang="en-US" sz="2400" b="1" dirty="0" err="1"/>
              <a:t>coronavirus</a:t>
            </a:r>
            <a:r>
              <a:rPr lang="en-US" sz="2400" b="1" dirty="0"/>
              <a:t> that destroys the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b="1" dirty="0"/>
              <a:t>  </a:t>
            </a:r>
            <a:r>
              <a:rPr lang="en-US" sz="2400" b="1" dirty="0"/>
              <a:t>type II </a:t>
            </a:r>
            <a:r>
              <a:rPr lang="en-US" sz="2400" b="1" dirty="0" err="1"/>
              <a:t>pneumocytes</a:t>
            </a:r>
            <a:r>
              <a:rPr lang="en-US" sz="2400" b="1" dirty="0"/>
              <a:t> and</a:t>
            </a:r>
          </a:p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2400" b="1" dirty="0"/>
              <a:t>causes diffuse alveolar damage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343400" cy="5410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971550" lvl="1" indent="-514350">
              <a:buFont typeface="Wingdings 2" pitchFamily="18" charset="2"/>
              <a:buNone/>
              <a:defRPr/>
            </a:pPr>
            <a:r>
              <a:rPr lang="en-US" sz="3000" b="1" dirty="0">
                <a:solidFill>
                  <a:schemeClr val="accent1"/>
                </a:solidFill>
              </a:rPr>
              <a:t>Indirect injury to lung: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Sepsis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Severe trauma </a:t>
            </a:r>
            <a:r>
              <a:rPr lang="en-US" dirty="0"/>
              <a:t>(e.g. bone fracture, head injury, burns, radiation) 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Shock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Cardiopulmonary bypass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Acute pancreatitis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Transfusion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Uremia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Overdose with street drugs such as heroin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Therapeutic drugs such as </a:t>
            </a:r>
            <a:r>
              <a:rPr lang="en-US" b="1" dirty="0" err="1"/>
              <a:t>bleomycin</a:t>
            </a:r>
            <a:r>
              <a:rPr lang="en-US" b="1" dirty="0"/>
              <a:t> </a:t>
            </a:r>
          </a:p>
          <a:p>
            <a:pPr marL="971550" lvl="1" indent="-514350">
              <a:buNone/>
              <a:defRPr/>
            </a:pPr>
            <a:r>
              <a:rPr lang="en-US" b="1" dirty="0"/>
              <a:t>Hematologic conditions </a:t>
            </a:r>
            <a:r>
              <a:rPr lang="en-US" b="1" dirty="0" err="1"/>
              <a:t>e.g</a:t>
            </a:r>
            <a:r>
              <a:rPr lang="en-US" b="1" dirty="0"/>
              <a:t> multiple transfusion, coagulation disorders</a:t>
            </a:r>
          </a:p>
          <a:p>
            <a:pPr>
              <a:defRPr/>
            </a:pP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533400" y="685800"/>
            <a:ext cx="723900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2400" b="1" dirty="0"/>
              <a:t>Pneumonia and sepsis are the most common causes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668"/>
            <a:ext cx="35814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ar-SA" dirty="0"/>
              <a:t>Acute  adult restrictive lung diseases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1615</Words>
  <Application>Microsoft Office PowerPoint</Application>
  <PresentationFormat>On-screen Show (4:3)</PresentationFormat>
  <Paragraphs>255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Objectives</vt:lpstr>
      <vt:lpstr>PowerPoint Presentation</vt:lpstr>
      <vt:lpstr>Restrictive Lung Disease</vt:lpstr>
      <vt:lpstr>PowerPoint Presentation</vt:lpstr>
      <vt:lpstr>PowerPoint Presentation</vt:lpstr>
      <vt:lpstr>Acute restrictive lung disease</vt:lpstr>
      <vt:lpstr>PowerPoint Presentation</vt:lpstr>
      <vt:lpstr>ARDS Can be caused by many conditions: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Neonatal Respiratory Distress Syndrome/Hyaline membrane disease</vt:lpstr>
      <vt:lpstr>PowerPoint Presentation</vt:lpstr>
      <vt:lpstr>Chronic restrictive lung disease</vt:lpstr>
      <vt:lpstr> Major Categories of Chronic Interstitial Lung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Idiopathic pulmonary fibrosis (Usual interstitial pneumonia) :</vt:lpstr>
      <vt:lpstr>Clubbing of nail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Hypersensitivity pneumonitis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Maha Arafah</dc:creator>
  <cp:lastModifiedBy>غاده العثمان ID 439200016</cp:lastModifiedBy>
  <cp:revision>34</cp:revision>
  <dcterms:created xsi:type="dcterms:W3CDTF">2018-12-14T20:45:10Z</dcterms:created>
  <dcterms:modified xsi:type="dcterms:W3CDTF">2020-01-29T10:14:13Z</dcterms:modified>
</cp:coreProperties>
</file>