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1" r:id="rId3"/>
    <p:sldId id="272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74" r:id="rId14"/>
    <p:sldId id="267" r:id="rId15"/>
    <p:sldId id="268" r:id="rId16"/>
    <p:sldId id="269" r:id="rId17"/>
    <p:sldId id="264" r:id="rId18"/>
    <p:sldId id="275" r:id="rId19"/>
    <p:sldId id="276" r:id="rId20"/>
    <p:sldId id="277" r:id="rId21"/>
    <p:sldId id="278" r:id="rId22"/>
    <p:sldId id="279" r:id="rId23"/>
    <p:sldId id="283" r:id="rId24"/>
    <p:sldId id="284" r:id="rId25"/>
    <p:sldId id="280" r:id="rId26"/>
    <p:sldId id="282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A62B1-6AB7-4A78-8D3E-8F6FD95B6310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33BBF-15FE-4A50-800D-68A191B2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A3CAA6-E6DF-4283-A1ED-D3DAD9478AB4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3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2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D3420-AC61-456D-BA76-B8A37F04E5B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Induratio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304800" y="2438400"/>
            <a:ext cx="8305800" cy="58420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/>
              <a:t>Pathology of tuberculosis</a:t>
            </a:r>
            <a:endParaRPr lang="en-US" alt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Diseases of the Respiratory System</a:t>
            </a:r>
          </a:p>
        </p:txBody>
      </p:sp>
      <p:pic>
        <p:nvPicPr>
          <p:cNvPr id="4" name="Picture 2" descr="http://www.stepnrun.com/images/Mycobacterium_tuberculosis_1431398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26458"/>
            <a:ext cx="3952875" cy="296266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667000" y="6248400"/>
            <a:ext cx="40087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R="0"/>
            <a:r>
              <a:rPr lang="en-US" dirty="0"/>
              <a:t>Dr. Maha </a:t>
            </a:r>
            <a:r>
              <a:rPr lang="en-US" dirty="0" err="1"/>
              <a:t>Arafah</a:t>
            </a:r>
            <a:r>
              <a:rPr lang="en-US" dirty="0"/>
              <a:t> and Prof. </a:t>
            </a:r>
            <a:r>
              <a:rPr lang="en-US" dirty="0" err="1"/>
              <a:t>Ammar</a:t>
            </a:r>
            <a:r>
              <a:rPr lang="en-US" dirty="0"/>
              <a:t> </a:t>
            </a:r>
            <a:r>
              <a:rPr lang="en-US" dirty="0" err="1"/>
              <a:t>Rikabi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5210568"/>
            <a:ext cx="1855829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Respiratory block </a:t>
            </a:r>
          </a:p>
          <a:p>
            <a:r>
              <a:rPr lang="en-US" dirty="0"/>
              <a:t>Pathology </a:t>
            </a:r>
          </a:p>
          <a:p>
            <a:r>
              <a:rPr lang="en-US" dirty="0" err="1"/>
              <a:t>Lec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  <a:p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03" y="533400"/>
            <a:ext cx="4695793" cy="5106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97005" y="586963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/>
              <a:t>Primary tuberculosis, </a:t>
            </a:r>
            <a:r>
              <a:rPr lang="en-US" altLang="en-US" sz="2400" dirty="0" smtClean="0"/>
              <a:t>radiograph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Meta Serif Office Pro"/>
              </a:rPr>
              <a:t>Ghon</a:t>
            </a:r>
            <a:r>
              <a:rPr lang="en-US" sz="2400" dirty="0">
                <a:solidFill>
                  <a:srgbClr val="000000"/>
                </a:solidFill>
                <a:latin typeface="Meta Serif Office Pro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eta Serif Office Pro"/>
              </a:rPr>
              <a:t>complex with </a:t>
            </a:r>
            <a:r>
              <a:rPr lang="en-US" sz="2400" dirty="0"/>
              <a:t>calcification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8" r="1042"/>
          <a:stretch/>
        </p:blipFill>
        <p:spPr>
          <a:xfrm>
            <a:off x="838200" y="751113"/>
            <a:ext cx="7239000" cy="4748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97005" y="586963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Tuberculosis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microscopic</a:t>
            </a:r>
          </a:p>
          <a:p>
            <a:pPr algn="ctr"/>
            <a:r>
              <a:rPr lang="en-US" altLang="en-US" sz="2400" dirty="0" smtClean="0"/>
              <a:t>Granuloma with caseation necrosis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239000" cy="466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33400" y="54864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Tuberculosis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microscopic</a:t>
            </a:r>
          </a:p>
          <a:p>
            <a:pPr algn="ctr"/>
            <a:r>
              <a:rPr lang="en-US" altLang="en-US" sz="2400" dirty="0" smtClean="0"/>
              <a:t>List cells seen granuloma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100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155566" y="2801110"/>
            <a:ext cx="3067818" cy="2093980"/>
          </a:xfrm>
          <a:noFill/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0"/>
            <a:ext cx="8737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04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715000" y="1357313"/>
            <a:ext cx="209544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n-US" altLang="en-US" dirty="0" err="1">
                <a:solidFill>
                  <a:srgbClr val="FF0000"/>
                </a:solidFill>
                <a:latin typeface="Times" pitchFamily="18" charset="0"/>
              </a:rPr>
              <a:t>Langhans</a:t>
            </a:r>
            <a:r>
              <a:rPr lang="en-US" altLang="en-US" dirty="0">
                <a:solidFill>
                  <a:srgbClr val="FF0000"/>
                </a:solidFill>
                <a:latin typeface="Times" pitchFamily="18" charset="0"/>
              </a:rPr>
              <a:t> Giant Cell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32263" y="2667004"/>
            <a:ext cx="3445933" cy="369888"/>
            <a:chOff x="2928" y="1680"/>
            <a:chExt cx="2442" cy="233"/>
          </a:xfrm>
        </p:grpSpPr>
        <p:sp>
          <p:nvSpPr>
            <p:cNvPr id="9229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290" cy="233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dirty="0" err="1">
                  <a:solidFill>
                    <a:srgbClr val="FF0000"/>
                  </a:solidFill>
                  <a:latin typeface="Times" pitchFamily="18" charset="0"/>
                </a:rPr>
                <a:t>Caseous</a:t>
              </a:r>
              <a:r>
                <a:rPr lang="en-US" altLang="en-US" dirty="0">
                  <a:solidFill>
                    <a:srgbClr val="FF0000"/>
                  </a:solidFill>
                  <a:latin typeface="Times" pitchFamily="18" charset="0"/>
                </a:rPr>
                <a:t> Necrosis</a:t>
              </a:r>
            </a:p>
          </p:txBody>
        </p:sp>
        <p:sp>
          <p:nvSpPr>
            <p:cNvPr id="9230" name="Line 6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95738" y="4343404"/>
            <a:ext cx="4047552" cy="369888"/>
            <a:chOff x="2928" y="1680"/>
            <a:chExt cx="2868" cy="233"/>
          </a:xfrm>
        </p:grpSpPr>
        <p:sp>
          <p:nvSpPr>
            <p:cNvPr id="9227" name="Text Box 8"/>
            <p:cNvSpPr txBox="1">
              <a:spLocks noChangeArrowheads="1"/>
            </p:cNvSpPr>
            <p:nvPr/>
          </p:nvSpPr>
          <p:spPr bwMode="auto">
            <a:xfrm>
              <a:off x="4080" y="1680"/>
              <a:ext cx="1716" cy="233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dirty="0" err="1">
                  <a:solidFill>
                    <a:srgbClr val="FF0000"/>
                  </a:solidFill>
                  <a:latin typeface="Times" pitchFamily="18" charset="0"/>
                </a:rPr>
                <a:t>Epithelioid</a:t>
              </a:r>
              <a:r>
                <a:rPr lang="en-US" altLang="en-US" dirty="0">
                  <a:solidFill>
                    <a:srgbClr val="FF0000"/>
                  </a:solidFill>
                  <a:latin typeface="Times" pitchFamily="18" charset="0"/>
                </a:rPr>
                <a:t> Macrophage</a:t>
              </a:r>
            </a:p>
          </p:txBody>
        </p:sp>
        <p:sp>
          <p:nvSpPr>
            <p:cNvPr id="9228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474663" y="1928813"/>
            <a:ext cx="2138362" cy="369332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FF0000"/>
                </a:solidFill>
                <a:latin typeface="Times" pitchFamily="18" charset="0"/>
              </a:rPr>
              <a:t>Lymphocytic Rim</a:t>
            </a:r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3313113" y="3198813"/>
            <a:ext cx="187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altLang="en-US">
              <a:solidFill>
                <a:schemeClr val="bg2"/>
              </a:solidFill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0844" y="165422"/>
            <a:ext cx="64087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 smtClean="0"/>
              <a:t>Recognize the morphology of </a:t>
            </a:r>
            <a:r>
              <a:rPr lang="en-US" dirty="0" err="1" smtClean="0"/>
              <a:t>granulomas</a:t>
            </a:r>
            <a:r>
              <a:rPr lang="en-US" dirty="0" smtClean="0"/>
              <a:t> in TB (tubercles).</a:t>
            </a:r>
            <a:endParaRPr lang="en-US" b="1" u="word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71600" y="723900"/>
            <a:ext cx="360040" cy="11869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7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"/>
          <a:stretch/>
        </p:blipFill>
        <p:spPr>
          <a:xfrm>
            <a:off x="762000" y="609600"/>
            <a:ext cx="6955367" cy="4671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9184" y="5434203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dirty="0" smtClean="0"/>
              <a:t>The </a:t>
            </a:r>
            <a:r>
              <a:rPr lang="en-US" sz="2400" dirty="0"/>
              <a:t>apex of one or both upper </a:t>
            </a:r>
            <a:r>
              <a:rPr lang="en-US" sz="2400" dirty="0" smtClean="0"/>
              <a:t>lobes are affected with </a:t>
            </a:r>
            <a:r>
              <a:rPr lang="en-US" sz="2400" dirty="0"/>
              <a:t>cavitation </a:t>
            </a:r>
            <a:r>
              <a:rPr lang="en-US" sz="2400" dirty="0" smtClean="0"/>
              <a:t> </a:t>
            </a:r>
            <a:r>
              <a:rPr lang="en-US" sz="2400" dirty="0"/>
              <a:t>leading to erosion into and dissemination along </a:t>
            </a:r>
            <a:r>
              <a:rPr lang="en-US" sz="2400" dirty="0" smtClean="0"/>
              <a:t>airways, patient become  infective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980016" y="87633"/>
            <a:ext cx="7249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>
                <a:latin typeface="Source Sans Pro"/>
              </a:rPr>
              <a:t>Secondary Tuberculosis (Reactivation Tuberculosis</a:t>
            </a:r>
            <a:r>
              <a:rPr lang="en-US" b="1" dirty="0">
                <a:latin typeface="Source Sans Pro"/>
              </a:rPr>
              <a:t>)</a:t>
            </a:r>
            <a:endParaRPr lang="en-US" b="1" i="0" dirty="0"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100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5"/>
          <a:stretch/>
        </p:blipFill>
        <p:spPr>
          <a:xfrm>
            <a:off x="1066800" y="762000"/>
            <a:ext cx="5609498" cy="4671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97005" y="586963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Secondary tuberculosis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radiograph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324600" y="1219200"/>
            <a:ext cx="1752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cavity formation on chest x-ray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1"/>
          <a:stretch/>
        </p:blipFill>
        <p:spPr>
          <a:xfrm>
            <a:off x="2895600" y="817426"/>
            <a:ext cx="4577595" cy="4813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02003" y="7396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Secondary tuberculosis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radiograph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04800" y="5570802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lbertus" pitchFamily="34" charset="0"/>
              </a:rPr>
              <a:t>Systemic </a:t>
            </a:r>
            <a:r>
              <a:rPr lang="en-US" sz="2400" dirty="0" smtClean="0">
                <a:latin typeface="Albertus" pitchFamily="34" charset="0"/>
              </a:rPr>
              <a:t>spread </a:t>
            </a:r>
            <a:r>
              <a:rPr lang="en-US" sz="2400" dirty="0">
                <a:latin typeface="Albertus" pitchFamily="34" charset="0"/>
              </a:rPr>
              <a:t>via: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>
                <a:latin typeface="Albertus" pitchFamily="34" charset="0"/>
              </a:rPr>
              <a:t>Vein – via left ventricle  to whole body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>
                <a:latin typeface="Albertus" pitchFamily="34" charset="0"/>
              </a:rPr>
              <a:t>Artery – </a:t>
            </a:r>
            <a:r>
              <a:rPr lang="en-US" sz="2000" dirty="0" err="1">
                <a:latin typeface="Albertus" pitchFamily="34" charset="0"/>
              </a:rPr>
              <a:t>miliary</a:t>
            </a:r>
            <a:r>
              <a:rPr lang="en-US" sz="2000" dirty="0">
                <a:latin typeface="Albertus" pitchFamily="34" charset="0"/>
              </a:rPr>
              <a:t> spread within the lung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30247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both upper lobes are affected </a:t>
            </a:r>
          </a:p>
        </p:txBody>
      </p:sp>
    </p:spTree>
    <p:extLst>
      <p:ext uri="{BB962C8B-B14F-4D97-AF65-F5344CB8AC3E}">
        <p14:creationId xmlns:p14="http://schemas.microsoft.com/office/powerpoint/2010/main" val="14164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87" y="533400"/>
            <a:ext cx="6144825" cy="5106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97005" y="586963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err="1" smtClean="0"/>
              <a:t>Miliary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tuberculosis, </a:t>
            </a:r>
            <a:r>
              <a:rPr lang="en-US" altLang="en-US" sz="2400" dirty="0" smtClean="0"/>
              <a:t>radiograph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607424" cy="990600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/>
              <a:t>Miliary</a:t>
            </a:r>
            <a:r>
              <a:rPr lang="en-US" sz="2800" b="1" dirty="0" smtClean="0"/>
              <a:t> Tuberculosis:</a:t>
            </a:r>
            <a:br>
              <a:rPr lang="en-US" sz="2800" b="1" dirty="0" smtClean="0"/>
            </a:br>
            <a:r>
              <a:rPr lang="en-US" sz="2200" dirty="0" err="1" smtClean="0"/>
              <a:t>Haematogenous</a:t>
            </a:r>
            <a:r>
              <a:rPr lang="en-US" sz="2200" dirty="0" smtClean="0"/>
              <a:t> </a:t>
            </a:r>
            <a:r>
              <a:rPr lang="en-US" sz="2200" dirty="0" err="1" smtClean="0"/>
              <a:t>spreed</a:t>
            </a:r>
            <a:r>
              <a:rPr lang="en-US" sz="2200" dirty="0" smtClean="0"/>
              <a:t> of TB organism throughout the body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4896544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lbertus" pitchFamily="34" charset="0"/>
              </a:rPr>
              <a:t>when bacteria in the lungs enters the pulmonary venous return to the heart; the organisms subsequently disseminate through the systemic arterial system and the lymphatic channels</a:t>
            </a:r>
          </a:p>
          <a:p>
            <a:pPr>
              <a:buNone/>
            </a:pPr>
            <a:r>
              <a:rPr lang="en-US" b="1" dirty="0" smtClean="0">
                <a:latin typeface="Albertus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lbertus" pitchFamily="34" charset="0"/>
              </a:rPr>
              <a:t>Systemic </a:t>
            </a:r>
            <a:r>
              <a:rPr lang="en-US" b="1" dirty="0" err="1" smtClean="0">
                <a:solidFill>
                  <a:srgbClr val="FF0000"/>
                </a:solidFill>
                <a:latin typeface="Albertus" pitchFamily="34" charset="0"/>
              </a:rPr>
              <a:t>miliary</a:t>
            </a:r>
            <a:r>
              <a:rPr lang="en-US" b="1" dirty="0" smtClean="0">
                <a:solidFill>
                  <a:srgbClr val="FF0000"/>
                </a:solidFill>
                <a:latin typeface="Albertus" pitchFamily="34" charset="0"/>
              </a:rPr>
              <a:t> tuberculosis</a:t>
            </a:r>
            <a:r>
              <a:rPr lang="en-US" dirty="0" smtClean="0">
                <a:latin typeface="Albertus" pitchFamily="34" charset="0"/>
              </a:rPr>
              <a:t> </a:t>
            </a:r>
          </a:p>
          <a:p>
            <a:r>
              <a:rPr lang="en-US" dirty="0" smtClean="0">
                <a:latin typeface="Albertus" pitchFamily="34" charset="0"/>
              </a:rPr>
              <a:t>It produces multiple small yellow nodular lesions in several organs. Almost every organ in the body may be seeded. Lesions resemble those in the lung. 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Albertus" pitchFamily="34" charset="0"/>
              </a:rPr>
              <a:t>In the lungs there multiple lesions either microscopic or small, visible (2-mm) foci of yellow-white consolidation scattered through the lung parenchyma.</a:t>
            </a:r>
          </a:p>
          <a:p>
            <a:endParaRPr lang="en-US" dirty="0"/>
          </a:p>
        </p:txBody>
      </p:sp>
      <p:pic>
        <p:nvPicPr>
          <p:cNvPr id="4" name="Picture 2" descr="C:\Users\Maha\Downloads\showimage.cfm (5).jpg"/>
          <p:cNvPicPr>
            <a:picLocks noChangeAspect="1" noChangeArrowheads="1"/>
          </p:cNvPicPr>
          <p:nvPr/>
        </p:nvPicPr>
        <p:blipFill>
          <a:blip r:embed="rId3" cstate="print">
            <a:lum bright="-29000" contrast="24000"/>
          </a:blip>
          <a:srcRect/>
          <a:stretch>
            <a:fillRect/>
          </a:stretch>
        </p:blipFill>
        <p:spPr bwMode="auto">
          <a:xfrm>
            <a:off x="5105400" y="0"/>
            <a:ext cx="4038600" cy="671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40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Extrapulmonary</a:t>
            </a:r>
            <a:r>
              <a:rPr lang="en-GB" b="1" dirty="0" smtClean="0"/>
              <a:t> </a:t>
            </a:r>
            <a:r>
              <a:rPr lang="en-GB" b="1" dirty="0"/>
              <a:t>tuberculosis</a:t>
            </a:r>
          </a:p>
        </p:txBody>
      </p:sp>
      <p:pic>
        <p:nvPicPr>
          <p:cNvPr id="4" name="Picture 2" descr="http://rlv.zcache.com/main_symptoms_of_extrapulmonary_tuberculosis_chart_poster-r3f8871d2ef644a889a393fa957c43b96_azsut_8byvr_512.jpg"/>
          <p:cNvPicPr>
            <a:picLocks noChangeAspect="1" noChangeArrowheads="1"/>
          </p:cNvPicPr>
          <p:nvPr/>
        </p:nvPicPr>
        <p:blipFill>
          <a:blip r:embed="rId2" cstate="print"/>
          <a:srcRect l="18055" r="18056"/>
          <a:stretch>
            <a:fillRect/>
          </a:stretch>
        </p:blipFill>
        <p:spPr bwMode="auto">
          <a:xfrm>
            <a:off x="5652120" y="1484784"/>
            <a:ext cx="3312368" cy="5184576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066800"/>
            <a:ext cx="5940152" cy="525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US" sz="2400" b="1" dirty="0"/>
              <a:t>Lymph nodes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tuberculous</a:t>
            </a:r>
            <a:r>
              <a:rPr lang="en-US" sz="2000" b="1" dirty="0" smtClean="0"/>
              <a:t> l</a:t>
            </a:r>
            <a:r>
              <a:rPr lang="en-GB" sz="2000" b="1" dirty="0" err="1" smtClean="0"/>
              <a:t>ymphadenitis</a:t>
            </a:r>
            <a:r>
              <a:rPr lang="en-GB" sz="2000" b="1" dirty="0" smtClean="0"/>
              <a:t>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en-US" sz="2000" dirty="0" smtClean="0">
                <a:latin typeface="+mn-lt"/>
              </a:rPr>
              <a:t> are</a:t>
            </a:r>
            <a:r>
              <a:rPr lang="en-GB" sz="2000" dirty="0" smtClean="0">
                <a:latin typeface="+mn-lt"/>
              </a:rPr>
              <a:t> the most frequent form of </a:t>
            </a:r>
            <a:r>
              <a:rPr lang="en-GB" sz="2000" dirty="0" err="1" smtClean="0">
                <a:latin typeface="+mn-lt"/>
              </a:rPr>
              <a:t>extrapulmonary</a:t>
            </a:r>
            <a:r>
              <a:rPr lang="en-GB" sz="2000" dirty="0" smtClean="0">
                <a:latin typeface="+mn-lt"/>
              </a:rPr>
              <a:t> tuberculosis esp. in the cervical region 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GB" sz="2400" b="1" dirty="0"/>
              <a:t>Pleura with pleural </a:t>
            </a:r>
            <a:r>
              <a:rPr lang="en-GB" sz="2400" b="1" dirty="0" smtClean="0"/>
              <a:t>effusion (exudate)</a:t>
            </a:r>
            <a:endParaRPr lang="en-US" sz="2400" b="1" dirty="0"/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Liver and </a:t>
            </a:r>
            <a:r>
              <a:rPr lang="en-US" sz="2400" b="1" dirty="0" smtClean="0">
                <a:latin typeface="+mn-lt"/>
                <a:cs typeface="+mn-cs"/>
              </a:rPr>
              <a:t>spleen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adrenals 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fallopian tube  and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endometrium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Epididymis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and prostate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kidneys 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around the base of the brain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tuberculous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meningitis),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GB" sz="2400" b="1" dirty="0" smtClean="0">
                <a:latin typeface="+mn-lt"/>
                <a:cs typeface="+mn-cs"/>
              </a:rPr>
              <a:t>Bone marrow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Vertebrae 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(Pott's disease)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Intestinal tuberculosis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0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TUBERCULOSIS</a:t>
            </a:r>
            <a:br>
              <a:rPr lang="en-US" dirty="0" smtClean="0"/>
            </a:br>
            <a:r>
              <a:rPr lang="en-US" sz="3100" dirty="0" smtClean="0"/>
              <a:t>Objectives: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544522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600" dirty="0" smtClean="0">
                <a:latin typeface="Albertus" pitchFamily="34" charset="0"/>
              </a:rPr>
              <a:t>Define tuberculosis</a:t>
            </a:r>
            <a:endParaRPr lang="en-US" sz="26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Know the epidemiology of tuberculosis (TB)</a:t>
            </a:r>
            <a:endParaRPr lang="en-US" sz="26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List conditions associated with increased risk of Tuberculosis</a:t>
            </a:r>
            <a:endParaRPr lang="en-US" sz="26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Recognize the morphology of Mycobacteria and its special stain (the </a:t>
            </a:r>
            <a:r>
              <a:rPr lang="en-US" sz="2600" dirty="0" err="1" smtClean="0">
                <a:latin typeface="Albertus" pitchFamily="34" charset="0"/>
              </a:rPr>
              <a:t>Ziehl-Neelsen</a:t>
            </a:r>
            <a:r>
              <a:rPr lang="en-US" sz="2600" dirty="0" smtClean="0">
                <a:latin typeface="Albertus" pitchFamily="34" charset="0"/>
              </a:rPr>
              <a:t>) as well as the morphology of granulomas in TB (tubercles).</a:t>
            </a:r>
          </a:p>
          <a:p>
            <a:pPr lvl="0"/>
            <a:r>
              <a:rPr lang="en-US" sz="2600" dirty="0" smtClean="0">
                <a:latin typeface="Albertus" pitchFamily="34" charset="0"/>
              </a:rPr>
              <a:t>Know the </a:t>
            </a:r>
            <a:r>
              <a:rPr lang="en-CA" sz="2600" dirty="0" smtClean="0">
                <a:latin typeface="Albertus" pitchFamily="34" charset="0"/>
              </a:rPr>
              <a:t>Pathogenesis of</a:t>
            </a:r>
            <a:r>
              <a:rPr lang="en-US" sz="2600" dirty="0" smtClean="0">
                <a:latin typeface="Albertus" pitchFamily="34" charset="0"/>
              </a:rPr>
              <a:t> tuberculosis </a:t>
            </a:r>
          </a:p>
          <a:p>
            <a:pPr lvl="0"/>
            <a:r>
              <a:rPr lang="en-US" sz="2600" dirty="0" smtClean="0">
                <a:latin typeface="Albertus" pitchFamily="34" charset="0"/>
              </a:rPr>
              <a:t>In regards to </a:t>
            </a:r>
            <a:r>
              <a:rPr lang="en-US" sz="2600" dirty="0" err="1" smtClean="0">
                <a:latin typeface="Albertus" pitchFamily="34" charset="0"/>
              </a:rPr>
              <a:t>Mycobacterial</a:t>
            </a:r>
            <a:r>
              <a:rPr lang="en-US" sz="2600" dirty="0" smtClean="0">
                <a:latin typeface="Albertus" pitchFamily="34" charset="0"/>
              </a:rPr>
              <a:t> lung infection: Compare and contrast the following in relation to their gross and </a:t>
            </a:r>
            <a:r>
              <a:rPr lang="en-US" sz="2600" dirty="0" err="1" smtClean="0">
                <a:latin typeface="Albertus" pitchFamily="34" charset="0"/>
              </a:rPr>
              <a:t>histologic</a:t>
            </a:r>
            <a:r>
              <a:rPr lang="en-US" sz="2600" dirty="0" smtClean="0">
                <a:latin typeface="Albertus" pitchFamily="34" charset="0"/>
              </a:rPr>
              <a:t> lung pathology:</a:t>
            </a:r>
            <a:endParaRPr lang="en-US" sz="2600" b="1" u="words" dirty="0" smtClean="0">
              <a:latin typeface="Albertus" pitchFamily="34" charset="0"/>
            </a:endParaRPr>
          </a:p>
          <a:p>
            <a:pPr lvl="1"/>
            <a:r>
              <a:rPr lang="en-US" sz="2300" dirty="0" smtClean="0">
                <a:latin typeface="Albertus" pitchFamily="34" charset="0"/>
              </a:rPr>
              <a:t>Primary tuberculosis (include a definition of the </a:t>
            </a:r>
            <a:r>
              <a:rPr lang="en-US" sz="2300" dirty="0" err="1" smtClean="0">
                <a:latin typeface="Albertus" pitchFamily="34" charset="0"/>
              </a:rPr>
              <a:t>Ghon</a:t>
            </a:r>
            <a:r>
              <a:rPr lang="en-US" sz="2300" dirty="0" smtClean="0">
                <a:latin typeface="Albertus" pitchFamily="34" charset="0"/>
              </a:rPr>
              <a:t> complex).</a:t>
            </a:r>
            <a:endParaRPr lang="en-US" sz="2300" b="1" u="words" dirty="0" smtClean="0">
              <a:latin typeface="Albertus" pitchFamily="34" charset="0"/>
            </a:endParaRPr>
          </a:p>
          <a:p>
            <a:pPr lvl="1"/>
            <a:r>
              <a:rPr lang="en-US" sz="2300" dirty="0" smtClean="0">
                <a:latin typeface="Albertus" pitchFamily="34" charset="0"/>
              </a:rPr>
              <a:t>Secondary or reactivation tuberculosis.</a:t>
            </a:r>
            <a:endParaRPr lang="en-US" sz="2300" b="1" u="words" dirty="0" smtClean="0">
              <a:latin typeface="Albertus" pitchFamily="34" charset="0"/>
            </a:endParaRPr>
          </a:p>
          <a:p>
            <a:pPr lvl="1"/>
            <a:r>
              <a:rPr lang="en-US" sz="2300" dirty="0" err="1" smtClean="0">
                <a:latin typeface="Albertus" pitchFamily="34" charset="0"/>
              </a:rPr>
              <a:t>Miliary</a:t>
            </a:r>
            <a:r>
              <a:rPr lang="en-US" sz="2300" dirty="0" smtClean="0">
                <a:latin typeface="Albertus" pitchFamily="34" charset="0"/>
              </a:rPr>
              <a:t> tuberculosis.</a:t>
            </a:r>
            <a:endParaRPr lang="en-US" sz="23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List organs other than lung that are commonly affected by tuberculosis.</a:t>
            </a:r>
            <a:endParaRPr lang="en-US" sz="26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 Know the basis and use of tuberculin skin (</a:t>
            </a:r>
            <a:r>
              <a:rPr lang="en-US" sz="2600" dirty="0" err="1" smtClean="0">
                <a:latin typeface="Albertus" pitchFamily="34" charset="0"/>
              </a:rPr>
              <a:t>Mantoux</a:t>
            </a:r>
            <a:r>
              <a:rPr lang="en-US" sz="2600" dirty="0" smtClean="0">
                <a:latin typeface="Albertus" pitchFamily="34" charset="0"/>
              </a:rPr>
              <a:t>) test.</a:t>
            </a:r>
            <a:endParaRPr lang="en-US" sz="26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 List the common clinical presentation of tuberculosis.</a:t>
            </a:r>
            <a:endParaRPr lang="en-US" sz="26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 List the complication and prognosis of tuberculosis.</a:t>
            </a:r>
            <a:endParaRPr lang="en-US" sz="2600" b="1" u="words" dirty="0" smtClean="0">
              <a:latin typeface="Albertus" pitchFamily="34" charset="0"/>
            </a:endParaRPr>
          </a:p>
          <a:p>
            <a:endParaRPr lang="en-US" sz="26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685800"/>
            <a:ext cx="5943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Tuberculosis is a communicable chronic granulomatous disease caused by </a:t>
            </a:r>
            <a:r>
              <a:rPr lang="en-US" i="1" dirty="0">
                <a:solidFill>
                  <a:srgbClr val="000000"/>
                </a:solidFill>
                <a:latin typeface="Meta Serif Office Pro"/>
              </a:rPr>
              <a:t>Mycobacterium tuberculosis.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 It usually involves the lungs but may affect any organ or tissue in the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b2 addis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6" y="1143000"/>
            <a:ext cx="4586536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3886200" cy="54328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TB adrenal gland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2" descr="000029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658" y="579160"/>
            <a:ext cx="4259478" cy="283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5029200" y="0"/>
            <a:ext cx="3995936" cy="8264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TB </a:t>
            </a:r>
            <a:r>
              <a:rPr lang="en-US" sz="3600" dirty="0" err="1" smtClean="0"/>
              <a:t>epididymis</a:t>
            </a:r>
            <a:endParaRPr lang="en-US" sz="3600" dirty="0"/>
          </a:p>
        </p:txBody>
      </p:sp>
      <p:pic>
        <p:nvPicPr>
          <p:cNvPr id="6" name="Picture 2" descr="Prostate-T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9129" y="4026024"/>
            <a:ext cx="2776077" cy="283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243263" y="3656692"/>
            <a:ext cx="145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TB Prostate </a:t>
            </a:r>
          </a:p>
        </p:txBody>
      </p:sp>
    </p:spTree>
    <p:extLst>
      <p:ext uri="{BB962C8B-B14F-4D97-AF65-F5344CB8AC3E}">
        <p14:creationId xmlns:p14="http://schemas.microsoft.com/office/powerpoint/2010/main" val="3191706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779912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Tuberculoma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004048" y="0"/>
            <a:ext cx="3886200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Renal TB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4" name="Picture 2" descr="http://www.digitalpathology.uct.ac.za/topics/classic_cases_of_tb/images/portfolio/xii_viii_6_cereb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816424" cy="5067076"/>
          </a:xfrm>
          <a:prstGeom prst="rect">
            <a:avLst/>
          </a:prstGeom>
          <a:noFill/>
        </p:spPr>
      </p:pic>
      <p:pic>
        <p:nvPicPr>
          <p:cNvPr id="8" name="Picture 2" descr="000043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1"/>
            <a:ext cx="396449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vetnext.com/fotos/I13RenalTuberculo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476672"/>
            <a:ext cx="4714875" cy="3238501"/>
          </a:xfrm>
          <a:prstGeom prst="rect">
            <a:avLst/>
          </a:prstGeom>
          <a:noFill/>
        </p:spPr>
      </p:pic>
      <p:pic>
        <p:nvPicPr>
          <p:cNvPr id="18438" name="Picture 6" descr="http://o.quizlet.com/i/GOIMx3uqpqZthuUl80UODg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680672"/>
            <a:ext cx="2952328" cy="3251056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7164288" y="5085184"/>
            <a:ext cx="1979712" cy="6152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TB Vertebra (</a:t>
            </a:r>
            <a:r>
              <a:rPr lang="en-US" dirty="0" smtClean="0"/>
              <a:t>Potts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Spine)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07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912" y="247464"/>
            <a:ext cx="4349488" cy="1143000"/>
          </a:xfrm>
        </p:spPr>
        <p:txBody>
          <a:bodyPr/>
          <a:lstStyle/>
          <a:p>
            <a:pPr algn="l"/>
            <a:r>
              <a:rPr lang="en-US" dirty="0" err="1" smtClean="0"/>
              <a:t>Pott’s</a:t>
            </a:r>
            <a:r>
              <a:rPr lang="en-US" dirty="0" smtClean="0"/>
              <a:t> disease</a:t>
            </a:r>
            <a:endParaRPr lang="ar-SA" dirty="0"/>
          </a:p>
        </p:txBody>
      </p:sp>
      <p:pic>
        <p:nvPicPr>
          <p:cNvPr id="1026" name="Picture 2" descr="http://o.quizlet.com/U3eWIrSbIa.TwUb-ghSGd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333750" cy="4762500"/>
          </a:xfrm>
          <a:prstGeom prst="rect">
            <a:avLst/>
          </a:prstGeom>
          <a:noFill/>
        </p:spPr>
      </p:pic>
      <p:pic>
        <p:nvPicPr>
          <p:cNvPr id="1030" name="Picture 6" descr="http://www.somatics.com/images/Pso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3333750" cy="38766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48264" y="2780928"/>
            <a:ext cx="162095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b="1" dirty="0" err="1" smtClean="0"/>
              <a:t>Psoas</a:t>
            </a:r>
            <a:r>
              <a:rPr lang="en-US" b="1" dirty="0" smtClean="0"/>
              <a:t> abscess</a:t>
            </a:r>
            <a:endParaRPr lang="ar-SA" b="1" dirty="0"/>
          </a:p>
        </p:txBody>
      </p:sp>
      <p:sp>
        <p:nvSpPr>
          <p:cNvPr id="9" name="Rectangle 8"/>
          <p:cNvSpPr/>
          <p:nvPr/>
        </p:nvSpPr>
        <p:spPr>
          <a:xfrm>
            <a:off x="3995936" y="4005064"/>
            <a:ext cx="4572000" cy="2372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GB" sz="2400" b="1" dirty="0" smtClean="0">
                <a:latin typeface="Albertus" pitchFamily="34" charset="0"/>
              </a:rPr>
              <a:t>Vertebrae  </a:t>
            </a:r>
            <a:r>
              <a:rPr lang="en-GB" sz="2000" dirty="0" smtClean="0">
                <a:latin typeface="Albertus" pitchFamily="34" charset="0"/>
              </a:rPr>
              <a:t>(</a:t>
            </a:r>
            <a:r>
              <a:rPr lang="en-GB" sz="2000" dirty="0" err="1" smtClean="0">
                <a:latin typeface="Albertus" pitchFamily="34" charset="0"/>
              </a:rPr>
              <a:t>Pott's</a:t>
            </a:r>
            <a:r>
              <a:rPr lang="en-GB" sz="2000" dirty="0" smtClean="0">
                <a:latin typeface="Albertus" pitchFamily="34" charset="0"/>
              </a:rPr>
              <a:t> disease).</a:t>
            </a:r>
            <a:r>
              <a:rPr lang="en-US" sz="2000" dirty="0" smtClean="0">
                <a:latin typeface="Albertus" pitchFamily="34" charset="0"/>
              </a:rPr>
              <a:t> It collapses the spine and leads to p</a:t>
            </a:r>
            <a:r>
              <a:rPr lang="en-GB" sz="2000" dirty="0" err="1" smtClean="0">
                <a:latin typeface="Albertus" pitchFamily="34" charset="0"/>
              </a:rPr>
              <a:t>araspinal</a:t>
            </a:r>
            <a:r>
              <a:rPr lang="en-GB" sz="2000" dirty="0" smtClean="0">
                <a:latin typeface="Albertus" pitchFamily="34" charset="0"/>
              </a:rPr>
              <a:t> "cold" abscesses 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GB" sz="2000" dirty="0" smtClean="0">
                <a:latin typeface="Albertus" pitchFamily="34" charset="0"/>
              </a:rPr>
              <a:t>in these patients, infected material may track along the tissue planes to present as an abdominal or pelvic mass</a:t>
            </a:r>
          </a:p>
        </p:txBody>
      </p:sp>
    </p:spTree>
    <p:extLst>
      <p:ext uri="{BB962C8B-B14F-4D97-AF65-F5344CB8AC3E}">
        <p14:creationId xmlns:p14="http://schemas.microsoft.com/office/powerpoint/2010/main" val="22423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Features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May </a:t>
            </a:r>
            <a:r>
              <a:rPr lang="en-US" dirty="0"/>
              <a:t>be </a:t>
            </a:r>
            <a:r>
              <a:rPr lang="en-US" dirty="0" smtClean="0"/>
              <a:t>asymptomatic</a:t>
            </a:r>
          </a:p>
          <a:p>
            <a:r>
              <a:rPr lang="en-US" dirty="0"/>
              <a:t>Systemic </a:t>
            </a:r>
            <a:r>
              <a:rPr lang="en-US" dirty="0" smtClean="0"/>
              <a:t>manifestations:</a:t>
            </a:r>
          </a:p>
          <a:p>
            <a:pPr lvl="1"/>
            <a:r>
              <a:rPr lang="en-US" dirty="0"/>
              <a:t>malaise, anorexia, weight loss, and </a:t>
            </a:r>
            <a:r>
              <a:rPr lang="en-US" dirty="0" smtClean="0"/>
              <a:t>fever (low grade).</a:t>
            </a:r>
          </a:p>
          <a:p>
            <a:pPr lvl="1"/>
            <a:r>
              <a:rPr lang="en-US" dirty="0"/>
              <a:t>hemoptysis is present in about half of all cases of pulmonary tuberculosis.</a:t>
            </a:r>
            <a:endParaRPr lang="en-US" dirty="0" smtClean="0"/>
          </a:p>
          <a:p>
            <a:r>
              <a:rPr lang="en-US" dirty="0" smtClean="0"/>
              <a:t>Depend </a:t>
            </a:r>
            <a:r>
              <a:rPr lang="en-US" dirty="0"/>
              <a:t>on the organ system involved (e.g., </a:t>
            </a:r>
            <a:r>
              <a:rPr lang="en-US" dirty="0" err="1"/>
              <a:t>tuberculous</a:t>
            </a:r>
            <a:r>
              <a:rPr lang="en-US" dirty="0"/>
              <a:t> </a:t>
            </a:r>
            <a:r>
              <a:rPr lang="en-US" dirty="0" err="1"/>
              <a:t>salpingitis</a:t>
            </a:r>
            <a:r>
              <a:rPr lang="en-US" dirty="0"/>
              <a:t> may present as infertility, </a:t>
            </a:r>
            <a:r>
              <a:rPr lang="en-US" dirty="0" err="1"/>
              <a:t>tuberculous</a:t>
            </a:r>
            <a:r>
              <a:rPr lang="en-US" dirty="0"/>
              <a:t> meningitis with headache and neurologic deficits, Pott disease with back pain and paraplegia).</a:t>
            </a:r>
          </a:p>
        </p:txBody>
      </p:sp>
    </p:spTree>
    <p:extLst>
      <p:ext uri="{BB962C8B-B14F-4D97-AF65-F5344CB8AC3E}">
        <p14:creationId xmlns:p14="http://schemas.microsoft.com/office/powerpoint/2010/main" val="682127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bertus" pitchFamily="34" charset="0"/>
              </a:rPr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Demonstration </a:t>
            </a:r>
            <a:r>
              <a:rPr lang="en-US" dirty="0"/>
              <a:t>of acid-fast organisms in </a:t>
            </a:r>
            <a:r>
              <a:rPr lang="en-US" dirty="0" smtClean="0"/>
              <a:t>sputum </a:t>
            </a:r>
            <a:r>
              <a:rPr lang="en-US" sz="2800" dirty="0" smtClean="0"/>
              <a:t>(</a:t>
            </a:r>
            <a:r>
              <a:rPr lang="en-US" sz="2800" i="1" dirty="0"/>
              <a:t>Sputum </a:t>
            </a:r>
            <a:r>
              <a:rPr lang="en-US" sz="2800" i="1" dirty="0" smtClean="0"/>
              <a:t>analysis, culture and PCR</a:t>
            </a:r>
            <a:r>
              <a:rPr lang="en-US" sz="2800" dirty="0" smtClean="0"/>
              <a:t>)</a:t>
            </a:r>
          </a:p>
          <a:p>
            <a:r>
              <a:rPr lang="en-US" dirty="0" smtClean="0"/>
              <a:t>Chest X-ray</a:t>
            </a:r>
          </a:p>
          <a:p>
            <a:r>
              <a:rPr lang="en-US" dirty="0" err="1"/>
              <a:t>Mantoux</a:t>
            </a:r>
            <a:r>
              <a:rPr lang="en-US" dirty="0"/>
              <a:t> skin test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33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647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lbertus" pitchFamily="34" charset="0"/>
              </a:rPr>
              <a:t>Diagnosis: </a:t>
            </a:r>
            <a:r>
              <a:rPr lang="en-US" sz="3600" dirty="0" err="1" smtClean="0">
                <a:latin typeface="Albertus" pitchFamily="34" charset="0"/>
              </a:rPr>
              <a:t>Mantoux</a:t>
            </a:r>
            <a:r>
              <a:rPr lang="en-US" sz="3600" dirty="0" smtClean="0">
                <a:latin typeface="Albertus" pitchFamily="34" charset="0"/>
              </a:rPr>
              <a:t> skin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9/9d/Mantoux_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519" y="2852936"/>
            <a:ext cx="4920481" cy="3338898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f/fa/Mantoux_tuberculin_skin_test.jpg/1280px-Mantoux_tuberculin_skin_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7"/>
            <a:ext cx="4680520" cy="307159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4221088"/>
            <a:ext cx="38164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The size of </a:t>
            </a:r>
            <a:r>
              <a:rPr lang="en-US" b="1" dirty="0" err="1" smtClean="0">
                <a:hlinkClick r:id="rId4" tooltip="Induration"/>
              </a:rPr>
              <a:t>induration</a:t>
            </a:r>
            <a:r>
              <a:rPr lang="en-US" b="1" dirty="0" smtClean="0"/>
              <a:t> is measured 48–72 hours later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4941168"/>
            <a:ext cx="40324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Positive results: induces a visible and palpable </a:t>
            </a:r>
            <a:r>
              <a:rPr lang="en-US" b="1" dirty="0" err="1" smtClean="0"/>
              <a:t>induration</a:t>
            </a:r>
            <a:r>
              <a:rPr lang="en-US" b="1" dirty="0" smtClean="0"/>
              <a:t> (at least 5 mm in diameter)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084440" y="843007"/>
            <a:ext cx="370790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 positive tuberculin skin test result signifies cell-mediated hypersensitivity to tubercular antigens, but does not differentiate between infection and disease.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5877272"/>
            <a:ext cx="882047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F</a:t>
            </a:r>
            <a:r>
              <a:rPr lang="en-US" dirty="0" smtClean="0">
                <a:solidFill>
                  <a:srgbClr val="FF0000"/>
                </a:solidFill>
              </a:rPr>
              <a:t>alse-negative</a:t>
            </a:r>
            <a:r>
              <a:rPr lang="en-US" dirty="0" smtClean="0"/>
              <a:t> reactions may be produced by certain viral infections, </a:t>
            </a:r>
            <a:r>
              <a:rPr lang="en-US" dirty="0" err="1" smtClean="0"/>
              <a:t>sarcoidosis</a:t>
            </a:r>
            <a:r>
              <a:rPr lang="en-US" dirty="0" smtClean="0"/>
              <a:t>, malnutrition, Hodgkin lymphoma, </a:t>
            </a:r>
            <a:r>
              <a:rPr lang="en-US" dirty="0" err="1" smtClean="0"/>
              <a:t>immunosuppression</a:t>
            </a:r>
            <a:r>
              <a:rPr lang="en-US" dirty="0" smtClean="0"/>
              <a:t> and AIDS.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False-positive</a:t>
            </a:r>
            <a:r>
              <a:rPr lang="en-US" dirty="0" smtClean="0"/>
              <a:t> reactions may result from infection by atypical </a:t>
            </a:r>
            <a:r>
              <a:rPr lang="en-US" dirty="0" err="1" smtClean="0"/>
              <a:t>mycobacteria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Prognosis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43287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latin typeface="Albertus" pitchFamily="34" charset="0"/>
              </a:rPr>
              <a:t>The prognosis </a:t>
            </a:r>
            <a:r>
              <a:rPr lang="en-GB" sz="2800" dirty="0" smtClean="0">
                <a:latin typeface="Albertus" pitchFamily="34" charset="0"/>
              </a:rPr>
              <a:t>with proper treatment is </a:t>
            </a:r>
            <a:r>
              <a:rPr lang="en-GB" sz="2800" dirty="0">
                <a:latin typeface="Albertus" pitchFamily="34" charset="0"/>
              </a:rPr>
              <a:t>generally good if infections are localized to the lungs, except when they are caused by drug-resistant strains or occur in aged debilitated, or immunosuppressed persons, who are at high risk for developing </a:t>
            </a:r>
            <a:r>
              <a:rPr lang="en-GB" sz="2800" dirty="0" err="1">
                <a:latin typeface="Albertus" pitchFamily="34" charset="0"/>
              </a:rPr>
              <a:t>miliary</a:t>
            </a:r>
            <a:r>
              <a:rPr lang="en-GB" sz="2800" dirty="0">
                <a:latin typeface="Albertus" pitchFamily="34" charset="0"/>
              </a:rPr>
              <a:t> </a:t>
            </a:r>
            <a:r>
              <a:rPr lang="en-GB" sz="2800" dirty="0" smtClean="0">
                <a:latin typeface="Albertus" pitchFamily="34" charset="0"/>
              </a:rPr>
              <a:t>TB</a:t>
            </a:r>
          </a:p>
          <a:p>
            <a:pPr>
              <a:lnSpc>
                <a:spcPct val="90000"/>
              </a:lnSpc>
            </a:pPr>
            <a:endParaRPr lang="en-GB" sz="2800" dirty="0" smtClean="0">
              <a:latin typeface="Albertus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lbertus" pitchFamily="34" charset="0"/>
              </a:rPr>
              <a:t>The outcome depends on the adequacy of the host immune response and treatment</a:t>
            </a:r>
          </a:p>
          <a:p>
            <a:pPr>
              <a:lnSpc>
                <a:spcPct val="90000"/>
              </a:lnSpc>
            </a:pPr>
            <a:endParaRPr lang="en-GB" sz="28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75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Epidemiology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1066800"/>
            <a:ext cx="5432478" cy="4098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322" y="1103376"/>
            <a:ext cx="38322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Albertus" pitchFamily="34" charset="0"/>
              </a:rPr>
              <a:t>Contracted </a:t>
            </a:r>
            <a:r>
              <a:rPr lang="en-US" dirty="0">
                <a:latin typeface="Albertus" pitchFamily="34" charset="0"/>
              </a:rPr>
              <a:t>by inhalation of </a:t>
            </a:r>
            <a:r>
              <a:rPr lang="en-US" i="1" dirty="0">
                <a:latin typeface="Albertus" pitchFamily="34" charset="0"/>
              </a:rPr>
              <a:t>Mycobacterium </a:t>
            </a:r>
            <a:r>
              <a:rPr lang="en-US" i="1" dirty="0" smtClean="0">
                <a:latin typeface="Albertus" pitchFamily="34" charset="0"/>
              </a:rPr>
              <a:t>tuberculosis </a:t>
            </a:r>
            <a:r>
              <a:rPr lang="en-US" dirty="0" smtClean="0">
                <a:solidFill>
                  <a:srgbClr val="000000"/>
                </a:solidFill>
                <a:latin typeface="Albertus" pitchFamily="34" charset="0"/>
              </a:rPr>
              <a:t>(TB)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00"/>
              </a:solidFill>
              <a:latin typeface="inherit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inherit"/>
              </a:rPr>
              <a:t>TB bacilli are strict 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aerobe, acid-fast (due to </a:t>
            </a:r>
            <a:r>
              <a:rPr lang="en-US" dirty="0" err="1">
                <a:solidFill>
                  <a:srgbClr val="000000"/>
                </a:solidFill>
                <a:latin typeface="inherit"/>
              </a:rPr>
              <a:t>mycolic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 acid in cell wall)</a:t>
            </a:r>
          </a:p>
          <a:p>
            <a:endParaRPr lang="en-US" i="1" dirty="0">
              <a:latin typeface="Albertus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lbertus" pitchFamily="34" charset="0"/>
              </a:rPr>
              <a:t>It</a:t>
            </a:r>
            <a:r>
              <a:rPr lang="en-US" dirty="0" smtClean="0"/>
              <a:t> </a:t>
            </a:r>
            <a:r>
              <a:rPr lang="en-US" dirty="0">
                <a:latin typeface="Albertus" pitchFamily="34" charset="0"/>
              </a:rPr>
              <a:t>is estimated that 1.7 billion individuals are infected by tuberculosis worldwide, with 8 to 10 million new cases and 1.5 million deaths per </a:t>
            </a:r>
            <a:r>
              <a:rPr lang="en-US" dirty="0" smtClean="0">
                <a:latin typeface="Albertus" pitchFamily="34" charset="0"/>
              </a:rPr>
              <a:t>year</a:t>
            </a:r>
          </a:p>
          <a:p>
            <a:pPr marL="285750" indent="-285750">
              <a:buFontTx/>
              <a:buChar char="-"/>
            </a:pPr>
            <a:endParaRPr lang="en-US" dirty="0">
              <a:latin typeface="Albertus" pitchFamily="34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6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315200" cy="5106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97005" y="586963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Acid-fast bacilli, microscopic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11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1752" y="833295"/>
            <a:ext cx="4040188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Predisposing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1752" y="1828800"/>
            <a:ext cx="4040188" cy="29119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GB" dirty="0">
                <a:latin typeface="Albertus" pitchFamily="34" charset="0"/>
              </a:rPr>
              <a:t>T</a:t>
            </a:r>
            <a:r>
              <a:rPr lang="en-US" dirty="0" err="1">
                <a:latin typeface="Albertus" pitchFamily="34" charset="0"/>
              </a:rPr>
              <a:t>uberculosis</a:t>
            </a:r>
            <a:r>
              <a:rPr lang="en-US" dirty="0">
                <a:latin typeface="Albertus" pitchFamily="34" charset="0"/>
              </a:rPr>
              <a:t> f</a:t>
            </a:r>
            <a:r>
              <a:rPr lang="en-GB" dirty="0" err="1">
                <a:latin typeface="Albertus" pitchFamily="34" charset="0"/>
              </a:rPr>
              <a:t>lourishes</a:t>
            </a:r>
            <a:r>
              <a:rPr lang="en-GB" dirty="0">
                <a:latin typeface="Albertus" pitchFamily="34" charset="0"/>
              </a:rPr>
              <a:t> wherever there is </a:t>
            </a:r>
          </a:p>
          <a:p>
            <a:r>
              <a:rPr lang="en-GB" dirty="0">
                <a:latin typeface="Albertus" pitchFamily="34" charset="0"/>
              </a:rPr>
              <a:t>Poverty</a:t>
            </a:r>
          </a:p>
          <a:p>
            <a:r>
              <a:rPr lang="en-GB" dirty="0">
                <a:latin typeface="Albertus" pitchFamily="34" charset="0"/>
              </a:rPr>
              <a:t>crowding </a:t>
            </a:r>
          </a:p>
          <a:p>
            <a:r>
              <a:rPr lang="en-US" dirty="0">
                <a:latin typeface="Albertus" pitchFamily="34" charset="0"/>
              </a:rPr>
              <a:t>Malnutrition</a:t>
            </a:r>
          </a:p>
          <a:p>
            <a:r>
              <a:rPr lang="en-GB" dirty="0" smtClean="0">
                <a:latin typeface="Albertus" pitchFamily="34" charset="0"/>
              </a:rPr>
              <a:t>chronic </a:t>
            </a:r>
            <a:r>
              <a:rPr lang="en-GB" dirty="0">
                <a:latin typeface="Albertus" pitchFamily="34" charset="0"/>
              </a:rPr>
              <a:t>debilitating </a:t>
            </a:r>
            <a:r>
              <a:rPr lang="en-GB" dirty="0" smtClean="0">
                <a:latin typeface="Albertus" pitchFamily="34" charset="0"/>
              </a:rPr>
              <a:t>illness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827199"/>
            <a:ext cx="4041775" cy="639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Increased risk factors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684560"/>
            <a:ext cx="4041775" cy="32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 </a:t>
            </a:r>
            <a:r>
              <a:rPr lang="en-GB" dirty="0">
                <a:latin typeface="Albertus" pitchFamily="34" charset="0"/>
              </a:rPr>
              <a:t>People with AIDS</a:t>
            </a:r>
            <a:endParaRPr lang="en-US" dirty="0">
              <a:latin typeface="Albertus" pitchFamily="34" charset="0"/>
            </a:endParaRPr>
          </a:p>
          <a:p>
            <a:r>
              <a:rPr lang="en-GB" dirty="0">
                <a:latin typeface="Albertus" pitchFamily="34" charset="0"/>
              </a:rPr>
              <a:t>Diabetes mellitus</a:t>
            </a:r>
          </a:p>
          <a:p>
            <a:r>
              <a:rPr lang="en-GB" dirty="0">
                <a:latin typeface="Albertus" pitchFamily="34" charset="0"/>
              </a:rPr>
              <a:t>Hodgkin's lymphoma</a:t>
            </a:r>
          </a:p>
          <a:p>
            <a:r>
              <a:rPr lang="en-GB" dirty="0">
                <a:latin typeface="Albertus" pitchFamily="34" charset="0"/>
              </a:rPr>
              <a:t>Alcoholism</a:t>
            </a:r>
          </a:p>
          <a:p>
            <a:r>
              <a:rPr lang="en-US" dirty="0">
                <a:latin typeface="Albertus" pitchFamily="34" charset="0"/>
              </a:rPr>
              <a:t>Chronic lung disease (particularly silicosis)</a:t>
            </a:r>
            <a:r>
              <a:rPr lang="en-GB" dirty="0">
                <a:latin typeface="Albertus" pitchFamily="34" charset="0"/>
              </a:rPr>
              <a:t> </a:t>
            </a:r>
          </a:p>
          <a:p>
            <a:r>
              <a:rPr lang="en-GB" dirty="0">
                <a:latin typeface="Albertus" pitchFamily="34" charset="0"/>
              </a:rPr>
              <a:t>Immunosuppression</a:t>
            </a:r>
            <a:endParaRPr lang="en-US" dirty="0">
              <a:latin typeface="Albertus" pitchFamily="34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33600" y="262457"/>
            <a:ext cx="4899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Meta Serif Office Pro"/>
              </a:rPr>
              <a:t>Epidemiology and pathogenesis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100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8"/>
          <a:stretch/>
        </p:blipFill>
        <p:spPr>
          <a:xfrm>
            <a:off x="308541" y="2209800"/>
            <a:ext cx="8526918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740961" y="5163235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inherit"/>
              </a:rPr>
              <a:t>Produces a protein (cord factor) that prevents fusion of lysosomes with </a:t>
            </a:r>
            <a:r>
              <a:rPr lang="en-US" dirty="0" err="1">
                <a:solidFill>
                  <a:srgbClr val="000000"/>
                </a:solidFill>
                <a:latin typeface="inherit"/>
              </a:rPr>
              <a:t>phagosome</a:t>
            </a:r>
            <a:endParaRPr lang="en-US" dirty="0">
              <a:solidFill>
                <a:srgbClr val="000000"/>
              </a:solidFill>
              <a:latin typeface="inheri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1447800"/>
            <a:ext cx="457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inherit"/>
              </a:rPr>
              <a:t>Organism resides in </a:t>
            </a:r>
            <a:r>
              <a:rPr lang="en-US" dirty="0" err="1">
                <a:solidFill>
                  <a:srgbClr val="000000"/>
                </a:solidFill>
                <a:latin typeface="inherit"/>
              </a:rPr>
              <a:t>phagosomes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 of alveolar macrophages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38855"/>
            <a:ext cx="403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Primary 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TB: First time exposure to TB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3625" y="963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Calibri" panose="020F0502020204030204" pitchFamily="34" charset="0"/>
              </a:rPr>
              <a:t>Within 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the first three weeks after exposure to mycobacterium tuberculosis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5282" y="547813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/>
              <a:t>Sequence of events in the natural history of primary pulmonary tuberculosis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9" y="1219200"/>
            <a:ext cx="8500878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581400" y="117470"/>
            <a:ext cx="133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Primary 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1918"/>
          <a:stretch/>
        </p:blipFill>
        <p:spPr>
          <a:xfrm>
            <a:off x="5791200" y="1143000"/>
            <a:ext cx="2953582" cy="5008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Primary pulmonary tuberculosis, </a:t>
            </a:r>
            <a:r>
              <a:rPr lang="en-US" altLang="en-US" sz="2400" dirty="0" err="1"/>
              <a:t>G</a:t>
            </a:r>
            <a:r>
              <a:rPr lang="en-US" altLang="en-US" sz="2400" dirty="0" err="1" smtClean="0"/>
              <a:t>hon</a:t>
            </a:r>
            <a:r>
              <a:rPr lang="en-US" altLang="en-US" sz="2400" dirty="0" smtClean="0"/>
              <a:t> complex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28600" y="914400"/>
            <a:ext cx="586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Meta Serif Office Pro"/>
              </a:rPr>
              <a:t>Subpleural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 location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00"/>
              </a:solidFill>
              <a:latin typeface="Meta Serif Office Pro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Upper 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part of the lower lobes or lower part of the upper 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lobes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00"/>
              </a:solidFill>
              <a:latin typeface="Meta Serif Office Pro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Meta Serif Office Pro"/>
              </a:rPr>
              <a:t>Ghon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 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focus (</a:t>
            </a:r>
            <a:r>
              <a:rPr lang="en-US" dirty="0" err="1">
                <a:solidFill>
                  <a:srgbClr val="000000"/>
                </a:solidFill>
                <a:latin typeface="Meta Serif Office Pro"/>
              </a:rPr>
              <a:t>caseous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 necrosis) in 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periphery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00"/>
              </a:solidFill>
              <a:latin typeface="Meta Serif Office Pro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Meta Serif Office Pro"/>
              </a:rPr>
              <a:t>Ghon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 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complex (</a:t>
            </a:r>
            <a:r>
              <a:rPr lang="en-US" dirty="0" err="1">
                <a:solidFill>
                  <a:srgbClr val="000000"/>
                </a:solidFill>
                <a:latin typeface="Meta Serif Office Pro"/>
              </a:rPr>
              <a:t>caseous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 necrosis) in </a:t>
            </a:r>
            <a:r>
              <a:rPr lang="en-US" dirty="0" err="1">
                <a:solidFill>
                  <a:srgbClr val="000000"/>
                </a:solidFill>
                <a:latin typeface="Meta Serif Office Pro"/>
              </a:rPr>
              <a:t>hilar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 lymph nodes</a:t>
            </a:r>
          </a:p>
          <a:p>
            <a:endParaRPr lang="en-US" dirty="0">
              <a:solidFill>
                <a:srgbClr val="000000"/>
              </a:solidFill>
              <a:latin typeface="Meta Serif Office Pro"/>
            </a:endParaRPr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 b="1613"/>
          <a:stretch/>
        </p:blipFill>
        <p:spPr>
          <a:xfrm>
            <a:off x="838200" y="629395"/>
            <a:ext cx="7239000" cy="4835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14300" y="57150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Primary tuberculosis, microscopic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Meta Serif Office Pro"/>
              </a:rPr>
              <a:t>Ghon</a:t>
            </a:r>
            <a:r>
              <a:rPr lang="en-US" sz="2400" dirty="0">
                <a:solidFill>
                  <a:srgbClr val="000000"/>
                </a:solidFill>
                <a:latin typeface="Meta Serif Office Pro"/>
              </a:rPr>
              <a:t> complex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791</Words>
  <Application>Microsoft Office PowerPoint</Application>
  <PresentationFormat>On-screen Show (4:3)</PresentationFormat>
  <Paragraphs>129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Albertus</vt:lpstr>
      <vt:lpstr>Arial</vt:lpstr>
      <vt:lpstr>Calibri</vt:lpstr>
      <vt:lpstr>inherit</vt:lpstr>
      <vt:lpstr>Meta Serif Office Pro</vt:lpstr>
      <vt:lpstr>Source Sans Pro</vt:lpstr>
      <vt:lpstr>Tahoma</vt:lpstr>
      <vt:lpstr>Times</vt:lpstr>
      <vt:lpstr>Times New Roman</vt:lpstr>
      <vt:lpstr>Wingdings</vt:lpstr>
      <vt:lpstr>Office Theme</vt:lpstr>
      <vt:lpstr>PowerPoint Presentation</vt:lpstr>
      <vt:lpstr>TUBERCULOSIS Objectives: </vt:lpstr>
      <vt:lpstr>Epidemiology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Miliary Tuberculosis: Haematogenous spreed of TB organism throughout the body</vt:lpstr>
      <vt:lpstr>Extrapulmonary tuberculosis</vt:lpstr>
      <vt:lpstr>TB epididymis</vt:lpstr>
      <vt:lpstr>Tuberculoma</vt:lpstr>
      <vt:lpstr>Pott’s disease</vt:lpstr>
      <vt:lpstr>Clinical Features </vt:lpstr>
      <vt:lpstr>Diagnosis</vt:lpstr>
      <vt:lpstr>Diagnosis: Mantoux skin test</vt:lpstr>
      <vt:lpstr>Prognosis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Maha Arafah</dc:creator>
  <cp:lastModifiedBy>Maha Mohammead Arfah</cp:lastModifiedBy>
  <cp:revision>14</cp:revision>
  <dcterms:created xsi:type="dcterms:W3CDTF">2018-12-14T20:49:59Z</dcterms:created>
  <dcterms:modified xsi:type="dcterms:W3CDTF">2019-12-30T13:05:34Z</dcterms:modified>
</cp:coreProperties>
</file>