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0" r:id="rId1"/>
  </p:sldMasterIdLst>
  <p:notesMasterIdLst>
    <p:notesMasterId r:id="rId39"/>
  </p:notesMasterIdLst>
  <p:sldIdLst>
    <p:sldId id="256" r:id="rId2"/>
    <p:sldId id="673" r:id="rId3"/>
    <p:sldId id="638" r:id="rId4"/>
    <p:sldId id="639" r:id="rId5"/>
    <p:sldId id="640" r:id="rId6"/>
    <p:sldId id="641" r:id="rId7"/>
    <p:sldId id="642" r:id="rId8"/>
    <p:sldId id="644" r:id="rId9"/>
    <p:sldId id="645" r:id="rId10"/>
    <p:sldId id="674" r:id="rId11"/>
    <p:sldId id="646" r:id="rId12"/>
    <p:sldId id="647" r:id="rId13"/>
    <p:sldId id="648" r:id="rId14"/>
    <p:sldId id="649" r:id="rId15"/>
    <p:sldId id="650" r:id="rId16"/>
    <p:sldId id="651" r:id="rId17"/>
    <p:sldId id="652" r:id="rId18"/>
    <p:sldId id="653" r:id="rId19"/>
    <p:sldId id="654" r:id="rId20"/>
    <p:sldId id="655" r:id="rId21"/>
    <p:sldId id="656" r:id="rId22"/>
    <p:sldId id="657" r:id="rId23"/>
    <p:sldId id="658" r:id="rId24"/>
    <p:sldId id="659" r:id="rId25"/>
    <p:sldId id="660" r:id="rId26"/>
    <p:sldId id="661" r:id="rId27"/>
    <p:sldId id="662" r:id="rId28"/>
    <p:sldId id="663" r:id="rId29"/>
    <p:sldId id="664" r:id="rId30"/>
    <p:sldId id="675" r:id="rId31"/>
    <p:sldId id="665" r:id="rId32"/>
    <p:sldId id="666" r:id="rId33"/>
    <p:sldId id="667" r:id="rId34"/>
    <p:sldId id="669" r:id="rId35"/>
    <p:sldId id="670" r:id="rId36"/>
    <p:sldId id="671" r:id="rId37"/>
    <p:sldId id="672" r:id="rId38"/>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Tahoma" charset="0"/>
        <a:ea typeface="+mn-ea"/>
        <a:cs typeface="Arial" charset="0"/>
      </a:defRPr>
    </a:lvl1pPr>
    <a:lvl2pPr marL="457200" algn="l" rtl="0" fontAlgn="base">
      <a:spcBef>
        <a:spcPct val="0"/>
      </a:spcBef>
      <a:spcAft>
        <a:spcPct val="0"/>
      </a:spcAft>
      <a:defRPr kern="1200">
        <a:solidFill>
          <a:schemeClr val="tx1"/>
        </a:solidFill>
        <a:latin typeface="Tahoma" charset="0"/>
        <a:ea typeface="+mn-ea"/>
        <a:cs typeface="Arial" charset="0"/>
      </a:defRPr>
    </a:lvl2pPr>
    <a:lvl3pPr marL="914400" algn="l" rtl="0" fontAlgn="base">
      <a:spcBef>
        <a:spcPct val="0"/>
      </a:spcBef>
      <a:spcAft>
        <a:spcPct val="0"/>
      </a:spcAft>
      <a:defRPr kern="1200">
        <a:solidFill>
          <a:schemeClr val="tx1"/>
        </a:solidFill>
        <a:latin typeface="Tahoma" charset="0"/>
        <a:ea typeface="+mn-ea"/>
        <a:cs typeface="Arial" charset="0"/>
      </a:defRPr>
    </a:lvl3pPr>
    <a:lvl4pPr marL="1371600" algn="l" rtl="0" fontAlgn="base">
      <a:spcBef>
        <a:spcPct val="0"/>
      </a:spcBef>
      <a:spcAft>
        <a:spcPct val="0"/>
      </a:spcAft>
      <a:defRPr kern="1200">
        <a:solidFill>
          <a:schemeClr val="tx1"/>
        </a:solidFill>
        <a:latin typeface="Tahoma" charset="0"/>
        <a:ea typeface="+mn-ea"/>
        <a:cs typeface="Arial" charset="0"/>
      </a:defRPr>
    </a:lvl4pPr>
    <a:lvl5pPr marL="1828800" algn="l" rtl="0" fontAlgn="base">
      <a:spcBef>
        <a:spcPct val="0"/>
      </a:spcBef>
      <a:spcAft>
        <a:spcPct val="0"/>
      </a:spcAft>
      <a:defRPr kern="1200">
        <a:solidFill>
          <a:schemeClr val="tx1"/>
        </a:solidFill>
        <a:latin typeface="Tahoma" charset="0"/>
        <a:ea typeface="+mn-ea"/>
        <a:cs typeface="Arial" charset="0"/>
      </a:defRPr>
    </a:lvl5pPr>
    <a:lvl6pPr marL="2286000" algn="l" defTabSz="914400" rtl="0" eaLnBrk="1" latinLnBrk="0" hangingPunct="1">
      <a:defRPr kern="1200">
        <a:solidFill>
          <a:schemeClr val="tx1"/>
        </a:solidFill>
        <a:latin typeface="Tahoma" charset="0"/>
        <a:ea typeface="+mn-ea"/>
        <a:cs typeface="Arial" charset="0"/>
      </a:defRPr>
    </a:lvl6pPr>
    <a:lvl7pPr marL="2743200" algn="l" defTabSz="914400" rtl="0" eaLnBrk="1" latinLnBrk="0" hangingPunct="1">
      <a:defRPr kern="1200">
        <a:solidFill>
          <a:schemeClr val="tx1"/>
        </a:solidFill>
        <a:latin typeface="Tahoma" charset="0"/>
        <a:ea typeface="+mn-ea"/>
        <a:cs typeface="Arial" charset="0"/>
      </a:defRPr>
    </a:lvl7pPr>
    <a:lvl8pPr marL="3200400" algn="l" defTabSz="914400" rtl="0" eaLnBrk="1" latinLnBrk="0" hangingPunct="1">
      <a:defRPr kern="1200">
        <a:solidFill>
          <a:schemeClr val="tx1"/>
        </a:solidFill>
        <a:latin typeface="Tahoma" charset="0"/>
        <a:ea typeface="+mn-ea"/>
        <a:cs typeface="Arial" charset="0"/>
      </a:defRPr>
    </a:lvl8pPr>
    <a:lvl9pPr marL="3657600" algn="l" defTabSz="914400" rtl="0" eaLnBrk="1" latinLnBrk="0" hangingPunct="1">
      <a:defRPr kern="1200">
        <a:solidFill>
          <a:schemeClr val="tx1"/>
        </a:solidFill>
        <a:latin typeface="Tahoma"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8496" autoAdjust="0"/>
    <p:restoredTop sz="94660"/>
  </p:normalViewPr>
  <p:slideViewPr>
    <p:cSldViewPr>
      <p:cViewPr varScale="1">
        <p:scale>
          <a:sx n="62" d="100"/>
          <a:sy n="62" d="100"/>
        </p:scale>
        <p:origin x="-860" y="-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2" d="100"/>
          <a:sy n="52" d="100"/>
        </p:scale>
        <p:origin x="-2116" y="-6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en-GB"/>
          </a:p>
        </p:txBody>
      </p:sp>
      <p:sp>
        <p:nvSpPr>
          <p:cNvPr id="71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en-GB"/>
          </a:p>
        </p:txBody>
      </p:sp>
      <p:sp>
        <p:nvSpPr>
          <p:cNvPr id="7172" name="Rectangle 4"/>
          <p:cNvSpPr>
            <a:spLocks noGrp="1" noRot="1" noChangeAspect="1" noChangeArrowheads="1" noTextEdit="1"/>
          </p:cNvSpPr>
          <p:nvPr>
            <p:ph type="sldImg" idx="2"/>
          </p:nvPr>
        </p:nvSpPr>
        <p:spPr bwMode="auto">
          <a:xfrm>
            <a:off x="1196752" y="683568"/>
            <a:ext cx="4572000" cy="3429000"/>
          </a:xfrm>
          <a:prstGeom prst="rect">
            <a:avLst/>
          </a:prstGeom>
          <a:noFill/>
          <a:ln w="9525">
            <a:solidFill>
              <a:srgbClr val="000000"/>
            </a:solidFill>
            <a:miter lim="800000"/>
            <a:headEnd/>
            <a:tailEnd/>
          </a:ln>
          <a:effec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en-GB"/>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52EAE8DD-8665-4F91-ABA7-20A2477C245F}" type="slidenum">
              <a:rPr lang="en-GB"/>
              <a:pPr/>
              <a:t>‹#›</a:t>
            </a:fld>
            <a:endParaRPr lang="en-GB"/>
          </a:p>
        </p:txBody>
      </p:sp>
    </p:spTree>
    <p:extLst>
      <p:ext uri="{BB962C8B-B14F-4D97-AF65-F5344CB8AC3E}">
        <p14:creationId xmlns:p14="http://schemas.microsoft.com/office/powerpoint/2010/main" xmlns="" val="372509611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3315F459-74AD-4F2F-88FB-7C9B16C1400E}" type="slidenum">
              <a:rPr lang="en-US"/>
              <a:pPr/>
              <a:t>14</a:t>
            </a:fld>
            <a:endParaRPr lang="en-US"/>
          </a:p>
        </p:txBody>
      </p:sp>
      <p:sp>
        <p:nvSpPr>
          <p:cNvPr id="72707" name="Rectangle 2"/>
          <p:cNvSpPr>
            <a:spLocks noGrp="1" noRot="1" noChangeAspect="1" noChangeArrowheads="1" noTextEdit="1"/>
          </p:cNvSpPr>
          <p:nvPr>
            <p:ph type="sldImg"/>
          </p:nvPr>
        </p:nvSpPr>
        <p:spPr>
          <a:xfrm>
            <a:off x="1196975" y="684213"/>
            <a:ext cx="4572000" cy="3429000"/>
          </a:xfrm>
          <a:ln/>
        </p:spPr>
      </p:sp>
      <p:sp>
        <p:nvSpPr>
          <p:cNvPr id="7270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3661445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6438DAEB-DD96-4CE4-9959-60645B87CC34}" type="slidenum">
              <a:rPr lang="en-US"/>
              <a:pPr/>
              <a:t>22</a:t>
            </a:fld>
            <a:endParaRPr lang="en-US"/>
          </a:p>
        </p:txBody>
      </p:sp>
      <p:sp>
        <p:nvSpPr>
          <p:cNvPr id="78851" name="Rectangle 2"/>
          <p:cNvSpPr>
            <a:spLocks noGrp="1" noRot="1" noChangeAspect="1" noChangeArrowheads="1" noTextEdit="1"/>
          </p:cNvSpPr>
          <p:nvPr>
            <p:ph type="sldImg"/>
          </p:nvPr>
        </p:nvSpPr>
        <p:spPr>
          <a:xfrm>
            <a:off x="1196975" y="684213"/>
            <a:ext cx="4572000" cy="3429000"/>
          </a:xfrm>
          <a:ln/>
        </p:spPr>
      </p:sp>
      <p:sp>
        <p:nvSpPr>
          <p:cNvPr id="788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1205027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1FB63D2D-E17C-4C38-8B83-26D81DB0216C}" type="slidenum">
              <a:rPr lang="en-US"/>
              <a:pPr/>
              <a:t>36</a:t>
            </a:fld>
            <a:endParaRPr lang="en-US"/>
          </a:p>
        </p:txBody>
      </p:sp>
      <p:sp>
        <p:nvSpPr>
          <p:cNvPr id="83971" name="Rectangle 2"/>
          <p:cNvSpPr>
            <a:spLocks noGrp="1" noRot="1" noChangeAspect="1" noChangeArrowheads="1" noTextEdit="1"/>
          </p:cNvSpPr>
          <p:nvPr>
            <p:ph type="sldImg"/>
          </p:nvPr>
        </p:nvSpPr>
        <p:spPr>
          <a:xfrm>
            <a:off x="1196975" y="684213"/>
            <a:ext cx="4572000" cy="3429000"/>
          </a:xfrm>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1371006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E1D93751-B96A-4736-9F90-C09F66C3081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4C76EC-E8F5-4E34-8AAE-C71B765F376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B1A714DD-BB50-4229-9262-D4FB5CF631A9}"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عنوان، ونص، وقصاصة فن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143000"/>
          </a:xfrm>
        </p:spPr>
        <p:txBody>
          <a:bodyPr/>
          <a:lstStyle/>
          <a:p>
            <a:r>
              <a:rPr lang="ar-SA" smtClean="0"/>
              <a:t>انقر لتحرير نمط العنوان الرئيسي</a:t>
            </a:r>
            <a:endParaRPr lang="ar-SA"/>
          </a:p>
        </p:txBody>
      </p:sp>
      <p:sp>
        <p:nvSpPr>
          <p:cNvPr id="3" name="عنصر نائب للنص 2"/>
          <p:cNvSpPr>
            <a:spLocks noGrp="1"/>
          </p:cNvSpPr>
          <p:nvPr>
            <p:ph type="body" sz="half" idx="1"/>
          </p:nvPr>
        </p:nvSpPr>
        <p:spPr>
          <a:xfrm>
            <a:off x="457200" y="1600200"/>
            <a:ext cx="4038600" cy="4525963"/>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قصاصة الفنية 3"/>
          <p:cNvSpPr>
            <a:spLocks noGrp="1"/>
          </p:cNvSpPr>
          <p:nvPr>
            <p:ph type="clipArt" sz="half" idx="2"/>
          </p:nvPr>
        </p:nvSpPr>
        <p:spPr>
          <a:xfrm>
            <a:off x="4648200" y="1600200"/>
            <a:ext cx="4038600" cy="4525963"/>
          </a:xfrm>
        </p:spPr>
        <p:txBody>
          <a:bodyPr/>
          <a:lstStyle/>
          <a:p>
            <a:pPr lvl="0"/>
            <a:endParaRPr lang="ar-SA"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635795-586F-4C30-BB54-D2282BAF74AB}" type="slidenum">
              <a:rPr lang="ar-SA"/>
              <a:pPr>
                <a:defRPr/>
              </a:pPr>
              <a:t>‹#›</a:t>
            </a:fld>
            <a:endParaRPr lang="en-US"/>
          </a:p>
        </p:txBody>
      </p:sp>
    </p:spTree>
  </p:cSld>
  <p:clrMapOvr>
    <a:masterClrMapping/>
  </p:clrMapOvr>
  <p:transition>
    <p:zoom dir="in"/>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lvl1pPr>
              <a:defRPr>
                <a:latin typeface="Albertus Medium" pitchFamily="34" charset="0"/>
              </a:defRPr>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E6FC31C-E215-42AD-9506-20E1893711D0}"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lvl1pPr>
              <a:defRPr>
                <a:latin typeface="Albertus" pitchFamily="34" charset="0"/>
              </a:defRPr>
            </a:lvl1pPr>
            <a:lvl2pPr>
              <a:defRPr>
                <a:latin typeface="Albertus" pitchFamily="34" charset="0"/>
              </a:defRPr>
            </a:lvl2pPr>
            <a:lvl3pPr>
              <a:defRPr>
                <a:latin typeface="Albertus" pitchFamily="34" charset="0"/>
              </a:defRPr>
            </a:lvl3pPr>
            <a:lvl4pPr>
              <a:defRPr>
                <a:latin typeface="Albertus" pitchFamily="34" charset="0"/>
              </a:defRPr>
            </a:lvl4pPr>
            <a:lvl5pPr>
              <a:defRPr>
                <a:latin typeface="Albertus" pitchFamily="34" charset="0"/>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34E5594F-932D-4366-970F-C72B658709B0}"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lbertus Medium" pitchFamily="34" charset="0"/>
              </a:defRPr>
            </a:lvl1pPr>
          </a:lstStyle>
          <a:p>
            <a:r>
              <a:rPr kumimoji="0" lang="en-US" dirty="0" smtClean="0"/>
              <a:t>Click to edit Master title style</a:t>
            </a:r>
            <a:endParaRPr kumimoji="0" lang="en-US" dirty="0"/>
          </a:p>
        </p:txBody>
      </p:sp>
      <p:sp>
        <p:nvSpPr>
          <p:cNvPr id="9" name="Content Placeholder 8"/>
          <p:cNvSpPr>
            <a:spLocks noGrp="1"/>
          </p:cNvSpPr>
          <p:nvPr>
            <p:ph sz="quarter" idx="1"/>
          </p:nvPr>
        </p:nvSpPr>
        <p:spPr>
          <a:xfrm>
            <a:off x="609600" y="1589567"/>
            <a:ext cx="3886200" cy="4572000"/>
          </a:xfrm>
        </p:spPr>
        <p:txBody>
          <a:bodyPr/>
          <a:lstStyle>
            <a:lvl1pPr>
              <a:defRPr>
                <a:latin typeface="Albertus" pitchFamily="34" charset="0"/>
              </a:defRPr>
            </a:lvl1pPr>
            <a:lvl2pPr>
              <a:defRPr>
                <a:latin typeface="Albertus" pitchFamily="34" charset="0"/>
              </a:defRPr>
            </a:lvl2pPr>
            <a:lvl3pPr>
              <a:defRPr>
                <a:latin typeface="Albertus" pitchFamily="34" charset="0"/>
              </a:defRPr>
            </a:lvl3pPr>
            <a:lvl4pPr>
              <a:defRPr>
                <a:latin typeface="Albertus" pitchFamily="34" charset="0"/>
              </a:defRPr>
            </a:lvl4pPr>
            <a:lvl5pPr>
              <a:defRPr>
                <a:latin typeface="Albertus" pitchFamily="34" charset="0"/>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1" name="Content Placeholder 10"/>
          <p:cNvSpPr>
            <a:spLocks noGrp="1"/>
          </p:cNvSpPr>
          <p:nvPr>
            <p:ph sz="quarter" idx="2"/>
          </p:nvPr>
        </p:nvSpPr>
        <p:spPr>
          <a:xfrm>
            <a:off x="4844901" y="1589567"/>
            <a:ext cx="3886200" cy="4572000"/>
          </a:xfrm>
        </p:spPr>
        <p:txBody>
          <a:bodyPr/>
          <a:lstStyle>
            <a:lvl1pPr>
              <a:defRPr>
                <a:latin typeface="Albertus" pitchFamily="34" charset="0"/>
              </a:defRPr>
            </a:lvl1pPr>
            <a:lvl2pPr>
              <a:defRPr>
                <a:latin typeface="Albertus" pitchFamily="34" charset="0"/>
              </a:defRPr>
            </a:lvl2pPr>
            <a:lvl3pPr>
              <a:defRPr>
                <a:latin typeface="Albertus" pitchFamily="34" charset="0"/>
              </a:defRPr>
            </a:lvl3pPr>
            <a:lvl4pPr>
              <a:defRPr>
                <a:latin typeface="Albertus" pitchFamily="34" charset="0"/>
              </a:defRPr>
            </a:lvl4pPr>
            <a:lvl5pPr>
              <a:defRPr>
                <a:latin typeface="Albertus" pitchFamily="34" charset="0"/>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8" name="Date Placeholder 7"/>
          <p:cNvSpPr>
            <a:spLocks noGrp="1"/>
          </p:cNvSpPr>
          <p:nvPr>
            <p:ph type="dt" sz="half" idx="15"/>
          </p:nvPr>
        </p:nvSpPr>
        <p:spPr/>
        <p:txBody>
          <a:bodyPr rtlCol="0"/>
          <a:lstStyle/>
          <a:p>
            <a:endParaRPr lang="en-US"/>
          </a:p>
        </p:txBody>
      </p:sp>
      <p:sp>
        <p:nvSpPr>
          <p:cNvPr id="10" name="Slide Number Placeholder 9"/>
          <p:cNvSpPr>
            <a:spLocks noGrp="1"/>
          </p:cNvSpPr>
          <p:nvPr>
            <p:ph type="sldNum" sz="quarter" idx="16"/>
          </p:nvPr>
        </p:nvSpPr>
        <p:spPr/>
        <p:txBody>
          <a:bodyPr rtlCol="0"/>
          <a:lstStyle/>
          <a:p>
            <a:fld id="{03974146-1D8A-41EF-B69C-4B82A56CB890}"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atin typeface="Albertus Medium" pitchFamily="34" charset="0"/>
              </a:defRPr>
            </a:lvl1pPr>
          </a:lstStyle>
          <a:p>
            <a:r>
              <a:rPr kumimoji="0" lang="en-US" dirty="0" smtClean="0"/>
              <a:t>Click to edit Master title style</a:t>
            </a:r>
            <a:endParaRPr kumimoji="0" lang="en-US" dirty="0"/>
          </a:p>
        </p:txBody>
      </p:sp>
      <p:sp>
        <p:nvSpPr>
          <p:cNvPr id="11" name="Content Placeholder 10"/>
          <p:cNvSpPr>
            <a:spLocks noGrp="1"/>
          </p:cNvSpPr>
          <p:nvPr>
            <p:ph sz="quarter" idx="2"/>
          </p:nvPr>
        </p:nvSpPr>
        <p:spPr>
          <a:xfrm>
            <a:off x="609600" y="2438400"/>
            <a:ext cx="3886200" cy="3581400"/>
          </a:xfrm>
        </p:spPr>
        <p:txBody>
          <a:bodyPr/>
          <a:lstStyle>
            <a:lvl1pPr>
              <a:defRPr>
                <a:latin typeface="Albertus" pitchFamily="34" charset="0"/>
              </a:defRPr>
            </a:lvl1pPr>
            <a:lvl2pPr>
              <a:defRPr>
                <a:latin typeface="Albertus" pitchFamily="34" charset="0"/>
              </a:defRPr>
            </a:lvl2pPr>
            <a:lvl3pPr>
              <a:defRPr>
                <a:latin typeface="Albertus" pitchFamily="34" charset="0"/>
              </a:defRPr>
            </a:lvl3pPr>
            <a:lvl4pPr>
              <a:defRPr>
                <a:latin typeface="Albertus" pitchFamily="34" charset="0"/>
              </a:defRPr>
            </a:lvl4pPr>
            <a:lvl5pPr>
              <a:defRPr>
                <a:latin typeface="Albertus" pitchFamily="34" charset="0"/>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800600" y="2438400"/>
            <a:ext cx="3886200" cy="3581400"/>
          </a:xfrm>
        </p:spPr>
        <p:txBody>
          <a:bodyPr/>
          <a:lstStyle>
            <a:lvl1pPr>
              <a:defRPr>
                <a:latin typeface="Albertus" pitchFamily="34" charset="0"/>
              </a:defRPr>
            </a:lvl1pPr>
            <a:lvl2pPr>
              <a:defRPr>
                <a:latin typeface="Albertus" pitchFamily="34" charset="0"/>
              </a:defRPr>
            </a:lvl2pPr>
            <a:lvl3pPr>
              <a:defRPr>
                <a:latin typeface="Albertus" pitchFamily="34" charset="0"/>
              </a:defRPr>
            </a:lvl3pPr>
            <a:lvl4pPr>
              <a:defRPr>
                <a:latin typeface="Albertus" pitchFamily="34" charset="0"/>
              </a:defRPr>
            </a:lvl4pPr>
            <a:lvl5pPr>
              <a:defRPr>
                <a:latin typeface="Albertus" pitchFamily="34" charset="0"/>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Date Placeholder 9"/>
          <p:cNvSpPr>
            <a:spLocks noGrp="1"/>
          </p:cNvSpPr>
          <p:nvPr>
            <p:ph type="dt" sz="half" idx="15"/>
          </p:nvPr>
        </p:nvSpPr>
        <p:spPr/>
        <p:txBody>
          <a:bodyPr rtlCol="0"/>
          <a:lstStyle/>
          <a:p>
            <a:endParaRPr lang="en-US"/>
          </a:p>
        </p:txBody>
      </p:sp>
      <p:sp>
        <p:nvSpPr>
          <p:cNvPr id="12" name="Slide Number Placeholder 11"/>
          <p:cNvSpPr>
            <a:spLocks noGrp="1"/>
          </p:cNvSpPr>
          <p:nvPr>
            <p:ph type="sldNum" sz="quarter" idx="16"/>
          </p:nvPr>
        </p:nvSpPr>
        <p:spPr/>
        <p:txBody>
          <a:bodyPr rtlCol="0"/>
          <a:lstStyle/>
          <a:p>
            <a:fld id="{A9496424-8884-4BDC-8BFB-7FFDC3374040}"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0438CE8-DF3C-4D44-A4E7-9F6BF6575C2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F7C56603-7CD8-4F51-AD27-31897DC185D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7CDF8B23-DA45-40EE-9A23-458E658F16EC}"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98206015-333C-4867-8242-2B5204786736}"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13E736D7-F41F-4C62-B85E-4F3E82236A4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Lst>
  <p:txStyles>
    <p:titleStyle>
      <a:lvl1pPr algn="l" rtl="0" eaLnBrk="1" latinLnBrk="0" hangingPunct="1">
        <a:spcBef>
          <a:spcPct val="0"/>
        </a:spcBef>
        <a:buNone/>
        <a:defRPr kumimoji="0" sz="4400" kern="1200">
          <a:solidFill>
            <a:schemeClr val="accent2"/>
          </a:solidFill>
          <a:latin typeface="Arial Rounded MT Bold" pitchFamily="34" charset="0"/>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Albertus" pitchFamily="34"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Albertus" pitchFamily="34" charset="0"/>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Albertus" pitchFamily="34" charset="0"/>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Albertus" pitchFamily="34" charset="0"/>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Albertus"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79512" y="692696"/>
            <a:ext cx="4248472" cy="1828800"/>
          </a:xfrm>
        </p:spPr>
        <p:txBody>
          <a:bodyPr>
            <a:normAutofit/>
          </a:bodyPr>
          <a:lstStyle/>
          <a:p>
            <a:r>
              <a:rPr lang="en-US" sz="4000" b="1" dirty="0" smtClean="0">
                <a:solidFill>
                  <a:schemeClr val="tx1"/>
                </a:solidFill>
              </a:rPr>
              <a:t>Tumors of the Lung</a:t>
            </a:r>
            <a:endParaRPr lang="en-GB" sz="4000" dirty="0">
              <a:solidFill>
                <a:schemeClr val="tx1"/>
              </a:solidFill>
            </a:endParaRPr>
          </a:p>
        </p:txBody>
      </p:sp>
      <p:sp>
        <p:nvSpPr>
          <p:cNvPr id="2051" name="Rectangle 3"/>
          <p:cNvSpPr>
            <a:spLocks noGrp="1" noChangeArrowheads="1"/>
          </p:cNvSpPr>
          <p:nvPr>
            <p:ph type="subTitle" idx="1"/>
          </p:nvPr>
        </p:nvSpPr>
        <p:spPr>
          <a:xfrm>
            <a:off x="251520" y="4221088"/>
            <a:ext cx="8892480" cy="1752600"/>
          </a:xfrm>
        </p:spPr>
        <p:txBody>
          <a:bodyPr>
            <a:normAutofit/>
          </a:bodyPr>
          <a:lstStyle/>
          <a:p>
            <a:pPr marR="0"/>
            <a:r>
              <a:rPr lang="en-US" dirty="0" smtClean="0"/>
              <a:t> Dr. </a:t>
            </a:r>
            <a:r>
              <a:rPr lang="en-US" dirty="0" err="1" smtClean="0"/>
              <a:t>Maha</a:t>
            </a:r>
            <a:r>
              <a:rPr lang="en-US" dirty="0" smtClean="0"/>
              <a:t> </a:t>
            </a:r>
            <a:r>
              <a:rPr lang="en-US" dirty="0" err="1" smtClean="0"/>
              <a:t>Arafah</a:t>
            </a:r>
            <a:r>
              <a:rPr lang="en-US" dirty="0" smtClean="0"/>
              <a:t> and Prof. </a:t>
            </a:r>
            <a:r>
              <a:rPr lang="en-US" dirty="0" err="1" smtClean="0"/>
              <a:t>Ammar</a:t>
            </a:r>
            <a:r>
              <a:rPr lang="en-US" dirty="0" smtClean="0"/>
              <a:t> </a:t>
            </a:r>
            <a:r>
              <a:rPr lang="en-US" dirty="0" err="1" smtClean="0"/>
              <a:t>Rikabi</a:t>
            </a:r>
            <a:r>
              <a:rPr lang="en-US" dirty="0" smtClean="0"/>
              <a:t> </a:t>
            </a:r>
          </a:p>
          <a:p>
            <a:pPr marR="0"/>
            <a:r>
              <a:rPr lang="en-US" dirty="0" smtClean="0"/>
              <a:t>Department of Pathology</a:t>
            </a:r>
          </a:p>
          <a:p>
            <a:pPr marR="0"/>
            <a:r>
              <a:rPr lang="en-US" dirty="0" smtClean="0"/>
              <a:t>KSU, Riyadh</a:t>
            </a:r>
          </a:p>
          <a:p>
            <a:pPr marR="0"/>
            <a:endParaRPr lang="en-US" dirty="0" smtClean="0"/>
          </a:p>
        </p:txBody>
      </p:sp>
      <p:pic>
        <p:nvPicPr>
          <p:cNvPr id="95234" name="Picture 2" descr="نتيجة بحث الصور عن ‪lung carcinoma‬‏"/>
          <p:cNvPicPr>
            <a:picLocks noChangeAspect="1" noChangeArrowheads="1"/>
          </p:cNvPicPr>
          <p:nvPr/>
        </p:nvPicPr>
        <p:blipFill>
          <a:blip r:embed="rId2" cstate="print"/>
          <a:srcRect/>
          <a:stretch>
            <a:fillRect/>
          </a:stretch>
        </p:blipFill>
        <p:spPr bwMode="auto">
          <a:xfrm>
            <a:off x="3570118" y="764704"/>
            <a:ext cx="5257672" cy="3455293"/>
          </a:xfrm>
          <a:prstGeom prst="rect">
            <a:avLst/>
          </a:prstGeom>
          <a:noFill/>
        </p:spPr>
      </p:pic>
      <p:sp>
        <p:nvSpPr>
          <p:cNvPr id="5" name="TextBox 4"/>
          <p:cNvSpPr txBox="1"/>
          <p:nvPr/>
        </p:nvSpPr>
        <p:spPr>
          <a:xfrm>
            <a:off x="7010400" y="5334000"/>
            <a:ext cx="2050561" cy="1200329"/>
          </a:xfrm>
          <a:prstGeom prst="rect">
            <a:avLst/>
          </a:prstGeom>
        </p:spPr>
        <p:style>
          <a:lnRef idx="1">
            <a:schemeClr val="dk1"/>
          </a:lnRef>
          <a:fillRef idx="3">
            <a:schemeClr val="dk1"/>
          </a:fillRef>
          <a:effectRef idx="2">
            <a:schemeClr val="dk1"/>
          </a:effectRef>
          <a:fontRef idx="minor">
            <a:schemeClr val="lt1"/>
          </a:fontRef>
        </p:style>
        <p:txBody>
          <a:bodyPr wrap="none" rtlCol="0">
            <a:spAutoFit/>
          </a:bodyPr>
          <a:lstStyle/>
          <a:p>
            <a:r>
              <a:rPr lang="en-US" dirty="0" smtClean="0"/>
              <a:t>Respiratory block </a:t>
            </a:r>
          </a:p>
          <a:p>
            <a:r>
              <a:rPr lang="en-US" dirty="0"/>
              <a:t>Pathology </a:t>
            </a:r>
          </a:p>
          <a:p>
            <a:r>
              <a:rPr lang="en-US" dirty="0" err="1"/>
              <a:t>Lec</a:t>
            </a:r>
            <a:r>
              <a:rPr lang="en-US" dirty="0"/>
              <a:t> </a:t>
            </a:r>
            <a:r>
              <a:rPr lang="en-US" dirty="0" smtClean="0"/>
              <a:t>5</a:t>
            </a:r>
            <a:endParaRPr lang="en-US" dirty="0"/>
          </a:p>
          <a:p>
            <a:r>
              <a:rPr lang="en-US" dirty="0" smtClean="0"/>
              <a:t>2020</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lbertus" pitchFamily="34" charset="0"/>
              </a:rPr>
              <a:t>Predisposing factors</a:t>
            </a:r>
            <a:endParaRPr lang="en-US" dirty="0"/>
          </a:p>
        </p:txBody>
      </p:sp>
      <p:sp>
        <p:nvSpPr>
          <p:cNvPr id="3" name="Content Placeholder 2"/>
          <p:cNvSpPr>
            <a:spLocks noGrp="1"/>
          </p:cNvSpPr>
          <p:nvPr>
            <p:ph sz="quarter" idx="1"/>
          </p:nvPr>
        </p:nvSpPr>
        <p:spPr>
          <a:xfrm>
            <a:off x="612648" y="1600200"/>
            <a:ext cx="3239272" cy="4495800"/>
          </a:xfrm>
        </p:spPr>
        <p:txBody>
          <a:bodyPr>
            <a:normAutofit/>
          </a:bodyPr>
          <a:lstStyle/>
          <a:p>
            <a:r>
              <a:rPr lang="en-US" sz="2400" dirty="0" smtClean="0"/>
              <a:t>The risk of lung cancer is determined by the number of cigarettes smoked</a:t>
            </a:r>
          </a:p>
          <a:p>
            <a:endParaRPr lang="en-US" sz="2400" dirty="0" smtClean="0"/>
          </a:p>
          <a:p>
            <a:r>
              <a:rPr lang="en-US" sz="2400" dirty="0" smtClean="0"/>
              <a:t>The  risk is 20 to 40 times greater among habitual heavy smokers</a:t>
            </a:r>
          </a:p>
          <a:p>
            <a:endParaRPr lang="en-US" dirty="0"/>
          </a:p>
        </p:txBody>
      </p:sp>
      <p:pic>
        <p:nvPicPr>
          <p:cNvPr id="111618" name="Picture 2"/>
          <p:cNvPicPr>
            <a:picLocks noChangeAspect="1" noChangeArrowheads="1"/>
          </p:cNvPicPr>
          <p:nvPr/>
        </p:nvPicPr>
        <p:blipFill>
          <a:blip r:embed="rId2" cstate="print"/>
          <a:srcRect/>
          <a:stretch>
            <a:fillRect/>
          </a:stretch>
        </p:blipFill>
        <p:spPr bwMode="auto">
          <a:xfrm>
            <a:off x="3851920" y="1628800"/>
            <a:ext cx="5040485" cy="4786139"/>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6096000"/>
            <a:ext cx="6781800" cy="762000"/>
          </a:xfrm>
        </p:spPr>
        <p:txBody>
          <a:bodyPr/>
          <a:lstStyle/>
          <a:p>
            <a:pPr algn="r"/>
            <a:r>
              <a:rPr lang="en-US" sz="2400" dirty="0" smtClean="0"/>
              <a:t>The Cancer Letter • Jan. 25, 2013</a:t>
            </a:r>
            <a:endParaRPr lang="ar-SA" sz="2400" dirty="0"/>
          </a:p>
        </p:txBody>
      </p:sp>
      <p:sp>
        <p:nvSpPr>
          <p:cNvPr id="5" name="Content Placeholder 4"/>
          <p:cNvSpPr>
            <a:spLocks noGrp="1"/>
          </p:cNvSpPr>
          <p:nvPr>
            <p:ph sz="quarter" idx="1"/>
          </p:nvPr>
        </p:nvSpPr>
        <p:spPr>
          <a:xfrm>
            <a:off x="467544" y="1700808"/>
            <a:ext cx="8458200" cy="4114800"/>
          </a:xfrm>
        </p:spPr>
        <p:txBody>
          <a:bodyPr>
            <a:normAutofit/>
          </a:bodyPr>
          <a:lstStyle/>
          <a:p>
            <a:pPr algn="just">
              <a:buNone/>
            </a:pPr>
            <a:r>
              <a:rPr lang="en-US" sz="2400" dirty="0" smtClean="0"/>
              <a:t>Female smokers have a much greater risk of death from lung  cancer and chronic obstructive lung disease in recent years than female smokers 20 or 40 years ago, reflecting changes in smoking behavior according to an article published in New England Journal of Medicine.</a:t>
            </a:r>
          </a:p>
          <a:p>
            <a:pPr algn="just">
              <a:buNone/>
            </a:pPr>
            <a:endParaRPr lang="en-US" sz="2400" dirty="0" smtClean="0"/>
          </a:p>
          <a:p>
            <a:pPr>
              <a:buNone/>
            </a:pPr>
            <a:r>
              <a:rPr lang="en-US" sz="2400" dirty="0" smtClean="0"/>
              <a:t>Female smokers today smoke more like men than women in previous generations, beginning earlier in adolescence and, until recently, smoking more cigarettes per day. </a:t>
            </a:r>
            <a:endParaRPr lang="ar-SA" sz="2400" dirty="0"/>
          </a:p>
        </p:txBody>
      </p:sp>
      <p:pic>
        <p:nvPicPr>
          <p:cNvPr id="1027" name="Picture 3"/>
          <p:cNvPicPr>
            <a:picLocks noChangeAspect="1" noChangeArrowheads="1"/>
          </p:cNvPicPr>
          <p:nvPr/>
        </p:nvPicPr>
        <p:blipFill>
          <a:blip r:embed="rId2" cstate="print"/>
          <a:srcRect/>
          <a:stretch>
            <a:fillRect/>
          </a:stretch>
        </p:blipFill>
        <p:spPr bwMode="auto">
          <a:xfrm>
            <a:off x="2514600" y="304800"/>
            <a:ext cx="4205935" cy="89195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83568" y="332656"/>
            <a:ext cx="7772400" cy="762000"/>
          </a:xfrm>
        </p:spPr>
        <p:txBody>
          <a:bodyPr>
            <a:normAutofit fontScale="90000"/>
          </a:bodyPr>
          <a:lstStyle/>
          <a:p>
            <a:r>
              <a:rPr lang="en-US" sz="3200" dirty="0" smtClean="0"/>
              <a:t>Predisposing factors of bronchogenic carcinoma</a:t>
            </a:r>
            <a:br>
              <a:rPr lang="en-US" sz="3200" dirty="0" smtClean="0"/>
            </a:br>
            <a:r>
              <a:rPr lang="en-US" sz="3200" dirty="0" smtClean="0"/>
              <a:t>Other causes</a:t>
            </a:r>
            <a:endParaRPr lang="en-US" dirty="0" smtClean="0">
              <a:solidFill>
                <a:schemeClr val="accent2">
                  <a:lumMod val="75000"/>
                </a:schemeClr>
              </a:solidFill>
            </a:endParaRPr>
          </a:p>
        </p:txBody>
      </p:sp>
      <p:sp>
        <p:nvSpPr>
          <p:cNvPr id="67587" name="Rectangle 3"/>
          <p:cNvSpPr>
            <a:spLocks noGrp="1" noChangeArrowheads="1"/>
          </p:cNvSpPr>
          <p:nvPr>
            <p:ph sz="quarter" idx="1"/>
          </p:nvPr>
        </p:nvSpPr>
        <p:spPr>
          <a:xfrm>
            <a:off x="395536" y="1600200"/>
            <a:ext cx="8458200" cy="4205064"/>
          </a:xfrm>
        </p:spPr>
        <p:txBody>
          <a:bodyPr>
            <a:normAutofit fontScale="92500"/>
          </a:bodyPr>
          <a:lstStyle/>
          <a:p>
            <a:pPr marL="514350" indent="-514350">
              <a:buFont typeface="+mj-lt"/>
              <a:buAutoNum type="arabicPeriod" startAt="2"/>
            </a:pPr>
            <a:r>
              <a:rPr lang="en-US" sz="2400" b="1" dirty="0" smtClean="0"/>
              <a:t>Radiation</a:t>
            </a:r>
            <a:r>
              <a:rPr lang="en-US" sz="2400" dirty="0" smtClean="0"/>
              <a:t>:. All types of radiation may be carcinogenic and increase the risk of developing lung cancer. </a:t>
            </a:r>
            <a:r>
              <a:rPr lang="en-US" sz="2400" dirty="0" err="1" smtClean="0"/>
              <a:t>Tradium</a:t>
            </a:r>
            <a:r>
              <a:rPr lang="en-US" sz="2400" dirty="0" smtClean="0"/>
              <a:t> and uranium workers are at risk</a:t>
            </a:r>
          </a:p>
          <a:p>
            <a:pPr marL="457200" indent="-457200">
              <a:buFont typeface="+mj-lt"/>
              <a:buAutoNum type="arabicPeriod" startAt="2"/>
            </a:pPr>
            <a:r>
              <a:rPr lang="en-US" sz="2400" b="1" dirty="0" smtClean="0"/>
              <a:t>Asbestos</a:t>
            </a:r>
            <a:r>
              <a:rPr lang="en-US" sz="2400" dirty="0" smtClean="0"/>
              <a:t>: increased incidence of cancer with asbestos exposure, especially in combination with cigarette smoking. </a:t>
            </a:r>
          </a:p>
          <a:p>
            <a:pPr marL="457200" indent="-457200">
              <a:buFont typeface="+mj-lt"/>
              <a:buAutoNum type="arabicPeriod" startAt="2"/>
            </a:pPr>
            <a:r>
              <a:rPr lang="en-US" sz="2400" dirty="0" smtClean="0"/>
              <a:t>Industrial exposure to </a:t>
            </a:r>
            <a:r>
              <a:rPr lang="en-US" sz="2400" b="1" dirty="0" smtClean="0"/>
              <a:t>nickel and chromates, coal, mustard gas, arsenic, iron </a:t>
            </a:r>
            <a:r>
              <a:rPr lang="en-US" sz="2400" dirty="0" smtClean="0"/>
              <a:t>etc. </a:t>
            </a:r>
          </a:p>
          <a:p>
            <a:pPr marL="457200" indent="-457200">
              <a:buFont typeface="+mj-lt"/>
              <a:buAutoNum type="arabicPeriod" startAt="2"/>
            </a:pPr>
            <a:r>
              <a:rPr lang="en-US" sz="2400" b="1" dirty="0" smtClean="0"/>
              <a:t>Air pollution</a:t>
            </a:r>
            <a:r>
              <a:rPr lang="en-US" sz="2400" dirty="0" smtClean="0"/>
              <a:t>: May play some role in increased incidence. Indoor air pollution especially by radon.</a:t>
            </a:r>
          </a:p>
          <a:p>
            <a:pPr marL="457200" indent="-457200">
              <a:buFont typeface="+mj-lt"/>
              <a:buAutoNum type="arabicPeriod" startAt="2"/>
            </a:pPr>
            <a:r>
              <a:rPr lang="en-US" sz="2400" b="1" dirty="0" smtClean="0"/>
              <a:t>Scarring:  </a:t>
            </a:r>
            <a:r>
              <a:rPr lang="en-US" sz="2400" dirty="0" smtClean="0"/>
              <a:t>sometimes old infarcts, wounds, scar, </a:t>
            </a:r>
            <a:r>
              <a:rPr lang="en-US" sz="2400" dirty="0" err="1" smtClean="0"/>
              <a:t>granulomatous</a:t>
            </a:r>
            <a:r>
              <a:rPr lang="en-US" sz="2400" dirty="0" smtClean="0"/>
              <a:t> infections are associated with adenocarcinoma.</a:t>
            </a:r>
          </a:p>
          <a:p>
            <a:pPr marL="457200" indent="-457200">
              <a:buFont typeface="+mj-lt"/>
              <a:buAutoNum type="arabicPeriod" startAt="2"/>
            </a:pPr>
            <a:endParaRPr lang="en-US" sz="2400" dirty="0" smtClean="0"/>
          </a:p>
          <a:p>
            <a:pPr>
              <a:buNone/>
            </a:pPr>
            <a:endParaRPr lang="en-US" sz="2400" dirty="0" smtClean="0"/>
          </a:p>
          <a:p>
            <a:pPr>
              <a:buNone/>
            </a:pPr>
            <a:endParaRPr lang="en-US" sz="24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7587">
                                            <p:txEl>
                                              <p:pRg st="1" end="1"/>
                                            </p:txEl>
                                          </p:spTgt>
                                        </p:tgtEl>
                                        <p:attrNameLst>
                                          <p:attrName>style.visibility</p:attrName>
                                        </p:attrNameLst>
                                      </p:cBhvr>
                                      <p:to>
                                        <p:strVal val="visible"/>
                                      </p:to>
                                    </p:set>
                                    <p:animEffect transition="in" filter="blinds(horizontal)">
                                      <p:cBhvr>
                                        <p:cTn id="7" dur="500"/>
                                        <p:tgtEl>
                                          <p:spTgt spid="6758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7587">
                                            <p:txEl>
                                              <p:pRg st="2" end="2"/>
                                            </p:txEl>
                                          </p:spTgt>
                                        </p:tgtEl>
                                        <p:attrNameLst>
                                          <p:attrName>style.visibility</p:attrName>
                                        </p:attrNameLst>
                                      </p:cBhvr>
                                      <p:to>
                                        <p:strVal val="visible"/>
                                      </p:to>
                                    </p:set>
                                    <p:animEffect transition="in" filter="blinds(horizontal)">
                                      <p:cBhvr>
                                        <p:cTn id="12" dur="500"/>
                                        <p:tgtEl>
                                          <p:spTgt spid="6758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7587">
                                            <p:txEl>
                                              <p:pRg st="3" end="3"/>
                                            </p:txEl>
                                          </p:spTgt>
                                        </p:tgtEl>
                                        <p:attrNameLst>
                                          <p:attrName>style.visibility</p:attrName>
                                        </p:attrNameLst>
                                      </p:cBhvr>
                                      <p:to>
                                        <p:strVal val="visible"/>
                                      </p:to>
                                    </p:set>
                                    <p:animEffect transition="in" filter="blinds(horizontal)">
                                      <p:cBhvr>
                                        <p:cTn id="17" dur="500"/>
                                        <p:tgtEl>
                                          <p:spTgt spid="6758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7587">
                                            <p:txEl>
                                              <p:pRg st="4" end="4"/>
                                            </p:txEl>
                                          </p:spTgt>
                                        </p:tgtEl>
                                        <p:attrNameLst>
                                          <p:attrName>style.visibility</p:attrName>
                                        </p:attrNameLst>
                                      </p:cBhvr>
                                      <p:to>
                                        <p:strVal val="visible"/>
                                      </p:to>
                                    </p:set>
                                    <p:animEffect transition="in" filter="blinds(horizontal)">
                                      <p:cBhvr>
                                        <p:cTn id="22" dur="500"/>
                                        <p:tgtEl>
                                          <p:spTgt spid="675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914400" y="0"/>
            <a:ext cx="7772400" cy="1143000"/>
          </a:xfrm>
        </p:spPr>
        <p:txBody>
          <a:bodyPr/>
          <a:lstStyle/>
          <a:p>
            <a:pPr eaLnBrk="1" hangingPunct="1"/>
            <a:r>
              <a:rPr lang="en-US" b="1" dirty="0" smtClean="0">
                <a:solidFill>
                  <a:schemeClr val="accent2">
                    <a:lumMod val="75000"/>
                  </a:schemeClr>
                </a:solidFill>
                <a:latin typeface="Arial" charset="0"/>
                <a:cs typeface="Arial" charset="0"/>
              </a:rPr>
              <a:t>Precursor Lesions</a:t>
            </a:r>
            <a:endParaRPr lang="en-US" b="1" dirty="0" smtClean="0">
              <a:latin typeface="Arial" charset="0"/>
              <a:cs typeface="Arial" charset="0"/>
            </a:endParaRPr>
          </a:p>
        </p:txBody>
      </p:sp>
      <p:sp>
        <p:nvSpPr>
          <p:cNvPr id="69635" name="Rectangle 3"/>
          <p:cNvSpPr>
            <a:spLocks noGrp="1" noChangeArrowheads="1"/>
          </p:cNvSpPr>
          <p:nvPr>
            <p:ph sz="quarter" idx="1"/>
          </p:nvPr>
        </p:nvSpPr>
        <p:spPr>
          <a:xfrm>
            <a:off x="323528" y="1700808"/>
            <a:ext cx="8496944" cy="4800600"/>
          </a:xfrm>
        </p:spPr>
        <p:txBody>
          <a:bodyPr>
            <a:normAutofit/>
          </a:bodyPr>
          <a:lstStyle/>
          <a:p>
            <a:pPr eaLnBrk="1" hangingPunct="1"/>
            <a:r>
              <a:rPr lang="en-US" sz="2400" dirty="0" smtClean="0">
                <a:cs typeface="Arial" charset="0"/>
              </a:rPr>
              <a:t>Three types of precursor epithelial lesions are recognized: </a:t>
            </a:r>
          </a:p>
          <a:p>
            <a:pPr lvl="1" eaLnBrk="1" hangingPunct="1">
              <a:buFontTx/>
              <a:buNone/>
            </a:pPr>
            <a:r>
              <a:rPr lang="en-US" sz="2000" dirty="0" smtClean="0">
                <a:cs typeface="Arial" charset="0"/>
              </a:rPr>
              <a:t> </a:t>
            </a:r>
            <a:r>
              <a:rPr lang="en-US" sz="2000" dirty="0" smtClean="0">
                <a:solidFill>
                  <a:schemeClr val="tx1"/>
                </a:solidFill>
                <a:cs typeface="Arial" charset="0"/>
              </a:rPr>
              <a:t>(1) </a:t>
            </a:r>
            <a:r>
              <a:rPr lang="en-US" sz="2000" dirty="0" smtClean="0">
                <a:cs typeface="Arial" charset="0"/>
              </a:rPr>
              <a:t>S</a:t>
            </a:r>
            <a:r>
              <a:rPr lang="en-US" sz="2000" dirty="0" smtClean="0">
                <a:solidFill>
                  <a:schemeClr val="tx1"/>
                </a:solidFill>
                <a:cs typeface="Arial" charset="0"/>
              </a:rPr>
              <a:t>quamous dysplasia and carcinoma in situ can lead to:</a:t>
            </a:r>
          </a:p>
          <a:p>
            <a:pPr lvl="1" eaLnBrk="1" hangingPunct="1">
              <a:buFontTx/>
              <a:buNone/>
            </a:pPr>
            <a:endParaRPr lang="en-US" sz="2000" dirty="0" smtClean="0">
              <a:solidFill>
                <a:schemeClr val="tx1"/>
              </a:solidFill>
              <a:cs typeface="Arial" charset="0"/>
            </a:endParaRPr>
          </a:p>
          <a:p>
            <a:pPr lvl="1" eaLnBrk="1" hangingPunct="1">
              <a:buFontTx/>
              <a:buNone/>
            </a:pPr>
            <a:r>
              <a:rPr lang="en-US" sz="2000" dirty="0" smtClean="0">
                <a:solidFill>
                  <a:schemeClr val="tx1"/>
                </a:solidFill>
                <a:cs typeface="Arial" charset="0"/>
              </a:rPr>
              <a:t> (2) Atypical </a:t>
            </a:r>
            <a:r>
              <a:rPr lang="en-US" sz="2000" dirty="0" err="1" smtClean="0">
                <a:solidFill>
                  <a:schemeClr val="tx1"/>
                </a:solidFill>
                <a:cs typeface="Arial" charset="0"/>
              </a:rPr>
              <a:t>adenomatous</a:t>
            </a:r>
            <a:r>
              <a:rPr lang="en-US" sz="2000" dirty="0" smtClean="0">
                <a:solidFill>
                  <a:schemeClr val="tx1"/>
                </a:solidFill>
                <a:cs typeface="Arial" charset="0"/>
              </a:rPr>
              <a:t> hyperplasia can lead to:</a:t>
            </a:r>
          </a:p>
          <a:p>
            <a:pPr lvl="1" eaLnBrk="1" hangingPunct="1">
              <a:buFontTx/>
              <a:buNone/>
            </a:pPr>
            <a:endParaRPr lang="en-US" sz="2000" dirty="0" smtClean="0">
              <a:solidFill>
                <a:schemeClr val="tx1"/>
              </a:solidFill>
              <a:cs typeface="Arial" charset="0"/>
            </a:endParaRPr>
          </a:p>
          <a:p>
            <a:pPr lvl="1" eaLnBrk="1" hangingPunct="1">
              <a:buFontTx/>
              <a:buNone/>
            </a:pPr>
            <a:r>
              <a:rPr lang="en-US" sz="2000" dirty="0" smtClean="0">
                <a:solidFill>
                  <a:schemeClr val="tx1"/>
                </a:solidFill>
                <a:cs typeface="Arial" charset="0"/>
              </a:rPr>
              <a:t> (3) Diffuse idiopathic pulmonary neuroendocrine cell hyperplasia  can lead to:</a:t>
            </a:r>
          </a:p>
          <a:p>
            <a:pPr lvl="1" eaLnBrk="1" hangingPunct="1">
              <a:buFontTx/>
              <a:buNone/>
            </a:pPr>
            <a:endParaRPr lang="en-US" sz="2000" dirty="0" smtClean="0">
              <a:cs typeface="Arial" charset="0"/>
            </a:endParaRPr>
          </a:p>
          <a:p>
            <a:pPr lvl="1" eaLnBrk="1" hangingPunct="1">
              <a:buFontTx/>
              <a:buNone/>
            </a:pPr>
            <a:endParaRPr lang="en-US" sz="2000" dirty="0" smtClean="0">
              <a:solidFill>
                <a:schemeClr val="tx1"/>
              </a:solidFill>
              <a:cs typeface="Arial" charset="0"/>
            </a:endParaRPr>
          </a:p>
          <a:p>
            <a:r>
              <a:rPr lang="en-US" sz="2000" dirty="0" smtClean="0">
                <a:solidFill>
                  <a:schemeClr val="tx1"/>
                </a:solidFill>
                <a:cs typeface="Arial" charset="0"/>
              </a:rPr>
              <a:t>It should be noted that the term "precursor" does not </a:t>
            </a:r>
          </a:p>
          <a:p>
            <a:pPr>
              <a:buNone/>
            </a:pPr>
            <a:r>
              <a:rPr lang="en-US" sz="2000" dirty="0" smtClean="0">
                <a:solidFill>
                  <a:schemeClr val="tx1"/>
                </a:solidFill>
                <a:cs typeface="Arial" charset="0"/>
              </a:rPr>
              <a:t>	imply that progression to invasion will occur in all cases</a:t>
            </a:r>
            <a:r>
              <a:rPr lang="en-US" dirty="0" smtClean="0">
                <a:cs typeface="Arial" charset="0"/>
              </a:rPr>
              <a:t>. </a:t>
            </a:r>
            <a:endParaRPr lang="en-US" dirty="0" smtClean="0"/>
          </a:p>
        </p:txBody>
      </p:sp>
      <p:sp>
        <p:nvSpPr>
          <p:cNvPr id="4" name="TextBox 3"/>
          <p:cNvSpPr txBox="1"/>
          <p:nvPr/>
        </p:nvSpPr>
        <p:spPr>
          <a:xfrm>
            <a:off x="2627784" y="2452826"/>
            <a:ext cx="3092513" cy="40011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000" dirty="0" smtClean="0">
                <a:solidFill>
                  <a:schemeClr val="tx1"/>
                </a:solidFill>
                <a:latin typeface="Albertus" pitchFamily="34" charset="0"/>
                <a:cs typeface="Arial" charset="0"/>
              </a:rPr>
              <a:t>Squamous cell carcinoma</a:t>
            </a:r>
          </a:p>
        </p:txBody>
      </p:sp>
      <p:sp>
        <p:nvSpPr>
          <p:cNvPr id="5" name="TextBox 4"/>
          <p:cNvSpPr txBox="1"/>
          <p:nvPr/>
        </p:nvSpPr>
        <p:spPr>
          <a:xfrm>
            <a:off x="2843808" y="3244914"/>
            <a:ext cx="2074607" cy="40011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000" dirty="0" smtClean="0">
                <a:latin typeface="Albertus" pitchFamily="34" charset="0"/>
              </a:rPr>
              <a:t>Adenocarcinoma</a:t>
            </a:r>
          </a:p>
        </p:txBody>
      </p:sp>
      <p:sp>
        <p:nvSpPr>
          <p:cNvPr id="6" name="TextBox 5"/>
          <p:cNvSpPr txBox="1"/>
          <p:nvPr/>
        </p:nvSpPr>
        <p:spPr>
          <a:xfrm>
            <a:off x="2555776" y="4293096"/>
            <a:ext cx="2898550" cy="40011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0" lvl="1"/>
            <a:r>
              <a:rPr lang="en-US" sz="2000" dirty="0" smtClean="0">
                <a:solidFill>
                  <a:schemeClr val="tx1"/>
                </a:solidFill>
                <a:latin typeface="Albertus" pitchFamily="34" charset="0"/>
                <a:cs typeface="Arial" charset="0"/>
              </a:rPr>
              <a:t>Neuroendocrine tumors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9635">
                                            <p:txEl>
                                              <p:pRg st="8" end="8"/>
                                            </p:txEl>
                                          </p:spTgt>
                                        </p:tgtEl>
                                        <p:attrNameLst>
                                          <p:attrName>style.visibility</p:attrName>
                                        </p:attrNameLst>
                                      </p:cBhvr>
                                      <p:to>
                                        <p:strVal val="visible"/>
                                      </p:to>
                                    </p:set>
                                    <p:animEffect transition="in" filter="blinds(horizontal)">
                                      <p:cBhvr>
                                        <p:cTn id="22" dur="500"/>
                                        <p:tgtEl>
                                          <p:spTgt spid="69635">
                                            <p:txEl>
                                              <p:pRg st="8" end="8"/>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9635">
                                            <p:txEl>
                                              <p:pRg st="9" end="9"/>
                                            </p:txEl>
                                          </p:spTgt>
                                        </p:tgtEl>
                                        <p:attrNameLst>
                                          <p:attrName>style.visibility</p:attrName>
                                        </p:attrNameLst>
                                      </p:cBhvr>
                                      <p:to>
                                        <p:strVal val="visible"/>
                                      </p:to>
                                    </p:set>
                                    <p:animEffect transition="in" filter="blinds(horizontal)">
                                      <p:cBhvr>
                                        <p:cTn id="25" dur="500"/>
                                        <p:tgtEl>
                                          <p:spTgt spid="6963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6660232" y="0"/>
            <a:ext cx="2505377" cy="6706181"/>
          </a:xfrm>
          <a:prstGeom prst="rect">
            <a:avLst/>
          </a:prstGeom>
        </p:spPr>
      </p:pic>
      <p:sp>
        <p:nvSpPr>
          <p:cNvPr id="30722" name="Rectangle 2"/>
          <p:cNvSpPr>
            <a:spLocks noChangeArrowheads="1"/>
          </p:cNvSpPr>
          <p:nvPr/>
        </p:nvSpPr>
        <p:spPr bwMode="auto">
          <a:xfrm>
            <a:off x="711200" y="6248400"/>
            <a:ext cx="1897063" cy="457200"/>
          </a:xfrm>
          <a:prstGeom prst="rect">
            <a:avLst/>
          </a:prstGeom>
          <a:noFill/>
          <a:ln w="9525">
            <a:noFill/>
            <a:miter lim="800000"/>
            <a:headEnd/>
            <a:tailEnd/>
          </a:ln>
        </p:spPr>
        <p:txBody>
          <a:bodyPr wrap="none" anchor="ctr"/>
          <a:lstStyle/>
          <a:p>
            <a:endParaRPr lang="en-US"/>
          </a:p>
        </p:txBody>
      </p:sp>
      <p:sp>
        <p:nvSpPr>
          <p:cNvPr id="30723" name="Rectangle 3"/>
          <p:cNvSpPr>
            <a:spLocks noChangeArrowheads="1"/>
          </p:cNvSpPr>
          <p:nvPr/>
        </p:nvSpPr>
        <p:spPr bwMode="auto">
          <a:xfrm>
            <a:off x="3149600" y="6248400"/>
            <a:ext cx="2844800" cy="457200"/>
          </a:xfrm>
          <a:prstGeom prst="rect">
            <a:avLst/>
          </a:prstGeom>
          <a:noFill/>
          <a:ln w="9525">
            <a:noFill/>
            <a:miter lim="800000"/>
            <a:headEnd/>
            <a:tailEnd/>
          </a:ln>
        </p:spPr>
        <p:txBody>
          <a:bodyPr wrap="none" anchor="ctr"/>
          <a:lstStyle/>
          <a:p>
            <a:endParaRPr lang="en-US"/>
          </a:p>
        </p:txBody>
      </p:sp>
      <p:sp>
        <p:nvSpPr>
          <p:cNvPr id="30724" name="Rectangle 4"/>
          <p:cNvSpPr>
            <a:spLocks noGrp="1" noChangeArrowheads="1"/>
          </p:cNvSpPr>
          <p:nvPr>
            <p:ph type="title"/>
          </p:nvPr>
        </p:nvSpPr>
        <p:spPr>
          <a:xfrm>
            <a:off x="76200" y="228600"/>
            <a:ext cx="5918200" cy="914400"/>
          </a:xfrm>
          <a:noFill/>
        </p:spPr>
        <p:txBody>
          <a:bodyPr lIns="92075" tIns="46038" rIns="92075" bIns="46038">
            <a:normAutofit fontScale="90000"/>
          </a:bodyPr>
          <a:lstStyle/>
          <a:p>
            <a:pPr eaLnBrk="1" hangingPunct="1"/>
            <a:r>
              <a:rPr lang="en-US" b="1" dirty="0" smtClean="0">
                <a:solidFill>
                  <a:srgbClr val="8F6D31"/>
                </a:solidFill>
              </a:rPr>
              <a:t>Squamous cell carcinoma</a:t>
            </a:r>
          </a:p>
        </p:txBody>
      </p:sp>
      <p:sp>
        <p:nvSpPr>
          <p:cNvPr id="30726" name="Rectangle 6"/>
          <p:cNvSpPr>
            <a:spLocks noGrp="1" noChangeArrowheads="1"/>
          </p:cNvSpPr>
          <p:nvPr>
            <p:ph sz="quarter" idx="1"/>
          </p:nvPr>
        </p:nvSpPr>
        <p:spPr>
          <a:xfrm>
            <a:off x="0" y="1556792"/>
            <a:ext cx="6858000" cy="5337048"/>
          </a:xfrm>
          <a:noFill/>
        </p:spPr>
        <p:txBody>
          <a:bodyPr lIns="92075" tIns="46038" rIns="92075" bIns="46038">
            <a:normAutofit/>
          </a:bodyPr>
          <a:lstStyle/>
          <a:p>
            <a:pPr>
              <a:lnSpc>
                <a:spcPct val="70000"/>
              </a:lnSpc>
            </a:pPr>
            <a:r>
              <a:rPr lang="en-US" sz="2000" dirty="0" smtClean="0">
                <a:cs typeface="Arial" panose="020B0604020202020204" pitchFamily="34" charset="0"/>
              </a:rPr>
              <a:t>Second most common bronchogenic carcinoma</a:t>
            </a:r>
          </a:p>
          <a:p>
            <a:pPr>
              <a:lnSpc>
                <a:spcPct val="70000"/>
              </a:lnSpc>
            </a:pPr>
            <a:r>
              <a:rPr lang="en-US" sz="2000" dirty="0" smtClean="0">
                <a:cs typeface="Arial" panose="020B0604020202020204" pitchFamily="34" charset="0"/>
              </a:rPr>
              <a:t>Strong association with smoking (25 times risk)</a:t>
            </a:r>
          </a:p>
          <a:p>
            <a:pPr eaLnBrk="1" hangingPunct="1">
              <a:lnSpc>
                <a:spcPct val="70000"/>
              </a:lnSpc>
            </a:pPr>
            <a:r>
              <a:rPr lang="en-US" sz="2000" dirty="0" smtClean="0">
                <a:cs typeface="Arial" panose="020B0604020202020204" pitchFamily="34" charset="0"/>
              </a:rPr>
              <a:t>Before Males&gt;Females, now incidence in female rising because of smoking.</a:t>
            </a:r>
          </a:p>
          <a:p>
            <a:r>
              <a:rPr lang="en-US" sz="2000" dirty="0" smtClean="0">
                <a:cs typeface="Arial" panose="020B0604020202020204" pitchFamily="34" charset="0"/>
              </a:rPr>
              <a:t>This type of cancer is preceded by years of progressive mucosal changes of respiratory epithelium to squamous metaplasia to dysplasia to ca. in situ to invasive SCC. </a:t>
            </a:r>
          </a:p>
          <a:p>
            <a:endParaRPr lang="en-US" sz="2400" dirty="0" smtClean="0"/>
          </a:p>
        </p:txBody>
      </p:sp>
      <p:pic>
        <p:nvPicPr>
          <p:cNvPr id="9" name="Content Placeholder 8"/>
          <p:cNvPicPr>
            <a:picLocks noGrp="1" noChangeAspect="1"/>
          </p:cNvPicPr>
          <p:nvPr>
            <p:ph sz="quarter" idx="2"/>
          </p:nvPr>
        </p:nvPicPr>
        <p:blipFill>
          <a:blip r:embed="rId4" cstate="print"/>
          <a:stretch>
            <a:fillRect/>
          </a:stretch>
        </p:blipFill>
        <p:spPr>
          <a:xfrm>
            <a:off x="4499992" y="3609803"/>
            <a:ext cx="2232248" cy="3248197"/>
          </a:xfrm>
          <a:prstGeom prst="rect">
            <a:avLst/>
          </a:prstGeom>
        </p:spPr>
      </p:pic>
      <p:sp>
        <p:nvSpPr>
          <p:cNvPr id="8" name="Rectangle 7"/>
          <p:cNvSpPr/>
          <p:nvPr/>
        </p:nvSpPr>
        <p:spPr>
          <a:xfrm>
            <a:off x="611560" y="4077072"/>
            <a:ext cx="3657600" cy="222522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nSpc>
                <a:spcPct val="70000"/>
              </a:lnSpc>
            </a:pPr>
            <a:endParaRPr lang="en-US" dirty="0" smtClean="0">
              <a:latin typeface="Albertus" pitchFamily="34" charset="0"/>
              <a:cs typeface="Arial" panose="020B0604020202020204" pitchFamily="34" charset="0"/>
            </a:endParaRPr>
          </a:p>
          <a:p>
            <a:pPr>
              <a:lnSpc>
                <a:spcPct val="70000"/>
              </a:lnSpc>
            </a:pPr>
            <a:r>
              <a:rPr lang="en-US" dirty="0" err="1" smtClean="0">
                <a:latin typeface="Albertus" pitchFamily="34" charset="0"/>
                <a:cs typeface="Arial" panose="020B0604020202020204" pitchFamily="34" charset="0"/>
              </a:rPr>
              <a:t>SqCC</a:t>
            </a:r>
            <a:r>
              <a:rPr lang="en-US" dirty="0" smtClean="0">
                <a:latin typeface="Albertus" pitchFamily="34" charset="0"/>
                <a:cs typeface="Arial" panose="020B0604020202020204" pitchFamily="34" charset="0"/>
              </a:rPr>
              <a:t> arise in the central airways (centrally located). So they appears as a </a:t>
            </a:r>
            <a:r>
              <a:rPr lang="en-US" dirty="0" err="1" smtClean="0">
                <a:latin typeface="Albertus" pitchFamily="34" charset="0"/>
                <a:cs typeface="Arial" panose="020B0604020202020204" pitchFamily="34" charset="0"/>
              </a:rPr>
              <a:t>hilar</a:t>
            </a:r>
            <a:r>
              <a:rPr lang="en-US" dirty="0" smtClean="0">
                <a:latin typeface="Albertus" pitchFamily="34" charset="0"/>
                <a:cs typeface="Arial" panose="020B0604020202020204" pitchFamily="34" charset="0"/>
              </a:rPr>
              <a:t> mass.</a:t>
            </a:r>
          </a:p>
          <a:p>
            <a:pPr>
              <a:lnSpc>
                <a:spcPct val="70000"/>
              </a:lnSpc>
            </a:pPr>
            <a:r>
              <a:rPr lang="en-US" dirty="0" smtClean="0">
                <a:latin typeface="Albertus" pitchFamily="34" charset="0"/>
                <a:cs typeface="Arial" panose="020B0604020202020204" pitchFamily="34" charset="0"/>
              </a:rPr>
              <a:t>Frequently </a:t>
            </a:r>
            <a:r>
              <a:rPr lang="en-US" dirty="0" err="1" smtClean="0">
                <a:latin typeface="Albertus" pitchFamily="34" charset="0"/>
                <a:cs typeface="Arial" panose="020B0604020202020204" pitchFamily="34" charset="0"/>
              </a:rPr>
              <a:t>cavitate</a:t>
            </a:r>
            <a:endParaRPr lang="en-US" dirty="0" smtClean="0">
              <a:latin typeface="Albertus" pitchFamily="34" charset="0"/>
              <a:cs typeface="Arial" panose="020B0604020202020204" pitchFamily="34" charset="0"/>
            </a:endParaRPr>
          </a:p>
          <a:p>
            <a:pPr>
              <a:lnSpc>
                <a:spcPct val="70000"/>
              </a:lnSpc>
            </a:pPr>
            <a:endParaRPr lang="en-US" dirty="0" smtClean="0">
              <a:latin typeface="Albertus" pitchFamily="34" charset="0"/>
              <a:cs typeface="Arial" panose="020B0604020202020204" pitchFamily="34" charset="0"/>
            </a:endParaRPr>
          </a:p>
          <a:p>
            <a:pPr>
              <a:lnSpc>
                <a:spcPct val="70000"/>
              </a:lnSpc>
            </a:pPr>
            <a:r>
              <a:rPr lang="en-US" dirty="0" smtClean="0">
                <a:solidFill>
                  <a:schemeClr val="accent2"/>
                </a:solidFill>
                <a:latin typeface="Albertus" pitchFamily="34" charset="0"/>
                <a:cs typeface="Arial" panose="020B0604020202020204" pitchFamily="34" charset="0"/>
              </a:rPr>
              <a:t>Tumor cells secrete a parathyroid hormone (PTH)- like peptide leading to </a:t>
            </a:r>
            <a:r>
              <a:rPr lang="en-US" dirty="0" err="1" smtClean="0">
                <a:solidFill>
                  <a:schemeClr val="accent2"/>
                </a:solidFill>
                <a:latin typeface="Albertus" pitchFamily="34" charset="0"/>
                <a:cs typeface="Arial" panose="020B0604020202020204" pitchFamily="34" charset="0"/>
              </a:rPr>
              <a:t>hypercalcemia</a:t>
            </a:r>
            <a:r>
              <a:rPr lang="en-US" dirty="0" smtClean="0">
                <a:solidFill>
                  <a:schemeClr val="accent2"/>
                </a:solidFill>
                <a:latin typeface="Albertus" pitchFamily="34" charset="0"/>
                <a:cs typeface="Arial" panose="020B0604020202020204" pitchFamily="34" charset="0"/>
              </a:rPr>
              <a:t>.</a:t>
            </a:r>
          </a:p>
          <a:p>
            <a:pPr>
              <a:lnSpc>
                <a:spcPct val="70000"/>
              </a:lnSpc>
            </a:pPr>
            <a:endParaRPr lang="en-US" dirty="0" smtClean="0">
              <a:latin typeface="Albertus" pitchFamily="34" charset="0"/>
              <a:cs typeface="Arial" panose="020B0604020202020204" pitchFamily="34" charset="0"/>
            </a:endParaRPr>
          </a:p>
          <a:p>
            <a:pPr>
              <a:lnSpc>
                <a:spcPct val="70000"/>
              </a:lnSpc>
            </a:pPr>
            <a:r>
              <a:rPr lang="en-US" dirty="0" smtClean="0">
                <a:latin typeface="Albertus" pitchFamily="34" charset="0"/>
                <a:cs typeface="Arial" panose="020B0604020202020204" pitchFamily="34" charset="0"/>
              </a:rPr>
              <a:t>Poor prognosis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228600" y="206152"/>
            <a:ext cx="4572000" cy="990600"/>
          </a:xfrm>
        </p:spPr>
        <p:txBody>
          <a:bodyPr>
            <a:normAutofit/>
          </a:bodyPr>
          <a:lstStyle/>
          <a:p>
            <a:r>
              <a:rPr lang="en-US" sz="2400" b="1" dirty="0" smtClean="0">
                <a:solidFill>
                  <a:srgbClr val="8F6D31"/>
                </a:solidFill>
              </a:rPr>
              <a:t>Squamous cell carcinoma (</a:t>
            </a:r>
            <a:r>
              <a:rPr lang="en-US" sz="2400" b="1" dirty="0" err="1" smtClean="0">
                <a:solidFill>
                  <a:srgbClr val="8F6D31"/>
                </a:solidFill>
              </a:rPr>
              <a:t>SqCC</a:t>
            </a:r>
            <a:r>
              <a:rPr lang="en-US" sz="2400" b="1" dirty="0" smtClean="0">
                <a:solidFill>
                  <a:srgbClr val="8F6D31"/>
                </a:solidFill>
              </a:rPr>
              <a:t>)</a:t>
            </a:r>
            <a:endParaRPr lang="en-US" sz="2400" b="1" u="sng" dirty="0" smtClean="0">
              <a:solidFill>
                <a:srgbClr val="8F6D31"/>
              </a:solidFill>
            </a:endParaRPr>
          </a:p>
        </p:txBody>
      </p:sp>
      <p:sp>
        <p:nvSpPr>
          <p:cNvPr id="80899" name="Rectangle 3"/>
          <p:cNvSpPr>
            <a:spLocks noGrp="1" noChangeArrowheads="1"/>
          </p:cNvSpPr>
          <p:nvPr>
            <p:ph sz="quarter" idx="1"/>
          </p:nvPr>
        </p:nvSpPr>
        <p:spPr>
          <a:xfrm>
            <a:off x="0" y="1052736"/>
            <a:ext cx="5220072" cy="2590800"/>
          </a:xfrm>
        </p:spPr>
        <p:txBody>
          <a:bodyPr>
            <a:normAutofit fontScale="92500" lnSpcReduction="20000"/>
          </a:bodyPr>
          <a:lstStyle/>
          <a:p>
            <a:pPr eaLnBrk="1" hangingPunct="1">
              <a:buFontTx/>
              <a:buNone/>
            </a:pPr>
            <a:endParaRPr lang="en-US" sz="2800" b="1" u="sng" dirty="0" smtClean="0"/>
          </a:p>
          <a:p>
            <a:r>
              <a:rPr lang="en-US" sz="2200" dirty="0" err="1" smtClean="0"/>
              <a:t>Histologically</a:t>
            </a:r>
            <a:r>
              <a:rPr lang="en-US" sz="2200" dirty="0" smtClean="0"/>
              <a:t>, these tumors are graded according to degree of squamous differentiation and tumors ranges from:</a:t>
            </a:r>
          </a:p>
          <a:p>
            <a:pPr lvl="1"/>
            <a:r>
              <a:rPr lang="en-US" sz="2200" dirty="0" smtClean="0">
                <a:solidFill>
                  <a:schemeClr val="tx1"/>
                </a:solidFill>
              </a:rPr>
              <a:t>well-differentiated squamous cell carcinoma (A), </a:t>
            </a:r>
          </a:p>
          <a:p>
            <a:pPr lvl="1"/>
            <a:r>
              <a:rPr lang="en-US" sz="2200" dirty="0" smtClean="0">
                <a:solidFill>
                  <a:schemeClr val="tx1"/>
                </a:solidFill>
              </a:rPr>
              <a:t>moderately differentiated </a:t>
            </a:r>
            <a:r>
              <a:rPr lang="en-US" sz="2200" dirty="0" err="1" smtClean="0">
                <a:solidFill>
                  <a:schemeClr val="tx1"/>
                </a:solidFill>
              </a:rPr>
              <a:t>SqCC</a:t>
            </a:r>
            <a:r>
              <a:rPr lang="en-US" sz="2200" dirty="0" smtClean="0">
                <a:solidFill>
                  <a:schemeClr val="tx1"/>
                </a:solidFill>
              </a:rPr>
              <a:t> (B) to</a:t>
            </a:r>
          </a:p>
          <a:p>
            <a:pPr lvl="1"/>
            <a:r>
              <a:rPr lang="en-US" sz="2200" dirty="0" smtClean="0">
                <a:solidFill>
                  <a:schemeClr val="tx1"/>
                </a:solidFill>
              </a:rPr>
              <a:t>poorly differentiated </a:t>
            </a:r>
            <a:r>
              <a:rPr lang="en-US" sz="2200" dirty="0" err="1" smtClean="0">
                <a:solidFill>
                  <a:schemeClr val="tx1"/>
                </a:solidFill>
              </a:rPr>
              <a:t>SqCC</a:t>
            </a:r>
            <a:r>
              <a:rPr lang="en-US" sz="2200" dirty="0" smtClean="0">
                <a:solidFill>
                  <a:schemeClr val="tx1"/>
                </a:solidFill>
              </a:rPr>
              <a:t> (C).  </a:t>
            </a:r>
          </a:p>
        </p:txBody>
      </p:sp>
      <p:pic>
        <p:nvPicPr>
          <p:cNvPr id="54274" name="Picture 2" descr="http://farm3.staticflickr.com/2603/3974170061_88c6839b99.jpg"/>
          <p:cNvPicPr>
            <a:picLocks noChangeAspect="1" noChangeArrowheads="1"/>
          </p:cNvPicPr>
          <p:nvPr/>
        </p:nvPicPr>
        <p:blipFill>
          <a:blip r:embed="rId2" cstate="print"/>
          <a:srcRect/>
          <a:stretch>
            <a:fillRect/>
          </a:stretch>
        </p:blipFill>
        <p:spPr bwMode="auto">
          <a:xfrm>
            <a:off x="5165589" y="260648"/>
            <a:ext cx="3978411" cy="3182070"/>
          </a:xfrm>
          <a:prstGeom prst="rect">
            <a:avLst/>
          </a:prstGeom>
          <a:noFill/>
        </p:spPr>
      </p:pic>
      <p:pic>
        <p:nvPicPr>
          <p:cNvPr id="54276" name="Picture 4" descr="http://webpathology.com/slides/slides/Kidney_SCC2.jpg"/>
          <p:cNvPicPr>
            <a:picLocks noChangeAspect="1" noChangeArrowheads="1"/>
          </p:cNvPicPr>
          <p:nvPr/>
        </p:nvPicPr>
        <p:blipFill>
          <a:blip r:embed="rId3" cstate="print"/>
          <a:srcRect/>
          <a:stretch>
            <a:fillRect/>
          </a:stretch>
        </p:blipFill>
        <p:spPr bwMode="auto">
          <a:xfrm>
            <a:off x="4734130" y="3552824"/>
            <a:ext cx="4409870" cy="3305176"/>
          </a:xfrm>
          <a:prstGeom prst="rect">
            <a:avLst/>
          </a:prstGeom>
          <a:noFill/>
        </p:spPr>
      </p:pic>
      <p:pic>
        <p:nvPicPr>
          <p:cNvPr id="54278" name="Picture 6" descr="http://library.med.utah.edu/WebPath/jpeg4/FEM011.jpg"/>
          <p:cNvPicPr>
            <a:picLocks noChangeAspect="1" noChangeArrowheads="1"/>
          </p:cNvPicPr>
          <p:nvPr/>
        </p:nvPicPr>
        <p:blipFill>
          <a:blip r:embed="rId4" cstate="print"/>
          <a:srcRect/>
          <a:stretch>
            <a:fillRect/>
          </a:stretch>
        </p:blipFill>
        <p:spPr bwMode="auto">
          <a:xfrm>
            <a:off x="0" y="3505201"/>
            <a:ext cx="4714875" cy="3352800"/>
          </a:xfrm>
          <a:prstGeom prst="rect">
            <a:avLst/>
          </a:prstGeom>
          <a:noFill/>
        </p:spPr>
      </p:pic>
      <p:sp>
        <p:nvSpPr>
          <p:cNvPr id="11" name="TextBox 10"/>
          <p:cNvSpPr txBox="1"/>
          <p:nvPr/>
        </p:nvSpPr>
        <p:spPr>
          <a:xfrm>
            <a:off x="304800" y="3733800"/>
            <a:ext cx="381000" cy="461665"/>
          </a:xfrm>
          <a:prstGeom prst="rect">
            <a:avLst/>
          </a:prstGeom>
          <a:noFill/>
        </p:spPr>
        <p:txBody>
          <a:bodyPr wrap="square" rtlCol="0">
            <a:spAutoFit/>
          </a:bodyPr>
          <a:lstStyle/>
          <a:p>
            <a:r>
              <a:rPr lang="en-US" b="1" dirty="0" smtClean="0"/>
              <a:t>A</a:t>
            </a:r>
            <a:endParaRPr lang="en-US" b="1" dirty="0"/>
          </a:p>
        </p:txBody>
      </p:sp>
      <p:sp>
        <p:nvSpPr>
          <p:cNvPr id="12" name="TextBox 11"/>
          <p:cNvSpPr txBox="1"/>
          <p:nvPr/>
        </p:nvSpPr>
        <p:spPr>
          <a:xfrm>
            <a:off x="4953000" y="3886200"/>
            <a:ext cx="457200" cy="461665"/>
          </a:xfrm>
          <a:prstGeom prst="rect">
            <a:avLst/>
          </a:prstGeom>
          <a:noFill/>
        </p:spPr>
        <p:txBody>
          <a:bodyPr wrap="square" rtlCol="0">
            <a:spAutoFit/>
          </a:bodyPr>
          <a:lstStyle/>
          <a:p>
            <a:r>
              <a:rPr lang="en-US" b="1" dirty="0" smtClean="0"/>
              <a:t>B</a:t>
            </a:r>
            <a:endParaRPr lang="en-US" b="1" dirty="0"/>
          </a:p>
        </p:txBody>
      </p:sp>
      <p:sp>
        <p:nvSpPr>
          <p:cNvPr id="13" name="TextBox 12"/>
          <p:cNvSpPr txBox="1"/>
          <p:nvPr/>
        </p:nvSpPr>
        <p:spPr>
          <a:xfrm>
            <a:off x="8686800" y="3048000"/>
            <a:ext cx="457200" cy="457200"/>
          </a:xfrm>
          <a:prstGeom prst="rect">
            <a:avLst/>
          </a:prstGeom>
          <a:noFill/>
        </p:spPr>
        <p:txBody>
          <a:bodyPr wrap="square" rtlCol="0">
            <a:spAutoFit/>
          </a:bodyPr>
          <a:lstStyle/>
          <a:p>
            <a:r>
              <a:rPr lang="en-US" b="1" dirty="0" smtClean="0"/>
              <a:t>C</a:t>
            </a:r>
            <a:endParaRPr lang="en-US"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u="sng" dirty="0" smtClean="0"/>
              <a:t/>
            </a:r>
            <a:br>
              <a:rPr lang="en-US" sz="3600" u="sng" dirty="0" smtClean="0"/>
            </a:br>
            <a:r>
              <a:rPr lang="en-US" sz="3600" u="sng" dirty="0" smtClean="0"/>
              <a:t/>
            </a:r>
            <a:br>
              <a:rPr lang="en-US" sz="3600" u="sng" dirty="0" smtClean="0"/>
            </a:br>
            <a:r>
              <a:rPr lang="en-US" sz="3600" u="sng" dirty="0" smtClean="0"/>
              <a:t/>
            </a:r>
            <a:br>
              <a:rPr lang="en-US" sz="3600" u="sng" dirty="0" smtClean="0"/>
            </a:br>
            <a:r>
              <a:rPr lang="en-US" sz="3600" u="sng" dirty="0" smtClean="0"/>
              <a:t/>
            </a:r>
            <a:br>
              <a:rPr lang="en-US" sz="3600" u="sng" dirty="0" smtClean="0"/>
            </a:br>
            <a:r>
              <a:rPr lang="en-US" sz="3600" b="1" dirty="0" err="1" smtClean="0">
                <a:solidFill>
                  <a:srgbClr val="8F6D31"/>
                </a:solidFill>
              </a:rPr>
              <a:t>Adenocarcinomas</a:t>
            </a:r>
            <a:r>
              <a:rPr lang="en-US" sz="3600" u="sng" dirty="0" smtClean="0"/>
              <a:t/>
            </a:r>
            <a:br>
              <a:rPr lang="en-US" sz="3600" u="sng" dirty="0" smtClean="0"/>
            </a:br>
            <a:r>
              <a:rPr lang="en-US" sz="3600" u="sng" dirty="0" smtClean="0"/>
              <a:t/>
            </a:r>
            <a:br>
              <a:rPr lang="en-US" sz="3600" u="sng" dirty="0" smtClean="0"/>
            </a:br>
            <a:r>
              <a:rPr lang="en-US" sz="3600" u="sng" dirty="0" smtClean="0"/>
              <a:t/>
            </a:r>
            <a:br>
              <a:rPr lang="en-US" sz="3600" u="sng" dirty="0" smtClean="0"/>
            </a:br>
            <a:r>
              <a:rPr lang="en-US" sz="3600" u="sng" dirty="0" smtClean="0"/>
              <a:t/>
            </a:r>
            <a:br>
              <a:rPr lang="en-US" sz="3600" u="sng" dirty="0" smtClean="0"/>
            </a:br>
            <a:endParaRPr lang="en-US" sz="3600" b="1" dirty="0" smtClean="0">
              <a:solidFill>
                <a:srgbClr val="8F6D31"/>
              </a:solidFill>
            </a:endParaRPr>
          </a:p>
        </p:txBody>
      </p:sp>
      <p:sp>
        <p:nvSpPr>
          <p:cNvPr id="3" name="Content Placeholder 2"/>
          <p:cNvSpPr>
            <a:spLocks noGrp="1"/>
          </p:cNvSpPr>
          <p:nvPr>
            <p:ph sz="quarter" idx="1"/>
          </p:nvPr>
        </p:nvSpPr>
        <p:spPr>
          <a:xfrm>
            <a:off x="971600" y="1628800"/>
            <a:ext cx="6781800" cy="4937760"/>
          </a:xfrm>
        </p:spPr>
        <p:txBody>
          <a:bodyPr>
            <a:normAutofit/>
          </a:bodyPr>
          <a:lstStyle/>
          <a:p>
            <a:r>
              <a:rPr lang="en-US" sz="2000" dirty="0" err="1" smtClean="0">
                <a:cs typeface="Arial" panose="020B0604020202020204" pitchFamily="34" charset="0"/>
              </a:rPr>
              <a:t>Adenocarcinomas</a:t>
            </a:r>
            <a:r>
              <a:rPr lang="en-US" sz="2000" dirty="0" smtClean="0">
                <a:cs typeface="Arial" panose="020B0604020202020204" pitchFamily="34" charset="0"/>
              </a:rPr>
              <a:t> is now the most frequent </a:t>
            </a:r>
            <a:r>
              <a:rPr lang="en-US" sz="2000" dirty="0" err="1" smtClean="0">
                <a:cs typeface="Arial" panose="020B0604020202020204" pitchFamily="34" charset="0"/>
              </a:rPr>
              <a:t>histologic</a:t>
            </a:r>
            <a:r>
              <a:rPr lang="en-US" sz="2000" dirty="0" smtClean="0">
                <a:cs typeface="Arial" panose="020B0604020202020204" pitchFamily="34" charset="0"/>
              </a:rPr>
              <a:t> subtype of bronchogenic carcinoma; more common in women.</a:t>
            </a:r>
          </a:p>
          <a:p>
            <a:r>
              <a:rPr lang="en-US" sz="2000" dirty="0" smtClean="0">
                <a:cs typeface="Arial" panose="020B0604020202020204" pitchFamily="34" charset="0"/>
              </a:rPr>
              <a:t>They do not have a clear link to smoking history</a:t>
            </a:r>
          </a:p>
          <a:p>
            <a:r>
              <a:rPr lang="en-US" sz="2000" dirty="0" smtClean="0">
                <a:cs typeface="Arial" panose="020B0604020202020204" pitchFamily="34" charset="0"/>
              </a:rPr>
              <a:t>They are classically peripheral tumors arising from the peripheral airways and alveoli.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accent2">
                    <a:lumMod val="75000"/>
                  </a:schemeClr>
                </a:solidFill>
                <a:latin typeface="Arial" charset="0"/>
                <a:cs typeface="Arial" charset="0"/>
              </a:rPr>
              <a:t>Adenocarcinoma Precursor Lesions</a:t>
            </a:r>
            <a:endParaRPr lang="ar-SA" dirty="0"/>
          </a:p>
        </p:txBody>
      </p:sp>
      <p:sp>
        <p:nvSpPr>
          <p:cNvPr id="3" name="Content Placeholder 2"/>
          <p:cNvSpPr>
            <a:spLocks noGrp="1"/>
          </p:cNvSpPr>
          <p:nvPr>
            <p:ph sz="quarter" idx="1"/>
          </p:nvPr>
        </p:nvSpPr>
        <p:spPr/>
        <p:txBody>
          <a:bodyPr>
            <a:normAutofit fontScale="77500" lnSpcReduction="20000"/>
          </a:bodyPr>
          <a:lstStyle/>
          <a:p>
            <a:r>
              <a:rPr lang="en-CA" b="1" dirty="0" smtClean="0"/>
              <a:t>Atypical </a:t>
            </a:r>
            <a:r>
              <a:rPr lang="en-CA" b="1" dirty="0" err="1" smtClean="0"/>
              <a:t>adenomatous</a:t>
            </a:r>
            <a:r>
              <a:rPr lang="en-CA" b="1" dirty="0" smtClean="0"/>
              <a:t> hyperplasia</a:t>
            </a:r>
            <a:r>
              <a:rPr lang="en-CA" dirty="0" smtClean="0"/>
              <a:t> is a small lesion (≤5 mm) characterized by dysplastic </a:t>
            </a:r>
            <a:r>
              <a:rPr lang="en-CA" dirty="0" err="1" smtClean="0"/>
              <a:t>pneumocytes</a:t>
            </a:r>
            <a:r>
              <a:rPr lang="en-CA" dirty="0" smtClean="0"/>
              <a:t> lining alveolar walls that are mildly fibrotic</a:t>
            </a:r>
          </a:p>
          <a:p>
            <a:endParaRPr lang="en-CA" dirty="0" smtClean="0"/>
          </a:p>
          <a:p>
            <a:r>
              <a:rPr lang="en-US" b="1" dirty="0" smtClean="0"/>
              <a:t>Adenocarcinoma in situ;</a:t>
            </a:r>
            <a:r>
              <a:rPr lang="en-CA" b="1" dirty="0" smtClean="0"/>
              <a:t> AIS</a:t>
            </a:r>
            <a:r>
              <a:rPr lang="en-CA" dirty="0" smtClean="0"/>
              <a:t> </a:t>
            </a:r>
            <a:r>
              <a:rPr lang="en-US" dirty="0" smtClean="0"/>
              <a:t> (formerly called </a:t>
            </a:r>
            <a:r>
              <a:rPr lang="en-US" dirty="0" err="1" smtClean="0"/>
              <a:t>bronchioloalveolar</a:t>
            </a:r>
            <a:r>
              <a:rPr lang="en-US" dirty="0" smtClean="0"/>
              <a:t> carcinoma) is a lesion that is less than 3 cm and is composed entirely of dysplastic cells growing along preexisting alveolar </a:t>
            </a:r>
            <a:r>
              <a:rPr lang="en-US" dirty="0" err="1" smtClean="0"/>
              <a:t>septae</a:t>
            </a:r>
            <a:r>
              <a:rPr lang="en-US" dirty="0" smtClean="0"/>
              <a:t>, </a:t>
            </a:r>
            <a:r>
              <a:rPr lang="en-CA" dirty="0" smtClean="0"/>
              <a:t> no growth patterns other than </a:t>
            </a:r>
            <a:r>
              <a:rPr lang="en-CA" dirty="0" err="1" smtClean="0"/>
              <a:t>lepidic</a:t>
            </a:r>
            <a:r>
              <a:rPr lang="en-CA" dirty="0" smtClean="0"/>
              <a:t> and no feature of necrosis or invasion</a:t>
            </a:r>
          </a:p>
          <a:p>
            <a:endParaRPr lang="en-CA" dirty="0" smtClean="0"/>
          </a:p>
          <a:p>
            <a:r>
              <a:rPr lang="en-CA" dirty="0" smtClean="0"/>
              <a:t>Minimally invasive </a:t>
            </a:r>
            <a:r>
              <a:rPr lang="en-CA" dirty="0" err="1" smtClean="0"/>
              <a:t>adenocarcinoma</a:t>
            </a:r>
            <a:r>
              <a:rPr lang="en-CA" dirty="0" smtClean="0"/>
              <a:t> of lung (</a:t>
            </a:r>
            <a:r>
              <a:rPr lang="en-CA" b="1" dirty="0" smtClean="0"/>
              <a:t>MIA</a:t>
            </a:r>
            <a:r>
              <a:rPr lang="en-CA" dirty="0" smtClean="0"/>
              <a:t>) ≤3 cm, describes small solitary </a:t>
            </a:r>
            <a:r>
              <a:rPr lang="en-CA" dirty="0" err="1" smtClean="0"/>
              <a:t>adenocarcinomas</a:t>
            </a:r>
            <a:r>
              <a:rPr lang="en-CA" dirty="0" smtClean="0"/>
              <a:t> with either pure </a:t>
            </a:r>
            <a:r>
              <a:rPr lang="en-CA" dirty="0" err="1" smtClean="0"/>
              <a:t>lepidic</a:t>
            </a:r>
            <a:r>
              <a:rPr lang="en-CA" dirty="0" smtClean="0"/>
              <a:t> growth or predominant </a:t>
            </a:r>
            <a:r>
              <a:rPr lang="en-CA" dirty="0" err="1" smtClean="0"/>
              <a:t>lepidic</a:t>
            </a:r>
            <a:r>
              <a:rPr lang="en-CA" dirty="0" smtClean="0"/>
              <a:t> growth with ≤5 mm of </a:t>
            </a:r>
            <a:r>
              <a:rPr lang="en-CA" dirty="0" err="1" smtClean="0"/>
              <a:t>stromal</a:t>
            </a:r>
            <a:r>
              <a:rPr lang="en-CA" dirty="0" smtClean="0"/>
              <a:t> invasion.</a:t>
            </a:r>
          </a:p>
          <a:p>
            <a:endParaRPr lang="ar-SA"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2.gstatic.com/images?q=tbn:ANd9GcTvM76aOfc9pHBZP8QcTshVmdyAViTU0zyOX-FRXkENuTDOSV_6"/>
          <p:cNvPicPr>
            <a:picLocks noChangeAspect="1" noChangeArrowheads="1"/>
          </p:cNvPicPr>
          <p:nvPr/>
        </p:nvPicPr>
        <p:blipFill>
          <a:blip r:embed="rId2" cstate="print"/>
          <a:srcRect/>
          <a:stretch>
            <a:fillRect/>
          </a:stretch>
        </p:blipFill>
        <p:spPr bwMode="auto">
          <a:xfrm>
            <a:off x="5334000" y="1371600"/>
            <a:ext cx="3657600" cy="2739671"/>
          </a:xfrm>
          <a:prstGeom prst="rect">
            <a:avLst/>
          </a:prstGeom>
          <a:noFill/>
        </p:spPr>
      </p:pic>
      <p:sp>
        <p:nvSpPr>
          <p:cNvPr id="5" name="Rectangle 4"/>
          <p:cNvSpPr/>
          <p:nvPr/>
        </p:nvSpPr>
        <p:spPr>
          <a:xfrm>
            <a:off x="5334000" y="3886200"/>
            <a:ext cx="3657600"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CA" dirty="0" smtClean="0">
                <a:latin typeface="Albertus" pitchFamily="34" charset="0"/>
              </a:rPr>
              <a:t>Minimally invasive </a:t>
            </a:r>
            <a:r>
              <a:rPr lang="en-CA" dirty="0" err="1" smtClean="0">
                <a:latin typeface="Albertus" pitchFamily="34" charset="0"/>
              </a:rPr>
              <a:t>adenocarcinoma</a:t>
            </a:r>
            <a:r>
              <a:rPr lang="en-CA" dirty="0" smtClean="0">
                <a:latin typeface="Albertus" pitchFamily="34" charset="0"/>
              </a:rPr>
              <a:t> of lung </a:t>
            </a:r>
            <a:endParaRPr lang="ar-SA" dirty="0">
              <a:latin typeface="Albertus" pitchFamily="34" charset="0"/>
            </a:endParaRPr>
          </a:p>
        </p:txBody>
      </p:sp>
      <p:pic>
        <p:nvPicPr>
          <p:cNvPr id="1030" name="Picture 6" descr="http://upload.wikimedia.org/wikipedia/commons/9/98/Atypical_adenomatous_hyperplasia,_HE_1.jpg"/>
          <p:cNvPicPr>
            <a:picLocks noChangeAspect="1" noChangeArrowheads="1"/>
          </p:cNvPicPr>
          <p:nvPr/>
        </p:nvPicPr>
        <p:blipFill>
          <a:blip r:embed="rId3" cstate="print"/>
          <a:srcRect/>
          <a:stretch>
            <a:fillRect/>
          </a:stretch>
        </p:blipFill>
        <p:spPr bwMode="auto">
          <a:xfrm>
            <a:off x="609600" y="152400"/>
            <a:ext cx="4191000" cy="3143250"/>
          </a:xfrm>
          <a:prstGeom prst="rect">
            <a:avLst/>
          </a:prstGeom>
          <a:noFill/>
          <a:ln>
            <a:solidFill>
              <a:srgbClr val="00B0F0"/>
            </a:solidFill>
          </a:ln>
        </p:spPr>
      </p:pic>
      <p:sp>
        <p:nvSpPr>
          <p:cNvPr id="8" name="Rectangle 7"/>
          <p:cNvSpPr/>
          <p:nvPr/>
        </p:nvSpPr>
        <p:spPr>
          <a:xfrm>
            <a:off x="3429000" y="304801"/>
            <a:ext cx="487680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CA" dirty="0" smtClean="0">
                <a:latin typeface="Albertus" pitchFamily="34" charset="0"/>
              </a:rPr>
              <a:t>Atypical </a:t>
            </a:r>
            <a:r>
              <a:rPr lang="en-CA" dirty="0" err="1" smtClean="0">
                <a:latin typeface="Albertus" pitchFamily="34" charset="0"/>
              </a:rPr>
              <a:t>adenomatous</a:t>
            </a:r>
            <a:r>
              <a:rPr lang="en-CA" dirty="0" smtClean="0">
                <a:latin typeface="Albertus" pitchFamily="34" charset="0"/>
              </a:rPr>
              <a:t> hyperplasia</a:t>
            </a:r>
            <a:endParaRPr lang="ar-SA" dirty="0">
              <a:latin typeface="Albertus" pitchFamily="34" charset="0"/>
            </a:endParaRPr>
          </a:p>
        </p:txBody>
      </p:sp>
      <p:pic>
        <p:nvPicPr>
          <p:cNvPr id="1032" name="Picture 8" descr="https://encrypted-tbn1.gstatic.com/images?q=tbn:ANd9GcQO6OPruRscGRbMDp5fzBceNOehsy958KUqK3QZey3bmK9artY3ew"/>
          <p:cNvPicPr>
            <a:picLocks noChangeAspect="1" noChangeArrowheads="1"/>
          </p:cNvPicPr>
          <p:nvPr/>
        </p:nvPicPr>
        <p:blipFill>
          <a:blip r:embed="rId4" cstate="print"/>
          <a:srcRect/>
          <a:stretch>
            <a:fillRect/>
          </a:stretch>
        </p:blipFill>
        <p:spPr bwMode="auto">
          <a:xfrm>
            <a:off x="609600" y="3352800"/>
            <a:ext cx="4191000" cy="3139206"/>
          </a:xfrm>
          <a:prstGeom prst="rect">
            <a:avLst/>
          </a:prstGeom>
          <a:noFill/>
        </p:spPr>
      </p:pic>
      <p:sp>
        <p:nvSpPr>
          <p:cNvPr id="10" name="Rectangle 9"/>
          <p:cNvSpPr/>
          <p:nvPr/>
        </p:nvSpPr>
        <p:spPr>
          <a:xfrm>
            <a:off x="3810000" y="5638800"/>
            <a:ext cx="5334000" cy="646331"/>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b="1" dirty="0" smtClean="0">
                <a:latin typeface="Albertus" pitchFamily="34" charset="0"/>
              </a:rPr>
              <a:t>Adenocarcinoma in situ</a:t>
            </a:r>
            <a:r>
              <a:rPr lang="en-US" dirty="0" smtClean="0">
                <a:latin typeface="Albertus" pitchFamily="34" charset="0"/>
              </a:rPr>
              <a:t> (formerly called </a:t>
            </a:r>
            <a:r>
              <a:rPr lang="en-US" dirty="0" err="1" smtClean="0">
                <a:latin typeface="Albertus" pitchFamily="34" charset="0"/>
              </a:rPr>
              <a:t>bronchioloalveolar</a:t>
            </a:r>
            <a:r>
              <a:rPr lang="en-US" dirty="0" smtClean="0">
                <a:latin typeface="Albertus" pitchFamily="34" charset="0"/>
              </a:rPr>
              <a:t> carcinoma) </a:t>
            </a:r>
            <a:endParaRPr lang="ar-SA" dirty="0">
              <a:latin typeface="Albertus"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53752"/>
            <a:ext cx="3505200" cy="1143000"/>
          </a:xfrm>
        </p:spPr>
        <p:txBody>
          <a:bodyPr>
            <a:normAutofit/>
          </a:bodyPr>
          <a:lstStyle/>
          <a:p>
            <a:r>
              <a:rPr lang="en-US" sz="2200" b="1" dirty="0" smtClean="0"/>
              <a:t>Adenocarcinoma in situ (formerly called </a:t>
            </a:r>
            <a:r>
              <a:rPr lang="en-US" sz="2200" b="1" dirty="0" err="1" smtClean="0"/>
              <a:t>bronchioloalveolar</a:t>
            </a:r>
            <a:r>
              <a:rPr lang="en-US" sz="2200" b="1" dirty="0" smtClean="0"/>
              <a:t>  CA</a:t>
            </a:r>
            <a:endParaRPr lang="en-US" sz="2200" b="1" dirty="0"/>
          </a:p>
        </p:txBody>
      </p:sp>
      <p:pic>
        <p:nvPicPr>
          <p:cNvPr id="48130" name="Picture 2" descr="https://tulane.edu/som/departments/pathology/training/images/neo24_1.jpg"/>
          <p:cNvPicPr>
            <a:picLocks noChangeAspect="1" noChangeArrowheads="1"/>
          </p:cNvPicPr>
          <p:nvPr/>
        </p:nvPicPr>
        <p:blipFill>
          <a:blip r:embed="rId2" cstate="print"/>
          <a:srcRect/>
          <a:stretch>
            <a:fillRect/>
          </a:stretch>
        </p:blipFill>
        <p:spPr bwMode="auto">
          <a:xfrm>
            <a:off x="5410201" y="3429000"/>
            <a:ext cx="3733800" cy="3429000"/>
          </a:xfrm>
          <a:prstGeom prst="rect">
            <a:avLst/>
          </a:prstGeom>
          <a:noFill/>
        </p:spPr>
      </p:pic>
      <p:pic>
        <p:nvPicPr>
          <p:cNvPr id="48136" name="Picture 8" descr="http://upload.wikimedia.org/wikipedia/commons/2/21/Bronchioloalveolar_carcinoma.jpg"/>
          <p:cNvPicPr>
            <a:picLocks noChangeAspect="1" noChangeArrowheads="1"/>
          </p:cNvPicPr>
          <p:nvPr/>
        </p:nvPicPr>
        <p:blipFill>
          <a:blip r:embed="rId3" cstate="print"/>
          <a:srcRect/>
          <a:stretch>
            <a:fillRect/>
          </a:stretch>
        </p:blipFill>
        <p:spPr bwMode="auto">
          <a:xfrm>
            <a:off x="4195444" y="260648"/>
            <a:ext cx="4948556" cy="3429000"/>
          </a:xfrm>
          <a:prstGeom prst="rect">
            <a:avLst/>
          </a:prstGeom>
          <a:noFill/>
        </p:spPr>
      </p:pic>
      <p:sp>
        <p:nvSpPr>
          <p:cNvPr id="11" name="Rectangle 10"/>
          <p:cNvSpPr/>
          <p:nvPr/>
        </p:nvSpPr>
        <p:spPr>
          <a:xfrm>
            <a:off x="363488" y="1752600"/>
            <a:ext cx="3200400" cy="830997"/>
          </a:xfrm>
          <a:prstGeom prst="rect">
            <a:avLst/>
          </a:prstGeom>
        </p:spPr>
        <p:txBody>
          <a:bodyPr wrap="square">
            <a:spAutoFit/>
          </a:bodyPr>
          <a:lstStyle/>
          <a:p>
            <a:r>
              <a:rPr lang="en-US" dirty="0" smtClean="0"/>
              <a:t>Malignant cells grow along alveolar </a:t>
            </a:r>
            <a:r>
              <a:rPr lang="en-US" dirty="0" err="1" smtClean="0"/>
              <a:t>septae</a:t>
            </a:r>
            <a:endParaRPr lang="en-US" dirty="0"/>
          </a:p>
        </p:txBody>
      </p:sp>
      <p:pic>
        <p:nvPicPr>
          <p:cNvPr id="12" name="Picture 6" descr="http://static3.wikia.nocookie.net/__cb20131211193018/mmg-233-2013-genetics-genomics/images/c/c7/Lung_adeno.jpg"/>
          <p:cNvPicPr>
            <a:picLocks noChangeAspect="1" noChangeArrowheads="1"/>
          </p:cNvPicPr>
          <p:nvPr/>
        </p:nvPicPr>
        <p:blipFill>
          <a:blip r:embed="rId4" cstate="print"/>
          <a:srcRect/>
          <a:stretch>
            <a:fillRect/>
          </a:stretch>
        </p:blipFill>
        <p:spPr bwMode="auto">
          <a:xfrm>
            <a:off x="0" y="3040796"/>
            <a:ext cx="5388427" cy="3817203"/>
          </a:xfrm>
          <a:prstGeom prst="rect">
            <a:avLst/>
          </a:prstGeom>
          <a:noFill/>
        </p:spPr>
      </p:pic>
      <p:pic>
        <p:nvPicPr>
          <p:cNvPr id="3" name="Picture 2"/>
          <p:cNvPicPr>
            <a:picLocks noChangeAspect="1"/>
          </p:cNvPicPr>
          <p:nvPr/>
        </p:nvPicPr>
        <p:blipFill>
          <a:blip r:embed="rId5" cstate="print"/>
          <a:stretch>
            <a:fillRect/>
          </a:stretch>
        </p:blipFill>
        <p:spPr>
          <a:xfrm>
            <a:off x="3347865" y="0"/>
            <a:ext cx="1800200" cy="3040795"/>
          </a:xfrm>
          <a:prstGeom prst="rect">
            <a:avLst/>
          </a:prstGeom>
        </p:spPr>
      </p:pic>
      <p:sp>
        <p:nvSpPr>
          <p:cNvPr id="8" name="Rectangle 7"/>
          <p:cNvSpPr/>
          <p:nvPr/>
        </p:nvSpPr>
        <p:spPr>
          <a:xfrm>
            <a:off x="1066800" y="6027003"/>
            <a:ext cx="7239000" cy="83099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dirty="0" smtClean="0"/>
              <a:t>referred to as adenocarcinoma in situ according to the new classification of lung cancers</a:t>
            </a:r>
            <a:endParaRPr lang="ar-SA" dirty="0"/>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sz="quarter" idx="1"/>
          </p:nvPr>
        </p:nvSpPr>
        <p:spPr/>
        <p:txBody>
          <a:bodyPr>
            <a:normAutofit fontScale="70000" lnSpcReduction="20000"/>
          </a:bodyPr>
          <a:lstStyle/>
          <a:p>
            <a:pPr lvl="0"/>
            <a:endParaRPr lang="en-US" dirty="0" smtClean="0">
              <a:latin typeface="Albertus" pitchFamily="34" charset="0"/>
            </a:endParaRPr>
          </a:p>
          <a:p>
            <a:r>
              <a:rPr lang="en-US" dirty="0" smtClean="0"/>
              <a:t>Know the </a:t>
            </a:r>
            <a:r>
              <a:rPr lang="en-US" b="1" dirty="0" smtClean="0"/>
              <a:t>epidemiology of lung cancer</a:t>
            </a:r>
            <a:endParaRPr lang="en-US" dirty="0" smtClean="0"/>
          </a:p>
          <a:p>
            <a:r>
              <a:rPr lang="en-US" dirty="0" smtClean="0">
                <a:latin typeface="Albertus" pitchFamily="34" charset="0"/>
              </a:rPr>
              <a:t>Be aware of the new classification of bronchogenic carcinoma which include: squamous carcinoma, adenocarcinoma, small cell and large cell (anaplastic) carcinomas.</a:t>
            </a:r>
          </a:p>
          <a:p>
            <a:r>
              <a:rPr lang="en-US" dirty="0" smtClean="0"/>
              <a:t>Understand the predisposing factors of bronchogenic carcinoma.</a:t>
            </a:r>
            <a:endParaRPr lang="en-US" b="1" u="words" dirty="0" smtClean="0">
              <a:latin typeface="Albertus" pitchFamily="34" charset="0"/>
            </a:endParaRPr>
          </a:p>
          <a:p>
            <a:pPr lvl="0"/>
            <a:r>
              <a:rPr lang="en-US" dirty="0" smtClean="0">
                <a:latin typeface="Albertus" pitchFamily="34" charset="0"/>
              </a:rPr>
              <a:t>Understands the clinical features and gross pathology of bronchogenic carcinoma. Know the precursors of squamous carcinoma (squamous dysplasia) and adenocarcinoma (adenocarcinoma in situ and atypical </a:t>
            </a:r>
            <a:r>
              <a:rPr lang="en-US" dirty="0" err="1" smtClean="0">
                <a:latin typeface="Albertus" pitchFamily="34" charset="0"/>
              </a:rPr>
              <a:t>adenomatous</a:t>
            </a:r>
            <a:r>
              <a:rPr lang="en-US" dirty="0" smtClean="0">
                <a:latin typeface="Albertus" pitchFamily="34" charset="0"/>
              </a:rPr>
              <a:t> hyperplasia).</a:t>
            </a:r>
            <a:endParaRPr lang="en-US" b="1" u="words" dirty="0" smtClean="0">
              <a:latin typeface="Albertus" pitchFamily="34" charset="0"/>
            </a:endParaRPr>
          </a:p>
          <a:p>
            <a:pPr lvl="0"/>
            <a:r>
              <a:rPr lang="en-US" dirty="0" smtClean="0">
                <a:latin typeface="Albertus" pitchFamily="34" charset="0"/>
              </a:rPr>
              <a:t>Have a basic knowledge about neuroendocrine tumours with special emphasis on small cell carcinoma and bronchial carcinoid. </a:t>
            </a:r>
            <a:endParaRPr lang="en-US" b="1" u="words" dirty="0" smtClean="0">
              <a:latin typeface="Albertus" pitchFamily="34" charset="0"/>
            </a:endParaRPr>
          </a:p>
          <a:p>
            <a:pPr lvl="0"/>
            <a:r>
              <a:rPr lang="en-US" dirty="0" smtClean="0">
                <a:latin typeface="Albertus" pitchFamily="34" charset="0"/>
              </a:rPr>
              <a:t>Be aware that the lung is a frequent site for metastatic neoplasm.</a:t>
            </a:r>
            <a:endParaRPr lang="en-US" b="1" u="words" dirty="0" smtClean="0">
              <a:latin typeface="Albertus" pitchFamily="34" charset="0"/>
            </a:endParaRPr>
          </a:p>
          <a:p>
            <a:endParaRPr lang="en-US" dirty="0">
              <a:latin typeface="Albertus"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90600"/>
          </a:xfrm>
        </p:spPr>
        <p:txBody>
          <a:bodyPr>
            <a:normAutofit fontScale="90000"/>
          </a:bodyPr>
          <a:lstStyle/>
          <a:p>
            <a:r>
              <a:rPr lang="en-US" sz="3600" u="sng" dirty="0" smtClean="0"/>
              <a:t/>
            </a:r>
            <a:br>
              <a:rPr lang="en-US" sz="3600" u="sng" dirty="0" smtClean="0"/>
            </a:br>
            <a:r>
              <a:rPr lang="en-US" sz="3600" u="sng" dirty="0" smtClean="0"/>
              <a:t/>
            </a:r>
            <a:br>
              <a:rPr lang="en-US" sz="3600" u="sng" dirty="0" smtClean="0"/>
            </a:br>
            <a:r>
              <a:rPr lang="en-US" sz="3600" u="sng" dirty="0" smtClean="0"/>
              <a:t/>
            </a:r>
            <a:br>
              <a:rPr lang="en-US" sz="3600" u="sng" dirty="0" smtClean="0"/>
            </a:br>
            <a:r>
              <a:rPr lang="en-US" sz="3600" u="sng" dirty="0" smtClean="0"/>
              <a:t/>
            </a:r>
            <a:br>
              <a:rPr lang="en-US" sz="3600" u="sng" dirty="0" smtClean="0"/>
            </a:br>
            <a:r>
              <a:rPr lang="en-US" sz="3600" b="1" dirty="0" err="1" smtClean="0">
                <a:solidFill>
                  <a:srgbClr val="8F6D31"/>
                </a:solidFill>
              </a:rPr>
              <a:t>Adenocarcinomas</a:t>
            </a:r>
            <a:r>
              <a:rPr lang="en-US" sz="3600" u="sng" dirty="0" smtClean="0"/>
              <a:t/>
            </a:r>
            <a:br>
              <a:rPr lang="en-US" sz="3600" u="sng" dirty="0" smtClean="0"/>
            </a:br>
            <a:r>
              <a:rPr lang="en-US" sz="3600" u="sng" dirty="0" smtClean="0"/>
              <a:t/>
            </a:r>
            <a:br>
              <a:rPr lang="en-US" sz="3600" u="sng" dirty="0" smtClean="0"/>
            </a:br>
            <a:r>
              <a:rPr lang="en-US" sz="3600" u="sng" dirty="0" smtClean="0"/>
              <a:t/>
            </a:r>
            <a:br>
              <a:rPr lang="en-US" sz="3600" u="sng" dirty="0" smtClean="0"/>
            </a:br>
            <a:r>
              <a:rPr lang="en-US" sz="3600" u="sng" dirty="0" smtClean="0"/>
              <a:t/>
            </a:r>
            <a:br>
              <a:rPr lang="en-US" sz="3600" u="sng" dirty="0" smtClean="0"/>
            </a:br>
            <a:endParaRPr lang="en-US" sz="3600" b="1" dirty="0" smtClean="0">
              <a:solidFill>
                <a:srgbClr val="8F6D31"/>
              </a:solidFill>
            </a:endParaRPr>
          </a:p>
        </p:txBody>
      </p:sp>
      <p:sp>
        <p:nvSpPr>
          <p:cNvPr id="3" name="Content Placeholder 2"/>
          <p:cNvSpPr>
            <a:spLocks noGrp="1"/>
          </p:cNvSpPr>
          <p:nvPr>
            <p:ph sz="quarter" idx="1"/>
          </p:nvPr>
        </p:nvSpPr>
        <p:spPr>
          <a:xfrm>
            <a:off x="395536" y="1484784"/>
            <a:ext cx="8229600" cy="4937760"/>
          </a:xfrm>
        </p:spPr>
        <p:txBody>
          <a:bodyPr>
            <a:normAutofit/>
          </a:bodyPr>
          <a:lstStyle/>
          <a:p>
            <a:r>
              <a:rPr lang="en-US" sz="2000" dirty="0" smtClean="0">
                <a:cs typeface="Arial" panose="020B0604020202020204" pitchFamily="34" charset="0"/>
              </a:rPr>
              <a:t>The hallmark of </a:t>
            </a:r>
            <a:r>
              <a:rPr lang="en-US" sz="2000" dirty="0" err="1" smtClean="0">
                <a:cs typeface="Arial" panose="020B0604020202020204" pitchFamily="34" charset="0"/>
              </a:rPr>
              <a:t>adenocarcinomas</a:t>
            </a:r>
            <a:r>
              <a:rPr lang="en-US" sz="2000" dirty="0" smtClean="0">
                <a:cs typeface="Arial" panose="020B0604020202020204" pitchFamily="34" charset="0"/>
              </a:rPr>
              <a:t> is the tendency to form glands that may or may not produce </a:t>
            </a:r>
            <a:r>
              <a:rPr lang="en-US" sz="2000" dirty="0" err="1" smtClean="0">
                <a:cs typeface="Arial" panose="020B0604020202020204" pitchFamily="34" charset="0"/>
              </a:rPr>
              <a:t>mucin</a:t>
            </a:r>
            <a:r>
              <a:rPr lang="en-US" sz="2000" dirty="0" smtClean="0">
                <a:cs typeface="Arial" panose="020B0604020202020204" pitchFamily="34" charset="0"/>
              </a:rPr>
              <a:t>.</a:t>
            </a:r>
          </a:p>
          <a:p>
            <a:r>
              <a:rPr lang="en-US" sz="2000" dirty="0" smtClean="0">
                <a:cs typeface="Arial" panose="020B0604020202020204" pitchFamily="34" charset="0"/>
              </a:rPr>
              <a:t>Peripheral </a:t>
            </a:r>
            <a:r>
              <a:rPr lang="en-US" sz="2000" dirty="0" err="1" smtClean="0">
                <a:cs typeface="Arial" panose="020B0604020202020204" pitchFamily="34" charset="0"/>
              </a:rPr>
              <a:t>adenocarcinomas</a:t>
            </a:r>
            <a:r>
              <a:rPr lang="en-US" sz="2000" dirty="0" smtClean="0">
                <a:cs typeface="Arial" panose="020B0604020202020204" pitchFamily="34" charset="0"/>
              </a:rPr>
              <a:t> are sometimes associated with pulmonary scars (from a previous pulmonary inflammation/infection) and therefore is also referred to as scar carcinoma. </a:t>
            </a:r>
          </a:p>
          <a:p>
            <a:r>
              <a:rPr lang="en-US" sz="2000" dirty="0" smtClean="0">
                <a:cs typeface="Arial" panose="020B0604020202020204" pitchFamily="34" charset="0"/>
              </a:rPr>
              <a:t>Rarely </a:t>
            </a:r>
            <a:r>
              <a:rPr lang="en-US" sz="2000" dirty="0" err="1" smtClean="0">
                <a:cs typeface="Arial" panose="020B0604020202020204" pitchFamily="34" charset="0"/>
              </a:rPr>
              <a:t>cavitate</a:t>
            </a:r>
            <a:endParaRPr lang="en-US" sz="2000" dirty="0" smtClean="0">
              <a:cs typeface="Arial" panose="020B0604020202020204" pitchFamily="34" charset="0"/>
            </a:endParaRPr>
          </a:p>
        </p:txBody>
      </p:sp>
      <p:pic>
        <p:nvPicPr>
          <p:cNvPr id="3074" name="Picture 2" descr="https://c2.staticflickr.com/8/7064/7008486711_52a5866618_b.jpg"/>
          <p:cNvPicPr>
            <a:picLocks noChangeAspect="1" noChangeArrowheads="1"/>
          </p:cNvPicPr>
          <p:nvPr/>
        </p:nvPicPr>
        <p:blipFill>
          <a:blip r:embed="rId2" cstate="print"/>
          <a:srcRect/>
          <a:stretch>
            <a:fillRect/>
          </a:stretch>
        </p:blipFill>
        <p:spPr bwMode="auto">
          <a:xfrm>
            <a:off x="3563888" y="3276600"/>
            <a:ext cx="5000722" cy="3581400"/>
          </a:xfrm>
          <a:prstGeom prst="rect">
            <a:avLst/>
          </a:prstGeom>
          <a:noFill/>
        </p:spPr>
      </p:pic>
      <p:sp>
        <p:nvSpPr>
          <p:cNvPr id="3076" name="AutoShape 4" descr="data:image/jpeg;base64,/9j/4AAQSkZJRgABAQAAAQABAAD/2wCEAAkGBxQTERUUExMWFRUXGSAbGRgYGB8gHhohIB8jIyEiHxwgIC0gICIlIBsdITEhJSkrLi8uHB8zODMsNygtLiwBCgoKDg0OGxAQGywkICQsLCwsLCwsLCwsLCwsLCwsLCwsLCwsLCwsLCwsLCwsLCwsLCwsLCwsLCwsLCwsLDcsLP/AABEIALUBEAMBIgACEQEDEQH/xAAbAAACAwEBAQAAAAAAAAAAAAAFBgMEBwACAf/EADsQAAIBAgQEBAMHBAEEAwEAAAECAwQRABIhMQUGQVETImFxFDKBByNCkaHB0VKx4fDxFWJyghYzsiT/xAAZAQADAQEBAAAAAAAAAAAAAAABAgMEAAX/xAAlEQACAwADAQACAgIDAAAAAAAAAQIRIQMSMUETUTJhIpEEQoH/2gAMAwEAAhEDEQA/ANF5f8URpntYxrcb5WG/qb3P5Ys1yeFnmRM101A0On+DhM4ZxWoo1pYpzH5iwZnfpfS3XYjGhIDqDrqfywOPks6cKAjSJHUAqhLMhaQgamw0uO/rjpZ5LeKTkiOVhp5hbdW9PXHviVGxCEm5F8z9R1H/AK33+mI3rUSJ1Zi6gXcnzeZjtb36Y03dUSLMvD1dlkSyW8wKjVr73x8HFkDqrHV28ttbA29NMW6BG8JBIQXygEjY+o7YqS06LKhK/IpYt2scJabpjeaixxSpVAufqbgev+9ceeDyiWNWK+3t9cQ1MbTCN7iNL3e4vdTsNf1xfbyWBK2G/Sw6WwG0o0clbPUzaeUZvTAyouJVjilQG93FrtYdPTA6t5shRrNMihBfInmLDptfEvBOZoZgXQMoZrG6229998J+WMcsbo2FRRDxhJ4puFsVuLe/vi3NTIwswDDsdsKXMfOEVE6hqd2L6hkAtv1J99sWoa34kKzM8Nvw5rFvcb203wPyJv0PRpBKs4q6llSINlG5cKD7aE4+0tVO7i6xpH+LUsSe2wwjc3c+NTzotOscq5btr1voLjBHh/FIDT+I81jLa4ZtULDYf5wr50vEFcb9bGmpr4zL4WfUja1x/GPU5GWyXBB3UgHT/dsZBPyRUxRjwZgQwKgISLqepN+umGCr5Vqm+HInsI0AZbE3PXTYn3wn538G/F+2P80RlDxul48ujZ/m9PTHcNUjUwLHlFlKtfT8sZ5x3h1UKlTD9wBqMt8gA69AAdzge3PNX4zLG8TrbQqNNOupvrgr/kPyjnw/UzVoajLfVrbksb/8DFimnV1zKVZTsVIscLfK/N61UdyouBZyCN/Qb2wwh40XTKo6WGh/bFVJSVom00fXiDJaxA7YpQK0d81ih6qdR7rviVuIjPYXzEWHb8t8R8RaUxgqAZNNbaA/3tiiT8YhE3nGeFiSDZhrrj5Vi7qxAyto4vt66dji+tQAVDkBj+p9MSyQqQRYW9u/fHdqOqwXxJBII0DtETbKw9Ol+xxBLxKVJGjSC1mzb6FepHbXBdaYKFVdAOh2/wBGB1dUOszh5FEZClVI82m5uOnvhou8A1R0qxRv4eVlMupN9Af2v+2PVQXRk87XAJIFrOP5x9jS5+UEsfcX6EH2xXmdZ2yxS5ZI9x6HtfthvugOnfOpkjCpKTYguDa2C7IXQA/MLeZdr9xgFxWjIsyxguW8zLuO5PpbFzgshljuJPKbrotvr6YEo2rQU9oj4pwdalVWcXMbB1INrkbaYzWs5yqoqiSNQrDNouU303HvvjVc/hKfEYm3W2tv8YH13A4J3ScBc4Hzjr2PuMZeXivUX45/GJfEeL0VSGmBCzxWysdNel+4vihwXnDwYcs8QNmAugAFj+K3U37YIUXKiKZ/iYlyyaLIDYEE9BspG98L/BqWE1MtEyyZWbylmFxkvrYDUMDvjLWl1VD7xPlyOq8E+KS0F9VI83ofqAcNcM7NFG5vfTMO99D+uMt4JwCajEryTiEAK1wSQSpuSdraafXGj0DRVMcbwyNkRrgobBu4YdvTGjga8I8qfpPxGJyrqTlXMLFeoI1Bvv8ATEc1FDEgkEZa9s1hctpYX+mLgqlYuCptHZrkXB03Xv1xFLIJoA6hh1XMLG+NNy88I4WKiYIMx+UdvyxWq41c2JIYqRbuG7Hra2LDLmAUjQgYgpXvmH/dpr/b/emFX7CCuO8bjp1CyNZFstr6sdgPpucI3P8AxebxE8GqGUgnKCO/exuMWvtZr0jlhV4BJoSGzlbW0ItbU6g4p8oyGWXwJKW6AZ1Yre1/6ie+MnJOTl/RohFJWAuOcPkGVpJokVkuojBGY2Hb++GLkurWN0SonMhlAMYA8qjsCdb3w68V5XpqlUEqfJ8uU2Nuuo6HADmDiIpTHT0axtJH+FrXHa19z9cI49UMpdsB/GeMrVVIhhLFl0At5SRvv20xQ4dXxT1rx1FKySOCjOX276bC/pg5QJQQsKtvLKBZkBJys3zW766XxW4hy/FxSX4hJ2VB5XXLr/g4CSYbAHE+CR0Tr8LL4s6k3RrEqpA2UCx9z+WI+H8nSTtJ4jFZrZsthlue7flhq5o4ZS0/3yt4U5XKrkk3NrXt3t1wu8D4RLKCsdU3hjN4knmGpH4SfmGmuA27CvA7yhw/iCSgTuvhZQMt72toLAY0CScJYaeIw8oPXGd8icQRJBEskswJsrFdFI9fXGhVcSMyu4Wyg3JJuPa2nQ4txNesjyJnspnjs43uDY3H1wmVPIVKW8qZd9QxAF+tvT98ScV5xjppRH4YEZ2K9SdTtv8AzgJUcSqlqstUwWmmUgWYDKLbg73HX3ws5xk8GjGSPEvLElG8T0pMozHMdNvW398M0PMUMs3kqVIjHnjNspt1zHa3XE3LvL0NPAwikLq+t2N+nQYzqhpKelrXp5FdlkGVc2i69u4v1wE5QdoLSmqZqfCuMU1RG0keUhWI0N9uowt0fO5nmmp2p3DAkoCbEgdD0v1+uPvLfLWRpQ8axwm2ik3cjbrfAznnmGltJTBXD2sWA+X898N+Wb0X8cVg0cK5jh8WOORZFL/IXFwD/Tcfvg5DGvmeJiSTqGva/a2+M05erBw2nlzyLI7APFHexII16adL4YW5/RBAzLZZr7nRdbHzbXF8PHnf/YWXF+hqzeIuZWyHUaa6+mKUsuR80i5mVcuYDRr9TgrSNG65oyPMNSOuPdYhyMAA1xoDscaYzX/hFxKS8RYJYKM46dPpiSOcBlbwQCdyBqMfaUZ1GZAh2t/GJtFCmzX/ALe+C6WHaAON1ASUSC5N8pUtYAX1J/zbE8ZSAiKMMQ5JzA3CHpcb64KvSKWJKgg9D64FmmEYbwyEmI0uMwIHpt6YommqFa0+wJKjQpKpmY3zSroE7XHUYJLCsanKoyanyjrgJXtO5EqTqiIv3iqt7nrpv7Y6Di7ooMaNMCPNuDcenTvfHOLaOtIvGSKoiZHAeM6EdvftirwzgEULBB5mA8pbVrds3bBPh7xyZ7KFbTMPp/nHp0ZTZdARvbbEZRi34OpNIyTiRlfimSfWMgqb/KU629f4xoPLNJCsclPD5YyLoQ+YkN1ueoIxQ5k4Wk0DXbyG+YjcW+mE/wCz/ikQqEiSSUWYlcwFnX+k2OnfGKDakaZK4mwy3AsoB00Hcjf0xC0b5wb2Sw0vt3v37Y+vVjxFWzEMCQ42Hpf1xE1R4qvH8rbAHr/jG1WZmWK1rC4Njv8ArjwKxCWJIGXqcU/iFaMXa+TyuemvY9cQeIkkTll8oupAPzAD062x0l/izk9KKcdo6mbww8ckg22PvifiKQwt8Q8hUILWv5fyxnPLtNFFxfKgJQqTGzHXUfqcPddyuJqSSB2JLMWVr3I1uN8YtaNLVHrlOSR2dviEnhucpB8wPbCJzWxFeXniKBGHmQE6A97a6dcN/IHK8lGJPEcEm2g299cWJHE9TJHmzIFAkjZdLdbd/wA8K1gU9sWuAcPo6iaQCUuvRDcN6HX36YZ+IUho6J1phYqLi4zE9zbqbYGcRpKLhx8dV+8A0RW1N+6729fbBrljmRK6Nyq5clgQ3rhopeAk29FHgMn/AFNTFUIxRL3kvY5um2n0wx8N5fK1OYPaBUCon4T3wwCmUfKAp9P9tiKeWOnTM7BFXqTYDHKH7B2/RRnjESP8NEmYMLi1tTufywkcxcdrBOYHjskihRlubFuoI7Hvh0NC01THULPaALoi7MT1J6jCdznanrEqAXcb5VOgI6H0OBNfUGH9grivD60U8Mbx2VCQTuSSdGNvNYYsVVMfh2SrYTOq5osjeawtmsdj7YJQcypXVKRrGyXBF9wLb3HQeuLPLlEs0krZHBQ2Bbre48vbb+2JO7qinzQFytxaVmSCmZso1bPbQd+1sOJgaWpDNTr4KglXa2YNfoPW2AUvJ7RxypHU5p3ANiQNL+muvfbDFyDR1EcDR1PzBjlubm3rh0tFk1QP41NJVTeHTlvujZxsN9weuKY4LPLV52WmeNDlJIzM1twT398aG9MhUrltmFiV0J+oxm/GeLycOmWnplVky5/vASzlmJPmHbucN1rWKpXiD/OHKqzqZIh96FsFvYN6em2KHJXB5hHJ8eqFDYojgHJob+19NBgoeb4vAkkIIyDUA5jrttpiblHj6VcTEXJUgMCNRfb0w66NgfZIG8x1skUAmpCfuyDkAPmA6W6i2DvLvMYrIPFi0ykq8bakMNd+mKPNMgAyo2RyDlYjyi3c7DAvkmuIR7mIOdbqQA3Yn1OBCfWdfAONxsdFlWUHQg9R29u+LAlOl9gNT1vinw6sMieIo9GXqCN8W7qbAjfocbGQOFUGFl0YjS+BlRKCyuUsVIzaf7cYKxU6ixte2198VViIk30PQ63wYtAaK1E3nZmVd/Jl7ev5Y8hRGVSJFsxLNmJ/O+JKqUKoJXW+oXt3xBQxLlN5s2Yk31G5uAPbD76LXwjh4WIn8jm2Y7nZT0+nbFjiVWEChXIOa+xOnsMWmjUAh+n4v93xWqZ4VysXAGYWLDc+n/GOTt6GsKlZADEFA2HvjHK2WeKqKxBQ4byhFFzf0te+NYmQ1SZKeZAFa0rX8ydQAAd998BOHcjeNNIJpy5iYBZV0l9iRpb9RjzlFt3RrUklTDnL/GxIq0sj5akpdkIN1P8APW2GOKjAylmLMvW++KKUsMcg8t5Alg7fMRb+rrtfENLUrkkmQOzLfynqfTGvjjJR0hNpvAvNTqBawAN7266YFQTJkZB5fDbzD0tfS24OLfDeIeLGptuLmxuv0OPboMvmC2UXJI7a/XHOWNHVphXFZ3krZ2g8QvmYqNmBGh0G19hjaOXFkFNF4pvJkGYne/rhXqfhamoDwyqjA+Zhpm9jbc4PcW5jjhkSJRnla3kBFwO/tjLGSVsvJN0gnxOhWaJ4nLKJFK3U2I9j0wtcocKlpM8U0ocNrD3sN7+9xp6Yhr+dgJmp7MkhbKraW1tY+5ucEuHcImEyzNJ+Eh1Jvc/hI6A23t6YDlbxHVS0C8N5biqKlqppJCwbWN1sV9D6W6YdI6KNVIVVW/8ASAMScN4WkanIWOY38xv9Me6jKNdvQ7YeMeqsRuwNxqOoMci0xAkABQtsf8nCz/8AIRUcPcVUWaRVJeOxUnKbXHbXFzmjjdXGymkjEkYHnYDN9LA+nrialVahIamcCOV0KZb6NfoQeu/54Wc+3g0Y16UPs34jHLFkQNH4JNkz5gwbW5uNbHtbFX7QOGTZlNP5rqS0YALE9wDuMMfL3L0NK7tFmGe3lJuBboOvXFqu4lTx55pCLxixYC7KO1t8cqrTtu0Q8A4XlRZXjRZmUByq2JwJ51nqKaBHp3GYN59N77XHQYNcr8wx1itlYEodRa2hOmntjuI8KkacMHvEdHQ/tgOOWgp7oi8Q49SCqhqJRKswUZwvy6jc9wPTGnoLrodxoffC5zRy7DJFfyxMuviEDQD3xX4TzUBJHBYyrYDxgdCfT8/0wItRdMLXbUNNNAUFixbXdjrr9NsK/P8AxmKIRwyRPKJbjMlrrtsT1N9vfEf2g8wPFH4UJIkfXMOg20O18EOSopGpEaVvEbUgtr7C/X3wzd4harWI1XwWaaoejpo/BjjBYOxPmGlgx23OlvXDhwWmCItPKSjprceXxD+Xm26a4p0VdT0tTmqGZJX/AA9Lnra/tizz3yzNVPE0UgVVB0NxYm2oI9MJFZY8ntMM8Y4bHUxNG98p00P74Sm5XipKee7km2ZDfzgDTa2x6/TFbgPD+ICclMyqhCt4h8rW9DvfuMeHnrHr4lmzsubKy5fLbcjbbbAk7OSr6Fvs75hzf/ygtexIdtCPT133xoEaNkUv8y7nGTVvCJoeKRvDmKu4uRsFO407a/pjUZWIAYSAL1vrjTwSzqR5Vtk8HEUYNlv5Tbb9sU6OtUs+e6G+isRqO4x1RGqkhSR1ZQPmHp9cVuKIPCuAMwuFJGgvv+WNaiiDbL9Tw8MWeNvMRb0Hf88R1UDJJGczZdFKhQRtue30xY4dGwiQ3BNtbbYuSlRYHS+F7NOg1Z4c+Uki9htigaSOoObL8o0RhYA9/wA8W4qpGViCx8PRgBr+XXEXiCWP7r8Wt9jbAVoL0WeQaGEGrmppc8UslwP6SNwSff8ALDLO4W0keVQSPEOXVhtt3wM5E4ekFKFRcuZixGa+pPft27YKCfTUaFiNB29NsT48VDTduz1VQI7AhhdDY69+h7Ypcc4UsqeHneNevhkAm/QnE8kMIYFU1lbMSL7qNzgbVcVZ6hVjs0OudwQde301wOaVRoMFtiLScXqDVtR08qJCCUQLY5QOoJ1LX3we4TzIi080beJMsQIaQ/jPUDFqv4PDRhp4YgZGO5F8t9yB/u+FmsgauhRIWjikDFmRTluLWubf2xjbadGj1WXOWK+hMmQIUdvNlk2FtrHQDfA37UaeMTQsXKvZiWC6Zbi2oOtr9OhxOn2fsSzvMWJUAadRbUnrtthxj4BE1Mkc6iUxjRnH7nbDJfoDaI+EcBpiVlCK7qNHJuRpgtxfjEdNE0khsF6AXJ9hjNKjh1Zw1pWge6NYjNqLAnSxPze3QYh5i4mKmSmZy8MjR7kXTU9vca39McpUsO62zVOA8chqUzxPdQbEEWKnsQdcX6yBGUq34tLd8I/B/hKHw0d0WeYKDlJsxvYG2w1OD/MXMApoGlyGTIwDIpGYXNr/AOPXFVK0Tap4U+JzQ8PiLrHI+dgMo8xv0wk868TWeGFyXpnVmyxlSCRpc6dtMPnGoXnpmSJsjOt1JvcXGl+2Fvh/LTRQqKlFqLNmLMbhO9iTe3fEq2kOmlrF+hFSeGzNnaVQ10IJzXvr6i29sM3JlS9RRtFM4EpBAJsWK7XI6698LlPVTvUGGjdZIMxIRCFBW+o11PXUYc+E8nRQzidGddNVLXH+MLFNsaTSFzlkmGraIweCXYeYX1y3AuPUm+Guonqo5v64772Fre42xJzbxiCmjWR0DvfyKCM2hGt+wwncTqeIThpqaS8RFgikXF9wRvcYLzLOW6aE1NnzZjmVhbKdh3/PHml4PEhBWMKVFgf4G2Fjl7mmKlyU1XPmlHzPl8qk7B22FupwT505meDJ4UYkRhdnuSB6WX064outdmJUrogk5aCVTSF/uW1yubjMd7X2wzqqqgtYKB6ADGTVsp4lUqoqsgAuUs1hb5ip2P1wc4bxVK9J6RgY0jsAwb5tbb99NvXCRaTwaUW/SzzLwuCSeKRGi8YsG+8bQqNyo2NjbBPl1qySeaSY5Yb5Yo9L+XTN9RrhH5v4fRQhYvEl8SMEhBe5za720vbfph95J40tVTKV0ZQAy3Oh9zqcGHp0vCnzhzV8D4d4s4cm52tb+b4VpKqrmro6iBWMUuXL1UJ1Ddjv+mHPnSvp4YlaePxATYLbfHrhfF4mp2eJMiID5ctrWF7Wx0vaAsQm8b5QqJajP8RuTc6+X+cUeHc0vS1ZibNJGD4ZDG5bWwNumK3FOe5pJI3iBUAHMlr310/TDCKGqnab7tEzJ92xADXI2vuL+uEtof1aPnwNznU3G4Hqdwced3MdwyNoQPwHr7YDcmSVUcaR1FhsBnIvfte9ifTBqKkWGdmGz67/AJ49Ljk2rZiktwhSVqdkjBDAk3v07WxcLEECVhlY6Hr9PbHrwkMge4Nxe1+3UYoTz5rWUshva51BG4GGqweBCJHQjYjuBqcXYoQugxQ4YCAq2IuCTfp2xfZrG3fE5DISPs9qqeOBIoJRJ3169dDsMH5K9jHmaNo2uQQ3pt+vXCFQcLHDJpZ2bNDYZANXB1tcbWF98NvKnGIqxZcrlwLAgixF7/rcYjxTjVFZxfoQnqrKREAddWPW/a2MulU8PqXSOpDNI+ZkyEkDU69Li529ManX0zGMLGLMlrDe4/fGV0fDjX1TvJIRJHIqnQAkC+4GnTQ4XnadB4vpPx3metkpQwjaNHcqpCEkqB1001wvUfD5qlwITaYj7zzFSNfy21IxrXMjAQMgfw7qfOLeWw/xha+zxaYRSiBmaTQvIykXJGlgemI/SqeFPnevlpjSxipYZFu4UavYjU/la2HOTjMK04mkbJG4B8+m+1x3wJ4rwekd42qjG7kBQWa2b0texxEZqSvvSkN5DfLqtsptoR0x10CrDnGVSppM8dm0zIbf2wtcu8LNWmStUSZPlYi2UncAj9RilQVlWa1aTRKcXXJl0CDs1r3+uLnL/CqlK6YedIFBEZJuNdjY7nAeuzlioJ82cApgI5pMyiGxBU20W1r2Fza2BNT9oEKuGWEuGF82xBvr5Toce+LcwmltDVMZ8wuCB0vY30/TCbxiRBM5Qt5gQseWwAt0I07+uO7bgVG1pqks8dXCUEhVyNcpsw/xhT4jxMQK1CjtJK2hz+uwHucR/Zpw8t9+ZSbEqB7bg3x95w4mi8QhKxIzKV827NcgWAGhI3wHpyxl/wCzqgClmelaGZdMxvYg9gdsRcf5pqqOtcMviRMdF9Db5SOp7dTjl49UU9fJHIGeNrFAF2voNRuL7+2PfGOY/hyECpUSAsXAIuhHQ6EjXW2GTwD9C/OHBFqqcuEOdVuoGl+trftjPVWpjAULNGxs0USg2a/e3c73ONU5Y4s9TTrK0ZjNyMve3UXtp9MF3ist+vc4bpei96wzzjfILzuZFmCNIB4ikXF+pFv3w50VIscWTKfDQWzPazWH9sJEHFaiLijCWXJEZCuQ2tbYX7Xw5vXQ1BaJZfvIzZgpFx6EYEKYZWI1Py7HJLIKGoTw1IuQSWB7eq9sVeZ6QwTxovlgVg7FQRcjU5yOtr2Hrhwrqij4aLkBWfcKNTbrboMKPNlVPLUhY2ZoJUzhRsbLfoL4Rqh4uypzBHHUz/F518B2AuQb5h8yBdybfTGkcscCjpYyIAbPZjfU+5J6AHQYRaGg8WhsgCTDzQqxtYjQkX766nBTg71M1KkMNWBMh+9ZbMQDey3GnfBhKgSWBD7QeIyosARUILG+YAm4Ita+LHH+KDwQUIMvlZlUi4vvmUa23v7Yoc58tvPJA5k8kYswt5mNxqtuptbHzhHIhWc1HjMQbm1gCfRu++OdtsCqkdwPhVHmMqAQzMLFC3yknot9L74Z/BbI4QnPawJHcb4zWblp6asRpZvnY+GRqXIOgbtqQMFOJc1VVNTliQ8hc5Q1iYx1zAfpjoySdM5xtWhg5cpZjGyVq+IY2BQ7kkdbj1wYpyS4BP0O4xR5cr5pGQvG4BQXI+Um2/69L4IVckZlDM3p7438SajRlm7dkq8MVApDsChJJ01B6Y9uRbyqNDmtizGgIOh8t7a98UEqj4oXJay6k7+1vTDJtgxHx5g85jUnMlmJtpY9P3x74fxQMZAQVCtYE7NpqV9MQU1axY/dWP8AVpZv3viCSmK5wwJB0WxsdQb4LSSo5PTM+eHFRV5IiwkHkysbKTvhm5BSng+ISKRviFy+IrDXTfKLai/Xf88VOX5Ia2UyeA0coHznbtf++uGbhnBY4JfiJBZwhUuCSSv/AHDY+9sedxt9ka511oNRu91Zgb9fTFReBQwzyTotmltn9xe2nTfBWKuQoWuGVdSV1/tj7GwdL3zA7HuDjXNX8M0XQk86mOWnaMSoGc2Us1gTfb/GErjXCp6OCOK5zTElvDJ0I9teuCf2pUDGeBY42YBToikgEka6YrijqlWON1kLBboSdrna9z/e+MUjVHwGUnDI5ZIqeaWRZh1y6W36639cHuZOGStVQ/CB2yHLJlGUKRY3Zutx+uH0UMZKSOF8XKNba+uuL0KeW4AUnX6264dRsVzEoc9wioMZQ2zZFkAFievra+LPF+do0cRwuruT5ragemm59MK/NVNLSyvIkCoFYWlC3uD6HTe/TFrkbl2OqAqXdlcSE2Hykg/vgb4HPRn5o5ZhrI1d7oyXsy7gEag4TGpoagZ47h6dAAt//sP8+g3xp01Uguhdc1r5Li/5b4zzmXgrVByU0OR1Ys1zlDAiwIPoemFn6dB4M3KlPagDOAjOGL5Ra1za5tpm1wt/9DeCOomjlWQZbxkAMVIO4J6+2KvD+KVCSS0c6kx5LaDW50vfr1x85X4RVxzRKpvF+KzDKwvqLd/TAk08GSrRy5PqxVQpI4863Bv1sbfripzTxM0JMpphMZGyhgBoLbt19MMsaiMeUKqAaqBa3qMJVNxel4h40Ll/DQ+Jndstxe2lthiuKJPXKwfw2tqY6uSXK4QXLIxsoFrra+l7nphs5T5imqGZZYshGoNjb2seuM84xxiokkaMWkSMgpkW90Hy6i5NxbfDtwjmGU1IRo8qkXIy/LpfU4km09KSVo9c18i/EVIdfKkgvI17m/t7bYDcqpTQcTmUswOqoz6AEasD3J0sThsoOcKWYSWlsIyAS2g12tf1BwI5koacusqIxmceVlvlPYnoT64eVLULG3jO5ipqSsdguWWeNDlGY2sd/Q2tf3xDyBw2qDyGoFowoCA209rbaWwKHJ1TFFJJCQZX8oUH5UO+v9RxbEddQ08KwLmci7qfPc9RqdAB2wv22H5SD/HuBpnFQr2Kalf69Nh2wgcDhqHaVaGNobMC13Pra99iNdPXDTxLjHxFIsdQrQSMMy5QbArt9CdLHFPiXE5jSx/Bm01/vAAM5CjUgMLHAbj2w5Wlowf/ACmOnRUqHzzgWfKu59B1PtgZzDQ1tM7TQSuYpG8TIDqC1tCD00AxS5Xq4XyVU6k1RuuW1rkbta2nTD5xereOFmSPxCPwjX6+oHbDrVrFePEZ4vEWrqlo6hTHJTEyRLGpJNiCQQd7kL+eGngXAA0DGeOzStmKncDtpqL4E8zCOli+MMbieWymz2yltTbtttj03OtPJRqiuyySLkW+4NrZmba19L45Jes5t/B3psirlHlA0T+MUDw3MAM3nDDN6d7YD8qQVMMNpR4jgr5SbkD3698HOIwhTmzZFswZv6fXXGvi5KhZCcf8qPdTXZahIg4zEElToSO46H2xbqIgWEl7MnTvjN+WeORLF4lU2YxyZY5Bc5jsbW36H64eGq88ZLG2vkIB1HTTA4eRz9DyR6lah4erSeJGPLrux+b0+mJeKgvG0Lkx5oyRIOlt/wBMW+HT2JuwIdvJYdhrgd9oKZqKW1ySugXuNcU5pYJxrSeeSOnhL2CogvoNP0xU5d5g+JpvFZMlyQVPYfTFjmSvghhJqCAjeXa+Y+nU4UuUss9NKsTyDzEZmGo+ntjC24vDQkmgnFzLQ0rgI+xsQpJAv3HbDXwerEkdwuTfy/vjIq3glLTufG8byk+bLox0NsONFztTZac5XUPmC6diAb+l7Yrx83yQJ8f6HKoiB2AJxmfNnO00NQ0aKMkdr33JPft1GNDeoWFvOT942l+nphe5m5Rp55GqQC5y3yg+VyBpcfzhuWGWhOOW0xDi47NJxGNySAABkJIUaa/n3xqPKdbJNDmlj8M3NgOvrjM+GxTS1gcR+Rro6ONIyBYf8j1wywcyrwtViqLyFjeyD5V6m5316Yzwb7ItJYPK8ODeJnOcN+FtgQNh6HCDwXmdYJ5qepQQEN5Oi2vp9db4eqCvd2NkAQglXv8AMOmnfCfz9wCSamdo0zzadrkdR740ShlolGW0wF9pPDlzrUojXNldgdBb5fz74ZOVC86QTCQlAhVgbXZr21tppbFCsnWeAU3iZZmQaFdLroQQfXFTg3M5pI0jniysHZSUAsALEm31xmTV6WadYS891zJWU8S2CTLlYka/NYWbpa98S8h1ojmqKXK14zcsTe5uRt0vuMOlXDFKEksptqumuv8Aowo1HF4YeIPCkOVnXM0gHzEAnUfx3w0o9XYqdqjzM1QOLZFLGnkXW+qgW/Q3GPMvJMKpUCFmBkWwBOgtrbT1wvRfaBOEa6IWzg9QANdO/TBPnCsmpnpxCzIsjlmO+pI09utsKNoa5S4V8LSsajKpJBubeUdiffpjxwngqxTyN4xfxAWUeh69jvivV8FnaOYzzXiMd9Tpffbpijyzw4fe1EbszRgrHfY2Xe3Udr4X34GvtlHjfJcsXhpAjS52LG9st9hc9gOh74e+XaHwKZYpJAzID5tPL7dgP2wmcD5vlgyxVWeSV3B1FsgIt0FjqceqrhtRTPNLUSjwH+YodXv+FR0Ou+GugVeM02idHUlXBA0FjfFHiEcQdZHYgqCFW+/sO+mFbkxqeChafO0S5iWub6LpY273274EUnCjxCpWeOcmBGsLkiRLG4UA7HuT3xTtaoTrTJOPpUV0cU1NEfu83lzBWv0IvodtsWY+aKdYnyonxEIsNALsR5iPTMNcPHwXkKqSmoN1wv1XKaLULLBFGMxPis1zcG1wFOmuuw3wjg0gqSYD5E4hHXTEypaeIA+TRXFzrboQTtg7VUlcJKhonGtjHcAr6gjodMEuH09PDUGKOJY2Zc2ZVtmA9sEuIO+Q+FlD3/Fe2HUE0Ds7E/hvDaqolVqzIwBHktpp6bXviPnDlamLJMzLCq2BW3lbXQWG2vbBvjHMUNIF8U+YjRVFye5AwH5g4e3E4YfBYeGWzNrr/ovrhaVYG3dsvcFWZYvvpCGchiw+VR0XTHnn6Kd4Y4oDoSQ5J3GX+2p/TFqGlVJMtncSHz9RHlGn9/0xn3OPHaiOtfK7ZBoi9Lenri3JHrBJCQdzbPFLyZUeDZ8q5WzWB6W19Lmww4cL5xilC08Sh5BsWHlNtwD3HfFzlu1XQff65wQxFxcd/TCpyPwOBq0+HMHWEhluCGO49j2xKLcWpDyqSaZplNEjmwBBjf8AXrgfzfwuSaDLEbOdM17W13P74LfE2kChdG6jv64r8ZkYFFW99/y3B+hxsce+GZProE43wWKrQJKSCNVINiD0thUp/ikmhgpAEiG+YA37l2te+LXM0DV1LHPTMQ8eoCva9+h1tcdL4GUs1VFUwNIBcgZxmH1vjA34a0hi5z4vT3FM+srjQ5LhCdAT/vTC5wSNoayOKqmidF8yKQMwJ2Isul+18GuYOD08spnWTLNluoLDKWHy3HvhbpeHOtSjcTIA/A+a5JBFrZdx77Y5+nLw1ysjjkyKTZhqLbfxj5wyAomQ663v20/fHeCpCkqbACxB1/zj5xOQZ1VXKMddBe4x6Mf4pGN+2DOLRZo5fACiYbaaE4Fct8LNVGslfSr4qMVBYduoF++Gn4hSQFXzX6+U+tuhOPtLMC5TIwuLhj1I3HuPXfEpcKux1yOqJKWLw1Cs5Y33I77DTHqqqbSLGwsW1Vu5HTEVZVLGwDAm257Ysq6uFYgGx0PbDRj198A3ZnPO8sEFTGXL+KcxWw0I2ylu19PS+FuloXrpHXLkJGptdb9D6E7HGk85cAWqhIdblTmVh8y33sfWw0x8oY4oI410QEAXOhP/AJHvjJPip2aI8mUK9HzEYKRo3kWSohU3UNfQHvbW35491PEIzCvEFizS5Rpc2FtGHba+KfMXLiRVL1ckg+HZrsALkki1hbcHBjlnh0YpVUHxYmB+YbgnYjCP9Df2A+YOKR1FOppIgslvEOgutr312vj1xnjU6RJCSHkaMEHKLg9beva2CHH+FQRUzwwFY5SpyC9iddvriryjyq33FRMWBjBsh99D36nTArQ2qKScbq2EFGzMxkQh8wuxDHS99fKB+uG/lTlL4UkvJnOlrCwH66n3xFyzxFK8u/g5PCIAcbmx2va9tjhgTjEPjmDxAZQL5etsUil6xJN+Aet4BSS1QZwGmAva5tp3G18fONQwRxzGqYtE5GjXsvQZQNsF6usghYu7IjEXJNrkD9TiKoooa2nswLRuAw1IPceowevwWxV4JURVEM1OIQIRcrk/FbrfoeuI/sx4goEkHh5GBzX1JNzbzHoRbF+RV4afDgjCxEZ5JHJIB2+pPbADlGrqvi87MoR5DnJK+bewW2pGJrGU9Q78500pgzRSZMpubGxPa38YAzc++FSBvCZ3ByXPyk9ST+2G3jMCTwlJPlPY21GB/FYKSnowskatCttMua57+pOKtO7EVVRT5X5herjEmVFbNY+bXL1I62vbFjiPNMCg5ZRdSM2hNxfUA7YTKShWesz0vlTTxF1QhSLEjodRt0wf4dypRussPieIw7NZkv7b4nbeIZxS9FKu4ZU1lUyg5lILxOwOXKelwNO1uhGNK4DwXwaUQZspy2LKPzt6nA7hKyUtMVWK6RqcrH5t/wAQ3PfBduKZFiEi+aQ28oJGmm/QdcV4lbz0TkeE0cxjlEIjYpk+e2h6anqeuM/puBzSV0+cN4N9Cbb30sDrth6VDnVY2JGu52br9ALYo8c47HSNF4hF2YK52C6b+2K88VKKZPibToK0FIsUeQKFFtsZJw/iFPDxF5D4ixx3sF6kHbTW18aVx7jccUQdnGU9Rr/bGVUJZ5ZZJEMsUoIzL010IG4Ixnk1/ovFfscq7mifxKdqNWZJRmYEX0uBY9rb40OpjW4kPRfyHXCFydQJTuR4wIZQViZvMOvy9MPEsgNhmsyDUdwdvfbFeCTeslyJLwTuQqSHwH8ByyMb2O6nt9MJPFeB1MdSI5CzNrkkvoRvZuo9+mNC5R4F8EkuaTPm8xPQAX2+m+FbjNOvE6kmKUpIg0vexUa3GItKisW7YDn5MromzIA9za4cX+oJxolByoHghjqHzlBckDUN6NvbEnGjPHSEwrmm0UHTroTqbYMcCjlSmQzkPLa7ldvpbtinHG3qEnLPT5xCJs8ZWZY1vqraZrbAH1Nr4t1rJkGZc/t/OKhKzEFo1ujeXNqR3Nul8XJbfLYd7Y1KPUhdnzKjqBm6XHcfXE8RKjcX/vgHVVgaURxzokg/DYEkD0xdouJQzGwa7KbdtRvpgKSf0NMsSlZTYmxAuR6YlhgCjKO98epo8oLBcxHtf2H+cUaaoNRAWA8Nr2BPS3rhtawHhO0ma+hB216j0xjPO71LVTRSBhHcZQt2BF9GHrjW4quUykFVIVRe29x19jj1WRK2VsgN9Dpr+f54ny8bfg0J0ZxRKj0stD43jVCaorA206KTv+eKvBa6qoo0V4iIy5Njv0v/AM4YYOCx/wDUGdkCsvmUBvm6XI6++O5n4xH4UueM3j+Qgi972vY4xN0jStFfmevWqq0EakNGLq97XA1tY9tdcM3Aea3nrfhiimMj5lN9hqSfW9sU+G0FPUwI6t4bkGNr6G/+m98e+VqYUCSfFNGrs9ka/wA2m17ad7YEXuhawdqCjhpIiE8qXLG52PU3wmDl4/GithnV4yxYganXseuLfMDvJQyfFMYwzDSPtf101xc5MpIoqZUjYuraknfX06Ydu8QiVaZzxyaWtqmPhm0d1vbpfrhw5Tr6hbuxb4aNLai18o3HU7YO8X4pT0aZmXMXOXKoBJ0698EqZ0MCsFyqwvYgC3uBpgUHtngjLxBuLSGMQuIF82YG2vQE7a/phPnjkhqFuhSRGuqk7dhYbD6640/mHjycPp1SKJc7/KosAANz+uKdJQCoZ5HiEcTQrdyCWa4NyG6EC2Oa3Ap5oM4tz5IEWKEK01gWO6g+nf8Azh6oJRPArOu41BXS49PfADlzg1JT0/jZL2F88igsLbYs03OMEpZYszlbaAakE2uO9sNFpa2K98AvHeL0ryLTpUGKzHxSifNboW73xePHKOGJ6iJc0lspAADt2uO3rihU8jwyTyOzlb+YadWPe9ib9sVOU+U5YaxpJ1GVL5Te+p2P5YXx2HKGXkznD4wSlo8gjtmYt5bG+nuLa4Y4pBILqwt0It19tMZ6nEErlqaWCNowNC2gBuSL2HW464bOXKUxUoUFVCiwYi1gMW47kyc6SLtMrO4ksVBuFG2m1yO539sKXNnChVJILv4qAsqgXuRpb1uNMO9FYA2zPfXPp5vbXFdK9Lg2BfUbAN/nGmS7YiKdOzF6emqK6VYkDRrGACHJ0O2t9zphohpZOHxzskN2KizKCQe9xuMO8NNeYsdM3/b16e2CE8dl1Gb2H7Yzy4H4WXMZXScUiGWrq0dZmNk00Om9vTbBrk16laifxWMgsCCWB3O4F729LYm5j4D48KiY5nQ6FAFNj3Xb6Yu8B5UMdYJsx8IRqqi5BYjS7A4muOUZjOcZRCsTTRyus0YaN9IljF3YDe99ANcA+EwU6VRVIZoWUZiSyshXYjMrEC3bBLikEkjTMxKH4fw1+bykMS1svcZTf+MX6aWkSNnijVMsZDHwyBbqCSBmv63O+LvgSJrkJOYnRFjDZixzOFFrEIVzX9s4P54mfimUQrlLNIrEBALALa//AOhgZTxM0nDvFvmEMwYH/wAY9CPbfHJAkdbRxanw1mK67A5Mt/pp9MV+UT/sJUlK4Z5Wtc2ypYXX9euKU1Ac6Mc5zBrkG1r9TgVSgx0c7zlRMUt4isC7SXOx33tYdO2PnBKGOSqKSSeMEp4wVzEre5uSL2v/ADheSVumNFZaK3Bvs9MFUJmm8inMov52sL6n/b4kn41HFCs70xaSofKvh5dzqBe46dcHCqCWoklCMbkKWYeVcugW/wAvXbASn4fE8HDs6gAOX3tqEvf9MSVLz0dtv0Z6fjat5I0lmy6OygWB7G5Fz7YnEsaI5uFSO+f/ALba2t9RhCqoKr4iL4J08FZGZnEgykM+Y5lvfRfTBFq0VDVqsVVS0fhnMMsgj366X2w0Z/sVxDNNxchWkMFQEZbg2Un1soOYD6YuxU1mN3Fr3AOmB/FJioExaMqg0s40vvbvfse2JaN4zKy5CzIemuUn3PX0xpStWSLtVTxvZ8gJTRWG9jvrjNF4DM3EZBOQ8WrWbW6nbS24w/tJHF4kisU1zOp1A72X+MWJqpHjLxgOw0sCP7nGfm4stFePkrBGi5ehCBYWDNEWYJm3J6H6gYAycPnqaWQVLBHLqY2kJsLgggAd9LHDDwDltqetEs82ctmCkLa9+jna9umKP2jyMkikRZhYZTe4DDXVMY3BrTQpJ4NNXwZJ6ZYXY2AUE7Xy/wDGA9Zy94FPI0M5V7DUtYBR0Hb3wq1nMVTUxJBqlz5yulxp+Q64OcNoo62J40llOUKl7aW9bn9Mc2gpNALiHDw1JTmKUOTIQ8jMc2c7AHsN8aDScWiipstSblBlbqGIGtj1xSTh1PwyjbxAZSx19W2/9fpgVy7xmOuDU88KxxixBVjctr1PXBppgeor828ThqYo5qeMOYtGLj5RoRpf3wY4LzHMKISyRGQu5Cqg0C+o7dsS8aqKXh1MUiisGG4W9yepJ3PW2IeQeKyPGI5wM41XTZfUdDjvGD1FrnOWpNGDTpqxGZctzlPptvvhcoqJaSmkrFRoqm1hHe4W53t2OGqPmm1YtOU0tuRqCe47euFfjFGGkqamlnYnRXQi4+hOnTqMc2jkv2NHKfF5JqPxqkAMCbsR0HUjpjPoKiaplmHjnUFs98qDXT2B2+mNR5VoHNEsdQoJZSCALXB2uO9sA6T7OUWOeN5GKyEZCpsVC63PQm5/TDSg2kBSSsJ8v8uR0ySMTnaUAvbYkA7ddb4SZZqmRRJHK8EUZysgY3OvQbG+2vbBni3NL01SlGqBlXImYsQxvYdOv84XeequogqrlQIhbIovlPe//dgO34NFbpqHD+OIJFjynVM2a2gt0PY4oUvEaaoeSVG0T8WxX1B64h4dJFLG6DyMfnHYsNbYUo+WHhd0lm8OJxlUqb3JOlxhlzSisYn44v0c6jnakEDyo7MEsDlGtzscRcvczR1AvmbKrWOZba2vvfCPzHQPR06RxS3R2YswA1ItYHSxtrinxKkq6mGnSKEqh0sqgefq7AWtgrllfpz440bROq3zqlz11xThqxJKcrOPD+ZSLA+x64CcwcdHD4IQ4aQkWzdCRa+ANTzk8yokAjErmzqzWsCdLd9MM+VpirjtDjFMXklVyfK11KnKRl9Rrrf9MTQUgmW0zvLa1gzaX72AAJHrfHY7Gyap/wCiCLlFD5jmszJorEC4vvY9L2H5YsmFLhyil7Zc+UZrdr74+Y7CS9CgVx3hkbhmyKshv5wozD1v39cB/s+4ElNDnBzyS6u5FibbD2x2Oxmf8yy/gAPtJhIaMowU5rEhRc3tbzb6dsD+buIsqRU9hZVHmAsdhtbbfYY+47EJMtBB7lKNI4kTw1Zsts5Av5r36bel8E5OGp4LCRI2DFFGRMhHrcE67dtsdjsUg31ZOX8j3wXwPimp/ho7ogYSEAk+/l39b3wRq6EeJ4oJDJuBoG/8h1x2Oxq4XhDlPNLF41mJOhsetwehx44giwOFRFCyat62sP3x2Oxd+0ToC/aBUSU8AeFyrRjMCdSbdD3GA3Odd4lIjlbeILkDobX0Nsdjsefz+mvi8KfIPBo5Y2aS7Z0tvt7Yd+GwRU0biKJVAIBtu1huT31x2Owi+jSLlbwuKsgyzKSp1sCQQR2IxSTlKm8hyW8P5QNP+cdjsUpOrJptADnHg6zzoGZgiozZRtcf8YTOSOJuKxLWAkNiN9Dc2B9LY7HYkvWVXhpy8vxI8jC/iuv/ANhN2GYH5e1sJPK9CwpahjKWAYC1uoJF7369ulsdjsdNYzos0/gkxCqu9o1a5P8AVfT6WwRmXNpci+l+ovjsdi8P4kZeiBzCy0bUx8NJXeUgyOPMALWAP/tv6Yl4px0/9TSlaNGQ63OpBsTfXTpjsdiJUBfaBwgxypNFK6GQ6gE2uNjocXOYUaWRYmc5fAzjT8Q6/wCMdjsLIaIv8XrpInpaeNrRnKzAi+YswBvfGwRrYY7HYrwrCfIZ59pk5WekB8yAsShOjaqNe++KMXAIjWhkBQLcldDcnTtoNdsdjsSm9Hj/ABP/2Q=="/>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ar-SA"/>
          </a:p>
        </p:txBody>
      </p:sp>
      <p:sp>
        <p:nvSpPr>
          <p:cNvPr id="3078" name="AutoShape 6" descr="data:image/jpeg;base64,/9j/4AAQSkZJRgABAQAAAQABAAD/2wCEAAkGBxQTERUUExMWFRUXGSAbGRgYGB8gHhohIB8jIyEiHxwgIC0gICIlIBsdITEhJSkrLi8uHB8zODMsNygtLiwBCgoKDg0OGxAQGywkICQsLCwsLCwsLCwsLCwsLCwsLCwsLCwsLCwsLCwsLCwsLCwsLCwsLCwsLCwsLCwsLDcsLP/AABEIALUBEAMBIgACEQEDEQH/xAAbAAACAwEBAQAAAAAAAAAAAAAFBgMEBwACAf/EADsQAAIBAgQEBAMHBAEEAwEAAAECAwQRABIhMQUGQVETImFxFDKBByNCkaHB0VKx4fDxFWJyghYzsiT/xAAZAQADAQEBAAAAAAAAAAAAAAABAgMEAAX/xAAlEQACAwADAQACAgIDAAAAAAAAAQIRIQMSMUETUTJhIpEEQoH/2gAMAwEAAhEDEQA/ANF5f8URpntYxrcb5WG/qb3P5Ys1yeFnmRM101A0On+DhM4ZxWoo1pYpzH5iwZnfpfS3XYjGhIDqDrqfywOPks6cKAjSJHUAqhLMhaQgamw0uO/rjpZ5LeKTkiOVhp5hbdW9PXHviVGxCEm5F8z9R1H/AK33+mI3rUSJ1Zi6gXcnzeZjtb36Y03dUSLMvD1dlkSyW8wKjVr73x8HFkDqrHV28ttbA29NMW6BG8JBIQXygEjY+o7YqS06LKhK/IpYt2scJabpjeaixxSpVAufqbgev+9ceeDyiWNWK+3t9cQ1MbTCN7iNL3e4vdTsNf1xfbyWBK2G/Sw6WwG0o0clbPUzaeUZvTAyouJVjilQG93FrtYdPTA6t5shRrNMihBfInmLDptfEvBOZoZgXQMoZrG6229998J+WMcsbo2FRRDxhJ4puFsVuLe/vi3NTIwswDDsdsKXMfOEVE6hqd2L6hkAtv1J99sWoa34kKzM8Nvw5rFvcb203wPyJv0PRpBKs4q6llSINlG5cKD7aE4+0tVO7i6xpH+LUsSe2wwjc3c+NTzotOscq5btr1voLjBHh/FIDT+I81jLa4ZtULDYf5wr50vEFcb9bGmpr4zL4WfUja1x/GPU5GWyXBB3UgHT/dsZBPyRUxRjwZgQwKgISLqepN+umGCr5Vqm+HInsI0AZbE3PXTYn3wn538G/F+2P80RlDxul48ujZ/m9PTHcNUjUwLHlFlKtfT8sZ5x3h1UKlTD9wBqMt8gA69AAdzge3PNX4zLG8TrbQqNNOupvrgr/kPyjnw/UzVoajLfVrbksb/8DFimnV1zKVZTsVIscLfK/N61UdyouBZyCN/Qb2wwh40XTKo6WGh/bFVJSVom00fXiDJaxA7YpQK0d81ih6qdR7rviVuIjPYXzEWHb8t8R8RaUxgqAZNNbaA/3tiiT8YhE3nGeFiSDZhrrj5Vi7qxAyto4vt66dji+tQAVDkBj+p9MSyQqQRYW9u/fHdqOqwXxJBII0DtETbKw9Ol+xxBLxKVJGjSC1mzb6FepHbXBdaYKFVdAOh2/wBGB1dUOszh5FEZClVI82m5uOnvhou8A1R0qxRv4eVlMupN9Af2v+2PVQXRk87XAJIFrOP5x9jS5+UEsfcX6EH2xXmdZ2yxS5ZI9x6HtfthvugOnfOpkjCpKTYguDa2C7IXQA/MLeZdr9xgFxWjIsyxguW8zLuO5PpbFzgshljuJPKbrotvr6YEo2rQU9oj4pwdalVWcXMbB1INrkbaYzWs5yqoqiSNQrDNouU303HvvjVc/hKfEYm3W2tv8YH13A4J3ScBc4Hzjr2PuMZeXivUX45/GJfEeL0VSGmBCzxWysdNel+4vihwXnDwYcs8QNmAugAFj+K3U37YIUXKiKZ/iYlyyaLIDYEE9BspG98L/BqWE1MtEyyZWbylmFxkvrYDUMDvjLWl1VD7xPlyOq8E+KS0F9VI83ofqAcNcM7NFG5vfTMO99D+uMt4JwCajEryTiEAK1wSQSpuSdraafXGj0DRVMcbwyNkRrgobBu4YdvTGjga8I8qfpPxGJyrqTlXMLFeoI1Bvv8ATEc1FDEgkEZa9s1hctpYX+mLgqlYuCptHZrkXB03Xv1xFLIJoA6hh1XMLG+NNy88I4WKiYIMx+UdvyxWq41c2JIYqRbuG7Hra2LDLmAUjQgYgpXvmH/dpr/b/emFX7CCuO8bjp1CyNZFstr6sdgPpucI3P8AxebxE8GqGUgnKCO/exuMWvtZr0jlhV4BJoSGzlbW0ItbU6g4p8oyGWXwJKW6AZ1Yre1/6ie+MnJOTl/RohFJWAuOcPkGVpJokVkuojBGY2Hb++GLkurWN0SonMhlAMYA8qjsCdb3w68V5XpqlUEqfJ8uU2Nuuo6HADmDiIpTHT0axtJH+FrXHa19z9cI49UMpdsB/GeMrVVIhhLFl0At5SRvv20xQ4dXxT1rx1FKySOCjOX276bC/pg5QJQQsKtvLKBZkBJys3zW766XxW4hy/FxSX4hJ2VB5XXLr/g4CSYbAHE+CR0Tr8LL4s6k3RrEqpA2UCx9z+WI+H8nSTtJ4jFZrZsthlue7flhq5o4ZS0/3yt4U5XKrkk3NrXt3t1wu8D4RLKCsdU3hjN4knmGpH4SfmGmuA27CvA7yhw/iCSgTuvhZQMt72toLAY0CScJYaeIw8oPXGd8icQRJBEskswJsrFdFI9fXGhVcSMyu4Wyg3JJuPa2nQ4txNesjyJnspnjs43uDY3H1wmVPIVKW8qZd9QxAF+tvT98ScV5xjppRH4YEZ2K9SdTtv8AzgJUcSqlqstUwWmmUgWYDKLbg73HX3ws5xk8GjGSPEvLElG8T0pMozHMdNvW398M0PMUMs3kqVIjHnjNspt1zHa3XE3LvL0NPAwikLq+t2N+nQYzqhpKelrXp5FdlkGVc2i69u4v1wE5QdoLSmqZqfCuMU1RG0keUhWI0N9uowt0fO5nmmp2p3DAkoCbEgdD0v1+uPvLfLWRpQ8axwm2ik3cjbrfAznnmGltJTBXD2sWA+X898N+Wb0X8cVg0cK5jh8WOORZFL/IXFwD/Tcfvg5DGvmeJiSTqGva/a2+M05erBw2nlzyLI7APFHexII16adL4YW5/RBAzLZZr7nRdbHzbXF8PHnf/YWXF+hqzeIuZWyHUaa6+mKUsuR80i5mVcuYDRr9TgrSNG65oyPMNSOuPdYhyMAA1xoDscaYzX/hFxKS8RYJYKM46dPpiSOcBlbwQCdyBqMfaUZ1GZAh2t/GJtFCmzX/ALe+C6WHaAON1ASUSC5N8pUtYAX1J/zbE8ZSAiKMMQ5JzA3CHpcb64KvSKWJKgg9D64FmmEYbwyEmI0uMwIHpt6YommqFa0+wJKjQpKpmY3zSroE7XHUYJLCsanKoyanyjrgJXtO5EqTqiIv3iqt7nrpv7Y6Di7ooMaNMCPNuDcenTvfHOLaOtIvGSKoiZHAeM6EdvftirwzgEULBB5mA8pbVrds3bBPh7xyZ7KFbTMPp/nHp0ZTZdARvbbEZRi34OpNIyTiRlfimSfWMgqb/KU629f4xoPLNJCsclPD5YyLoQ+YkN1ueoIxQ5k4Wk0DXbyG+YjcW+mE/wCz/ikQqEiSSUWYlcwFnX+k2OnfGKDakaZK4mwy3AsoB00Hcjf0xC0b5wb2Sw0vt3v37Y+vVjxFWzEMCQ42Hpf1xE1R4qvH8rbAHr/jG1WZmWK1rC4Njv8ArjwKxCWJIGXqcU/iFaMXa+TyuemvY9cQeIkkTll8oupAPzAD062x0l/izk9KKcdo6mbww8ckg22PvifiKQwt8Q8hUILWv5fyxnPLtNFFxfKgJQqTGzHXUfqcPddyuJqSSB2JLMWVr3I1uN8YtaNLVHrlOSR2dviEnhucpB8wPbCJzWxFeXniKBGHmQE6A97a6dcN/IHK8lGJPEcEm2g299cWJHE9TJHmzIFAkjZdLdbd/wA8K1gU9sWuAcPo6iaQCUuvRDcN6HX36YZ+IUho6J1phYqLi4zE9zbqbYGcRpKLhx8dV+8A0RW1N+6729fbBrljmRK6Nyq5clgQ3rhopeAk29FHgMn/AFNTFUIxRL3kvY5um2n0wx8N5fK1OYPaBUCon4T3wwCmUfKAp9P9tiKeWOnTM7BFXqTYDHKH7B2/RRnjESP8NEmYMLi1tTufywkcxcdrBOYHjskihRlubFuoI7Hvh0NC01THULPaALoi7MT1J6jCdznanrEqAXcb5VOgI6H0OBNfUGH9grivD60U8Mbx2VCQTuSSdGNvNYYsVVMfh2SrYTOq5osjeawtmsdj7YJQcypXVKRrGyXBF9wLb3HQeuLPLlEs0krZHBQ2Bbre48vbb+2JO7qinzQFytxaVmSCmZso1bPbQd+1sOJgaWpDNTr4KglXa2YNfoPW2AUvJ7RxypHU5p3ANiQNL+muvfbDFyDR1EcDR1PzBjlubm3rh0tFk1QP41NJVTeHTlvujZxsN9weuKY4LPLV52WmeNDlJIzM1twT398aG9MhUrltmFiV0J+oxm/GeLycOmWnplVky5/vASzlmJPmHbucN1rWKpXiD/OHKqzqZIh96FsFvYN6em2KHJXB5hHJ8eqFDYojgHJob+19NBgoeb4vAkkIIyDUA5jrttpiblHj6VcTEXJUgMCNRfb0w66NgfZIG8x1skUAmpCfuyDkAPmA6W6i2DvLvMYrIPFi0ykq8bakMNd+mKPNMgAyo2RyDlYjyi3c7DAvkmuIR7mIOdbqQA3Yn1OBCfWdfAONxsdFlWUHQg9R29u+LAlOl9gNT1vinw6sMieIo9GXqCN8W7qbAjfocbGQOFUGFl0YjS+BlRKCyuUsVIzaf7cYKxU6ixte2198VViIk30PQ63wYtAaK1E3nZmVd/Jl7ev5Y8hRGVSJFsxLNmJ/O+JKqUKoJXW+oXt3xBQxLlN5s2Yk31G5uAPbD76LXwjh4WIn8jm2Y7nZT0+nbFjiVWEChXIOa+xOnsMWmjUAh+n4v93xWqZ4VysXAGYWLDc+n/GOTt6GsKlZADEFA2HvjHK2WeKqKxBQ4byhFFzf0te+NYmQ1SZKeZAFa0rX8ydQAAd998BOHcjeNNIJpy5iYBZV0l9iRpb9RjzlFt3RrUklTDnL/GxIq0sj5akpdkIN1P8APW2GOKjAylmLMvW++KKUsMcg8t5Alg7fMRb+rrtfENLUrkkmQOzLfynqfTGvjjJR0hNpvAvNTqBawAN7266YFQTJkZB5fDbzD0tfS24OLfDeIeLGptuLmxuv0OPboMvmC2UXJI7a/XHOWNHVphXFZ3krZ2g8QvmYqNmBGh0G19hjaOXFkFNF4pvJkGYne/rhXqfhamoDwyqjA+Zhpm9jbc4PcW5jjhkSJRnla3kBFwO/tjLGSVsvJN0gnxOhWaJ4nLKJFK3U2I9j0wtcocKlpM8U0ocNrD3sN7+9xp6Yhr+dgJmp7MkhbKraW1tY+5ucEuHcImEyzNJ+Eh1Jvc/hI6A23t6YDlbxHVS0C8N5biqKlqppJCwbWN1sV9D6W6YdI6KNVIVVW/8ASAMScN4WkanIWOY38xv9Me6jKNdvQ7YeMeqsRuwNxqOoMci0xAkABQtsf8nCz/8AIRUcPcVUWaRVJeOxUnKbXHbXFzmjjdXGymkjEkYHnYDN9LA+nrialVahIamcCOV0KZb6NfoQeu/54Wc+3g0Y16UPs34jHLFkQNH4JNkz5gwbW5uNbHtbFX7QOGTZlNP5rqS0YALE9wDuMMfL3L0NK7tFmGe3lJuBboOvXFqu4lTx55pCLxixYC7KO1t8cqrTtu0Q8A4XlRZXjRZmUByq2JwJ51nqKaBHp3GYN59N77XHQYNcr8wx1itlYEodRa2hOmntjuI8KkacMHvEdHQ/tgOOWgp7oi8Q49SCqhqJRKswUZwvy6jc9wPTGnoLrodxoffC5zRy7DJFfyxMuviEDQD3xX4TzUBJHBYyrYDxgdCfT8/0wItRdMLXbUNNNAUFixbXdjrr9NsK/P8AxmKIRwyRPKJbjMlrrtsT1N9vfEf2g8wPFH4UJIkfXMOg20O18EOSopGpEaVvEbUgtr7C/X3wzd4harWI1XwWaaoejpo/BjjBYOxPmGlgx23OlvXDhwWmCItPKSjprceXxD+Xm26a4p0VdT0tTmqGZJX/AA9Lnra/tizz3yzNVPE0UgVVB0NxYm2oI9MJFZY8ntMM8Y4bHUxNG98p00P74Sm5XipKee7km2ZDfzgDTa2x6/TFbgPD+ICclMyqhCt4h8rW9DvfuMeHnrHr4lmzsubKy5fLbcjbbbAk7OSr6Fvs75hzf/ygtexIdtCPT133xoEaNkUv8y7nGTVvCJoeKRvDmKu4uRsFO407a/pjUZWIAYSAL1vrjTwSzqR5Vtk8HEUYNlv5Tbb9sU6OtUs+e6G+isRqO4x1RGqkhSR1ZQPmHp9cVuKIPCuAMwuFJGgvv+WNaiiDbL9Tw8MWeNvMRb0Hf88R1UDJJGczZdFKhQRtue30xY4dGwiQ3BNtbbYuSlRYHS+F7NOg1Z4c+Uki9htigaSOoObL8o0RhYA9/wA8W4qpGViCx8PRgBr+XXEXiCWP7r8Wt9jbAVoL0WeQaGEGrmppc8UslwP6SNwSff8ALDLO4W0keVQSPEOXVhtt3wM5E4ekFKFRcuZixGa+pPft27YKCfTUaFiNB29NsT48VDTduz1VQI7AhhdDY69+h7Ypcc4UsqeHneNevhkAm/QnE8kMIYFU1lbMSL7qNzgbVcVZ6hVjs0OudwQde301wOaVRoMFtiLScXqDVtR08qJCCUQLY5QOoJ1LX3we4TzIi080beJMsQIaQ/jPUDFqv4PDRhp4YgZGO5F8t9yB/u+FmsgauhRIWjikDFmRTluLWubf2xjbadGj1WXOWK+hMmQIUdvNlk2FtrHQDfA37UaeMTQsXKvZiWC6Zbi2oOtr9OhxOn2fsSzvMWJUAadRbUnrtthxj4BE1Mkc6iUxjRnH7nbDJfoDaI+EcBpiVlCK7qNHJuRpgtxfjEdNE0khsF6AXJ9hjNKjh1Zw1pWge6NYjNqLAnSxPze3QYh5i4mKmSmZy8MjR7kXTU9vca39McpUsO62zVOA8chqUzxPdQbEEWKnsQdcX6yBGUq34tLd8I/B/hKHw0d0WeYKDlJsxvYG2w1OD/MXMApoGlyGTIwDIpGYXNr/AOPXFVK0Tap4U+JzQ8PiLrHI+dgMo8xv0wk868TWeGFyXpnVmyxlSCRpc6dtMPnGoXnpmSJsjOt1JvcXGl+2Fvh/LTRQqKlFqLNmLMbhO9iTe3fEq2kOmlrF+hFSeGzNnaVQ10IJzXvr6i29sM3JlS9RRtFM4EpBAJsWK7XI6698LlPVTvUGGjdZIMxIRCFBW+o11PXUYc+E8nRQzidGddNVLXH+MLFNsaTSFzlkmGraIweCXYeYX1y3AuPUm+Guonqo5v64772Fre42xJzbxiCmjWR0DvfyKCM2hGt+wwncTqeIThpqaS8RFgikXF9wRvcYLzLOW6aE1NnzZjmVhbKdh3/PHml4PEhBWMKVFgf4G2Fjl7mmKlyU1XPmlHzPl8qk7B22FupwT505meDJ4UYkRhdnuSB6WX064outdmJUrogk5aCVTSF/uW1yubjMd7X2wzqqqgtYKB6ADGTVsp4lUqoqsgAuUs1hb5ip2P1wc4bxVK9J6RgY0jsAwb5tbb99NvXCRaTwaUW/SzzLwuCSeKRGi8YsG+8bQqNyo2NjbBPl1qySeaSY5Yb5Yo9L+XTN9RrhH5v4fRQhYvEl8SMEhBe5za720vbfph95J40tVTKV0ZQAy3Oh9zqcGHp0vCnzhzV8D4d4s4cm52tb+b4VpKqrmro6iBWMUuXL1UJ1Ddjv+mHPnSvp4YlaePxATYLbfHrhfF4mp2eJMiID5ctrWF7Wx0vaAsQm8b5QqJajP8RuTc6+X+cUeHc0vS1ZibNJGD4ZDG5bWwNumK3FOe5pJI3iBUAHMlr310/TDCKGqnab7tEzJ92xADXI2vuL+uEtof1aPnwNznU3G4Hqdwced3MdwyNoQPwHr7YDcmSVUcaR1FhsBnIvfte9ifTBqKkWGdmGz67/AJ49Ljk2rZiktwhSVqdkjBDAk3v07WxcLEECVhlY6Hr9PbHrwkMge4Nxe1+3UYoTz5rWUshva51BG4GGqweBCJHQjYjuBqcXYoQugxQ4YCAq2IuCTfp2xfZrG3fE5DISPs9qqeOBIoJRJ3169dDsMH5K9jHmaNo2uQQ3pt+vXCFQcLHDJpZ2bNDYZANXB1tcbWF98NvKnGIqxZcrlwLAgixF7/rcYjxTjVFZxfoQnqrKREAddWPW/a2MulU8PqXSOpDNI+ZkyEkDU69Li529ManX0zGMLGLMlrDe4/fGV0fDjX1TvJIRJHIqnQAkC+4GnTQ4XnadB4vpPx3metkpQwjaNHcqpCEkqB1001wvUfD5qlwITaYj7zzFSNfy21IxrXMjAQMgfw7qfOLeWw/xha+zxaYRSiBmaTQvIykXJGlgemI/SqeFPnevlpjSxipYZFu4UavYjU/la2HOTjMK04mkbJG4B8+m+1x3wJ4rwekd42qjG7kBQWa2b0texxEZqSvvSkN5DfLqtsptoR0x10CrDnGVSppM8dm0zIbf2wtcu8LNWmStUSZPlYi2UncAj9RilQVlWa1aTRKcXXJl0CDs1r3+uLnL/CqlK6YedIFBEZJuNdjY7nAeuzlioJ82cApgI5pMyiGxBU20W1r2Fza2BNT9oEKuGWEuGF82xBvr5Toce+LcwmltDVMZ8wuCB0vY30/TCbxiRBM5Qt5gQseWwAt0I07+uO7bgVG1pqks8dXCUEhVyNcpsw/xhT4jxMQK1CjtJK2hz+uwHucR/Zpw8t9+ZSbEqB7bg3x95w4mi8QhKxIzKV827NcgWAGhI3wHpyxl/wCzqgClmelaGZdMxvYg9gdsRcf5pqqOtcMviRMdF9Db5SOp7dTjl49UU9fJHIGeNrFAF2voNRuL7+2PfGOY/hyECpUSAsXAIuhHQ6EjXW2GTwD9C/OHBFqqcuEOdVuoGl+trftjPVWpjAULNGxs0USg2a/e3c73ONU5Y4s9TTrK0ZjNyMve3UXtp9MF3ist+vc4bpei96wzzjfILzuZFmCNIB4ikXF+pFv3w50VIscWTKfDQWzPazWH9sJEHFaiLijCWXJEZCuQ2tbYX7Xw5vXQ1BaJZfvIzZgpFx6EYEKYZWI1Py7HJLIKGoTw1IuQSWB7eq9sVeZ6QwTxovlgVg7FQRcjU5yOtr2Hrhwrqij4aLkBWfcKNTbrboMKPNlVPLUhY2ZoJUzhRsbLfoL4Rqh4uypzBHHUz/F518B2AuQb5h8yBdybfTGkcscCjpYyIAbPZjfU+5J6AHQYRaGg8WhsgCTDzQqxtYjQkX766nBTg71M1KkMNWBMh+9ZbMQDey3GnfBhKgSWBD7QeIyosARUILG+YAm4Ita+LHH+KDwQUIMvlZlUi4vvmUa23v7Yoc58tvPJA5k8kYswt5mNxqtuptbHzhHIhWc1HjMQbm1gCfRu++OdtsCqkdwPhVHmMqAQzMLFC3yknot9L74Z/BbI4QnPawJHcb4zWblp6asRpZvnY+GRqXIOgbtqQMFOJc1VVNTliQ8hc5Q1iYx1zAfpjoySdM5xtWhg5cpZjGyVq+IY2BQ7kkdbj1wYpyS4BP0O4xR5cr5pGQvG4BQXI+Um2/69L4IVckZlDM3p7438SajRlm7dkq8MVApDsChJJ01B6Y9uRbyqNDmtizGgIOh8t7a98UEqj4oXJay6k7+1vTDJtgxHx5g85jUnMlmJtpY9P3x74fxQMZAQVCtYE7NpqV9MQU1axY/dWP8AVpZv3viCSmK5wwJB0WxsdQb4LSSo5PTM+eHFRV5IiwkHkysbKTvhm5BSng+ISKRviFy+IrDXTfKLai/Xf88VOX5Ia2UyeA0coHznbtf++uGbhnBY4JfiJBZwhUuCSSv/AHDY+9sedxt9ka511oNRu91Zgb9fTFReBQwzyTotmltn9xe2nTfBWKuQoWuGVdSV1/tj7GwdL3zA7HuDjXNX8M0XQk86mOWnaMSoGc2Us1gTfb/GErjXCp6OCOK5zTElvDJ0I9teuCf2pUDGeBY42YBToikgEka6YrijqlWON1kLBboSdrna9z/e+MUjVHwGUnDI5ZIqeaWRZh1y6W36639cHuZOGStVQ/CB2yHLJlGUKRY3Zutx+uH0UMZKSOF8XKNba+uuL0KeW4AUnX6264dRsVzEoc9wioMZQ2zZFkAFievra+LPF+do0cRwuruT5ragemm59MK/NVNLSyvIkCoFYWlC3uD6HTe/TFrkbl2OqAqXdlcSE2Hykg/vgb4HPRn5o5ZhrI1d7oyXsy7gEag4TGpoagZ47h6dAAt//sP8+g3xp01Uguhdc1r5Li/5b4zzmXgrVByU0OR1Ys1zlDAiwIPoemFn6dB4M3KlPagDOAjOGL5Ra1za5tpm1wt/9DeCOomjlWQZbxkAMVIO4J6+2KvD+KVCSS0c6kx5LaDW50vfr1x85X4RVxzRKpvF+KzDKwvqLd/TAk08GSrRy5PqxVQpI4863Bv1sbfripzTxM0JMpphMZGyhgBoLbt19MMsaiMeUKqAaqBa3qMJVNxel4h40Ll/DQ+Jndstxe2lthiuKJPXKwfw2tqY6uSXK4QXLIxsoFrra+l7nphs5T5imqGZZYshGoNjb2seuM84xxiokkaMWkSMgpkW90Hy6i5NxbfDtwjmGU1IRo8qkXIy/LpfU4km09KSVo9c18i/EVIdfKkgvI17m/t7bYDcqpTQcTmUswOqoz6AEasD3J0sThsoOcKWYSWlsIyAS2g12tf1BwI5koacusqIxmceVlvlPYnoT64eVLULG3jO5ipqSsdguWWeNDlGY2sd/Q2tf3xDyBw2qDyGoFowoCA209rbaWwKHJ1TFFJJCQZX8oUH5UO+v9RxbEddQ08KwLmci7qfPc9RqdAB2wv22H5SD/HuBpnFQr2Kalf69Nh2wgcDhqHaVaGNobMC13Pra99iNdPXDTxLjHxFIsdQrQSMMy5QbArt9CdLHFPiXE5jSx/Bm01/vAAM5CjUgMLHAbj2w5Wlowf/ACmOnRUqHzzgWfKu59B1PtgZzDQ1tM7TQSuYpG8TIDqC1tCD00AxS5Xq4XyVU6k1RuuW1rkbta2nTD5xereOFmSPxCPwjX6+oHbDrVrFePEZ4vEWrqlo6hTHJTEyRLGpJNiCQQd7kL+eGngXAA0DGeOzStmKncDtpqL4E8zCOli+MMbieWymz2yltTbtttj03OtPJRqiuyySLkW+4NrZmba19L45Jes5t/B3psirlHlA0T+MUDw3MAM3nDDN6d7YD8qQVMMNpR4jgr5SbkD3698HOIwhTmzZFswZv6fXXGvi5KhZCcf8qPdTXZahIg4zEElToSO46H2xbqIgWEl7MnTvjN+WeORLF4lU2YxyZY5Bc5jsbW36H64eGq88ZLG2vkIB1HTTA4eRz9DyR6lah4erSeJGPLrux+b0+mJeKgvG0Lkx5oyRIOlt/wBMW+HT2JuwIdvJYdhrgd9oKZqKW1ySugXuNcU5pYJxrSeeSOnhL2CogvoNP0xU5d5g+JpvFZMlyQVPYfTFjmSvghhJqCAjeXa+Y+nU4UuUss9NKsTyDzEZmGo+ntjC24vDQkmgnFzLQ0rgI+xsQpJAv3HbDXwerEkdwuTfy/vjIq3glLTufG8byk+bLox0NsONFztTZac5XUPmC6diAb+l7Yrx83yQJ8f6HKoiB2AJxmfNnO00NQ0aKMkdr33JPft1GNDeoWFvOT942l+nphe5m5Rp55GqQC5y3yg+VyBpcfzhuWGWhOOW0xDi47NJxGNySAABkJIUaa/n3xqPKdbJNDmlj8M3NgOvrjM+GxTS1gcR+Rro6ONIyBYf8j1wywcyrwtViqLyFjeyD5V6m5316Yzwb7ItJYPK8ODeJnOcN+FtgQNh6HCDwXmdYJ5qepQQEN5Oi2vp9db4eqCvd2NkAQglXv8AMOmnfCfz9wCSamdo0zzadrkdR740ShlolGW0wF9pPDlzrUojXNldgdBb5fz74ZOVC86QTCQlAhVgbXZr21tppbFCsnWeAU3iZZmQaFdLroQQfXFTg3M5pI0jniysHZSUAsALEm31xmTV6WadYS891zJWU8S2CTLlYka/NYWbpa98S8h1ojmqKXK14zcsTe5uRt0vuMOlXDFKEksptqumuv8Aowo1HF4YeIPCkOVnXM0gHzEAnUfx3w0o9XYqdqjzM1QOLZFLGnkXW+qgW/Q3GPMvJMKpUCFmBkWwBOgtrbT1wvRfaBOEa6IWzg9QANdO/TBPnCsmpnpxCzIsjlmO+pI09utsKNoa5S4V8LSsajKpJBubeUdiffpjxwngqxTyN4xfxAWUeh69jvivV8FnaOYzzXiMd9Tpffbpijyzw4fe1EbszRgrHfY2Xe3Udr4X34GvtlHjfJcsXhpAjS52LG9st9hc9gOh74e+XaHwKZYpJAzID5tPL7dgP2wmcD5vlgyxVWeSV3B1FsgIt0FjqceqrhtRTPNLUSjwH+YodXv+FR0Ou+GugVeM02idHUlXBA0FjfFHiEcQdZHYgqCFW+/sO+mFbkxqeChafO0S5iWub6LpY273274EUnCjxCpWeOcmBGsLkiRLG4UA7HuT3xTtaoTrTJOPpUV0cU1NEfu83lzBWv0IvodtsWY+aKdYnyonxEIsNALsR5iPTMNcPHwXkKqSmoN1wv1XKaLULLBFGMxPis1zcG1wFOmuuw3wjg0gqSYD5E4hHXTEypaeIA+TRXFzrboQTtg7VUlcJKhonGtjHcAr6gjodMEuH09PDUGKOJY2Zc2ZVtmA9sEuIO+Q+FlD3/Fe2HUE0Ds7E/hvDaqolVqzIwBHktpp6bXviPnDlamLJMzLCq2BW3lbXQWG2vbBvjHMUNIF8U+YjRVFye5AwH5g4e3E4YfBYeGWzNrr/ovrhaVYG3dsvcFWZYvvpCGchiw+VR0XTHnn6Kd4Y4oDoSQ5J3GX+2p/TFqGlVJMtncSHz9RHlGn9/0xn3OPHaiOtfK7ZBoi9Lenri3JHrBJCQdzbPFLyZUeDZ8q5WzWB6W19Lmww4cL5xilC08Sh5BsWHlNtwD3HfFzlu1XQff65wQxFxcd/TCpyPwOBq0+HMHWEhluCGO49j2xKLcWpDyqSaZplNEjmwBBjf8AXrgfzfwuSaDLEbOdM17W13P74LfE2kChdG6jv64r8ZkYFFW99/y3B+hxsce+GZProE43wWKrQJKSCNVINiD0thUp/ikmhgpAEiG+YA37l2te+LXM0DV1LHPTMQ8eoCva9+h1tcdL4GUs1VFUwNIBcgZxmH1vjA34a0hi5z4vT3FM+srjQ5LhCdAT/vTC5wSNoayOKqmidF8yKQMwJ2Isul+18GuYOD08spnWTLNluoLDKWHy3HvhbpeHOtSjcTIA/A+a5JBFrZdx77Y5+nLw1ysjjkyKTZhqLbfxj5wyAomQ663v20/fHeCpCkqbACxB1/zj5xOQZ1VXKMddBe4x6Mf4pGN+2DOLRZo5fACiYbaaE4Fct8LNVGslfSr4qMVBYduoF++Gn4hSQFXzX6+U+tuhOPtLMC5TIwuLhj1I3HuPXfEpcKux1yOqJKWLw1Cs5Y33I77DTHqqqbSLGwsW1Vu5HTEVZVLGwDAm257Ysq6uFYgGx0PbDRj198A3ZnPO8sEFTGXL+KcxWw0I2ylu19PS+FuloXrpHXLkJGptdb9D6E7HGk85cAWqhIdblTmVh8y33sfWw0x8oY4oI410QEAXOhP/AJHvjJPip2aI8mUK9HzEYKRo3kWSohU3UNfQHvbW35491PEIzCvEFizS5Rpc2FtGHba+KfMXLiRVL1ckg+HZrsALkki1hbcHBjlnh0YpVUHxYmB+YbgnYjCP9Df2A+YOKR1FOppIgslvEOgutr312vj1xnjU6RJCSHkaMEHKLg9beva2CHH+FQRUzwwFY5SpyC9iddvriryjyq33FRMWBjBsh99D36nTArQ2qKScbq2EFGzMxkQh8wuxDHS99fKB+uG/lTlL4UkvJnOlrCwH66n3xFyzxFK8u/g5PCIAcbmx2va9tjhgTjEPjmDxAZQL5etsUil6xJN+Aet4BSS1QZwGmAva5tp3G18fONQwRxzGqYtE5GjXsvQZQNsF6usghYu7IjEXJNrkD9TiKoooa2nswLRuAw1IPceowevwWxV4JURVEM1OIQIRcrk/FbrfoeuI/sx4goEkHh5GBzX1JNzbzHoRbF+RV4afDgjCxEZ5JHJIB2+pPbADlGrqvi87MoR5DnJK+bewW2pGJrGU9Q78500pgzRSZMpubGxPa38YAzc++FSBvCZ3ByXPyk9ST+2G3jMCTwlJPlPY21GB/FYKSnowskatCttMua57+pOKtO7EVVRT5X5herjEmVFbNY+bXL1I62vbFjiPNMCg5ZRdSM2hNxfUA7YTKShWesz0vlTTxF1QhSLEjodRt0wf4dypRussPieIw7NZkv7b4nbeIZxS9FKu4ZU1lUyg5lILxOwOXKelwNO1uhGNK4DwXwaUQZspy2LKPzt6nA7hKyUtMVWK6RqcrH5t/wAQ3PfBduKZFiEi+aQ28oJGmm/QdcV4lbz0TkeE0cxjlEIjYpk+e2h6anqeuM/puBzSV0+cN4N9Cbb30sDrth6VDnVY2JGu52br9ALYo8c47HSNF4hF2YK52C6b+2K88VKKZPibToK0FIsUeQKFFtsZJw/iFPDxF5D4ixx3sF6kHbTW18aVx7jccUQdnGU9Rr/bGVUJZ5ZZJEMsUoIzL010IG4Ixnk1/ovFfscq7mifxKdqNWZJRmYEX0uBY9rb40OpjW4kPRfyHXCFydQJTuR4wIZQViZvMOvy9MPEsgNhmsyDUdwdvfbFeCTeslyJLwTuQqSHwH8ByyMb2O6nt9MJPFeB1MdSI5CzNrkkvoRvZuo9+mNC5R4F8EkuaTPm8xPQAX2+m+FbjNOvE6kmKUpIg0vexUa3GItKisW7YDn5MromzIA9za4cX+oJxolByoHghjqHzlBckDUN6NvbEnGjPHSEwrmm0UHTroTqbYMcCjlSmQzkPLa7ldvpbtinHG3qEnLPT5xCJs8ZWZY1vqraZrbAH1Nr4t1rJkGZc/t/OKhKzEFo1ujeXNqR3Nul8XJbfLYd7Y1KPUhdnzKjqBm6XHcfXE8RKjcX/vgHVVgaURxzokg/DYEkD0xdouJQzGwa7KbdtRvpgKSf0NMsSlZTYmxAuR6YlhgCjKO98epo8oLBcxHtf2H+cUaaoNRAWA8Nr2BPS3rhtawHhO0ma+hB216j0xjPO71LVTRSBhHcZQt2BF9GHrjW4quUykFVIVRe29x19jj1WRK2VsgN9Dpr+f54ny8bfg0J0ZxRKj0stD43jVCaorA206KTv+eKvBa6qoo0V4iIy5Njv0v/AM4YYOCx/wDUGdkCsvmUBvm6XI6++O5n4xH4UueM3j+Qgi972vY4xN0jStFfmevWqq0EakNGLq97XA1tY9tdcM3Aea3nrfhiimMj5lN9hqSfW9sU+G0FPUwI6t4bkGNr6G/+m98e+VqYUCSfFNGrs9ka/wA2m17ad7YEXuhawdqCjhpIiE8qXLG52PU3wmDl4/GithnV4yxYganXseuLfMDvJQyfFMYwzDSPtf101xc5MpIoqZUjYuraknfX06Ydu8QiVaZzxyaWtqmPhm0d1vbpfrhw5Tr6hbuxb4aNLai18o3HU7YO8X4pT0aZmXMXOXKoBJ0698EqZ0MCsFyqwvYgC3uBpgUHtngjLxBuLSGMQuIF82YG2vQE7a/phPnjkhqFuhSRGuqk7dhYbD6640/mHjycPp1SKJc7/KosAANz+uKdJQCoZ5HiEcTQrdyCWa4NyG6EC2Oa3Ap5oM4tz5IEWKEK01gWO6g+nf8Azh6oJRPArOu41BXS49PfADlzg1JT0/jZL2F88igsLbYs03OMEpZYszlbaAakE2uO9sNFpa2K98AvHeL0ryLTpUGKzHxSifNboW73xePHKOGJ6iJc0lspAADt2uO3rihU8jwyTyOzlb+YadWPe9ib9sVOU+U5YaxpJ1GVL5Te+p2P5YXx2HKGXkznD4wSlo8gjtmYt5bG+nuLa4Y4pBILqwt0It19tMZ6nEErlqaWCNowNC2gBuSL2HW464bOXKUxUoUFVCiwYi1gMW47kyc6SLtMrO4ksVBuFG2m1yO539sKXNnChVJILv4qAsqgXuRpb1uNMO9FYA2zPfXPp5vbXFdK9Lg2BfUbAN/nGmS7YiKdOzF6emqK6VYkDRrGACHJ0O2t9zphohpZOHxzskN2KizKCQe9xuMO8NNeYsdM3/b16e2CE8dl1Gb2H7Yzy4H4WXMZXScUiGWrq0dZmNk00Om9vTbBrk16laifxWMgsCCWB3O4F729LYm5j4D48KiY5nQ6FAFNj3Xb6Yu8B5UMdYJsx8IRqqi5BYjS7A4muOUZjOcZRCsTTRyus0YaN9IljF3YDe99ANcA+EwU6VRVIZoWUZiSyshXYjMrEC3bBLikEkjTMxKH4fw1+bykMS1svcZTf+MX6aWkSNnijVMsZDHwyBbqCSBmv63O+LvgSJrkJOYnRFjDZixzOFFrEIVzX9s4P54mfimUQrlLNIrEBALALa//AOhgZTxM0nDvFvmEMwYH/wAY9CPbfHJAkdbRxanw1mK67A5Mt/pp9MV+UT/sJUlK4Z5Wtc2ypYXX9euKU1Ac6Mc5zBrkG1r9TgVSgx0c7zlRMUt4isC7SXOx33tYdO2PnBKGOSqKSSeMEp4wVzEre5uSL2v/ADheSVumNFZaK3Bvs9MFUJmm8inMov52sL6n/b4kn41HFCs70xaSofKvh5dzqBe46dcHCqCWoklCMbkKWYeVcugW/wAvXbASn4fE8HDs6gAOX3tqEvf9MSVLz0dtv0Z6fjat5I0lmy6OygWB7G5Fz7YnEsaI5uFSO+f/ALba2t9RhCqoKr4iL4J08FZGZnEgykM+Y5lvfRfTBFq0VDVqsVVS0fhnMMsgj366X2w0Z/sVxDNNxchWkMFQEZbg2Un1soOYD6YuxU1mN3Fr3AOmB/FJioExaMqg0s40vvbvfse2JaN4zKy5CzIemuUn3PX0xpStWSLtVTxvZ8gJTRWG9jvrjNF4DM3EZBOQ8WrWbW6nbS24w/tJHF4kisU1zOp1A72X+MWJqpHjLxgOw0sCP7nGfm4stFePkrBGi5ehCBYWDNEWYJm3J6H6gYAycPnqaWQVLBHLqY2kJsLgggAd9LHDDwDltqetEs82ctmCkLa9+jna9umKP2jyMkikRZhYZTe4DDXVMY3BrTQpJ4NNXwZJ6ZYXY2AUE7Xy/wDGA9Zy94FPI0M5V7DUtYBR0Hb3wq1nMVTUxJBqlz5yulxp+Q64OcNoo62J40llOUKl7aW9bn9Mc2gpNALiHDw1JTmKUOTIQ8jMc2c7AHsN8aDScWiipstSblBlbqGIGtj1xSTh1PwyjbxAZSx19W2/9fpgVy7xmOuDU88KxxixBVjctr1PXBppgeor828ThqYo5qeMOYtGLj5RoRpf3wY4LzHMKISyRGQu5Cqg0C+o7dsS8aqKXh1MUiisGG4W9yepJ3PW2IeQeKyPGI5wM41XTZfUdDjvGD1FrnOWpNGDTpqxGZctzlPptvvhcoqJaSmkrFRoqm1hHe4W53t2OGqPmm1YtOU0tuRqCe47euFfjFGGkqamlnYnRXQi4+hOnTqMc2jkv2NHKfF5JqPxqkAMCbsR0HUjpjPoKiaplmHjnUFs98qDXT2B2+mNR5VoHNEsdQoJZSCALXB2uO9sA6T7OUWOeN5GKyEZCpsVC63PQm5/TDSg2kBSSsJ8v8uR0ySMTnaUAvbYkA7ddb4SZZqmRRJHK8EUZysgY3OvQbG+2vbBni3NL01SlGqBlXImYsQxvYdOv84XeequogqrlQIhbIovlPe//dgO34NFbpqHD+OIJFjynVM2a2gt0PY4oUvEaaoeSVG0T8WxX1B64h4dJFLG6DyMfnHYsNbYUo+WHhd0lm8OJxlUqb3JOlxhlzSisYn44v0c6jnakEDyo7MEsDlGtzscRcvczR1AvmbKrWOZba2vvfCPzHQPR06RxS3R2YswA1ItYHSxtrinxKkq6mGnSKEqh0sqgefq7AWtgrllfpz440bROq3zqlz11xThqxJKcrOPD+ZSLA+x64CcwcdHD4IQ4aQkWzdCRa+ANTzk8yokAjErmzqzWsCdLd9MM+VpirjtDjFMXklVyfK11KnKRl9Rrrf9MTQUgmW0zvLa1gzaX72AAJHrfHY7Gyap/wCiCLlFD5jmszJorEC4vvY9L2H5YsmFLhyil7Zc+UZrdr74+Y7CS9CgVx3hkbhmyKshv5wozD1v39cB/s+4ElNDnBzyS6u5FibbD2x2Oxmf8yy/gAPtJhIaMowU5rEhRc3tbzb6dsD+buIsqRU9hZVHmAsdhtbbfYY+47EJMtBB7lKNI4kTw1Zsts5Av5r36bel8E5OGp4LCRI2DFFGRMhHrcE67dtsdjsUg31ZOX8j3wXwPimp/ho7ogYSEAk+/l39b3wRq6EeJ4oJDJuBoG/8h1x2Oxq4XhDlPNLF41mJOhsetwehx44giwOFRFCyat62sP3x2Oxd+0ToC/aBUSU8AeFyrRjMCdSbdD3GA3Odd4lIjlbeILkDobX0Nsdjsefz+mvi8KfIPBo5Y2aS7Z0tvt7Yd+GwRU0biKJVAIBtu1huT31x2Owi+jSLlbwuKsgyzKSp1sCQQR2IxSTlKm8hyW8P5QNP+cdjsUpOrJptADnHg6zzoGZgiozZRtcf8YTOSOJuKxLWAkNiN9Dc2B9LY7HYkvWVXhpy8vxI8jC/iuv/ANhN2GYH5e1sJPK9CwpahjKWAYC1uoJF7369ulsdjsdNYzos0/gkxCqu9o1a5P8AVfT6WwRmXNpci+l+ovjsdi8P4kZeiBzCy0bUx8NJXeUgyOPMALWAP/tv6Yl4px0/9TSlaNGQ63OpBsTfXTpjsdiJUBfaBwgxypNFK6GQ6gE2uNjocXOYUaWRYmc5fAzjT8Q6/wCMdjsLIaIv8XrpInpaeNrRnKzAi+YswBvfGwRrYY7HYrwrCfIZ59pk5WekB8yAsShOjaqNe++KMXAIjWhkBQLcldDcnTtoNdsdjsSm9Hj/ABP/2Q=="/>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ar-SA"/>
          </a:p>
        </p:txBody>
      </p:sp>
      <p:pic>
        <p:nvPicPr>
          <p:cNvPr id="3080" name="Picture 8" descr="http://a.abcam.com/ps/datasheet/images/133/ab133737/TTF1-Primary-antibodies-ab133737-2.jpg"/>
          <p:cNvPicPr>
            <a:picLocks noChangeAspect="1" noChangeArrowheads="1"/>
          </p:cNvPicPr>
          <p:nvPr/>
        </p:nvPicPr>
        <p:blipFill>
          <a:blip r:embed="rId3" cstate="print"/>
          <a:srcRect/>
          <a:stretch>
            <a:fillRect/>
          </a:stretch>
        </p:blipFill>
        <p:spPr bwMode="auto">
          <a:xfrm>
            <a:off x="6629400" y="5410200"/>
            <a:ext cx="1928515" cy="1447800"/>
          </a:xfrm>
          <a:prstGeom prst="rect">
            <a:avLst/>
          </a:prstGeom>
          <a:noFill/>
        </p:spPr>
      </p:pic>
      <p:sp>
        <p:nvSpPr>
          <p:cNvPr id="8" name="TextBox 7"/>
          <p:cNvSpPr txBox="1"/>
          <p:nvPr/>
        </p:nvSpPr>
        <p:spPr>
          <a:xfrm>
            <a:off x="8077200" y="6396335"/>
            <a:ext cx="885178" cy="461665"/>
          </a:xfrm>
          <a:prstGeom prst="rect">
            <a:avLst/>
          </a:prstGeom>
        </p:spPr>
        <p:style>
          <a:lnRef idx="2">
            <a:schemeClr val="accent1"/>
          </a:lnRef>
          <a:fillRef idx="1">
            <a:schemeClr val="lt1"/>
          </a:fillRef>
          <a:effectRef idx="0">
            <a:schemeClr val="accent1"/>
          </a:effectRef>
          <a:fontRef idx="minor">
            <a:schemeClr val="dk1"/>
          </a:fontRef>
        </p:style>
        <p:txBody>
          <a:bodyPr wrap="none" rtlCol="1">
            <a:spAutoFit/>
          </a:bodyPr>
          <a:lstStyle/>
          <a:p>
            <a:r>
              <a:rPr lang="en-US" dirty="0" smtClean="0"/>
              <a:t>TTF1</a:t>
            </a:r>
            <a:endParaRPr lang="ar-SA" dirty="0"/>
          </a:p>
        </p:txBody>
      </p:sp>
      <p:pic>
        <p:nvPicPr>
          <p:cNvPr id="9" name="Picture 8" descr="http://library.med.utah.edu/WebPath/jpeg1/LUNG070.jpg"/>
          <p:cNvPicPr>
            <a:picLocks noChangeAspect="1" noChangeArrowheads="1"/>
          </p:cNvPicPr>
          <p:nvPr/>
        </p:nvPicPr>
        <p:blipFill>
          <a:blip r:embed="rId4" cstate="print"/>
          <a:srcRect/>
          <a:stretch>
            <a:fillRect/>
          </a:stretch>
        </p:blipFill>
        <p:spPr bwMode="auto">
          <a:xfrm>
            <a:off x="1295400" y="3861048"/>
            <a:ext cx="2156554" cy="3024336"/>
          </a:xfrm>
          <a:prstGeom prst="rect">
            <a:avLst/>
          </a:prstGeom>
          <a:noFill/>
        </p:spPr>
      </p:pic>
      <p:sp>
        <p:nvSpPr>
          <p:cNvPr id="11" name="TextBox 10"/>
          <p:cNvSpPr txBox="1"/>
          <p:nvPr/>
        </p:nvSpPr>
        <p:spPr>
          <a:xfrm>
            <a:off x="3995936" y="181089"/>
            <a:ext cx="4876800" cy="1015663"/>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pPr marL="0" lvl="1"/>
            <a:r>
              <a:rPr lang="en-US" sz="2000" dirty="0" smtClean="0">
                <a:latin typeface="Albertus" pitchFamily="34" charset="0"/>
              </a:rPr>
              <a:t>More common in patients under the age of 40, women and non-smokers.</a:t>
            </a:r>
          </a:p>
          <a:p>
            <a:pPr marL="0" lvl="1"/>
            <a:r>
              <a:rPr lang="en-US" sz="2000" dirty="0" smtClean="0">
                <a:latin typeface="Albertus" pitchFamily="34" charset="0"/>
              </a:rPr>
              <a:t>Tend to metastasize widely at early stage</a:t>
            </a:r>
            <a:endParaRPr lang="ar-SA" dirty="0">
              <a:latin typeface="Albertus"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8F6D31"/>
                </a:solidFill>
              </a:rPr>
              <a:t>Adenocarcinoma</a:t>
            </a:r>
            <a:endParaRPr lang="en-US" dirty="0">
              <a:latin typeface="Arial" panose="020B0604020202020204" pitchFamily="34" charset="0"/>
              <a:cs typeface="Arial" panose="020B0604020202020204" pitchFamily="34" charset="0"/>
            </a:endParaRPr>
          </a:p>
        </p:txBody>
      </p:sp>
      <p:pic>
        <p:nvPicPr>
          <p:cNvPr id="1026" name="Picture 2" descr="http://o.quizlet.com/p01fVnqIQ76o0KQ-5lDing_m.png"/>
          <p:cNvPicPr>
            <a:picLocks noChangeAspect="1" noChangeArrowheads="1"/>
          </p:cNvPicPr>
          <p:nvPr/>
        </p:nvPicPr>
        <p:blipFill>
          <a:blip r:embed="rId2" cstate="print"/>
          <a:srcRect/>
          <a:stretch>
            <a:fillRect/>
          </a:stretch>
        </p:blipFill>
        <p:spPr bwMode="auto">
          <a:xfrm>
            <a:off x="4114800" y="1447800"/>
            <a:ext cx="4114800" cy="3994787"/>
          </a:xfrm>
          <a:prstGeom prst="rect">
            <a:avLst/>
          </a:prstGeom>
          <a:noFill/>
        </p:spPr>
      </p:pic>
      <p:sp>
        <p:nvSpPr>
          <p:cNvPr id="4" name="Rectangle 3"/>
          <p:cNvSpPr/>
          <p:nvPr/>
        </p:nvSpPr>
        <p:spPr>
          <a:xfrm>
            <a:off x="755576" y="2708920"/>
            <a:ext cx="4572000" cy="923330"/>
          </a:xfrm>
          <a:prstGeom prst="rect">
            <a:avLst/>
          </a:prstGeom>
        </p:spPr>
        <p:txBody>
          <a:bodyPr>
            <a:spAutoFit/>
          </a:bodyPr>
          <a:lstStyle/>
          <a:p>
            <a:r>
              <a:rPr lang="en-US" dirty="0" smtClean="0">
                <a:latin typeface="Arial" panose="020B0604020202020204" pitchFamily="34" charset="0"/>
                <a:cs typeface="Arial" panose="020B0604020202020204" pitchFamily="34" charset="0"/>
              </a:rPr>
              <a:t>Associated with hypertrophic </a:t>
            </a:r>
          </a:p>
          <a:p>
            <a:pPr>
              <a:buNone/>
            </a:pPr>
            <a:r>
              <a:rPr lang="en-US" dirty="0" smtClean="0">
                <a:latin typeface="Arial" panose="020B0604020202020204" pitchFamily="34" charset="0"/>
                <a:cs typeface="Arial" panose="020B0604020202020204" pitchFamily="34" charset="0"/>
              </a:rPr>
              <a:t>pulmonary </a:t>
            </a:r>
            <a:r>
              <a:rPr lang="en-US" dirty="0" err="1" smtClean="0">
                <a:latin typeface="Arial" panose="020B0604020202020204" pitchFamily="34" charset="0"/>
                <a:cs typeface="Arial" panose="020B0604020202020204" pitchFamily="34" charset="0"/>
              </a:rPr>
              <a:t>osteoarthropathy</a:t>
            </a:r>
            <a:endParaRPr lang="en-US" dirty="0" smtClean="0">
              <a:latin typeface="Arial" panose="020B0604020202020204" pitchFamily="34" charset="0"/>
              <a:cs typeface="Arial" panose="020B0604020202020204" pitchFamily="34" charset="0"/>
            </a:endParaRPr>
          </a:p>
          <a:p>
            <a:pPr>
              <a:buNone/>
            </a:pPr>
            <a:r>
              <a:rPr lang="en-US" dirty="0" smtClean="0">
                <a:latin typeface="Arial" panose="020B0604020202020204" pitchFamily="34" charset="0"/>
                <a:cs typeface="Arial" panose="020B0604020202020204" pitchFamily="34" charset="0"/>
              </a:rPr>
              <a:t>“Clubbing of the fingers”</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260648"/>
            <a:ext cx="5215880" cy="914400"/>
          </a:xfrm>
        </p:spPr>
        <p:txBody>
          <a:bodyPr>
            <a:normAutofit fontScale="90000"/>
          </a:bodyPr>
          <a:lstStyle/>
          <a:p>
            <a:pPr eaLnBrk="1" hangingPunct="1"/>
            <a:r>
              <a:rPr lang="en-US" b="1" dirty="0" smtClean="0"/>
              <a:t>Large Cell Carcinoma</a:t>
            </a:r>
          </a:p>
        </p:txBody>
      </p:sp>
      <p:sp>
        <p:nvSpPr>
          <p:cNvPr id="36867" name="Rectangle 3"/>
          <p:cNvSpPr>
            <a:spLocks noGrp="1" noChangeArrowheads="1"/>
          </p:cNvSpPr>
          <p:nvPr>
            <p:ph sz="quarter" idx="1"/>
          </p:nvPr>
        </p:nvSpPr>
        <p:spPr/>
        <p:txBody>
          <a:bodyPr>
            <a:normAutofit fontScale="70000" lnSpcReduction="20000"/>
          </a:bodyPr>
          <a:lstStyle/>
          <a:p>
            <a:pPr eaLnBrk="1" hangingPunct="1"/>
            <a:r>
              <a:rPr lang="en-US" b="1" dirty="0" smtClean="0"/>
              <a:t>Frequency: 10 %</a:t>
            </a:r>
          </a:p>
          <a:p>
            <a:r>
              <a:rPr lang="en-US" dirty="0" smtClean="0"/>
              <a:t>strongly associated with smoking</a:t>
            </a:r>
          </a:p>
          <a:p>
            <a:r>
              <a:rPr lang="en-US" dirty="0" smtClean="0"/>
              <a:t>Large-cell carcinoma are usually located peripherally. These group of carcinomas are undifferentiated. They made up of large and anaplastic  cells. They may exhibit neuroendocrine or glandular differentiation markers when studied by immunohistochemistry or electron microscopy</a:t>
            </a:r>
            <a:r>
              <a:rPr lang="en-US" b="1" dirty="0" smtClean="0"/>
              <a:t>.</a:t>
            </a:r>
            <a:endParaRPr lang="en-US" dirty="0" smtClean="0"/>
          </a:p>
          <a:p>
            <a:r>
              <a:rPr lang="en-US" dirty="0" smtClean="0"/>
              <a:t>Poor prognosis.</a:t>
            </a:r>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64088" y="332656"/>
            <a:ext cx="3428652" cy="3479800"/>
          </a:xfrm>
          <a:prstGeom prst="rect">
            <a:avLst/>
          </a:prstGeom>
        </p:spPr>
      </p:pic>
      <p:pic>
        <p:nvPicPr>
          <p:cNvPr id="3" name="Picture 2"/>
          <p:cNvPicPr>
            <a:picLocks noChangeAspect="1"/>
          </p:cNvPicPr>
          <p:nvPr/>
        </p:nvPicPr>
        <p:blipFill>
          <a:blip r:embed="rId4" cstate="print"/>
          <a:stretch>
            <a:fillRect/>
          </a:stretch>
        </p:blipFill>
        <p:spPr>
          <a:xfrm>
            <a:off x="4311700" y="3472255"/>
            <a:ext cx="4832300" cy="3625514"/>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304800" y="0"/>
            <a:ext cx="8839200" cy="609600"/>
          </a:xfrm>
        </p:spPr>
        <p:txBody>
          <a:bodyPr>
            <a:normAutofit fontScale="90000"/>
          </a:bodyPr>
          <a:lstStyle/>
          <a:p>
            <a:r>
              <a:rPr lang="en-US" sz="3200" u="sng" dirty="0" smtClean="0"/>
              <a:t/>
            </a:r>
            <a:br>
              <a:rPr lang="en-US" sz="3200" u="sng" dirty="0" smtClean="0"/>
            </a:br>
            <a:r>
              <a:rPr lang="en-US" sz="3200" u="sng" dirty="0" smtClean="0"/>
              <a:t/>
            </a:r>
            <a:br>
              <a:rPr lang="en-US" sz="3200" u="sng" dirty="0" smtClean="0"/>
            </a:br>
            <a:r>
              <a:rPr lang="en-US" b="1" dirty="0" smtClean="0"/>
              <a:t>Small cell carcinomas </a:t>
            </a:r>
          </a:p>
        </p:txBody>
      </p:sp>
      <p:sp>
        <p:nvSpPr>
          <p:cNvPr id="83971" name="Rectangle 3"/>
          <p:cNvSpPr>
            <a:spLocks noGrp="1" noChangeArrowheads="1"/>
          </p:cNvSpPr>
          <p:nvPr>
            <p:ph sz="quarter" idx="1"/>
          </p:nvPr>
        </p:nvSpPr>
        <p:spPr>
          <a:xfrm>
            <a:off x="304800" y="1556792"/>
            <a:ext cx="8839200" cy="5029200"/>
          </a:xfrm>
        </p:spPr>
        <p:txBody>
          <a:bodyPr>
            <a:normAutofit fontScale="92500"/>
          </a:bodyPr>
          <a:lstStyle/>
          <a:p>
            <a:r>
              <a:rPr lang="en-US" altLang="zh-CN" sz="2200" dirty="0" smtClean="0"/>
              <a:t>SCLC are a type neuroendocrine tumors arising from neuroendocrine cells.  </a:t>
            </a:r>
            <a:r>
              <a:rPr lang="en-US" sz="2200" dirty="0" smtClean="0"/>
              <a:t>More common in men.</a:t>
            </a:r>
            <a:endParaRPr lang="en-US" altLang="zh-CN" sz="2200" dirty="0" smtClean="0"/>
          </a:p>
          <a:p>
            <a:r>
              <a:rPr lang="en-US" sz="2200" dirty="0" smtClean="0"/>
              <a:t>Highly malignant and aggressive tumor, poor prognosis, rarely </a:t>
            </a:r>
            <a:r>
              <a:rPr lang="en-US" sz="2200" dirty="0" err="1" smtClean="0"/>
              <a:t>resectable</a:t>
            </a:r>
            <a:r>
              <a:rPr lang="en-US" sz="2200" dirty="0" smtClean="0"/>
              <a:t>.</a:t>
            </a:r>
          </a:p>
          <a:p>
            <a:r>
              <a:rPr lang="en-US" sz="2200" dirty="0" smtClean="0"/>
              <a:t>Strongly associated with cigarette smoking.</a:t>
            </a:r>
            <a:r>
              <a:rPr lang="en-US" sz="2200" b="1" dirty="0"/>
              <a:t> </a:t>
            </a:r>
            <a:r>
              <a:rPr lang="en-US" sz="2200" dirty="0"/>
              <a:t>95% of </a:t>
            </a:r>
            <a:r>
              <a:rPr lang="en-US" sz="2200" dirty="0" smtClean="0"/>
              <a:t>patients are smokers</a:t>
            </a:r>
          </a:p>
          <a:p>
            <a:r>
              <a:rPr lang="en-US" sz="2200" dirty="0" smtClean="0"/>
              <a:t>Centrally located </a:t>
            </a:r>
            <a:r>
              <a:rPr lang="en-US" sz="2200" dirty="0" err="1" smtClean="0"/>
              <a:t>perihilar</a:t>
            </a:r>
            <a:r>
              <a:rPr lang="en-US" sz="2200" dirty="0" smtClean="0"/>
              <a:t> mass with early metastases (Early involvement of the </a:t>
            </a:r>
            <a:r>
              <a:rPr lang="en-US" sz="2200" dirty="0" err="1" smtClean="0"/>
              <a:t>hilar</a:t>
            </a:r>
            <a:r>
              <a:rPr lang="en-US" sz="2200" dirty="0" smtClean="0"/>
              <a:t> and mediastinal nodes)</a:t>
            </a:r>
          </a:p>
          <a:p>
            <a:r>
              <a:rPr lang="en-US" sz="2200" dirty="0" smtClean="0"/>
              <a:t>Chemotherapy responsive  </a:t>
            </a:r>
            <a:r>
              <a:rPr lang="en-US" sz="2200" dirty="0" smtClean="0"/>
              <a:t>but r</a:t>
            </a:r>
            <a:r>
              <a:rPr lang="en-US" sz="2000" dirty="0" smtClean="0"/>
              <a:t>ecur </a:t>
            </a:r>
            <a:r>
              <a:rPr lang="en-US" sz="2000" dirty="0" smtClean="0"/>
              <a:t>invariably</a:t>
            </a:r>
            <a:endParaRPr lang="en-US" sz="2200" dirty="0" smtClean="0"/>
          </a:p>
          <a:p>
            <a:r>
              <a:rPr lang="en-US" sz="2200" dirty="0" smtClean="0"/>
              <a:t>least likely form to be cured by surgery; usually already metastatic at diagnosis</a:t>
            </a:r>
          </a:p>
          <a:p>
            <a:r>
              <a:rPr lang="en-US" sz="2200" dirty="0" smtClean="0"/>
              <a:t>Ability to secrete a host of polypeptide hormones like </a:t>
            </a:r>
            <a:r>
              <a:rPr lang="en-US" sz="2200" dirty="0" smtClean="0"/>
              <a:t>ACTH (leading to </a:t>
            </a:r>
            <a:r>
              <a:rPr lang="en-US" sz="2200" dirty="0" smtClean="0"/>
              <a:t>Cushing’s syndrome)</a:t>
            </a:r>
            <a:r>
              <a:rPr lang="en-US" sz="2200" dirty="0" smtClean="0"/>
              <a:t>, </a:t>
            </a:r>
            <a:r>
              <a:rPr lang="en-US" sz="2200" dirty="0" err="1" smtClean="0"/>
              <a:t>antidiuretic</a:t>
            </a:r>
            <a:r>
              <a:rPr lang="en-US" sz="2200" dirty="0" smtClean="0"/>
              <a:t> hormone (ADH), </a:t>
            </a:r>
            <a:r>
              <a:rPr lang="en-US" sz="2200" dirty="0" err="1" smtClean="0"/>
              <a:t>calcitonin</a:t>
            </a:r>
            <a:r>
              <a:rPr lang="en-US" sz="2200" dirty="0" smtClean="0"/>
              <a:t>, </a:t>
            </a:r>
            <a:r>
              <a:rPr lang="en-US" sz="2200" dirty="0" err="1" smtClean="0"/>
              <a:t>gastrin</a:t>
            </a:r>
            <a:r>
              <a:rPr lang="en-US" sz="2200" dirty="0" smtClean="0"/>
              <a:t>-releasing peptide and </a:t>
            </a:r>
            <a:r>
              <a:rPr lang="en-US" sz="2200" dirty="0" err="1" smtClean="0"/>
              <a:t>chromogranin</a:t>
            </a:r>
            <a:r>
              <a:rPr lang="en-US" sz="2200" dirty="0" smtClean="0"/>
              <a:t>.</a:t>
            </a:r>
            <a:r>
              <a:rPr lang="en-US" altLang="zh-CN" sz="2200" b="1" dirty="0" smtClean="0"/>
              <a:t> </a:t>
            </a:r>
            <a:endParaRPr lang="en-US" sz="2200" dirty="0" smtClean="0"/>
          </a:p>
          <a:p>
            <a:r>
              <a:rPr lang="en-US" altLang="zh-CN" sz="2200" dirty="0"/>
              <a:t>It may be associated with </a:t>
            </a:r>
            <a:r>
              <a:rPr lang="en-US" altLang="zh-CN" sz="2200" dirty="0" err="1"/>
              <a:t>paraneoplastic</a:t>
            </a:r>
            <a:r>
              <a:rPr lang="en-US" altLang="zh-CN" sz="2200" dirty="0"/>
              <a:t> </a:t>
            </a:r>
            <a:r>
              <a:rPr lang="en-US" altLang="zh-CN" sz="2200" dirty="0" smtClean="0"/>
              <a:t>syndrome</a:t>
            </a:r>
            <a:r>
              <a:rPr lang="en-US" altLang="zh-CN" sz="2200" dirty="0" smtClean="0"/>
              <a:t> </a:t>
            </a:r>
            <a:r>
              <a:rPr lang="en-US" altLang="zh-CN" sz="2200" dirty="0" smtClean="0"/>
              <a:t>e.g.</a:t>
            </a:r>
            <a:r>
              <a:rPr lang="en-US" sz="2200" dirty="0" smtClean="0"/>
              <a:t> Cushing’s  </a:t>
            </a:r>
            <a:r>
              <a:rPr lang="en-US" sz="2200" dirty="0"/>
              <a:t>and Eaton-Lambert </a:t>
            </a:r>
            <a:r>
              <a:rPr lang="en-US" sz="2200" dirty="0" smtClean="0"/>
              <a:t>syndrome</a:t>
            </a:r>
            <a:endParaRPr lang="en-US" sz="2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3971">
                                            <p:txEl>
                                              <p:pRg st="1" end="1"/>
                                            </p:txEl>
                                          </p:spTgt>
                                        </p:tgtEl>
                                        <p:attrNameLst>
                                          <p:attrName>style.visibility</p:attrName>
                                        </p:attrNameLst>
                                      </p:cBhvr>
                                      <p:to>
                                        <p:strVal val="visible"/>
                                      </p:to>
                                    </p:set>
                                    <p:animEffect transition="in" filter="blinds(horizontal)">
                                      <p:cBhvr>
                                        <p:cTn id="7" dur="500"/>
                                        <p:tgtEl>
                                          <p:spTgt spid="83971">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3971">
                                            <p:txEl>
                                              <p:pRg st="2" end="2"/>
                                            </p:txEl>
                                          </p:spTgt>
                                        </p:tgtEl>
                                        <p:attrNameLst>
                                          <p:attrName>style.visibility</p:attrName>
                                        </p:attrNameLst>
                                      </p:cBhvr>
                                      <p:to>
                                        <p:strVal val="visible"/>
                                      </p:to>
                                    </p:set>
                                    <p:animEffect transition="in" filter="blinds(horizontal)">
                                      <p:cBhvr>
                                        <p:cTn id="10" dur="500"/>
                                        <p:tgtEl>
                                          <p:spTgt spid="83971">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3971">
                                            <p:txEl>
                                              <p:pRg st="3" end="3"/>
                                            </p:txEl>
                                          </p:spTgt>
                                        </p:tgtEl>
                                        <p:attrNameLst>
                                          <p:attrName>style.visibility</p:attrName>
                                        </p:attrNameLst>
                                      </p:cBhvr>
                                      <p:to>
                                        <p:strVal val="visible"/>
                                      </p:to>
                                    </p:set>
                                    <p:animEffect transition="in" filter="blinds(horizontal)">
                                      <p:cBhvr>
                                        <p:cTn id="15" dur="500"/>
                                        <p:tgtEl>
                                          <p:spTgt spid="83971">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83971">
                                            <p:txEl>
                                              <p:pRg st="4" end="4"/>
                                            </p:txEl>
                                          </p:spTgt>
                                        </p:tgtEl>
                                        <p:attrNameLst>
                                          <p:attrName>style.visibility</p:attrName>
                                        </p:attrNameLst>
                                      </p:cBhvr>
                                      <p:to>
                                        <p:strVal val="visible"/>
                                      </p:to>
                                    </p:set>
                                    <p:animEffect transition="in" filter="blinds(horizontal)">
                                      <p:cBhvr>
                                        <p:cTn id="20" dur="500"/>
                                        <p:tgtEl>
                                          <p:spTgt spid="83971">
                                            <p:txEl>
                                              <p:pRg st="4" end="4"/>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83971">
                                            <p:txEl>
                                              <p:pRg st="5" end="5"/>
                                            </p:txEl>
                                          </p:spTgt>
                                        </p:tgtEl>
                                        <p:attrNameLst>
                                          <p:attrName>style.visibility</p:attrName>
                                        </p:attrNameLst>
                                      </p:cBhvr>
                                      <p:to>
                                        <p:strVal val="visible"/>
                                      </p:to>
                                    </p:set>
                                    <p:animEffect transition="in" filter="blinds(horizontal)">
                                      <p:cBhvr>
                                        <p:cTn id="23" dur="500"/>
                                        <p:tgtEl>
                                          <p:spTgt spid="83971">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83971">
                                            <p:txEl>
                                              <p:pRg st="6" end="6"/>
                                            </p:txEl>
                                          </p:spTgt>
                                        </p:tgtEl>
                                        <p:attrNameLst>
                                          <p:attrName>style.visibility</p:attrName>
                                        </p:attrNameLst>
                                      </p:cBhvr>
                                      <p:to>
                                        <p:strVal val="visible"/>
                                      </p:to>
                                    </p:set>
                                    <p:animEffect transition="in" filter="blinds(horizontal)">
                                      <p:cBhvr>
                                        <p:cTn id="28" dur="500"/>
                                        <p:tgtEl>
                                          <p:spTgt spid="83971">
                                            <p:txEl>
                                              <p:pRg st="6" end="6"/>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83971">
                                            <p:txEl>
                                              <p:pRg st="7" end="7"/>
                                            </p:txEl>
                                          </p:spTgt>
                                        </p:tgtEl>
                                        <p:attrNameLst>
                                          <p:attrName>style.visibility</p:attrName>
                                        </p:attrNameLst>
                                      </p:cBhvr>
                                      <p:to>
                                        <p:strVal val="visible"/>
                                      </p:to>
                                    </p:set>
                                    <p:animEffect transition="in" filter="blinds(horizontal)">
                                      <p:cBhvr>
                                        <p:cTn id="31" dur="500"/>
                                        <p:tgtEl>
                                          <p:spTgt spid="8397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Eaton-Lambert syndrome</a:t>
            </a:r>
            <a:endParaRPr lang="ar-SA" dirty="0"/>
          </a:p>
        </p:txBody>
      </p:sp>
      <p:sp>
        <p:nvSpPr>
          <p:cNvPr id="3" name="Content Placeholder 2"/>
          <p:cNvSpPr>
            <a:spLocks noGrp="1"/>
          </p:cNvSpPr>
          <p:nvPr>
            <p:ph sz="quarter" idx="1"/>
          </p:nvPr>
        </p:nvSpPr>
        <p:spPr>
          <a:xfrm>
            <a:off x="457200" y="1628800"/>
            <a:ext cx="4419600" cy="5000600"/>
          </a:xfrm>
        </p:spPr>
        <p:txBody>
          <a:bodyPr>
            <a:normAutofit fontScale="92500" lnSpcReduction="10000"/>
          </a:bodyPr>
          <a:lstStyle/>
          <a:p>
            <a:r>
              <a:rPr lang="en-US" dirty="0" smtClean="0"/>
              <a:t>is an autoimmune disease </a:t>
            </a:r>
          </a:p>
          <a:p>
            <a:r>
              <a:rPr lang="en-US" dirty="0" smtClean="0"/>
              <a:t> a disease in which the immune system attacks the body's own tissues. </a:t>
            </a:r>
          </a:p>
          <a:p>
            <a:r>
              <a:rPr lang="en-US" dirty="0" smtClean="0"/>
              <a:t>The attack occurs at the connection between nerve and muscle (the neuromuscular junction) and interferes with the ability of nerve cells to send signals to muscle cells.</a:t>
            </a:r>
          </a:p>
          <a:p>
            <a:endParaRPr lang="ar-SA" dirty="0"/>
          </a:p>
        </p:txBody>
      </p:sp>
      <p:pic>
        <p:nvPicPr>
          <p:cNvPr id="56322" name="Picture 2" descr="http://www.lems.com/assets/img/neuro_junction1.jpg"/>
          <p:cNvPicPr>
            <a:picLocks noChangeAspect="1" noChangeArrowheads="1"/>
          </p:cNvPicPr>
          <p:nvPr/>
        </p:nvPicPr>
        <p:blipFill>
          <a:blip r:embed="rId2" cstate="print"/>
          <a:srcRect l="3200" r="40800" b="2439"/>
          <a:stretch>
            <a:fillRect/>
          </a:stretch>
        </p:blipFill>
        <p:spPr bwMode="auto">
          <a:xfrm>
            <a:off x="4715932" y="1219200"/>
            <a:ext cx="4199467" cy="5399314"/>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094" y="198922"/>
            <a:ext cx="4346838" cy="639278"/>
          </a:xfrm>
        </p:spPr>
        <p:txBody>
          <a:bodyPr>
            <a:noAutofit/>
          </a:bodyPr>
          <a:lstStyle/>
          <a:p>
            <a:r>
              <a:rPr lang="en-US" sz="3600" dirty="0"/>
              <a:t>Small cell carcinomas </a:t>
            </a:r>
          </a:p>
        </p:txBody>
      </p:sp>
      <p:sp>
        <p:nvSpPr>
          <p:cNvPr id="3" name="Content Placeholder 2"/>
          <p:cNvSpPr>
            <a:spLocks noGrp="1"/>
          </p:cNvSpPr>
          <p:nvPr>
            <p:ph sz="quarter" idx="1"/>
          </p:nvPr>
        </p:nvSpPr>
        <p:spPr>
          <a:xfrm>
            <a:off x="467544" y="1556792"/>
            <a:ext cx="5067672" cy="1905000"/>
          </a:xfrm>
        </p:spPr>
        <p:txBody>
          <a:bodyPr>
            <a:normAutofit fontScale="77500" lnSpcReduction="20000"/>
          </a:bodyPr>
          <a:lstStyle/>
          <a:p>
            <a:r>
              <a:rPr lang="en-US" sz="2800" dirty="0"/>
              <a:t>Microscopically composed of small, dark, round to oval, lymphocyte-like cells with little cytoplasm. </a:t>
            </a:r>
            <a:r>
              <a:rPr lang="en-US" sz="2800" dirty="0" smtClean="0"/>
              <a:t>Necrosis </a:t>
            </a:r>
            <a:r>
              <a:rPr lang="en-US" sz="2800" dirty="0" smtClean="0"/>
              <a:t>is </a:t>
            </a:r>
            <a:r>
              <a:rPr lang="en-US" sz="2800" dirty="0" smtClean="0"/>
              <a:t>invariably present</a:t>
            </a:r>
            <a:endParaRPr lang="en-US" sz="2800" dirty="0"/>
          </a:p>
          <a:p>
            <a:r>
              <a:rPr lang="en-US" sz="2800" dirty="0" smtClean="0"/>
              <a:t>Electron </a:t>
            </a:r>
            <a:r>
              <a:rPr lang="en-US" sz="2800" dirty="0"/>
              <a:t>microscopy</a:t>
            </a:r>
            <a:r>
              <a:rPr lang="en-US" sz="2800" dirty="0"/>
              <a:t>: dense-core </a:t>
            </a:r>
            <a:r>
              <a:rPr lang="en-US" sz="2800" dirty="0" err="1"/>
              <a:t>neurosecretory</a:t>
            </a:r>
            <a:r>
              <a:rPr lang="en-US" sz="2800" dirty="0"/>
              <a:t> granules.</a:t>
            </a:r>
          </a:p>
          <a:p>
            <a:pPr>
              <a:buNone/>
            </a:pPr>
            <a:endParaRPr lang="en-US" sz="2800" dirty="0"/>
          </a:p>
          <a:p>
            <a:pPr marL="0" indent="0">
              <a:buNone/>
            </a:pPr>
            <a:endParaRPr lang="en-US" dirty="0"/>
          </a:p>
        </p:txBody>
      </p:sp>
      <p:pic>
        <p:nvPicPr>
          <p:cNvPr id="5" name="Picture 4"/>
          <p:cNvPicPr>
            <a:picLocks noChangeAspect="1"/>
          </p:cNvPicPr>
          <p:nvPr/>
        </p:nvPicPr>
        <p:blipFill>
          <a:blip r:embed="rId2" cstate="print"/>
          <a:stretch>
            <a:fillRect/>
          </a:stretch>
        </p:blipFill>
        <p:spPr>
          <a:xfrm>
            <a:off x="4860032" y="4005064"/>
            <a:ext cx="4038600" cy="2375648"/>
          </a:xfrm>
          <a:prstGeom prst="rect">
            <a:avLst/>
          </a:prstGeom>
        </p:spPr>
      </p:pic>
      <p:pic>
        <p:nvPicPr>
          <p:cNvPr id="6" name="Picture 5"/>
          <p:cNvPicPr>
            <a:picLocks noChangeAspect="1"/>
          </p:cNvPicPr>
          <p:nvPr/>
        </p:nvPicPr>
        <p:blipFill>
          <a:blip r:embed="rId3" cstate="print"/>
          <a:stretch>
            <a:fillRect/>
          </a:stretch>
        </p:blipFill>
        <p:spPr>
          <a:xfrm>
            <a:off x="467544" y="3356992"/>
            <a:ext cx="4283968" cy="3207310"/>
          </a:xfrm>
          <a:prstGeom prst="rect">
            <a:avLst/>
          </a:prstGeom>
        </p:spPr>
      </p:pic>
      <p:pic>
        <p:nvPicPr>
          <p:cNvPr id="15361" name="Picture 1"/>
          <p:cNvPicPr>
            <a:picLocks noChangeAspect="1" noChangeArrowheads="1"/>
          </p:cNvPicPr>
          <p:nvPr/>
        </p:nvPicPr>
        <p:blipFill>
          <a:blip r:embed="rId4" cstate="print"/>
          <a:srcRect/>
          <a:stretch>
            <a:fillRect/>
          </a:stretch>
        </p:blipFill>
        <p:spPr bwMode="auto">
          <a:xfrm>
            <a:off x="5652120" y="0"/>
            <a:ext cx="2688041" cy="4077444"/>
          </a:xfrm>
          <a:prstGeom prst="rect">
            <a:avLst/>
          </a:prstGeom>
          <a:noFill/>
          <a:ln w="9525">
            <a:noFill/>
            <a:miter lim="800000"/>
            <a:headEnd/>
            <a:tailEnd/>
          </a:ln>
        </p:spPr>
      </p:pic>
    </p:spTree>
    <p:extLst>
      <p:ext uri="{BB962C8B-B14F-4D97-AF65-F5344CB8AC3E}">
        <p14:creationId xmlns:p14="http://schemas.microsoft.com/office/powerpoint/2010/main" xmlns="" val="4315479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Bronchogenic carcinoma site</a:t>
            </a:r>
            <a:endParaRPr lang="en-US" dirty="0"/>
          </a:p>
        </p:txBody>
      </p:sp>
      <p:sp>
        <p:nvSpPr>
          <p:cNvPr id="4" name="Content Placeholder 3"/>
          <p:cNvSpPr>
            <a:spLocks noGrp="1"/>
          </p:cNvSpPr>
          <p:nvPr>
            <p:ph sz="quarter" idx="2"/>
          </p:nvPr>
        </p:nvSpPr>
        <p:spPr>
          <a:xfrm>
            <a:off x="609600" y="2438400"/>
            <a:ext cx="3886200" cy="1926704"/>
          </a:xfrm>
        </p:spPr>
        <p:style>
          <a:lnRef idx="2">
            <a:schemeClr val="accent4"/>
          </a:lnRef>
          <a:fillRef idx="1">
            <a:schemeClr val="lt1"/>
          </a:fillRef>
          <a:effectRef idx="0">
            <a:schemeClr val="accent4"/>
          </a:effectRef>
          <a:fontRef idx="minor">
            <a:schemeClr val="dk1"/>
          </a:fontRef>
        </p:style>
        <p:txBody>
          <a:bodyPr/>
          <a:lstStyle/>
          <a:p>
            <a:r>
              <a:rPr lang="en-US" dirty="0" smtClean="0"/>
              <a:t>Squamous cell CA</a:t>
            </a:r>
          </a:p>
          <a:p>
            <a:r>
              <a:rPr lang="en-US" dirty="0" smtClean="0"/>
              <a:t>Small cell CA</a:t>
            </a:r>
          </a:p>
          <a:p>
            <a:endParaRPr lang="en-US" dirty="0"/>
          </a:p>
        </p:txBody>
      </p:sp>
      <p:sp>
        <p:nvSpPr>
          <p:cNvPr id="6" name="Content Placeholder 5"/>
          <p:cNvSpPr>
            <a:spLocks noGrp="1"/>
          </p:cNvSpPr>
          <p:nvPr>
            <p:ph sz="quarter" idx="4"/>
          </p:nvPr>
        </p:nvSpPr>
        <p:spPr>
          <a:xfrm>
            <a:off x="4800600" y="2438400"/>
            <a:ext cx="3886200" cy="2070720"/>
          </a:xfrm>
        </p:spPr>
        <p:style>
          <a:lnRef idx="2">
            <a:schemeClr val="accent2"/>
          </a:lnRef>
          <a:fillRef idx="1">
            <a:schemeClr val="lt1"/>
          </a:fillRef>
          <a:effectRef idx="0">
            <a:schemeClr val="accent2"/>
          </a:effectRef>
          <a:fontRef idx="minor">
            <a:schemeClr val="dk1"/>
          </a:fontRef>
        </p:style>
        <p:txBody>
          <a:bodyPr>
            <a:normAutofit/>
          </a:bodyPr>
          <a:lstStyle/>
          <a:p>
            <a:r>
              <a:rPr lang="en-US" dirty="0" smtClean="0"/>
              <a:t>Adenocarcinoma</a:t>
            </a:r>
          </a:p>
          <a:p>
            <a:pPr>
              <a:buNone/>
            </a:pPr>
            <a:r>
              <a:rPr lang="en-US" dirty="0" smtClean="0"/>
              <a:t> - </a:t>
            </a:r>
            <a:r>
              <a:rPr lang="en-US" sz="2400" dirty="0" smtClean="0"/>
              <a:t>bronchial derived</a:t>
            </a:r>
            <a:endParaRPr lang="en-US" dirty="0" smtClean="0"/>
          </a:p>
          <a:p>
            <a:pPr>
              <a:buNone/>
            </a:pPr>
            <a:r>
              <a:rPr lang="en-US" sz="2400" dirty="0" smtClean="0"/>
              <a:t> - </a:t>
            </a:r>
            <a:r>
              <a:rPr lang="en-US" sz="2400" dirty="0" err="1" smtClean="0"/>
              <a:t>bronchioloalveolar</a:t>
            </a:r>
            <a:r>
              <a:rPr lang="en-US" sz="2400" dirty="0" smtClean="0"/>
              <a:t> ca</a:t>
            </a:r>
          </a:p>
          <a:p>
            <a:r>
              <a:rPr lang="en-US" dirty="0" smtClean="0"/>
              <a:t>Large cell carcinoma</a:t>
            </a:r>
          </a:p>
        </p:txBody>
      </p:sp>
      <p:sp>
        <p:nvSpPr>
          <p:cNvPr id="3" name="Text Placeholder 2"/>
          <p:cNvSpPr>
            <a:spLocks noGrp="1"/>
          </p:cNvSpPr>
          <p:nvPr>
            <p:ph type="body" sz="quarter" idx="1"/>
          </p:nvPr>
        </p:nvSpPr>
        <p:spPr/>
        <p:txBody>
          <a:bodyPr/>
          <a:lstStyle/>
          <a:p>
            <a:r>
              <a:rPr lang="en-US" dirty="0" smtClean="0"/>
              <a:t>Central tumors</a:t>
            </a:r>
            <a:endParaRPr lang="en-US" dirty="0"/>
          </a:p>
        </p:txBody>
      </p:sp>
      <p:sp>
        <p:nvSpPr>
          <p:cNvPr id="5" name="Text Placeholder 4"/>
          <p:cNvSpPr>
            <a:spLocks noGrp="1"/>
          </p:cNvSpPr>
          <p:nvPr>
            <p:ph type="body" sz="quarter" idx="3"/>
          </p:nvPr>
        </p:nvSpPr>
        <p:spPr/>
        <p:txBody>
          <a:bodyPr/>
          <a:lstStyle/>
          <a:p>
            <a:r>
              <a:rPr lang="en-US" dirty="0" smtClean="0"/>
              <a:t>Peripheral tumors</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Molecular genetics in lung cancer</a:t>
            </a:r>
            <a:endParaRPr lang="en-US" dirty="0"/>
          </a:p>
        </p:txBody>
      </p:sp>
      <p:sp>
        <p:nvSpPr>
          <p:cNvPr id="8" name="Content Placeholder 7"/>
          <p:cNvSpPr>
            <a:spLocks noGrp="1"/>
          </p:cNvSpPr>
          <p:nvPr>
            <p:ph sz="quarter" idx="1"/>
          </p:nvPr>
        </p:nvSpPr>
        <p:spPr/>
        <p:txBody>
          <a:bodyPr>
            <a:normAutofit fontScale="92500" lnSpcReduction="20000"/>
          </a:bodyPr>
          <a:lstStyle/>
          <a:p>
            <a:pPr marL="0" indent="0" fontAlgn="base">
              <a:buNone/>
            </a:pPr>
            <a:r>
              <a:rPr lang="en-US" dirty="0" smtClean="0"/>
              <a:t>Most </a:t>
            </a:r>
            <a:r>
              <a:rPr lang="en-US" dirty="0"/>
              <a:t>common oncogenes—</a:t>
            </a:r>
            <a:r>
              <a:rPr lang="en-US" i="1" dirty="0"/>
              <a:t>KRAS</a:t>
            </a:r>
            <a:r>
              <a:rPr lang="en-US" dirty="0"/>
              <a:t>, </a:t>
            </a:r>
            <a:r>
              <a:rPr lang="en-US" i="1" dirty="0"/>
              <a:t>MYC</a:t>
            </a:r>
            <a:r>
              <a:rPr lang="en-US" dirty="0"/>
              <a:t> family, </a:t>
            </a:r>
            <a:r>
              <a:rPr lang="en-US" i="1" dirty="0"/>
              <a:t>HER-2</a:t>
            </a:r>
            <a:r>
              <a:rPr lang="en-US" dirty="0"/>
              <a:t>/</a:t>
            </a:r>
            <a:r>
              <a:rPr lang="en-US" i="1" dirty="0" err="1"/>
              <a:t>neu</a:t>
            </a:r>
            <a:r>
              <a:rPr lang="en-US" dirty="0"/>
              <a:t>, </a:t>
            </a:r>
            <a:r>
              <a:rPr lang="en-US" i="1" dirty="0"/>
              <a:t>BCL-2, </a:t>
            </a:r>
            <a:r>
              <a:rPr lang="en-US" i="1" dirty="0" smtClean="0"/>
              <a:t>EGFR, ROS1 </a:t>
            </a:r>
            <a:r>
              <a:rPr lang="en-US" dirty="0" smtClean="0"/>
              <a:t>and</a:t>
            </a:r>
            <a:r>
              <a:rPr lang="en-US" i="1" dirty="0" smtClean="0"/>
              <a:t> ALK</a:t>
            </a:r>
          </a:p>
          <a:p>
            <a:pPr marL="0" indent="0" fontAlgn="base">
              <a:buNone/>
            </a:pPr>
            <a:r>
              <a:rPr lang="en-US" dirty="0" smtClean="0"/>
              <a:t>(</a:t>
            </a:r>
            <a:r>
              <a:rPr lang="en-US" dirty="0"/>
              <a:t>epidermal growth factor </a:t>
            </a:r>
            <a:r>
              <a:rPr lang="en-US" dirty="0" smtClean="0"/>
              <a:t>receptor found in some cases of pulmonary adenocarcinoma, if certain mutation is positive, will respond to anti-</a:t>
            </a:r>
            <a:r>
              <a:rPr lang="en-US" dirty="0" err="1" smtClean="0"/>
              <a:t>tyrosin</a:t>
            </a:r>
            <a:r>
              <a:rPr lang="en-US" dirty="0" smtClean="0"/>
              <a:t> </a:t>
            </a:r>
            <a:r>
              <a:rPr lang="en-US" dirty="0" err="1" smtClean="0"/>
              <a:t>kinase</a:t>
            </a:r>
            <a:r>
              <a:rPr lang="en-US" dirty="0" smtClean="0"/>
              <a:t>)</a:t>
            </a:r>
            <a:endParaRPr lang="en-US" dirty="0"/>
          </a:p>
          <a:p>
            <a:pPr marL="0" indent="0" fontAlgn="base">
              <a:buNone/>
            </a:pPr>
            <a:r>
              <a:rPr lang="en-US" sz="2600" dirty="0" smtClean="0"/>
              <a:t>so on all cases of adenocarcinoma and SCC we do EGFR and if negative; ALK and ROS1 are done</a:t>
            </a:r>
          </a:p>
          <a:p>
            <a:pPr marL="0" indent="0" fontAlgn="base">
              <a:buNone/>
            </a:pPr>
            <a:endParaRPr lang="en-US" dirty="0"/>
          </a:p>
          <a:p>
            <a:pPr marL="0" indent="0" fontAlgn="base">
              <a:buNone/>
            </a:pPr>
            <a:r>
              <a:rPr lang="en-US" b="1" dirty="0" smtClean="0"/>
              <a:t>b. </a:t>
            </a:r>
            <a:r>
              <a:rPr lang="en-US" dirty="0" smtClean="0"/>
              <a:t>Most </a:t>
            </a:r>
            <a:r>
              <a:rPr lang="en-US" dirty="0"/>
              <a:t>common suppressor genes—</a:t>
            </a:r>
            <a:r>
              <a:rPr lang="en-US" i="1" dirty="0"/>
              <a:t>p53</a:t>
            </a:r>
            <a:r>
              <a:rPr lang="en-US" dirty="0"/>
              <a:t> (most common),</a:t>
            </a:r>
            <a:r>
              <a:rPr lang="en-US"/>
              <a:t> </a:t>
            </a:r>
            <a:r>
              <a:rPr lang="en-US" i="1" smtClean="0"/>
              <a:t>RB1 </a:t>
            </a:r>
            <a:r>
              <a:rPr lang="en-US" smtClean="0"/>
              <a:t>and</a:t>
            </a:r>
            <a:r>
              <a:rPr lang="en-US" dirty="0"/>
              <a:t> </a:t>
            </a:r>
            <a:r>
              <a:rPr lang="en-US" i="1" dirty="0"/>
              <a:t>p16</a:t>
            </a:r>
            <a:endParaRPr lang="en-US" dirty="0"/>
          </a:p>
          <a:p>
            <a:pPr marL="0" indent="0">
              <a:buNone/>
            </a:pPr>
            <a:endParaRPr lang="en-US" dirty="0"/>
          </a:p>
        </p:txBody>
      </p:sp>
    </p:spTree>
    <p:extLst>
      <p:ext uri="{BB962C8B-B14F-4D97-AF65-F5344CB8AC3E}">
        <p14:creationId xmlns:p14="http://schemas.microsoft.com/office/powerpoint/2010/main" xmlns="" val="366771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8">
                                            <p:txEl>
                                              <p:pRg st="1" end="1"/>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2000" fill="hold"/>
                                        <p:tgtEl>
                                          <p:spTgt spid="8">
                                            <p:txEl>
                                              <p:pRg st="2" end="2"/>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304800" y="304800"/>
            <a:ext cx="8458200" cy="1143000"/>
          </a:xfrm>
        </p:spPr>
        <p:txBody>
          <a:bodyPr/>
          <a:lstStyle/>
          <a:p>
            <a:pPr eaLnBrk="1" hangingPunct="1"/>
            <a:r>
              <a:rPr lang="en-US" sz="3200" b="1" dirty="0" smtClean="0"/>
              <a:t>Clinical features of bronchogenic carcinoma</a:t>
            </a:r>
          </a:p>
        </p:txBody>
      </p:sp>
      <p:sp>
        <p:nvSpPr>
          <p:cNvPr id="90115" name="Rectangle 3"/>
          <p:cNvSpPr>
            <a:spLocks noGrp="1" noChangeArrowheads="1"/>
          </p:cNvSpPr>
          <p:nvPr>
            <p:ph sz="quarter" idx="1"/>
          </p:nvPr>
        </p:nvSpPr>
        <p:spPr>
          <a:xfrm>
            <a:off x="685800" y="1600200"/>
            <a:ext cx="7772400" cy="4114800"/>
          </a:xfrm>
        </p:spPr>
        <p:txBody>
          <a:bodyPr>
            <a:normAutofit/>
          </a:bodyPr>
          <a:lstStyle/>
          <a:p>
            <a:r>
              <a:rPr lang="en-US" dirty="0" smtClean="0"/>
              <a:t>Can be silent or insidious lesions</a:t>
            </a:r>
          </a:p>
          <a:p>
            <a:r>
              <a:rPr lang="en-US" dirty="0" smtClean="0"/>
              <a:t>chronic cough and expectoration, hemoptysis, and bronchial obstruction, often with atelectasis.</a:t>
            </a:r>
          </a:p>
          <a:p>
            <a:pPr eaLnBrk="1" hangingPunct="1"/>
            <a:r>
              <a:rPr lang="en-US" dirty="0" smtClean="0"/>
              <a:t>Hoarseness, chest pain, superior vena cava syndrome, pericardial or pleural effusion.</a:t>
            </a:r>
          </a:p>
          <a:p>
            <a:pPr eaLnBrk="1" hangingPunct="1"/>
            <a:r>
              <a:rPr lang="en-US" dirty="0" smtClean="0"/>
              <a:t>Symptoms due to metastatic spread.</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991600" cy="990600"/>
          </a:xfrm>
        </p:spPr>
        <p:txBody>
          <a:bodyPr>
            <a:normAutofit/>
          </a:bodyPr>
          <a:lstStyle/>
          <a:p>
            <a:r>
              <a:rPr lang="en-US" sz="2400" b="1" dirty="0" smtClean="0"/>
              <a:t>     </a:t>
            </a:r>
            <a:br>
              <a:rPr lang="en-US" sz="2400" b="1" dirty="0" smtClean="0"/>
            </a:br>
            <a:r>
              <a:rPr lang="en-US" sz="2400" b="1" dirty="0" smtClean="0"/>
              <a:t>    Clinical features: may </a:t>
            </a:r>
            <a:r>
              <a:rPr lang="en-US" sz="2400" b="1" dirty="0"/>
              <a:t>also be manifest by the </a:t>
            </a:r>
            <a:r>
              <a:rPr lang="en-US" sz="2400" b="1" dirty="0" smtClean="0"/>
              <a:t>following</a:t>
            </a:r>
            <a:endParaRPr lang="en-US" sz="2400" b="1" dirty="0"/>
          </a:p>
        </p:txBody>
      </p:sp>
      <p:sp>
        <p:nvSpPr>
          <p:cNvPr id="3" name="Content Placeholder 2"/>
          <p:cNvSpPr>
            <a:spLocks noGrp="1"/>
          </p:cNvSpPr>
          <p:nvPr>
            <p:ph sz="quarter" idx="1"/>
          </p:nvPr>
        </p:nvSpPr>
        <p:spPr>
          <a:xfrm>
            <a:off x="395536" y="1728192"/>
            <a:ext cx="8352928" cy="5445224"/>
          </a:xfrm>
        </p:spPr>
        <p:txBody>
          <a:bodyPr>
            <a:normAutofit fontScale="55000" lnSpcReduction="20000"/>
          </a:bodyPr>
          <a:lstStyle/>
          <a:p>
            <a:pPr marL="514350" indent="-514350">
              <a:buFont typeface="+mj-lt"/>
              <a:buAutoNum type="alphaLcParenR"/>
            </a:pPr>
            <a:r>
              <a:rPr lang="en-US" sz="3200" b="1" dirty="0" smtClean="0"/>
              <a:t>Superior vena cava syndrome: </a:t>
            </a:r>
            <a:r>
              <a:rPr lang="en-US" sz="3200" dirty="0" smtClean="0"/>
              <a:t>invasion leads to obstruction of venous drainage which leads to dilation of  veins in the upper part of the chest and neck resulting in swelling and cyanosis  of the face, neck, and upper extremities</a:t>
            </a:r>
          </a:p>
          <a:p>
            <a:pPr marL="514350" indent="-514350">
              <a:buFont typeface="+mj-lt"/>
              <a:buAutoNum type="alphaLcParenR"/>
            </a:pPr>
            <a:r>
              <a:rPr lang="en-US" sz="3200" b="1" dirty="0" err="1" smtClean="0"/>
              <a:t>Pancoast</a:t>
            </a:r>
            <a:r>
              <a:rPr lang="en-US" sz="3200" b="1" dirty="0" smtClean="0"/>
              <a:t> </a:t>
            </a:r>
            <a:r>
              <a:rPr lang="en-US" sz="3200" b="1" dirty="0"/>
              <a:t>tumor (superior sulcus tumor): </a:t>
            </a:r>
            <a:r>
              <a:rPr lang="en-US" sz="3200" dirty="0">
                <a:cs typeface="Tahoma" pitchFamily="34" charset="0"/>
              </a:rPr>
              <a:t>Apical neoplasms may invade the brachial sympathetic plexus to cause severe pain, numbness and weakness in the distribution of the </a:t>
            </a:r>
            <a:r>
              <a:rPr lang="en-US" sz="3200" dirty="0" err="1">
                <a:cs typeface="Tahoma" pitchFamily="34" charset="0"/>
              </a:rPr>
              <a:t>ulnar</a:t>
            </a:r>
            <a:r>
              <a:rPr lang="en-US" sz="3200" dirty="0">
                <a:cs typeface="Tahoma" pitchFamily="34" charset="0"/>
              </a:rPr>
              <a:t> </a:t>
            </a:r>
            <a:r>
              <a:rPr lang="en-US" sz="3200" dirty="0" smtClean="0">
                <a:cs typeface="Tahoma" pitchFamily="34" charset="0"/>
              </a:rPr>
              <a:t>nerve. </a:t>
            </a:r>
          </a:p>
          <a:p>
            <a:pPr marL="514350" indent="-514350">
              <a:buFont typeface="+mj-lt"/>
              <a:buAutoNum type="alphaLcParenR"/>
            </a:pPr>
            <a:r>
              <a:rPr lang="en-US" sz="3200" dirty="0" smtClean="0">
                <a:cs typeface="Tahoma" pitchFamily="34" charset="0"/>
              </a:rPr>
              <a:t>The </a:t>
            </a:r>
            <a:r>
              <a:rPr lang="en-US" sz="3200" dirty="0">
                <a:cs typeface="Tahoma" pitchFamily="34" charset="0"/>
              </a:rPr>
              <a:t>combination of clinical findings is known as </a:t>
            </a:r>
            <a:r>
              <a:rPr lang="en-US" sz="3200" b="1" dirty="0" err="1">
                <a:cs typeface="Tahoma" pitchFamily="34" charset="0"/>
              </a:rPr>
              <a:t>Pancoast</a:t>
            </a:r>
            <a:r>
              <a:rPr lang="en-US" sz="3200" b="1" dirty="0">
                <a:cs typeface="Tahoma" pitchFamily="34" charset="0"/>
              </a:rPr>
              <a:t> syndrome</a:t>
            </a:r>
            <a:r>
              <a:rPr lang="en-US" sz="3200" dirty="0" smtClean="0">
                <a:cs typeface="Tahoma" pitchFamily="34" charset="0"/>
              </a:rPr>
              <a:t>. </a:t>
            </a:r>
          </a:p>
          <a:p>
            <a:pPr marL="514350" indent="-514350">
              <a:buFont typeface="+mj-lt"/>
              <a:buAutoNum type="alphaLcParenR"/>
            </a:pPr>
            <a:r>
              <a:rPr lang="en-US" sz="3200" dirty="0" err="1" smtClean="0">
                <a:cs typeface="Tahoma" pitchFamily="34" charset="0"/>
              </a:rPr>
              <a:t>Pancoast</a:t>
            </a:r>
            <a:r>
              <a:rPr lang="en-US" sz="3200" dirty="0" smtClean="0">
                <a:cs typeface="Tahoma" pitchFamily="34" charset="0"/>
              </a:rPr>
              <a:t> </a:t>
            </a:r>
            <a:r>
              <a:rPr lang="en-US" sz="3200" dirty="0">
                <a:cs typeface="Tahoma" pitchFamily="34" charset="0"/>
              </a:rPr>
              <a:t>tumor is often accompanied by destruction of the first and second ribs and thoracic </a:t>
            </a:r>
            <a:r>
              <a:rPr lang="en-US" sz="3200" dirty="0" smtClean="0">
                <a:cs typeface="Tahoma" pitchFamily="34" charset="0"/>
              </a:rPr>
              <a:t>vertebrae lead to </a:t>
            </a:r>
            <a:r>
              <a:rPr lang="en-US" sz="3200" b="1" dirty="0" err="1" smtClean="0">
                <a:cs typeface="Tahoma" pitchFamily="34" charset="0"/>
              </a:rPr>
              <a:t>Pancoast</a:t>
            </a:r>
            <a:r>
              <a:rPr lang="en-US" sz="3200" b="1" dirty="0" smtClean="0"/>
              <a:t> (Horner) syndrome</a:t>
            </a:r>
            <a:endParaRPr lang="en-US" sz="3200" b="1" dirty="0" smtClean="0"/>
          </a:p>
          <a:p>
            <a:pPr marL="514350" indent="-514350">
              <a:buFont typeface="+mj-lt"/>
              <a:buAutoNum type="alphaLcParenR"/>
            </a:pPr>
            <a:r>
              <a:rPr lang="en-US" sz="3200" b="1" dirty="0" err="1" smtClean="0">
                <a:cs typeface="Tahoma" pitchFamily="34" charset="0"/>
              </a:rPr>
              <a:t>Pancoast</a:t>
            </a:r>
            <a:r>
              <a:rPr lang="en-US" sz="3200" b="1" dirty="0" smtClean="0"/>
              <a:t> (Horner) syndrome: </a:t>
            </a:r>
            <a:r>
              <a:rPr lang="en-US" sz="3200" dirty="0" smtClean="0"/>
              <a:t>invasion </a:t>
            </a:r>
            <a:r>
              <a:rPr lang="en-US" sz="3200" dirty="0"/>
              <a:t>of the cervical thoracic sympathetic nerves and it leads to </a:t>
            </a:r>
            <a:r>
              <a:rPr lang="en-US" sz="3200" dirty="0" err="1"/>
              <a:t>ipsilateral</a:t>
            </a:r>
            <a:r>
              <a:rPr lang="en-US" sz="3200" dirty="0"/>
              <a:t> </a:t>
            </a:r>
            <a:r>
              <a:rPr lang="en-US" sz="3200" dirty="0" err="1"/>
              <a:t>enophthalmos</a:t>
            </a:r>
            <a:r>
              <a:rPr lang="en-US" sz="3200" dirty="0"/>
              <a:t>, </a:t>
            </a:r>
            <a:r>
              <a:rPr lang="en-US" sz="3200" dirty="0" err="1"/>
              <a:t>miosis</a:t>
            </a:r>
            <a:r>
              <a:rPr lang="en-US" sz="3200" dirty="0"/>
              <a:t>, ptosis, and facial </a:t>
            </a:r>
            <a:r>
              <a:rPr lang="en-US" sz="3200" dirty="0" err="1" smtClean="0"/>
              <a:t>anhidrosis</a:t>
            </a:r>
            <a:r>
              <a:rPr lang="en-US" sz="3200" dirty="0" smtClean="0">
                <a:cs typeface="Tahoma" pitchFamily="34" charset="0"/>
              </a:rPr>
              <a:t> </a:t>
            </a:r>
            <a:r>
              <a:rPr lang="en-US" sz="3200" dirty="0" smtClean="0">
                <a:cs typeface="Tahoma" pitchFamily="34" charset="0"/>
              </a:rPr>
              <a:t>in addition to </a:t>
            </a:r>
            <a:r>
              <a:rPr lang="en-US" sz="3200" dirty="0" smtClean="0">
                <a:cs typeface="Tahoma" pitchFamily="34" charset="0"/>
              </a:rPr>
              <a:t>numbness and weakness </a:t>
            </a:r>
            <a:r>
              <a:rPr lang="en-US" sz="3200" dirty="0" smtClean="0">
                <a:cs typeface="Tahoma" pitchFamily="34" charset="0"/>
              </a:rPr>
              <a:t>of the hand</a:t>
            </a:r>
            <a:endParaRPr lang="en-US" sz="3200" dirty="0"/>
          </a:p>
          <a:p>
            <a:pPr marL="514350" indent="-514350">
              <a:buFont typeface="+mj-lt"/>
              <a:buAutoNum type="alphaLcParenR"/>
            </a:pPr>
            <a:r>
              <a:rPr lang="en-US" sz="3200" b="1" dirty="0" smtClean="0"/>
              <a:t>Hoarseness </a:t>
            </a:r>
            <a:r>
              <a:rPr lang="en-US" sz="3200" b="1" dirty="0"/>
              <a:t>from recurrent laryngeal nerve </a:t>
            </a:r>
            <a:r>
              <a:rPr lang="en-US" sz="3200" b="1" dirty="0" smtClean="0"/>
              <a:t>paralysis</a:t>
            </a:r>
          </a:p>
          <a:p>
            <a:pPr marL="514350" indent="-514350">
              <a:buFont typeface="+mj-lt"/>
              <a:buAutoNum type="alphaLcParenR"/>
            </a:pPr>
            <a:r>
              <a:rPr lang="en-US" sz="3200" b="1" dirty="0" smtClean="0"/>
              <a:t>Pleural </a:t>
            </a:r>
            <a:r>
              <a:rPr lang="en-US" sz="3200" b="1" dirty="0"/>
              <a:t>effusion, often </a:t>
            </a:r>
            <a:r>
              <a:rPr lang="en-US" sz="3200" b="1" dirty="0" smtClean="0"/>
              <a:t>bloody with high fibrin and protein contents</a:t>
            </a:r>
            <a:r>
              <a:rPr lang="en-US" sz="3200" dirty="0" smtClean="0"/>
              <a:t>.</a:t>
            </a:r>
          </a:p>
          <a:p>
            <a:pPr marL="514350" indent="-514350">
              <a:buFont typeface="+mj-lt"/>
              <a:buAutoNum type="alphaLcParenR"/>
            </a:pPr>
            <a:r>
              <a:rPr lang="en-US" sz="3200" b="1" dirty="0" err="1" smtClean="0"/>
              <a:t>Paraneoplastic</a:t>
            </a:r>
            <a:r>
              <a:rPr lang="en-US" sz="3200" b="1" dirty="0" smtClean="0"/>
              <a:t> syndrome</a:t>
            </a:r>
            <a:endParaRPr lang="en-US" sz="3200" b="1" dirty="0"/>
          </a:p>
          <a:p>
            <a:pPr marL="514350" indent="-514350">
              <a:buAutoNum type="alphaLcPeriod"/>
            </a:pP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linds(horizontal)">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blinds(horizontal)">
                                      <p:cBhvr>
                                        <p:cTn id="23" dur="500"/>
                                        <p:tgtEl>
                                          <p:spTgt spid="3">
                                            <p:txEl>
                                              <p:pRg st="5" end="5"/>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blinds(horizontal)">
                                      <p:cBhvr>
                                        <p:cTn id="26" dur="500"/>
                                        <p:tgtEl>
                                          <p:spTgt spid="3">
                                            <p:txEl>
                                              <p:pRg st="6" end="6"/>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blinds(horizontal)">
                                      <p:cBhvr>
                                        <p:cTn id="2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b="1" dirty="0" smtClean="0">
                <a:solidFill>
                  <a:schemeClr val="accent2">
                    <a:lumMod val="75000"/>
                  </a:schemeClr>
                </a:solidFill>
              </a:rPr>
              <a:t>Lung Tumors</a:t>
            </a:r>
          </a:p>
        </p:txBody>
      </p:sp>
      <p:sp>
        <p:nvSpPr>
          <p:cNvPr id="64515" name="Rectangle 3"/>
          <p:cNvSpPr>
            <a:spLocks noGrp="1" noChangeArrowheads="1"/>
          </p:cNvSpPr>
          <p:nvPr>
            <p:ph sz="quarter" idx="1"/>
          </p:nvPr>
        </p:nvSpPr>
        <p:spPr/>
        <p:txBody>
          <a:bodyPr>
            <a:normAutofit/>
          </a:bodyPr>
          <a:lstStyle/>
          <a:p>
            <a:r>
              <a:rPr lang="en-US" dirty="0" smtClean="0"/>
              <a:t>Most lung tumors are malignant. </a:t>
            </a:r>
          </a:p>
          <a:p>
            <a:r>
              <a:rPr lang="en-US" dirty="0" smtClean="0"/>
              <a:t>Primary lung cancer is a common disease BUT  metastatic tumors are more common than the primary tumors.</a:t>
            </a:r>
          </a:p>
          <a:p>
            <a:pPr eaLnBrk="1" hangingPunct="1"/>
            <a:r>
              <a:rPr lang="en-US" dirty="0" smtClean="0"/>
              <a:t>The most common benign lesions are </a:t>
            </a:r>
            <a:r>
              <a:rPr lang="en-US" dirty="0" err="1" smtClean="0"/>
              <a:t>hamartomas</a:t>
            </a:r>
            <a:r>
              <a:rPr lang="en-US" dirty="0" smtClean="0"/>
              <a: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304800" y="304800"/>
            <a:ext cx="8458200" cy="1143000"/>
          </a:xfrm>
        </p:spPr>
        <p:txBody>
          <a:bodyPr/>
          <a:lstStyle/>
          <a:p>
            <a:pPr eaLnBrk="1" hangingPunct="1"/>
            <a:r>
              <a:rPr lang="en-US" sz="3200" b="1" dirty="0" smtClean="0"/>
              <a:t>Complications of bronchogenic carcinoma</a:t>
            </a:r>
          </a:p>
        </p:txBody>
      </p:sp>
      <p:sp>
        <p:nvSpPr>
          <p:cNvPr id="90115" name="Rectangle 3"/>
          <p:cNvSpPr>
            <a:spLocks noGrp="1" noChangeArrowheads="1"/>
          </p:cNvSpPr>
          <p:nvPr>
            <p:ph sz="quarter" idx="1"/>
          </p:nvPr>
        </p:nvSpPr>
        <p:spPr>
          <a:xfrm>
            <a:off x="685800" y="1600200"/>
            <a:ext cx="7772400" cy="4114800"/>
          </a:xfrm>
        </p:spPr>
        <p:txBody>
          <a:bodyPr>
            <a:normAutofit/>
          </a:bodyPr>
          <a:lstStyle/>
          <a:p>
            <a:r>
              <a:rPr lang="en-US" dirty="0" err="1" smtClean="0"/>
              <a:t>Bronchiectasis</a:t>
            </a:r>
            <a:endParaRPr lang="en-US" dirty="0" smtClean="0"/>
          </a:p>
          <a:p>
            <a:r>
              <a:rPr lang="en-US" dirty="0" smtClean="0"/>
              <a:t>Obstructive pneumonia</a:t>
            </a:r>
          </a:p>
          <a:p>
            <a:r>
              <a:rPr lang="en-US" dirty="0" smtClean="0"/>
              <a:t>Pleural effusion</a:t>
            </a:r>
          </a:p>
          <a:p>
            <a:pPr eaLnBrk="1" hangingPunct="1"/>
            <a:r>
              <a:rPr lang="en-US" dirty="0" smtClean="0"/>
              <a:t>Superior vena cava syndrome</a:t>
            </a:r>
          </a:p>
          <a:p>
            <a:pPr eaLnBrk="1" hangingPunct="1">
              <a:buNone/>
            </a:pPr>
            <a:r>
              <a:rPr lang="en-US" dirty="0" smtClean="0">
                <a:solidFill>
                  <a:schemeClr val="accent2"/>
                </a:solidFill>
              </a:rPr>
              <a:t>Prognosis:</a:t>
            </a:r>
          </a:p>
          <a:p>
            <a:pPr eaLnBrk="1" hangingPunct="1"/>
            <a:r>
              <a:rPr lang="en-US" dirty="0" smtClean="0"/>
              <a:t>NSCLC have a better prognosis than SCLC.</a:t>
            </a:r>
          </a:p>
          <a:p>
            <a:pPr eaLnBrk="1" hangingPunct="1"/>
            <a:r>
              <a:rPr lang="en-US" dirty="0" smtClean="0"/>
              <a:t>Outlook is poor for most patients.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88640"/>
            <a:ext cx="9144000" cy="990600"/>
          </a:xfrm>
        </p:spPr>
        <p:txBody>
          <a:bodyPr>
            <a:normAutofit/>
          </a:bodyPr>
          <a:lstStyle/>
          <a:p>
            <a:r>
              <a:rPr lang="en-US" sz="2400" dirty="0" err="1"/>
              <a:t>Paraneoplastic</a:t>
            </a:r>
            <a:r>
              <a:rPr lang="en-US" sz="2400" dirty="0"/>
              <a:t> syndrome</a:t>
            </a:r>
          </a:p>
        </p:txBody>
      </p:sp>
      <p:sp>
        <p:nvSpPr>
          <p:cNvPr id="3" name="Content Placeholder 2"/>
          <p:cNvSpPr>
            <a:spLocks noGrp="1"/>
          </p:cNvSpPr>
          <p:nvPr>
            <p:ph sz="quarter" idx="1"/>
          </p:nvPr>
        </p:nvSpPr>
        <p:spPr>
          <a:xfrm>
            <a:off x="0" y="4293096"/>
            <a:ext cx="8676456" cy="5638800"/>
          </a:xfrm>
        </p:spPr>
        <p:txBody>
          <a:bodyPr>
            <a:normAutofit/>
          </a:bodyPr>
          <a:lstStyle/>
          <a:p>
            <a:pPr>
              <a:buNone/>
            </a:pPr>
            <a:endParaRPr lang="en-US" dirty="0" smtClean="0"/>
          </a:p>
          <a:p>
            <a:pPr lvl="2">
              <a:buClr>
                <a:srgbClr val="C00000"/>
              </a:buClr>
              <a:buNone/>
            </a:pPr>
            <a:r>
              <a:rPr lang="en-US" dirty="0" smtClean="0"/>
              <a:t>Other endocrine syndromes associated with primary lung carcinomas e.g. </a:t>
            </a:r>
            <a:r>
              <a:rPr lang="en-US" dirty="0" err="1" smtClean="0"/>
              <a:t>gonadotrophin</a:t>
            </a:r>
            <a:r>
              <a:rPr lang="en-US" dirty="0" smtClean="0"/>
              <a:t> production leading to </a:t>
            </a:r>
            <a:r>
              <a:rPr lang="en-US" dirty="0" err="1" smtClean="0"/>
              <a:t>gynecomastia</a:t>
            </a:r>
            <a:r>
              <a:rPr lang="en-US" dirty="0" smtClean="0"/>
              <a:t>, calcitonin production leading to </a:t>
            </a:r>
            <a:r>
              <a:rPr lang="en-US" dirty="0" err="1" smtClean="0"/>
              <a:t>hypocalcemia</a:t>
            </a:r>
            <a:r>
              <a:rPr lang="en-US" dirty="0" smtClean="0"/>
              <a:t>  and others: hyperglycemia</a:t>
            </a:r>
            <a:r>
              <a:rPr lang="en-US" dirty="0" smtClean="0"/>
              <a:t>, thyrotoxicosis, and skin pigmentation </a:t>
            </a:r>
          </a:p>
        </p:txBody>
      </p:sp>
      <p:sp>
        <p:nvSpPr>
          <p:cNvPr id="4" name="TextBox 3"/>
          <p:cNvSpPr txBox="1"/>
          <p:nvPr/>
        </p:nvSpPr>
        <p:spPr>
          <a:xfrm>
            <a:off x="539552" y="2492896"/>
            <a:ext cx="4536504" cy="95410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lvl="2"/>
            <a:r>
              <a:rPr lang="en-US" sz="2000" b="1" dirty="0" smtClean="0">
                <a:solidFill>
                  <a:schemeClr val="accent2"/>
                </a:solidFill>
              </a:rPr>
              <a:t>Small cell carcinomas</a:t>
            </a:r>
          </a:p>
          <a:p>
            <a:pPr marL="0" lvl="2"/>
            <a:r>
              <a:rPr lang="en-US" dirty="0" smtClean="0"/>
              <a:t> </a:t>
            </a:r>
            <a:r>
              <a:rPr lang="en-US" dirty="0" smtClean="0">
                <a:solidFill>
                  <a:srgbClr val="FF0000"/>
                </a:solidFill>
                <a:latin typeface="Albertus" pitchFamily="34" charset="0"/>
              </a:rPr>
              <a:t>ACTH </a:t>
            </a:r>
            <a:r>
              <a:rPr lang="en-US" dirty="0" smtClean="0">
                <a:latin typeface="Albertus" pitchFamily="34" charset="0"/>
              </a:rPr>
              <a:t>(leading to Cushing's syndrome)</a:t>
            </a:r>
          </a:p>
          <a:p>
            <a:pPr marL="0" lvl="2"/>
            <a:r>
              <a:rPr lang="en-US" dirty="0" smtClean="0">
                <a:latin typeface="Albertus" pitchFamily="34" charset="0"/>
              </a:rPr>
              <a:t> </a:t>
            </a:r>
            <a:r>
              <a:rPr lang="en-US" dirty="0" smtClean="0">
                <a:solidFill>
                  <a:srgbClr val="FF0000"/>
                </a:solidFill>
                <a:latin typeface="Albertus" pitchFamily="34" charset="0"/>
              </a:rPr>
              <a:t>ADH </a:t>
            </a:r>
            <a:r>
              <a:rPr lang="en-US" dirty="0" smtClean="0">
                <a:latin typeface="Albertus" pitchFamily="34" charset="0"/>
              </a:rPr>
              <a:t>(water </a:t>
            </a:r>
            <a:r>
              <a:rPr lang="en-US" dirty="0" smtClean="0">
                <a:latin typeface="Albertus" pitchFamily="34" charset="0"/>
              </a:rPr>
              <a:t>retention </a:t>
            </a:r>
            <a:r>
              <a:rPr lang="en-US" dirty="0" smtClean="0">
                <a:latin typeface="Albertus" pitchFamily="34" charset="0"/>
              </a:rPr>
              <a:t>and </a:t>
            </a:r>
            <a:r>
              <a:rPr lang="en-US" dirty="0" err="1" smtClean="0">
                <a:latin typeface="Albertus" pitchFamily="34" charset="0"/>
              </a:rPr>
              <a:t>hyponatremia</a:t>
            </a:r>
            <a:r>
              <a:rPr lang="en-US" dirty="0" smtClean="0">
                <a:latin typeface="Albertus" pitchFamily="34" charset="0"/>
              </a:rPr>
              <a:t>)</a:t>
            </a:r>
            <a:endParaRPr lang="en-US" dirty="0">
              <a:latin typeface="Albertus" pitchFamily="34" charset="0"/>
            </a:endParaRPr>
          </a:p>
        </p:txBody>
      </p:sp>
      <p:sp>
        <p:nvSpPr>
          <p:cNvPr id="5" name="TextBox 4"/>
          <p:cNvSpPr txBox="1"/>
          <p:nvPr/>
        </p:nvSpPr>
        <p:spPr>
          <a:xfrm>
            <a:off x="5148064" y="2492896"/>
            <a:ext cx="3816424"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lvl="2"/>
            <a:r>
              <a:rPr lang="en-US" b="1" dirty="0" smtClean="0">
                <a:solidFill>
                  <a:schemeClr val="accent2"/>
                </a:solidFill>
                <a:latin typeface="Albertus" pitchFamily="34" charset="0"/>
              </a:rPr>
              <a:t>Carcinoid tumors </a:t>
            </a:r>
            <a:r>
              <a:rPr lang="en-US" dirty="0" smtClean="0">
                <a:latin typeface="Albertus" pitchFamily="34" charset="0"/>
              </a:rPr>
              <a:t>produce serotonin and </a:t>
            </a:r>
            <a:r>
              <a:rPr lang="en-US" dirty="0" err="1" smtClean="0">
                <a:latin typeface="Albertus" pitchFamily="34" charset="0"/>
              </a:rPr>
              <a:t>bradykinin</a:t>
            </a:r>
            <a:r>
              <a:rPr lang="en-US" dirty="0" smtClean="0">
                <a:latin typeface="Albertus" pitchFamily="34" charset="0"/>
              </a:rPr>
              <a:t> leading to carcinoid syndrome (flushing, wheezing, diarrhea, and cardiac </a:t>
            </a:r>
            <a:r>
              <a:rPr lang="en-US" dirty="0" err="1" smtClean="0">
                <a:latin typeface="Albertus" pitchFamily="34" charset="0"/>
              </a:rPr>
              <a:t>valvular</a:t>
            </a:r>
            <a:r>
              <a:rPr lang="en-US" dirty="0" smtClean="0">
                <a:latin typeface="Albertus" pitchFamily="34" charset="0"/>
              </a:rPr>
              <a:t> lesions)</a:t>
            </a:r>
            <a:endParaRPr lang="en-US" dirty="0">
              <a:latin typeface="Albertus" pitchFamily="34" charset="0"/>
            </a:endParaRPr>
          </a:p>
        </p:txBody>
      </p:sp>
      <p:sp>
        <p:nvSpPr>
          <p:cNvPr id="6" name="TextBox 5"/>
          <p:cNvSpPr txBox="1"/>
          <p:nvPr/>
        </p:nvSpPr>
        <p:spPr>
          <a:xfrm>
            <a:off x="539552" y="3645024"/>
            <a:ext cx="4536504"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lvl="2"/>
            <a:r>
              <a:rPr lang="en-US" b="1" dirty="0" smtClean="0">
                <a:solidFill>
                  <a:schemeClr val="accent2"/>
                </a:solidFill>
                <a:latin typeface="Albertus" pitchFamily="34" charset="0"/>
              </a:rPr>
              <a:t>Squamous cell carcinomas </a:t>
            </a:r>
            <a:r>
              <a:rPr lang="en-US" dirty="0" smtClean="0">
                <a:latin typeface="Albertus" pitchFamily="34" charset="0"/>
              </a:rPr>
              <a:t>may secrete parathyroid hormone-like peptide and prostaglandin E that lead to </a:t>
            </a:r>
            <a:r>
              <a:rPr lang="en-US" dirty="0" err="1" smtClean="0">
                <a:latin typeface="Albertus" pitchFamily="34" charset="0"/>
              </a:rPr>
              <a:t>hypercalcemia</a:t>
            </a:r>
            <a:endParaRPr lang="en-US" dirty="0">
              <a:latin typeface="Albertus" pitchFamily="34" charset="0"/>
            </a:endParaRPr>
          </a:p>
        </p:txBody>
      </p:sp>
      <p:sp>
        <p:nvSpPr>
          <p:cNvPr id="7" name="TextBox 6"/>
          <p:cNvSpPr txBox="1"/>
          <p:nvPr/>
        </p:nvSpPr>
        <p:spPr>
          <a:xfrm>
            <a:off x="539552" y="1484784"/>
            <a:ext cx="8352928" cy="1200329"/>
          </a:xfrm>
          <a:prstGeom prst="rect">
            <a:avLst/>
          </a:prstGeom>
          <a:noFill/>
        </p:spPr>
        <p:txBody>
          <a:bodyPr wrap="square" rtlCol="0">
            <a:spAutoFit/>
          </a:bodyPr>
          <a:lstStyle/>
          <a:p>
            <a:r>
              <a:rPr lang="en-US" b="1" dirty="0" err="1" smtClean="0"/>
              <a:t>Paraneoplastic</a:t>
            </a:r>
            <a:r>
              <a:rPr lang="en-US" b="1" dirty="0" smtClean="0"/>
              <a:t> syndromes</a:t>
            </a:r>
            <a:r>
              <a:rPr lang="en-US" dirty="0" smtClean="0"/>
              <a:t> of lung cancer, are </a:t>
            </a:r>
            <a:r>
              <a:rPr lang="en-US" dirty="0" err="1" smtClean="0"/>
              <a:t>extrapulmonary</a:t>
            </a:r>
            <a:r>
              <a:rPr lang="en-US" dirty="0" smtClean="0"/>
              <a:t>, remote effects of tumors. </a:t>
            </a:r>
          </a:p>
          <a:p>
            <a:r>
              <a:rPr lang="en-US" dirty="0" smtClean="0"/>
              <a:t>3% to 10% of lung cancers develop </a:t>
            </a:r>
            <a:r>
              <a:rPr lang="en-US" dirty="0" err="1" smtClean="0"/>
              <a:t>paraneoplastic</a:t>
            </a:r>
            <a:r>
              <a:rPr lang="en-US" dirty="0" smtClean="0"/>
              <a:t> syndromes. </a:t>
            </a:r>
          </a:p>
          <a:p>
            <a:endParaRPr lang="en-US" dirty="0"/>
          </a:p>
        </p:txBody>
      </p:sp>
      <p:sp>
        <p:nvSpPr>
          <p:cNvPr id="8" name="TextBox 7"/>
          <p:cNvSpPr txBox="1"/>
          <p:nvPr/>
        </p:nvSpPr>
        <p:spPr>
          <a:xfrm>
            <a:off x="5220072" y="4077072"/>
            <a:ext cx="3456384"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lvl="2"/>
            <a:r>
              <a:rPr lang="en-US" b="1" dirty="0" err="1" smtClean="0">
                <a:solidFill>
                  <a:schemeClr val="accent2"/>
                </a:solidFill>
                <a:latin typeface="Albertus" pitchFamily="34" charset="0"/>
              </a:rPr>
              <a:t>Adenocarcinomas</a:t>
            </a:r>
            <a:r>
              <a:rPr lang="en-US" b="1" dirty="0" smtClean="0">
                <a:solidFill>
                  <a:prstClr val="black"/>
                </a:solidFill>
                <a:latin typeface="Albertus" pitchFamily="34" charset="0"/>
              </a:rPr>
              <a:t> </a:t>
            </a:r>
            <a:r>
              <a:rPr lang="en-US" dirty="0" smtClean="0">
                <a:solidFill>
                  <a:prstClr val="black"/>
                </a:solidFill>
                <a:latin typeface="Albertus" pitchFamily="34" charset="0"/>
              </a:rPr>
              <a:t>can lead to</a:t>
            </a:r>
            <a:r>
              <a:rPr lang="en-US" dirty="0" smtClean="0">
                <a:latin typeface="Albertus" pitchFamily="34" charset="0"/>
              </a:rPr>
              <a:t> hematologic manifestations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box(in)">
                                      <p:cBhvr>
                                        <p:cTn id="2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6" descr="18"/>
          <p:cNvPicPr>
            <a:picLocks noGrp="1" noChangeAspect="1" noChangeArrowheads="1"/>
          </p:cNvPicPr>
          <p:nvPr>
            <p:ph sz="quarter" idx="1"/>
          </p:nvPr>
        </p:nvPicPr>
        <p:blipFill>
          <a:blip r:embed="rId2" cstate="print">
            <a:lum contrast="10000"/>
          </a:blip>
          <a:srcRect/>
          <a:stretch>
            <a:fillRect/>
          </a:stretch>
        </p:blipFill>
        <p:spPr>
          <a:xfrm>
            <a:off x="1143000" y="46037"/>
            <a:ext cx="6669360" cy="6650675"/>
          </a:xfrm>
          <a:noFill/>
        </p:spPr>
      </p:pic>
      <p:sp>
        <p:nvSpPr>
          <p:cNvPr id="23554" name="Rectangle 4"/>
          <p:cNvSpPr>
            <a:spLocks noGrp="1" noChangeArrowheads="1"/>
          </p:cNvSpPr>
          <p:nvPr>
            <p:ph type="title"/>
          </p:nvPr>
        </p:nvSpPr>
        <p:spPr>
          <a:xfrm>
            <a:off x="539552" y="5157192"/>
            <a:ext cx="3816424" cy="1296144"/>
          </a:xfrm>
        </p:spPr>
        <p:style>
          <a:lnRef idx="2">
            <a:schemeClr val="accent4"/>
          </a:lnRef>
          <a:fillRef idx="1">
            <a:schemeClr val="lt1"/>
          </a:fillRef>
          <a:effectRef idx="0">
            <a:schemeClr val="accent4"/>
          </a:effectRef>
          <a:fontRef idx="minor">
            <a:schemeClr val="dk1"/>
          </a:fontRef>
        </p:style>
        <p:txBody>
          <a:bodyPr>
            <a:noAutofit/>
          </a:bodyPr>
          <a:lstStyle/>
          <a:p>
            <a:pPr algn="ctr" eaLnBrk="1" hangingPunct="1"/>
            <a:r>
              <a:rPr lang="en-US" sz="2400" dirty="0" smtClean="0">
                <a:solidFill>
                  <a:schemeClr val="tx1">
                    <a:lumMod val="85000"/>
                    <a:lumOff val="15000"/>
                  </a:schemeClr>
                </a:solidFill>
                <a:effectLst>
                  <a:outerShdw blurRad="38100" dist="38100" dir="2700000" algn="tl">
                    <a:srgbClr val="000000">
                      <a:alpha val="43137"/>
                    </a:srgbClr>
                  </a:outerShdw>
                </a:effectLst>
              </a:rPr>
              <a:t>Clinical features and complication of bronchogenic carcinoma</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381000" y="304800"/>
            <a:ext cx="8534400" cy="914400"/>
          </a:xfrm>
        </p:spPr>
        <p:txBody>
          <a:bodyPr>
            <a:normAutofit fontScale="90000"/>
          </a:bodyPr>
          <a:lstStyle/>
          <a:p>
            <a:r>
              <a:rPr lang="en-US" sz="3200" dirty="0" smtClean="0"/>
              <a:t/>
            </a:r>
            <a:br>
              <a:rPr lang="en-US" sz="3200" dirty="0" smtClean="0"/>
            </a:br>
            <a:r>
              <a:rPr lang="en-US" sz="3200" dirty="0" smtClean="0"/>
              <a:t>Spread of bronchogenic carcinoma</a:t>
            </a:r>
            <a:br>
              <a:rPr lang="en-US" sz="3200" dirty="0" smtClean="0"/>
            </a:br>
            <a:endParaRPr lang="en-US" sz="3200" b="1" u="sng" dirty="0" smtClean="0"/>
          </a:p>
        </p:txBody>
      </p:sp>
      <p:sp>
        <p:nvSpPr>
          <p:cNvPr id="79875" name="Rectangle 3"/>
          <p:cNvSpPr>
            <a:spLocks noGrp="1" noChangeArrowheads="1"/>
          </p:cNvSpPr>
          <p:nvPr>
            <p:ph sz="quarter" idx="1"/>
          </p:nvPr>
        </p:nvSpPr>
        <p:spPr>
          <a:xfrm>
            <a:off x="381000" y="1491952"/>
            <a:ext cx="8458200" cy="5105400"/>
          </a:xfrm>
        </p:spPr>
        <p:txBody>
          <a:bodyPr>
            <a:normAutofit fontScale="92500" lnSpcReduction="20000"/>
          </a:bodyPr>
          <a:lstStyle/>
          <a:p>
            <a:pPr marL="609600" indent="-609600" eaLnBrk="1" hangingPunct="1">
              <a:buNone/>
            </a:pPr>
            <a:r>
              <a:rPr lang="en-US" sz="2400" dirty="0" smtClean="0"/>
              <a:t>1.   Lymphatic spread.</a:t>
            </a:r>
          </a:p>
          <a:p>
            <a:pPr marL="609600" indent="-609600" eaLnBrk="1" hangingPunct="1">
              <a:buFontTx/>
              <a:buNone/>
            </a:pPr>
            <a:r>
              <a:rPr lang="en-US" sz="2400" dirty="0" smtClean="0"/>
              <a:t>	*	 successive chains of nodes (scalene nodes).</a:t>
            </a:r>
          </a:p>
          <a:p>
            <a:pPr marL="609600" indent="-609600" eaLnBrk="1" hangingPunct="1">
              <a:buFontTx/>
              <a:buNone/>
            </a:pPr>
            <a:r>
              <a:rPr lang="en-US" sz="2400" dirty="0" smtClean="0"/>
              <a:t>	*   involvement of the </a:t>
            </a:r>
            <a:r>
              <a:rPr lang="en-US" sz="2400" dirty="0" err="1" smtClean="0"/>
              <a:t>supraclavicular</a:t>
            </a:r>
            <a:r>
              <a:rPr lang="en-US" sz="2400" dirty="0" smtClean="0"/>
              <a:t> node</a:t>
            </a:r>
          </a:p>
          <a:p>
            <a:pPr marL="609600" indent="-609600" eaLnBrk="1" hangingPunct="1">
              <a:buFontTx/>
              <a:buNone/>
            </a:pPr>
            <a:r>
              <a:rPr lang="en-US" sz="2400" dirty="0" smtClean="0"/>
              <a:t>		  (Virchow’s node).</a:t>
            </a:r>
          </a:p>
          <a:p>
            <a:pPr marL="609600" indent="-609600" eaLnBrk="1" hangingPunct="1">
              <a:buNone/>
            </a:pPr>
            <a:r>
              <a:rPr lang="en-US" sz="2400" dirty="0" smtClean="0"/>
              <a:t>2.    Extend into the pericardial or pleural spaces. Infiltrate the superior</a:t>
            </a:r>
          </a:p>
          <a:p>
            <a:pPr marL="609600" indent="-609600" eaLnBrk="1" hangingPunct="1">
              <a:buNone/>
            </a:pPr>
            <a:r>
              <a:rPr lang="en-US" sz="2400" dirty="0" smtClean="0"/>
              <a:t>        vena cava.</a:t>
            </a:r>
          </a:p>
          <a:p>
            <a:pPr marL="457200" indent="-457200">
              <a:buAutoNum type="arabicPeriod" startAt="3"/>
            </a:pPr>
            <a:r>
              <a:rPr lang="en-US" sz="2400" dirty="0" smtClean="0"/>
              <a:t>A tumor may extend directly into the esophagus, producing    obstruction, sometimes complicated by a fistula.</a:t>
            </a:r>
            <a:r>
              <a:rPr lang="en-US" sz="2400" b="1" dirty="0" smtClean="0"/>
              <a:t> </a:t>
            </a:r>
          </a:p>
          <a:p>
            <a:pPr marL="457200" indent="-457200">
              <a:buAutoNum type="arabicPeriod" startAt="3"/>
            </a:pPr>
            <a:r>
              <a:rPr lang="en-US" sz="2400" dirty="0" err="1" smtClean="0"/>
              <a:t>Phrenic</a:t>
            </a:r>
            <a:r>
              <a:rPr lang="en-US" sz="2400" dirty="0" smtClean="0"/>
              <a:t> nerve invasion usually causes diaphragmatic paralysis</a:t>
            </a:r>
          </a:p>
          <a:p>
            <a:pPr marL="609600" indent="-609600" eaLnBrk="1" hangingPunct="1">
              <a:buNone/>
            </a:pPr>
            <a:r>
              <a:rPr lang="en-US" sz="2400" dirty="0" smtClean="0"/>
              <a:t>5.    May invade the brachial or cervical sympathetic plexus (Horner’s Syndrome).</a:t>
            </a:r>
          </a:p>
          <a:p>
            <a:pPr marL="609600" indent="-609600" eaLnBrk="1" hangingPunct="1">
              <a:buNone/>
            </a:pPr>
            <a:r>
              <a:rPr lang="en-US" sz="2400" dirty="0" smtClean="0"/>
              <a:t>6.    Distant metastasis to liver (30-50%), adrenals (&gt;50%), brain (20%) and bone (20%).</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Carcinoid tumor</a:t>
            </a:r>
            <a:endParaRPr lang="en-US" dirty="0"/>
          </a:p>
        </p:txBody>
      </p:sp>
      <p:sp>
        <p:nvSpPr>
          <p:cNvPr id="3" name="Content Placeholder 2"/>
          <p:cNvSpPr>
            <a:spLocks noGrp="1"/>
          </p:cNvSpPr>
          <p:nvPr>
            <p:ph sz="quarter" idx="1"/>
          </p:nvPr>
        </p:nvSpPr>
        <p:spPr>
          <a:xfrm>
            <a:off x="467544" y="1524000"/>
            <a:ext cx="8229600" cy="5334000"/>
          </a:xfrm>
        </p:spPr>
        <p:txBody>
          <a:bodyPr>
            <a:normAutofit fontScale="85000" lnSpcReduction="20000"/>
          </a:bodyPr>
          <a:lstStyle/>
          <a:p>
            <a:r>
              <a:rPr lang="en-US" dirty="0" smtClean="0">
                <a:latin typeface="Arial" panose="020B0604020202020204" pitchFamily="34" charset="0"/>
                <a:cs typeface="Arial" panose="020B0604020202020204" pitchFamily="34" charset="0"/>
              </a:rPr>
              <a:t>Carcinoid tumors of the lung are neuroendocrine </a:t>
            </a:r>
            <a:r>
              <a:rPr lang="en-US" dirty="0" err="1" smtClean="0">
                <a:latin typeface="Arial" panose="020B0604020202020204" pitchFamily="34" charset="0"/>
                <a:cs typeface="Arial" panose="020B0604020202020204" pitchFamily="34" charset="0"/>
              </a:rPr>
              <a:t>neoplasms</a:t>
            </a: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These neoplasms account for 2% of all primary lung cancers,</a:t>
            </a:r>
          </a:p>
          <a:p>
            <a:r>
              <a:rPr lang="en-US" dirty="0" smtClean="0">
                <a:latin typeface="Arial" panose="020B0604020202020204" pitchFamily="34" charset="0"/>
                <a:cs typeface="Arial" panose="020B0604020202020204" pitchFamily="34" charset="0"/>
              </a:rPr>
              <a:t>It shows no sex predilection, and are not related to cigarette smoking or </a:t>
            </a:r>
            <a:r>
              <a:rPr lang="en-US" dirty="0">
                <a:latin typeface="Arial" panose="020B0604020202020204" pitchFamily="34" charset="0"/>
                <a:cs typeface="Arial" panose="020B0604020202020204" pitchFamily="34" charset="0"/>
              </a:rPr>
              <a:t>other environmental factor</a:t>
            </a:r>
            <a:r>
              <a:rPr lang="en-US" dirty="0" smtClean="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Usually seen in adults</a:t>
            </a:r>
          </a:p>
          <a:p>
            <a:r>
              <a:rPr lang="en-US" dirty="0" smtClean="0">
                <a:latin typeface="Arial" panose="020B0604020202020204" pitchFamily="34" charset="0"/>
                <a:cs typeface="Arial" panose="020B0604020202020204" pitchFamily="34" charset="0"/>
              </a:rPr>
              <a:t>Can be central or peripheral in location.</a:t>
            </a:r>
          </a:p>
          <a:p>
            <a:pPr marL="731520" lvl="3" indent="-274320">
              <a:spcBef>
                <a:spcPts val="600"/>
              </a:spcBef>
              <a:buClr>
                <a:schemeClr val="accent1"/>
              </a:buClr>
            </a:pPr>
            <a:r>
              <a:rPr lang="en-US" b="1" dirty="0" smtClean="0">
                <a:latin typeface="Arial" panose="020B0604020202020204" pitchFamily="34" charset="0"/>
                <a:cs typeface="Arial" panose="020B0604020202020204" pitchFamily="34" charset="0"/>
              </a:rPr>
              <a:t>Tumor cells </a:t>
            </a:r>
            <a:r>
              <a:rPr lang="en-US" dirty="0" smtClean="0">
                <a:latin typeface="Arial" panose="020B0604020202020204" pitchFamily="34" charset="0"/>
                <a:cs typeface="Arial" panose="020B0604020202020204" pitchFamily="34" charset="0"/>
              </a:rPr>
              <a:t>produce </a:t>
            </a:r>
            <a:r>
              <a:rPr lang="en-US" dirty="0">
                <a:latin typeface="Arial" panose="020B0604020202020204" pitchFamily="34" charset="0"/>
                <a:cs typeface="Arial" panose="020B0604020202020204" pitchFamily="34" charset="0"/>
              </a:rPr>
              <a:t>serotonin and </a:t>
            </a:r>
            <a:r>
              <a:rPr lang="en-US" dirty="0" err="1">
                <a:latin typeface="Arial" panose="020B0604020202020204" pitchFamily="34" charset="0"/>
                <a:cs typeface="Arial" panose="020B0604020202020204" pitchFamily="34" charset="0"/>
              </a:rPr>
              <a:t>bradykinin</a:t>
            </a:r>
            <a:r>
              <a:rPr lang="en-US" dirty="0">
                <a:latin typeface="Arial" panose="020B0604020202020204" pitchFamily="34" charset="0"/>
                <a:cs typeface="Arial" panose="020B0604020202020204" pitchFamily="34" charset="0"/>
              </a:rPr>
              <a:t> leading to carcinoid </a:t>
            </a:r>
            <a:r>
              <a:rPr lang="en-US" dirty="0" smtClean="0">
                <a:latin typeface="Arial" panose="020B0604020202020204" pitchFamily="34" charset="0"/>
                <a:cs typeface="Arial" panose="020B0604020202020204" pitchFamily="34" charset="0"/>
              </a:rPr>
              <a:t>syndrome</a:t>
            </a:r>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Can occur in patients with Multiple Endocrine Neoplasia (MEN-I) </a:t>
            </a:r>
          </a:p>
          <a:p>
            <a:r>
              <a:rPr lang="en-US" dirty="0" smtClean="0">
                <a:latin typeface="Arial" panose="020B0604020202020204" pitchFamily="34" charset="0"/>
                <a:cs typeface="Arial" panose="020B0604020202020204" pitchFamily="34" charset="0"/>
              </a:rPr>
              <a:t>Low </a:t>
            </a:r>
            <a:r>
              <a:rPr lang="en-US" dirty="0">
                <a:latin typeface="Arial" panose="020B0604020202020204" pitchFamily="34" charset="0"/>
                <a:cs typeface="Arial" panose="020B0604020202020204" pitchFamily="34" charset="0"/>
              </a:rPr>
              <a:t>malignancy, Often </a:t>
            </a:r>
            <a:r>
              <a:rPr lang="en-US" dirty="0" err="1">
                <a:latin typeface="Arial" panose="020B0604020202020204" pitchFamily="34" charset="0"/>
                <a:cs typeface="Arial" panose="020B0604020202020204" pitchFamily="34" charset="0"/>
              </a:rPr>
              <a:t>resectable</a:t>
            </a:r>
            <a:r>
              <a:rPr lang="en-US" dirty="0">
                <a:latin typeface="Arial" panose="020B0604020202020204" pitchFamily="34" charset="0"/>
                <a:cs typeface="Arial" panose="020B0604020202020204" pitchFamily="34" charset="0"/>
              </a:rPr>
              <a:t> and curable.</a:t>
            </a:r>
          </a:p>
          <a:p>
            <a:r>
              <a:rPr lang="en-US" dirty="0" smtClean="0">
                <a:latin typeface="Arial" panose="020B0604020202020204" pitchFamily="34" charset="0"/>
                <a:cs typeface="Arial" panose="020B0604020202020204" pitchFamily="34" charset="0"/>
              </a:rPr>
              <a:t>Spreads </a:t>
            </a:r>
            <a:r>
              <a:rPr lang="en-US" dirty="0">
                <a:latin typeface="Arial" panose="020B0604020202020204" pitchFamily="34" charset="0"/>
                <a:cs typeface="Arial" panose="020B0604020202020204" pitchFamily="34" charset="0"/>
              </a:rPr>
              <a:t>by direct extension into adjacent </a:t>
            </a:r>
            <a:r>
              <a:rPr lang="en-US" dirty="0" smtClean="0">
                <a:latin typeface="Arial" panose="020B0604020202020204" pitchFamily="34" charset="0"/>
                <a:cs typeface="Arial" panose="020B0604020202020204" pitchFamily="34" charset="0"/>
              </a:rPr>
              <a:t>tissue</a:t>
            </a:r>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blinds(horizontal)">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blinds(horizontal)">
                                      <p:cBhvr>
                                        <p:cTn id="25" dur="500"/>
                                        <p:tgtEl>
                                          <p:spTgt spid="3">
                                            <p:txEl>
                                              <p:pRg st="5" end="5"/>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blinds(horizontal)">
                                      <p:cBhvr>
                                        <p:cTn id="28" dur="500"/>
                                        <p:tgtEl>
                                          <p:spTgt spid="3">
                                            <p:txEl>
                                              <p:pRg st="6" end="6"/>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blinds(horizontal)">
                                      <p:cBhvr>
                                        <p:cTn id="31" dur="500"/>
                                        <p:tgtEl>
                                          <p:spTgt spid="3">
                                            <p:txEl>
                                              <p:pRg st="7" end="7"/>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blinds(horizontal)">
                                      <p:cBhvr>
                                        <p:cTn id="3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228600"/>
            <a:ext cx="5527427" cy="914400"/>
          </a:xfrm>
        </p:spPr>
        <p:txBody>
          <a:bodyPr>
            <a:normAutofit fontScale="90000"/>
          </a:bodyPr>
          <a:lstStyle/>
          <a:p>
            <a:pPr eaLnBrk="1" hangingPunct="1"/>
            <a:r>
              <a:rPr lang="en-US" sz="3200" b="1" u="sng" dirty="0" smtClean="0"/>
              <a:t>Morphology of typical carcinoid </a:t>
            </a:r>
            <a:r>
              <a:rPr lang="en-US" sz="3200" b="1" u="sng" dirty="0" err="1" smtClean="0"/>
              <a:t>tuomors</a:t>
            </a:r>
            <a:endParaRPr lang="en-US" sz="3200" b="1" u="sng" dirty="0" smtClean="0"/>
          </a:p>
        </p:txBody>
      </p:sp>
      <p:sp>
        <p:nvSpPr>
          <p:cNvPr id="94211" name="Rectangle 3"/>
          <p:cNvSpPr>
            <a:spLocks noGrp="1" noChangeArrowheads="1"/>
          </p:cNvSpPr>
          <p:nvPr>
            <p:ph sz="quarter" idx="1"/>
          </p:nvPr>
        </p:nvSpPr>
        <p:spPr>
          <a:xfrm>
            <a:off x="0" y="1066800"/>
            <a:ext cx="5867400" cy="4632960"/>
          </a:xfrm>
        </p:spPr>
        <p:txBody>
          <a:bodyPr/>
          <a:lstStyle/>
          <a:p>
            <a:pPr eaLnBrk="1" hangingPunct="1"/>
            <a:endParaRPr lang="en-US" sz="2000" dirty="0" smtClean="0"/>
          </a:p>
          <a:p>
            <a:pPr eaLnBrk="1" hangingPunct="1"/>
            <a:r>
              <a:rPr lang="en-US" sz="2000" dirty="0" smtClean="0"/>
              <a:t>Composed of uniform cuboidal cells that have regular round nuclei with few mitoses and little or no </a:t>
            </a:r>
            <a:r>
              <a:rPr lang="en-US" sz="2000" dirty="0" err="1" smtClean="0"/>
              <a:t>anaplasia</a:t>
            </a:r>
            <a:r>
              <a:rPr lang="en-US" sz="2000" dirty="0" smtClean="0"/>
              <a:t>.</a:t>
            </a:r>
          </a:p>
          <a:p>
            <a:r>
              <a:rPr lang="en-US" sz="2000" dirty="0" smtClean="0"/>
              <a:t>Electron microscopy:</a:t>
            </a:r>
            <a:r>
              <a:rPr lang="en-US" sz="2000" dirty="0"/>
              <a:t> dense-core </a:t>
            </a:r>
            <a:r>
              <a:rPr lang="en-US" sz="2000" dirty="0" err="1"/>
              <a:t>neurosecretory</a:t>
            </a:r>
            <a:r>
              <a:rPr lang="en-US" sz="2000" dirty="0"/>
              <a:t> granules</a:t>
            </a:r>
            <a:endParaRPr lang="en-US" sz="2000" dirty="0" smtClean="0"/>
          </a:p>
        </p:txBody>
      </p:sp>
      <p:pic>
        <p:nvPicPr>
          <p:cNvPr id="4" name="Content Placeholder 3"/>
          <p:cNvPicPr>
            <a:picLocks noGrp="1" noChangeAspect="1"/>
          </p:cNvPicPr>
          <p:nvPr>
            <p:ph sz="quarter" idx="2"/>
          </p:nvPr>
        </p:nvPicPr>
        <p:blipFill>
          <a:blip r:embed="rId2" cstate="print">
            <a:extLst>
              <a:ext uri="{28A0092B-C50C-407E-A947-70E740481C1C}">
                <a14:useLocalDpi xmlns:a14="http://schemas.microsoft.com/office/drawing/2010/main" xmlns="" val="0"/>
              </a:ext>
            </a:extLst>
          </a:blip>
          <a:stretch>
            <a:fillRect/>
          </a:stretch>
        </p:blipFill>
        <p:spPr>
          <a:xfrm rot="-5400000">
            <a:off x="799536" y="2432890"/>
            <a:ext cx="3895700" cy="5492507"/>
          </a:xfrm>
        </p:spPr>
      </p:pic>
      <p:pic>
        <p:nvPicPr>
          <p:cNvPr id="3" name="Picture 2"/>
          <p:cNvPicPr>
            <a:picLocks noChangeAspect="1"/>
          </p:cNvPicPr>
          <p:nvPr/>
        </p:nvPicPr>
        <p:blipFill>
          <a:blip r:embed="rId3" cstate="print"/>
          <a:stretch>
            <a:fillRect/>
          </a:stretch>
        </p:blipFill>
        <p:spPr>
          <a:xfrm>
            <a:off x="5493637" y="4282290"/>
            <a:ext cx="3648100" cy="288826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970293" y="-152400"/>
            <a:ext cx="3171444" cy="443469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b="1" dirty="0" err="1" smtClean="0"/>
              <a:t>Mesothelioma</a:t>
            </a:r>
            <a:endParaRPr lang="en-US" b="1" dirty="0" smtClean="0"/>
          </a:p>
        </p:txBody>
      </p:sp>
      <p:sp>
        <p:nvSpPr>
          <p:cNvPr id="41987" name="Rectangle 3"/>
          <p:cNvSpPr>
            <a:spLocks noGrp="1" noChangeArrowheads="1"/>
          </p:cNvSpPr>
          <p:nvPr>
            <p:ph sz="quarter" idx="1"/>
          </p:nvPr>
        </p:nvSpPr>
        <p:spPr>
          <a:xfrm>
            <a:off x="152400" y="1219200"/>
            <a:ext cx="8915400" cy="4191000"/>
          </a:xfrm>
        </p:spPr>
        <p:txBody>
          <a:bodyPr>
            <a:normAutofit lnSpcReduction="10000"/>
          </a:bodyPr>
          <a:lstStyle/>
          <a:p>
            <a:pPr marL="0" indent="0" eaLnBrk="1" hangingPunct="1">
              <a:lnSpc>
                <a:spcPct val="90000"/>
              </a:lnSpc>
              <a:buNone/>
            </a:pPr>
            <a:endParaRPr lang="en-US" sz="1900" dirty="0" smtClean="0"/>
          </a:p>
          <a:p>
            <a:pPr>
              <a:lnSpc>
                <a:spcPct val="90000"/>
              </a:lnSpc>
            </a:pPr>
            <a:r>
              <a:rPr lang="en-US" sz="2000" dirty="0" smtClean="0">
                <a:solidFill>
                  <a:schemeClr val="tx1"/>
                </a:solidFill>
              </a:rPr>
              <a:t>Malignant tumor of </a:t>
            </a:r>
            <a:r>
              <a:rPr lang="en-US" sz="2000" dirty="0" err="1" smtClean="0">
                <a:solidFill>
                  <a:schemeClr val="tx1"/>
                </a:solidFill>
              </a:rPr>
              <a:t>mesothelial</a:t>
            </a:r>
            <a:r>
              <a:rPr lang="en-US" sz="2000" dirty="0" smtClean="0">
                <a:solidFill>
                  <a:schemeClr val="tx1"/>
                </a:solidFill>
              </a:rPr>
              <a:t> cells lining the pleura</a:t>
            </a:r>
          </a:p>
          <a:p>
            <a:pPr>
              <a:lnSpc>
                <a:spcPct val="90000"/>
              </a:lnSpc>
            </a:pPr>
            <a:r>
              <a:rPr lang="en-US" sz="2000" dirty="0" smtClean="0">
                <a:solidFill>
                  <a:schemeClr val="tx1"/>
                </a:solidFill>
              </a:rPr>
              <a:t>Highly malignant neoplasm</a:t>
            </a:r>
          </a:p>
          <a:p>
            <a:pPr>
              <a:lnSpc>
                <a:spcPct val="90000"/>
              </a:lnSpc>
            </a:pPr>
            <a:r>
              <a:rPr lang="en-US" sz="2000" dirty="0" smtClean="0">
                <a:solidFill>
                  <a:schemeClr val="tx1"/>
                </a:solidFill>
              </a:rPr>
              <a:t>Most patients (70%) have a history of exposure to asbestos </a:t>
            </a:r>
          </a:p>
          <a:p>
            <a:pPr>
              <a:lnSpc>
                <a:spcPct val="90000"/>
              </a:lnSpc>
            </a:pPr>
            <a:r>
              <a:rPr lang="en-US" sz="2000" dirty="0" smtClean="0">
                <a:solidFill>
                  <a:schemeClr val="tx1"/>
                </a:solidFill>
              </a:rPr>
              <a:t>Smoking is not related to mesothelioma</a:t>
            </a:r>
          </a:p>
          <a:p>
            <a:r>
              <a:rPr lang="en-US" sz="2000" dirty="0"/>
              <a:t>The average age of patients with mesothelioma is 60 years.  </a:t>
            </a:r>
          </a:p>
          <a:p>
            <a:r>
              <a:rPr lang="en-US" sz="2000" dirty="0"/>
              <a:t>Pleural mesotheliomas tend to spread locally within the chest cavity, invading and compressing major structures.</a:t>
            </a:r>
          </a:p>
          <a:p>
            <a:r>
              <a:rPr lang="en-US" sz="2000" dirty="0"/>
              <a:t>Metastases can occur to the lung parenchyma and </a:t>
            </a:r>
            <a:r>
              <a:rPr lang="en-US" sz="2000" dirty="0" err="1"/>
              <a:t>mediastinal</a:t>
            </a:r>
            <a:r>
              <a:rPr lang="en-US" sz="2000" dirty="0"/>
              <a:t> lymph nodes, as well as to </a:t>
            </a:r>
            <a:r>
              <a:rPr lang="en-US" sz="2000" dirty="0" err="1"/>
              <a:t>extrathoracic</a:t>
            </a:r>
            <a:r>
              <a:rPr lang="en-US" sz="2000" dirty="0"/>
              <a:t> sites </a:t>
            </a:r>
            <a:r>
              <a:rPr lang="en-US" sz="2000" dirty="0" smtClean="0"/>
              <a:t>e.g</a:t>
            </a:r>
            <a:r>
              <a:rPr lang="en-US" sz="2000" dirty="0"/>
              <a:t>.</a:t>
            </a:r>
            <a:r>
              <a:rPr lang="en-US" sz="2000" dirty="0" smtClean="0"/>
              <a:t> </a:t>
            </a:r>
            <a:r>
              <a:rPr lang="en-US" sz="2000" dirty="0"/>
              <a:t>liver, bones, </a:t>
            </a:r>
            <a:r>
              <a:rPr lang="en-US" sz="2000" dirty="0" smtClean="0"/>
              <a:t>peritoneum etc.</a:t>
            </a:r>
            <a:endParaRPr lang="en-US" sz="2000" dirty="0"/>
          </a:p>
          <a:p>
            <a:r>
              <a:rPr lang="en-US" sz="2000" dirty="0"/>
              <a:t>Treatment is largely ineffective and prognosis is poor: few patients </a:t>
            </a:r>
            <a:r>
              <a:rPr lang="en-US" sz="2000" dirty="0" smtClean="0"/>
              <a:t>survive </a:t>
            </a:r>
            <a:r>
              <a:rPr lang="en-US" sz="2000" dirty="0"/>
              <a:t>longer than 18 months after diagnosis</a:t>
            </a:r>
          </a:p>
          <a:p>
            <a:pPr lvl="1" eaLnBrk="1" hangingPunct="1">
              <a:lnSpc>
                <a:spcPct val="90000"/>
              </a:lnSpc>
            </a:pPr>
            <a:endParaRPr lang="en-US" sz="2800" b="1" dirty="0" smtClean="0">
              <a:solidFill>
                <a:schemeClr val="tx1"/>
              </a:solidFill>
            </a:endParaRPr>
          </a:p>
        </p:txBody>
      </p:sp>
      <p:pic>
        <p:nvPicPr>
          <p:cNvPr id="3" name="Picture 2"/>
          <p:cNvPicPr>
            <a:picLocks noChangeAspect="1"/>
          </p:cNvPicPr>
          <p:nvPr/>
        </p:nvPicPr>
        <p:blipFill>
          <a:blip r:embed="rId3" cstate="print"/>
          <a:stretch>
            <a:fillRect/>
          </a:stretch>
        </p:blipFill>
        <p:spPr>
          <a:xfrm>
            <a:off x="6804248" y="0"/>
            <a:ext cx="2339752" cy="31121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Carcinoma metastatic to the lung</a:t>
            </a:r>
            <a:endParaRPr lang="en-US" sz="3600" dirty="0"/>
          </a:p>
        </p:txBody>
      </p:sp>
      <p:sp>
        <p:nvSpPr>
          <p:cNvPr id="3" name="Content Placeholder 2"/>
          <p:cNvSpPr>
            <a:spLocks noGrp="1"/>
          </p:cNvSpPr>
          <p:nvPr>
            <p:ph sz="quarter" idx="1"/>
          </p:nvPr>
        </p:nvSpPr>
        <p:spPr/>
        <p:txBody>
          <a:bodyPr>
            <a:normAutofit fontScale="77500" lnSpcReduction="20000"/>
          </a:bodyPr>
          <a:lstStyle/>
          <a:p>
            <a:r>
              <a:rPr lang="en-US" dirty="0" smtClean="0"/>
              <a:t>Pulmonary Metastases are More Common than Primary Lung Tumors</a:t>
            </a:r>
          </a:p>
          <a:p>
            <a:r>
              <a:rPr lang="en-US" dirty="0" smtClean="0"/>
              <a:t>Metastatic tumors in the lung are typically multiple and circumscribed. When large nodules are seen in the lungs </a:t>
            </a:r>
            <a:r>
              <a:rPr lang="en-US" dirty="0" err="1" smtClean="0"/>
              <a:t>radiologically</a:t>
            </a:r>
            <a:r>
              <a:rPr lang="en-US" dirty="0" smtClean="0"/>
              <a:t>, they are called cannon ball metastases . </a:t>
            </a:r>
          </a:p>
          <a:p>
            <a:r>
              <a:rPr lang="en-US" dirty="0" smtClean="0"/>
              <a:t>The common primary sites are the breast, stomach, pancreas, and colon.</a:t>
            </a:r>
            <a:endParaRPr lang="en-US" dirty="0"/>
          </a:p>
        </p:txBody>
      </p:sp>
      <p:pic>
        <p:nvPicPr>
          <p:cNvPr id="5" name="Content Placeholder 4"/>
          <p:cNvPicPr>
            <a:picLocks noGrp="1" noChangeAspect="1"/>
          </p:cNvPicPr>
          <p:nvPr>
            <p:ph sz="quarter" idx="2"/>
          </p:nvPr>
        </p:nvPicPr>
        <p:blipFill>
          <a:blip r:embed="rId2" cstate="print"/>
          <a:stretch>
            <a:fillRect/>
          </a:stretch>
        </p:blipFill>
        <p:spPr>
          <a:xfrm>
            <a:off x="4876801" y="1447800"/>
            <a:ext cx="3511624" cy="458067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Epidemiology</a:t>
            </a:r>
            <a:endParaRPr lang="en-US" dirty="0"/>
          </a:p>
        </p:txBody>
      </p:sp>
      <p:sp>
        <p:nvSpPr>
          <p:cNvPr id="3" name="Content Placeholder 2"/>
          <p:cNvSpPr>
            <a:spLocks noGrp="1"/>
          </p:cNvSpPr>
          <p:nvPr>
            <p:ph sz="quarter" idx="1"/>
          </p:nvPr>
        </p:nvSpPr>
        <p:spPr/>
        <p:txBody>
          <a:bodyPr>
            <a:normAutofit/>
          </a:bodyPr>
          <a:lstStyle/>
          <a:p>
            <a:pPr marL="0" indent="0" fontAlgn="base">
              <a:buNone/>
            </a:pPr>
            <a:r>
              <a:rPr lang="en-US" b="1" dirty="0" smtClean="0"/>
              <a:t>1.</a:t>
            </a:r>
            <a:r>
              <a:rPr lang="en-US" dirty="0" smtClean="0"/>
              <a:t>Primary </a:t>
            </a:r>
            <a:r>
              <a:rPr lang="en-US" dirty="0"/>
              <a:t>lung cancer is the most common fatal cancer in both men and women worldwide.</a:t>
            </a:r>
          </a:p>
          <a:p>
            <a:pPr marL="274320" lvl="1" indent="0" fontAlgn="base">
              <a:buNone/>
            </a:pPr>
            <a:r>
              <a:rPr lang="en-US" b="1" dirty="0" smtClean="0"/>
              <a:t>a. </a:t>
            </a:r>
            <a:r>
              <a:rPr lang="en-US" dirty="0" smtClean="0"/>
              <a:t>Accounts </a:t>
            </a:r>
            <a:r>
              <a:rPr lang="en-US" dirty="0"/>
              <a:t>for &gt;30% of cancer deaths in men</a:t>
            </a:r>
          </a:p>
          <a:p>
            <a:pPr marL="274320" lvl="1" indent="0" fontAlgn="base">
              <a:buNone/>
            </a:pPr>
            <a:r>
              <a:rPr lang="en-US" b="1" dirty="0" smtClean="0"/>
              <a:t>b. </a:t>
            </a:r>
            <a:r>
              <a:rPr lang="en-US" dirty="0" smtClean="0"/>
              <a:t>Accounts </a:t>
            </a:r>
            <a:r>
              <a:rPr lang="en-US" dirty="0"/>
              <a:t>for &gt;25% of cancer deaths in women</a:t>
            </a:r>
          </a:p>
          <a:p>
            <a:pPr marL="0" indent="0" fontAlgn="base">
              <a:buNone/>
            </a:pPr>
            <a:r>
              <a:rPr lang="en-US" b="1" dirty="0" smtClean="0"/>
              <a:t>2. </a:t>
            </a:r>
            <a:r>
              <a:rPr lang="en-US" dirty="0" smtClean="0"/>
              <a:t>Incidence </a:t>
            </a:r>
            <a:r>
              <a:rPr lang="en-US" dirty="0"/>
              <a:t>of lung cancer is declining in men but increasing in women.</a:t>
            </a:r>
          </a:p>
          <a:p>
            <a:pPr marL="0" indent="0" fontAlgn="base">
              <a:buNone/>
            </a:pPr>
            <a:r>
              <a:rPr lang="en-US" b="1" dirty="0" smtClean="0"/>
              <a:t>3. </a:t>
            </a:r>
            <a:r>
              <a:rPr lang="en-US" dirty="0" smtClean="0"/>
              <a:t>Peak </a:t>
            </a:r>
            <a:r>
              <a:rPr lang="en-US" dirty="0"/>
              <a:t>incidence is at 55 to 65 years of age.</a:t>
            </a:r>
          </a:p>
          <a:p>
            <a:pPr marL="0" indent="0">
              <a:buNone/>
            </a:pPr>
            <a:endParaRPr lang="en-US" dirty="0"/>
          </a:p>
        </p:txBody>
      </p:sp>
    </p:spTree>
    <p:extLst>
      <p:ext uri="{BB962C8B-B14F-4D97-AF65-F5344CB8AC3E}">
        <p14:creationId xmlns:p14="http://schemas.microsoft.com/office/powerpoint/2010/main" xmlns="" val="1217331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lbertus" pitchFamily="34" charset="0"/>
              </a:rPr>
              <a:t>Classification of bronchogenic carcinoma</a:t>
            </a:r>
            <a:endParaRPr lang="en-US" dirty="0">
              <a:solidFill>
                <a:schemeClr val="accent2">
                  <a:lumMod val="75000"/>
                </a:schemeClr>
              </a:solidFill>
            </a:endParaRPr>
          </a:p>
        </p:txBody>
      </p:sp>
      <p:sp>
        <p:nvSpPr>
          <p:cNvPr id="6" name="TextBox 5"/>
          <p:cNvSpPr txBox="1"/>
          <p:nvPr/>
        </p:nvSpPr>
        <p:spPr>
          <a:xfrm>
            <a:off x="323528" y="1628800"/>
            <a:ext cx="4392488" cy="31393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571500" indent="-571500"/>
            <a:r>
              <a:rPr lang="en-US" b="1" dirty="0" smtClean="0">
                <a:solidFill>
                  <a:srgbClr val="0070C0"/>
                </a:solidFill>
              </a:rPr>
              <a:t>Malignant epithelial tumors/ bronchogenic carcinoma</a:t>
            </a:r>
          </a:p>
          <a:p>
            <a:pPr marL="571500" indent="-571500"/>
            <a:r>
              <a:rPr lang="it-IT" b="1" dirty="0" smtClean="0"/>
              <a:t>I.    </a:t>
            </a:r>
            <a:r>
              <a:rPr lang="it-IT" b="1" dirty="0" smtClean="0">
                <a:latin typeface="Albertus" pitchFamily="34" charset="0"/>
              </a:rPr>
              <a:t>Non-Small Cell Lung Carcinoma (NSCC) </a:t>
            </a:r>
            <a:endParaRPr lang="it-IT" dirty="0" smtClean="0">
              <a:latin typeface="Albertus" pitchFamily="34" charset="0"/>
            </a:endParaRPr>
          </a:p>
          <a:p>
            <a:pPr marL="1910080" lvl="4" indent="-812800">
              <a:buNone/>
            </a:pPr>
            <a:r>
              <a:rPr lang="en-US" dirty="0" smtClean="0">
                <a:latin typeface="Albertus" pitchFamily="34" charset="0"/>
              </a:rPr>
              <a:t>1. Squamous cell carcinoma </a:t>
            </a:r>
          </a:p>
          <a:p>
            <a:pPr marL="1910080" lvl="4" indent="-812800">
              <a:buNone/>
            </a:pPr>
            <a:r>
              <a:rPr lang="en-US" dirty="0" smtClean="0">
                <a:latin typeface="Albertus" pitchFamily="34" charset="0"/>
              </a:rPr>
              <a:t>2. Adenocarcinoma</a:t>
            </a:r>
          </a:p>
          <a:p>
            <a:pPr marL="1910080" lvl="4" indent="-812800">
              <a:buNone/>
            </a:pPr>
            <a:r>
              <a:rPr lang="en-US" dirty="0" smtClean="0">
                <a:latin typeface="Albertus" pitchFamily="34" charset="0"/>
              </a:rPr>
              <a:t>3. Large cell carcinoma</a:t>
            </a:r>
          </a:p>
          <a:p>
            <a:pPr marL="538480" lvl="1" indent="-812800"/>
            <a:r>
              <a:rPr lang="en-US" b="1" dirty="0" smtClean="0">
                <a:latin typeface="Albertus" pitchFamily="34" charset="0"/>
              </a:rPr>
              <a:t>II.   Small cell lung carcinoma (SCC)</a:t>
            </a:r>
            <a:endParaRPr lang="en-US" dirty="0" smtClean="0">
              <a:latin typeface="Albertus" pitchFamily="34" charset="0"/>
            </a:endParaRPr>
          </a:p>
          <a:p>
            <a:pPr marL="538480" lvl="1" indent="-812800"/>
            <a:r>
              <a:rPr lang="en-US" b="1" dirty="0" smtClean="0">
                <a:latin typeface="Albertus" pitchFamily="34" charset="0"/>
              </a:rPr>
              <a:t>III.      Combine patterns </a:t>
            </a:r>
          </a:p>
          <a:p>
            <a:pPr marL="538480" lvl="1" indent="-812800">
              <a:buAutoNum type="romanUcPeriod" startAt="4"/>
            </a:pPr>
            <a:r>
              <a:rPr lang="en-US" b="1" dirty="0" smtClean="0">
                <a:latin typeface="Albertus" pitchFamily="34" charset="0"/>
              </a:rPr>
              <a:t>Carcinoid tumor</a:t>
            </a:r>
          </a:p>
          <a:p>
            <a:pPr marL="538480" lvl="1" indent="-812800">
              <a:buAutoNum type="romanUcPeriod" startAt="4"/>
            </a:pPr>
            <a:r>
              <a:rPr lang="en-US" b="1" dirty="0" smtClean="0">
                <a:latin typeface="Albertus" pitchFamily="34" charset="0"/>
              </a:rPr>
              <a:t>Others</a:t>
            </a:r>
            <a:endParaRPr lang="en-US" sz="1200" dirty="0">
              <a:latin typeface="Albertus" pitchFamily="34" charset="0"/>
            </a:endParaRPr>
          </a:p>
        </p:txBody>
      </p:sp>
      <p:sp>
        <p:nvSpPr>
          <p:cNvPr id="7" name="TextBox 6"/>
          <p:cNvSpPr txBox="1"/>
          <p:nvPr/>
        </p:nvSpPr>
        <p:spPr>
          <a:xfrm>
            <a:off x="4860032" y="1772816"/>
            <a:ext cx="3447098" cy="187743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marL="571500" indent="-571500"/>
            <a:r>
              <a:rPr lang="en-US" b="1" dirty="0" smtClean="0">
                <a:solidFill>
                  <a:srgbClr val="0070C0"/>
                </a:solidFill>
              </a:rPr>
              <a:t>Malignant </a:t>
            </a:r>
            <a:r>
              <a:rPr lang="en-US" b="1" dirty="0" err="1" smtClean="0">
                <a:solidFill>
                  <a:srgbClr val="0070C0"/>
                </a:solidFill>
              </a:rPr>
              <a:t>mesothelial</a:t>
            </a:r>
            <a:r>
              <a:rPr lang="en-US" b="1" dirty="0" smtClean="0">
                <a:solidFill>
                  <a:srgbClr val="0070C0"/>
                </a:solidFill>
              </a:rPr>
              <a:t> tumor</a:t>
            </a:r>
          </a:p>
          <a:p>
            <a:pPr marL="571500" indent="-571500"/>
            <a:r>
              <a:rPr lang="en-US" sz="2600" dirty="0" smtClean="0"/>
              <a:t> </a:t>
            </a:r>
            <a:r>
              <a:rPr lang="en-US" b="1" dirty="0" smtClean="0"/>
              <a:t>Malignant </a:t>
            </a:r>
            <a:r>
              <a:rPr lang="en-US" b="1" dirty="0" err="1" smtClean="0"/>
              <a:t>mesothelioma</a:t>
            </a:r>
            <a:endParaRPr lang="en-US" b="1" dirty="0" smtClean="0"/>
          </a:p>
          <a:p>
            <a:pPr marL="1910080" lvl="4" indent="-812800"/>
            <a:r>
              <a:rPr lang="en-US" dirty="0" smtClean="0">
                <a:latin typeface="Albertus" pitchFamily="34" charset="0"/>
              </a:rPr>
              <a:t>Epithelial</a:t>
            </a:r>
          </a:p>
          <a:p>
            <a:pPr marL="1910080" lvl="4" indent="-812800"/>
            <a:r>
              <a:rPr lang="en-US" dirty="0" smtClean="0">
                <a:latin typeface="Albertus" pitchFamily="34" charset="0"/>
              </a:rPr>
              <a:t>Fibrous (spindle cell)</a:t>
            </a:r>
          </a:p>
          <a:p>
            <a:pPr marL="1910080" lvl="4" indent="-812800"/>
            <a:r>
              <a:rPr lang="en-US" dirty="0" smtClean="0">
                <a:latin typeface="Albertus" pitchFamily="34" charset="0"/>
              </a:rPr>
              <a:t>Biphasic</a:t>
            </a:r>
          </a:p>
          <a:p>
            <a:endParaRPr lang="en-US" dirty="0"/>
          </a:p>
        </p:txBody>
      </p:sp>
      <p:sp>
        <p:nvSpPr>
          <p:cNvPr id="8" name="TextBox 7"/>
          <p:cNvSpPr txBox="1"/>
          <p:nvPr/>
        </p:nvSpPr>
        <p:spPr>
          <a:xfrm>
            <a:off x="1763688" y="4863931"/>
            <a:ext cx="4608512" cy="187743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571500" indent="-571500">
              <a:buFont typeface="Wingdings" pitchFamily="2" charset="2"/>
              <a:buChar char="Ø"/>
            </a:pPr>
            <a:r>
              <a:rPr lang="en-US" b="1" dirty="0" smtClean="0">
                <a:solidFill>
                  <a:srgbClr val="0070C0"/>
                </a:solidFill>
              </a:rPr>
              <a:t>Miscellaneous malignant tumor </a:t>
            </a:r>
          </a:p>
          <a:p>
            <a:pPr marL="1120140" lvl="2" indent="-571500">
              <a:buNone/>
            </a:pPr>
            <a:r>
              <a:rPr lang="en-US" sz="2600" dirty="0" smtClean="0"/>
              <a:t>      </a:t>
            </a:r>
            <a:r>
              <a:rPr lang="en-US" dirty="0" smtClean="0">
                <a:solidFill>
                  <a:schemeClr val="dk1"/>
                </a:solidFill>
                <a:latin typeface="+mn-lt"/>
                <a:cs typeface="+mn-cs"/>
              </a:rPr>
              <a:t>- </a:t>
            </a:r>
            <a:r>
              <a:rPr lang="en-US" dirty="0" err="1" smtClean="0">
                <a:solidFill>
                  <a:schemeClr val="dk1"/>
                </a:solidFill>
                <a:latin typeface="Albertus" pitchFamily="34" charset="0"/>
              </a:rPr>
              <a:t>Carcinosarcoma</a:t>
            </a:r>
            <a:r>
              <a:rPr lang="en-US" dirty="0" smtClean="0">
                <a:solidFill>
                  <a:schemeClr val="dk1"/>
                </a:solidFill>
                <a:latin typeface="Albertus" pitchFamily="34" charset="0"/>
              </a:rPr>
              <a:t/>
            </a:r>
            <a:br>
              <a:rPr lang="en-US" dirty="0" smtClean="0">
                <a:solidFill>
                  <a:schemeClr val="dk1"/>
                </a:solidFill>
                <a:latin typeface="Albertus" pitchFamily="34" charset="0"/>
              </a:rPr>
            </a:br>
            <a:r>
              <a:rPr lang="en-US" dirty="0" smtClean="0">
                <a:solidFill>
                  <a:schemeClr val="dk1"/>
                </a:solidFill>
                <a:latin typeface="Albertus" pitchFamily="34" charset="0"/>
              </a:rPr>
              <a:t>- Pulmonary </a:t>
            </a:r>
            <a:r>
              <a:rPr lang="en-US" dirty="0" err="1" smtClean="0">
                <a:solidFill>
                  <a:schemeClr val="dk1"/>
                </a:solidFill>
                <a:latin typeface="Albertus" pitchFamily="34" charset="0"/>
              </a:rPr>
              <a:t>blastoma</a:t>
            </a:r>
            <a:r>
              <a:rPr lang="en-US" dirty="0" smtClean="0">
                <a:solidFill>
                  <a:schemeClr val="dk1"/>
                </a:solidFill>
                <a:latin typeface="Albertus" pitchFamily="34" charset="0"/>
              </a:rPr>
              <a:t/>
            </a:r>
            <a:br>
              <a:rPr lang="en-US" dirty="0" smtClean="0">
                <a:solidFill>
                  <a:schemeClr val="dk1"/>
                </a:solidFill>
                <a:latin typeface="Albertus" pitchFamily="34" charset="0"/>
              </a:rPr>
            </a:br>
            <a:r>
              <a:rPr lang="en-US" dirty="0" smtClean="0">
                <a:solidFill>
                  <a:schemeClr val="dk1"/>
                </a:solidFill>
                <a:latin typeface="Albertus" pitchFamily="34" charset="0"/>
              </a:rPr>
              <a:t>- Melanoma</a:t>
            </a:r>
            <a:br>
              <a:rPr lang="en-US" dirty="0" smtClean="0">
                <a:solidFill>
                  <a:schemeClr val="dk1"/>
                </a:solidFill>
                <a:latin typeface="Albertus" pitchFamily="34" charset="0"/>
              </a:rPr>
            </a:br>
            <a:r>
              <a:rPr lang="en-US" dirty="0" smtClean="0">
                <a:solidFill>
                  <a:schemeClr val="dk1"/>
                </a:solidFill>
                <a:latin typeface="Albertus" pitchFamily="34" charset="0"/>
              </a:rPr>
              <a:t>- Lymphoma</a:t>
            </a:r>
            <a:br>
              <a:rPr lang="en-US" dirty="0" smtClean="0">
                <a:solidFill>
                  <a:schemeClr val="dk1"/>
                </a:solidFill>
                <a:latin typeface="Albertus" pitchFamily="34" charset="0"/>
              </a:rPr>
            </a:br>
            <a:r>
              <a:rPr lang="en-US" dirty="0" smtClean="0">
                <a:solidFill>
                  <a:schemeClr val="dk1"/>
                </a:solidFill>
                <a:latin typeface="Albertus" pitchFamily="34" charset="0"/>
              </a:rPr>
              <a:t>- Others</a:t>
            </a:r>
            <a:endParaRPr lang="en-US" dirty="0">
              <a:latin typeface="Albertus"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0" y="0"/>
            <a:ext cx="9144000" cy="914400"/>
          </a:xfrm>
        </p:spPr>
        <p:txBody>
          <a:bodyPr>
            <a:normAutofit fontScale="90000"/>
          </a:bodyPr>
          <a:lstStyle/>
          <a:p>
            <a:pPr marL="571500" indent="-571500"/>
            <a:r>
              <a:rPr lang="en-US" sz="2800" b="1" dirty="0" smtClean="0">
                <a:solidFill>
                  <a:schemeClr val="accent2">
                    <a:lumMod val="75000"/>
                  </a:schemeClr>
                </a:solidFill>
              </a:rPr>
              <a:t/>
            </a:r>
            <a:br>
              <a:rPr lang="en-US" sz="2800" b="1" dirty="0" smtClean="0">
                <a:solidFill>
                  <a:schemeClr val="accent2">
                    <a:lumMod val="75000"/>
                  </a:schemeClr>
                </a:solidFill>
              </a:rPr>
            </a:br>
            <a:r>
              <a:rPr lang="en-US" sz="2800" b="1" dirty="0" smtClean="0">
                <a:solidFill>
                  <a:schemeClr val="accent2">
                    <a:lumMod val="75000"/>
                  </a:schemeClr>
                </a:solidFill>
              </a:rPr>
              <a:t>Classification of Malignant epithelial tumors of lung</a:t>
            </a:r>
          </a:p>
        </p:txBody>
      </p:sp>
      <p:sp>
        <p:nvSpPr>
          <p:cNvPr id="70659" name="Rectangle 3"/>
          <p:cNvSpPr>
            <a:spLocks noGrp="1" noChangeArrowheads="1"/>
          </p:cNvSpPr>
          <p:nvPr>
            <p:ph sz="quarter" idx="1"/>
          </p:nvPr>
        </p:nvSpPr>
        <p:spPr>
          <a:xfrm>
            <a:off x="179512" y="1556792"/>
            <a:ext cx="9220200" cy="4419600"/>
          </a:xfrm>
        </p:spPr>
        <p:txBody>
          <a:bodyPr>
            <a:noAutofit/>
          </a:bodyPr>
          <a:lstStyle/>
          <a:p>
            <a:pPr marL="812800" indent="-812800" eaLnBrk="1" hangingPunct="1">
              <a:buFontTx/>
              <a:buNone/>
            </a:pPr>
            <a:r>
              <a:rPr lang="it-IT" sz="2000" b="1" dirty="0" smtClean="0"/>
              <a:t>I. Non-Small Cell Lung Carcinoma (NSCC) (70%-75%)</a:t>
            </a:r>
            <a:endParaRPr lang="it-IT" sz="2000" dirty="0" smtClean="0"/>
          </a:p>
          <a:p>
            <a:pPr marL="812800" indent="-812800" eaLnBrk="1" hangingPunct="1">
              <a:buFontTx/>
              <a:buNone/>
            </a:pPr>
            <a:r>
              <a:rPr lang="en-US" sz="2000" dirty="0" smtClean="0"/>
              <a:t>     1. Squamous cell carcinoma (25%-35%)</a:t>
            </a:r>
          </a:p>
          <a:p>
            <a:pPr marL="812800" indent="-812800" eaLnBrk="1" hangingPunct="1">
              <a:buFontTx/>
              <a:buNone/>
            </a:pPr>
            <a:r>
              <a:rPr lang="en-US" sz="2000" dirty="0" smtClean="0"/>
              <a:t>     2. Adenocarcinoma, including </a:t>
            </a:r>
            <a:r>
              <a:rPr lang="en-US" sz="2000" dirty="0" err="1" smtClean="0"/>
              <a:t>bronchioloalveolar</a:t>
            </a:r>
            <a:r>
              <a:rPr lang="en-US" sz="2000" dirty="0" smtClean="0"/>
              <a:t> carcinoma (30%-35%).</a:t>
            </a:r>
          </a:p>
          <a:p>
            <a:pPr marL="812800" indent="-812800" eaLnBrk="1" hangingPunct="1">
              <a:buFontTx/>
              <a:buNone/>
            </a:pPr>
            <a:r>
              <a:rPr lang="en-US" sz="2000" dirty="0" smtClean="0"/>
              <a:t>     3. Large cell carcinoma (10%-15%).</a:t>
            </a:r>
          </a:p>
          <a:p>
            <a:pPr marL="812800" indent="-812800" eaLnBrk="1" hangingPunct="1">
              <a:buFontTx/>
              <a:buNone/>
            </a:pPr>
            <a:r>
              <a:rPr lang="en-US" sz="2000" dirty="0" smtClean="0"/>
              <a:t> </a:t>
            </a:r>
            <a:r>
              <a:rPr lang="en-US" sz="2000" b="1" dirty="0" smtClean="0"/>
              <a:t>II.  Small cell lung carcinoma (SCC) (20%-25%).</a:t>
            </a:r>
          </a:p>
          <a:p>
            <a:pPr marL="812800" indent="-812800" eaLnBrk="1" hangingPunct="1">
              <a:buFontTx/>
              <a:buNone/>
            </a:pPr>
            <a:r>
              <a:rPr lang="en-US" sz="2000" dirty="0" smtClean="0"/>
              <a:t> </a:t>
            </a:r>
            <a:r>
              <a:rPr lang="en-US" sz="2000" b="1" dirty="0" smtClean="0"/>
              <a:t>III.  Combine patterns (5%-10%).</a:t>
            </a:r>
          </a:p>
          <a:p>
            <a:pPr marL="812800" indent="-812800" eaLnBrk="1" hangingPunct="1">
              <a:buFontTx/>
              <a:buNone/>
            </a:pPr>
            <a:r>
              <a:rPr lang="en-US" sz="2000" dirty="0" smtClean="0"/>
              <a:t>      - Most frequent patterns:</a:t>
            </a:r>
          </a:p>
          <a:p>
            <a:pPr marL="812800" indent="-812800" eaLnBrk="1" hangingPunct="1">
              <a:buFontTx/>
              <a:buNone/>
            </a:pPr>
            <a:r>
              <a:rPr lang="en-US" sz="2000" dirty="0" smtClean="0"/>
              <a:t>	-  Mixed squamous cell ca and adenocarcinoma.</a:t>
            </a:r>
          </a:p>
          <a:p>
            <a:pPr marL="812800" indent="-812800" eaLnBrk="1" hangingPunct="1">
              <a:buFontTx/>
              <a:buNone/>
            </a:pPr>
            <a:r>
              <a:rPr lang="en-US" sz="2000" dirty="0" smtClean="0"/>
              <a:t>	-  Mixed squamous cell ca and SCLC.</a:t>
            </a:r>
          </a:p>
          <a:p>
            <a:pPr marL="812800" indent="-812800" eaLnBrk="1" hangingPunct="1">
              <a:buFontTx/>
              <a:buNone/>
            </a:pPr>
            <a:r>
              <a:rPr lang="en-US" sz="2000" b="1" dirty="0" smtClean="0"/>
              <a:t>IV. Carcinoid tumors</a:t>
            </a:r>
          </a:p>
          <a:p>
            <a:pPr marL="812800" indent="-812800" eaLnBrk="1" hangingPunct="1">
              <a:buFontTx/>
              <a:buNone/>
            </a:pPr>
            <a:r>
              <a:rPr lang="en-US" sz="2000" b="1" dirty="0" smtClean="0"/>
              <a:t>V. Others</a:t>
            </a:r>
          </a:p>
        </p:txBody>
      </p:sp>
      <p:sp>
        <p:nvSpPr>
          <p:cNvPr id="5" name="TextBox 4"/>
          <p:cNvSpPr txBox="1"/>
          <p:nvPr/>
        </p:nvSpPr>
        <p:spPr>
          <a:xfrm>
            <a:off x="5292080" y="4869160"/>
            <a:ext cx="3456384" cy="147732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smtClean="0"/>
              <a:t>Both small cell carcinoma and </a:t>
            </a:r>
            <a:r>
              <a:rPr lang="en-US" dirty="0" err="1" smtClean="0"/>
              <a:t>carcinoids</a:t>
            </a:r>
            <a:r>
              <a:rPr lang="en-US" dirty="0" smtClean="0"/>
              <a:t> are neuroendocrine tumors as both arise from the </a:t>
            </a:r>
            <a:r>
              <a:rPr lang="en-US" dirty="0" err="1" smtClean="0"/>
              <a:t>neurendocrine</a:t>
            </a:r>
            <a:r>
              <a:rPr lang="en-US" dirty="0" smtClean="0"/>
              <a:t> cells normally present in the lung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70659">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
            </a:r>
            <a:br>
              <a:rPr lang="en-US" b="1" dirty="0" smtClean="0"/>
            </a:br>
            <a:r>
              <a:rPr lang="en-US" b="1" dirty="0" smtClean="0">
                <a:solidFill>
                  <a:schemeClr val="accent2">
                    <a:lumMod val="75000"/>
                  </a:schemeClr>
                </a:solidFill>
              </a:rPr>
              <a:t> Bronchogenic carcinoma </a:t>
            </a:r>
            <a:r>
              <a:rPr lang="en-US" b="1" dirty="0" smtClean="0"/>
              <a:t/>
            </a:r>
            <a:br>
              <a:rPr lang="en-US" b="1" dirty="0" smtClean="0"/>
            </a:br>
            <a:r>
              <a:rPr lang="en-US" b="1" dirty="0" smtClean="0"/>
              <a:t/>
            </a:r>
            <a:br>
              <a:rPr lang="en-US" b="1" dirty="0" smtClean="0"/>
            </a:br>
            <a:endParaRPr lang="en-US" dirty="0">
              <a:solidFill>
                <a:schemeClr val="accent2">
                  <a:lumMod val="75000"/>
                </a:schemeClr>
              </a:solidFill>
            </a:endParaRPr>
          </a:p>
        </p:txBody>
      </p:sp>
      <p:sp>
        <p:nvSpPr>
          <p:cNvPr id="3" name="Content Placeholder 2"/>
          <p:cNvSpPr>
            <a:spLocks noGrp="1"/>
          </p:cNvSpPr>
          <p:nvPr>
            <p:ph sz="quarter" idx="1"/>
          </p:nvPr>
        </p:nvSpPr>
        <p:spPr>
          <a:xfrm>
            <a:off x="323528" y="1556792"/>
            <a:ext cx="8280920" cy="5181600"/>
          </a:xfrm>
        </p:spPr>
        <p:txBody>
          <a:bodyPr>
            <a:normAutofit/>
          </a:bodyPr>
          <a:lstStyle/>
          <a:p>
            <a:r>
              <a:rPr lang="en-US" sz="2000" dirty="0" smtClean="0">
                <a:cs typeface="Arial" panose="020B0604020202020204" pitchFamily="34" charset="0"/>
              </a:rPr>
              <a:t>Bronchogenic carcinoma is a malignant neoplasm of the lung arising from the epithelium of the lung.</a:t>
            </a:r>
          </a:p>
          <a:p>
            <a:r>
              <a:rPr lang="en-US" sz="2000" dirty="0" smtClean="0">
                <a:cs typeface="Arial" panose="020B0604020202020204" pitchFamily="34" charset="0"/>
              </a:rPr>
              <a:t>is a common cause of cancer death in both men and women. </a:t>
            </a:r>
          </a:p>
          <a:p>
            <a:r>
              <a:rPr lang="en-US" sz="2000" dirty="0" smtClean="0">
                <a:cs typeface="Arial" panose="020B0604020202020204" pitchFamily="34" charset="0"/>
              </a:rPr>
              <a:t>For </a:t>
            </a:r>
            <a:r>
              <a:rPr lang="en-US" sz="2000" dirty="0">
                <a:cs typeface="Arial" panose="020B0604020202020204" pitchFamily="34" charset="0"/>
              </a:rPr>
              <a:t>therapeutic purposes, bronchogenic carcinoma are classified into:</a:t>
            </a:r>
          </a:p>
          <a:p>
            <a:pPr marL="990600" lvl="1" indent="-533400">
              <a:buFontTx/>
              <a:buAutoNum type="arabicPeriod"/>
            </a:pPr>
            <a:r>
              <a:rPr lang="en-US" sz="2400" b="1" dirty="0">
                <a:solidFill>
                  <a:schemeClr val="tx1"/>
                </a:solidFill>
                <a:latin typeface="Arial" panose="020B0604020202020204" pitchFamily="34" charset="0"/>
                <a:cs typeface="Arial" panose="020B0604020202020204" pitchFamily="34" charset="0"/>
              </a:rPr>
              <a:t>Non- Small cell lung carcinoma (</a:t>
            </a:r>
            <a:r>
              <a:rPr lang="en-US" sz="2400" b="1" dirty="0" smtClean="0">
                <a:solidFill>
                  <a:schemeClr val="tx1"/>
                </a:solidFill>
                <a:latin typeface="Arial" panose="020B0604020202020204" pitchFamily="34" charset="0"/>
                <a:cs typeface="Arial" panose="020B0604020202020204" pitchFamily="34" charset="0"/>
              </a:rPr>
              <a:t>NSCC</a:t>
            </a:r>
            <a:r>
              <a:rPr lang="en-US" sz="2400" b="1" dirty="0">
                <a:solidFill>
                  <a:schemeClr val="tx1"/>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which includes squamous cell, adenocarcinomas, and large-cell carcinomas</a:t>
            </a:r>
            <a:r>
              <a:rPr lang="en-US" sz="2400" dirty="0" smtClean="0">
                <a:solidFill>
                  <a:schemeClr val="tx1"/>
                </a:solidFill>
                <a:latin typeface="Arial" panose="020B0604020202020204" pitchFamily="34" charset="0"/>
                <a:cs typeface="Arial" panose="020B0604020202020204" pitchFamily="34" charset="0"/>
              </a:rPr>
              <a:t>.</a:t>
            </a:r>
            <a:endParaRPr lang="en-US" sz="2400" dirty="0">
              <a:solidFill>
                <a:schemeClr val="tx1"/>
              </a:solidFill>
              <a:latin typeface="Arial" panose="020B0604020202020204" pitchFamily="34" charset="0"/>
              <a:cs typeface="Arial" panose="020B0604020202020204" pitchFamily="34" charset="0"/>
            </a:endParaRPr>
          </a:p>
          <a:p>
            <a:pPr marL="990600" lvl="1" indent="-533400">
              <a:buFontTx/>
              <a:buAutoNum type="arabicPeriod"/>
            </a:pPr>
            <a:r>
              <a:rPr lang="en-US" sz="2400" b="1" dirty="0">
                <a:solidFill>
                  <a:schemeClr val="tx1"/>
                </a:solidFill>
                <a:latin typeface="Arial" panose="020B0604020202020204" pitchFamily="34" charset="0"/>
                <a:cs typeface="Arial" panose="020B0604020202020204" pitchFamily="34" charset="0"/>
              </a:rPr>
              <a:t>Small cell lung carcinoma (</a:t>
            </a:r>
            <a:r>
              <a:rPr lang="en-US" sz="2400" b="1" dirty="0" smtClean="0">
                <a:solidFill>
                  <a:schemeClr val="tx1"/>
                </a:solidFill>
                <a:latin typeface="Arial" panose="020B0604020202020204" pitchFamily="34" charset="0"/>
                <a:cs typeface="Arial" panose="020B0604020202020204" pitchFamily="34" charset="0"/>
              </a:rPr>
              <a:t>SCC</a:t>
            </a:r>
            <a:r>
              <a:rPr lang="en-US" sz="2400" b="1" dirty="0">
                <a:solidFill>
                  <a:schemeClr val="tx1"/>
                </a:solidFill>
                <a:latin typeface="Arial" panose="020B0604020202020204" pitchFamily="34" charset="0"/>
                <a:cs typeface="Arial" panose="020B0604020202020204" pitchFamily="34" charset="0"/>
              </a:rPr>
              <a:t>) </a:t>
            </a:r>
          </a:p>
          <a:p>
            <a:endParaRPr lang="en-US" sz="2300" dirty="0" smtClean="0">
              <a:latin typeface="Arial" panose="020B0604020202020204" pitchFamily="34" charset="0"/>
              <a:cs typeface="Arial" panose="020B0604020202020204" pitchFamily="34" charset="0"/>
            </a:endParaRPr>
          </a:p>
          <a:p>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6632"/>
            <a:ext cx="8153400" cy="869950"/>
          </a:xfrm>
        </p:spPr>
        <p:txBody>
          <a:bodyPr>
            <a:normAutofit fontScale="90000"/>
          </a:bodyPr>
          <a:lstStyle/>
          <a:p>
            <a:r>
              <a:rPr lang="en-US" b="1" dirty="0" smtClean="0"/>
              <a:t/>
            </a:r>
            <a:br>
              <a:rPr lang="en-US" b="1" dirty="0" smtClean="0"/>
            </a:br>
            <a:r>
              <a:rPr lang="en-US" b="1" dirty="0" smtClean="0"/>
              <a:t/>
            </a:r>
            <a:br>
              <a:rPr lang="en-US" b="1" dirty="0" smtClean="0"/>
            </a:br>
            <a:r>
              <a:rPr lang="en-US" b="1" dirty="0" smtClean="0">
                <a:solidFill>
                  <a:schemeClr val="accent2">
                    <a:lumMod val="75000"/>
                  </a:schemeClr>
                </a:solidFill>
              </a:rPr>
              <a:t> Bronchogenic carcinoma </a:t>
            </a:r>
            <a:r>
              <a:rPr lang="en-US" b="1" dirty="0" smtClean="0"/>
              <a:t/>
            </a:r>
            <a:br>
              <a:rPr lang="en-US" b="1" dirty="0" smtClean="0"/>
            </a:br>
            <a:r>
              <a:rPr lang="en-US" b="1" dirty="0" smtClean="0"/>
              <a:t/>
            </a:r>
            <a:br>
              <a:rPr lang="en-US" b="1" dirty="0" smtClean="0"/>
            </a:br>
            <a:endParaRPr lang="en-US" dirty="0">
              <a:solidFill>
                <a:schemeClr val="accent2">
                  <a:lumMod val="75000"/>
                </a:schemeClr>
              </a:solidFill>
            </a:endParaRPr>
          </a:p>
        </p:txBody>
      </p:sp>
      <p:sp>
        <p:nvSpPr>
          <p:cNvPr id="3" name="Content Placeholder 2"/>
          <p:cNvSpPr>
            <a:spLocks noGrp="1"/>
          </p:cNvSpPr>
          <p:nvPr>
            <p:ph sz="quarter" idx="2"/>
          </p:nvPr>
        </p:nvSpPr>
        <p:spPr/>
        <p:style>
          <a:lnRef idx="2">
            <a:schemeClr val="accent4"/>
          </a:lnRef>
          <a:fillRef idx="1">
            <a:schemeClr val="lt1"/>
          </a:fillRef>
          <a:effectRef idx="0">
            <a:schemeClr val="accent4"/>
          </a:effectRef>
          <a:fontRef idx="minor">
            <a:schemeClr val="dk1"/>
          </a:fontRef>
        </p:style>
        <p:txBody>
          <a:bodyPr>
            <a:normAutofit fontScale="92500" lnSpcReduction="20000"/>
          </a:bodyPr>
          <a:lstStyle/>
          <a:p>
            <a:pPr lvl="1">
              <a:buFont typeface="Arial" panose="020B0604020202020204" pitchFamily="34" charset="0"/>
              <a:buChar char="•"/>
            </a:pPr>
            <a:r>
              <a:rPr lang="en-US" dirty="0" smtClean="0">
                <a:solidFill>
                  <a:schemeClr val="tx1"/>
                </a:solidFill>
                <a:latin typeface="Arial" panose="020B0604020202020204" pitchFamily="34" charset="0"/>
                <a:cs typeface="Arial" panose="020B0604020202020204" pitchFamily="34" charset="0"/>
              </a:rPr>
              <a:t>Surgical </a:t>
            </a:r>
            <a:r>
              <a:rPr lang="en-US" dirty="0">
                <a:solidFill>
                  <a:schemeClr val="tx1"/>
                </a:solidFill>
                <a:latin typeface="Arial" panose="020B0604020202020204" pitchFamily="34" charset="0"/>
                <a:cs typeface="Arial" panose="020B0604020202020204" pitchFamily="34" charset="0"/>
              </a:rPr>
              <a:t>- offers the best chance for curing. </a:t>
            </a:r>
          </a:p>
          <a:p>
            <a:pPr lvl="1">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Radiation - controls local disease. Radiation therapy is most commonly used to palliate symptoms. </a:t>
            </a:r>
          </a:p>
          <a:p>
            <a:pPr lvl="1">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Chemotherapy – not </a:t>
            </a:r>
            <a:r>
              <a:rPr lang="en-US" dirty="0" smtClean="0">
                <a:solidFill>
                  <a:schemeClr val="tx1"/>
                </a:solidFill>
                <a:latin typeface="Arial" panose="020B0604020202020204" pitchFamily="34" charset="0"/>
                <a:cs typeface="Arial" panose="020B0604020202020204" pitchFamily="34" charset="0"/>
              </a:rPr>
              <a:t>effective.</a:t>
            </a:r>
          </a:p>
          <a:p>
            <a:pPr lvl="1">
              <a:buFont typeface="Arial" panose="020B0604020202020204" pitchFamily="34" charset="0"/>
              <a:buChar char="•"/>
            </a:pPr>
            <a:r>
              <a:rPr lang="en-US" dirty="0" smtClean="0">
                <a:solidFill>
                  <a:schemeClr val="tx1"/>
                </a:solidFill>
                <a:latin typeface="Arial" panose="020B0604020202020204" pitchFamily="34" charset="0"/>
                <a:cs typeface="Arial" panose="020B0604020202020204" pitchFamily="34" charset="0"/>
              </a:rPr>
              <a:t>Immunotherapy</a:t>
            </a:r>
          </a:p>
          <a:p>
            <a:endParaRPr lang="en-US" dirty="0" smtClean="0"/>
          </a:p>
          <a:p>
            <a:endParaRPr lang="en-US" dirty="0"/>
          </a:p>
        </p:txBody>
      </p:sp>
      <p:sp>
        <p:nvSpPr>
          <p:cNvPr id="6" name="Content Placeholder 5"/>
          <p:cNvSpPr>
            <a:spLocks noGrp="1"/>
          </p:cNvSpPr>
          <p:nvPr>
            <p:ph sz="quarter" idx="4"/>
          </p:nvPr>
        </p:nvSpPr>
        <p:spPr/>
        <p:style>
          <a:lnRef idx="2">
            <a:schemeClr val="accent2"/>
          </a:lnRef>
          <a:fillRef idx="1">
            <a:schemeClr val="lt1"/>
          </a:fillRef>
          <a:effectRef idx="0">
            <a:schemeClr val="accent2"/>
          </a:effectRef>
          <a:fontRef idx="minor">
            <a:schemeClr val="dk1"/>
          </a:fontRef>
        </p:style>
        <p:txBody>
          <a:bodyPr/>
          <a:lstStyle/>
          <a:p>
            <a:pPr marL="320040" lvl="1" indent="-320040">
              <a:spcBef>
                <a:spcPts val="700"/>
              </a:spcBef>
              <a:buClr>
                <a:schemeClr val="accent2"/>
              </a:buClr>
              <a:buSzPct val="60000"/>
              <a:buFont typeface="Wingdings"/>
              <a:buChar char=""/>
            </a:pPr>
            <a:r>
              <a:rPr lang="en-US" dirty="0" smtClean="0">
                <a:latin typeface="Arial" panose="020B0604020202020204" pitchFamily="34" charset="0"/>
                <a:cs typeface="Arial" panose="020B0604020202020204" pitchFamily="34" charset="0"/>
              </a:rPr>
              <a:t>Chemotherapy is very effective because small cell carcinomas are highly responsive to chemotherapy</a:t>
            </a:r>
          </a:p>
          <a:p>
            <a:endParaRPr lang="en-US" dirty="0"/>
          </a:p>
        </p:txBody>
      </p:sp>
      <p:sp>
        <p:nvSpPr>
          <p:cNvPr id="4" name="Text Placeholder 3"/>
          <p:cNvSpPr>
            <a:spLocks noGrp="1"/>
          </p:cNvSpPr>
          <p:nvPr>
            <p:ph type="body" sz="quarter" idx="1"/>
          </p:nvPr>
        </p:nvSpPr>
        <p:spPr/>
        <p:txBody>
          <a:bodyPr/>
          <a:lstStyle/>
          <a:p>
            <a:pPr algn="ctr"/>
            <a:r>
              <a:rPr lang="en-US" dirty="0" smtClean="0">
                <a:latin typeface="Arial" panose="020B0604020202020204" pitchFamily="34" charset="0"/>
                <a:cs typeface="Arial" panose="020B0604020202020204" pitchFamily="34" charset="0"/>
              </a:rPr>
              <a:t>NSCC therapy</a:t>
            </a:r>
          </a:p>
        </p:txBody>
      </p:sp>
      <p:sp>
        <p:nvSpPr>
          <p:cNvPr id="5" name="Text Placeholder 4"/>
          <p:cNvSpPr>
            <a:spLocks noGrp="1"/>
          </p:cNvSpPr>
          <p:nvPr>
            <p:ph type="body" sz="quarter" idx="3"/>
          </p:nvPr>
        </p:nvSpPr>
        <p:spPr/>
        <p:txBody>
          <a:bodyPr/>
          <a:lstStyle/>
          <a:p>
            <a:pPr algn="ctr"/>
            <a:r>
              <a:rPr lang="en-US" dirty="0" smtClean="0">
                <a:latin typeface="Arial" panose="020B0604020202020204" pitchFamily="34" charset="0"/>
                <a:cs typeface="Arial" panose="020B0604020202020204" pitchFamily="34" charset="0"/>
              </a:rPr>
              <a:t>SCC therapy</a:t>
            </a:r>
          </a:p>
        </p:txBody>
      </p:sp>
      <p:sp>
        <p:nvSpPr>
          <p:cNvPr id="7" name="TextBox 6"/>
          <p:cNvSpPr txBox="1"/>
          <p:nvPr/>
        </p:nvSpPr>
        <p:spPr>
          <a:xfrm>
            <a:off x="323528" y="836712"/>
            <a:ext cx="8584401" cy="646331"/>
          </a:xfrm>
          <a:prstGeom prst="rect">
            <a:avLst/>
          </a:prstGeom>
          <a:noFill/>
        </p:spPr>
        <p:txBody>
          <a:bodyPr wrap="none" rtlCol="0">
            <a:spAutoFit/>
          </a:bodyPr>
          <a:lstStyle/>
          <a:p>
            <a:r>
              <a:rPr lang="en-US" dirty="0" smtClean="0">
                <a:latin typeface="Albertus" pitchFamily="34" charset="0"/>
                <a:cs typeface="Arial" panose="020B0604020202020204" pitchFamily="34" charset="0"/>
              </a:rPr>
              <a:t>It is important to differentiated NSCC from SCC because treatment are different</a:t>
            </a:r>
            <a:r>
              <a:rPr lang="en-US" dirty="0" smtClean="0">
                <a:latin typeface="Arial" panose="020B0604020202020204" pitchFamily="34" charset="0"/>
                <a:cs typeface="Arial" panose="020B0604020202020204" pitchFamily="34" charset="0"/>
              </a:rPr>
              <a:t>.</a:t>
            </a:r>
          </a:p>
          <a:p>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11560" y="332656"/>
            <a:ext cx="7772400" cy="838200"/>
          </a:xfrm>
        </p:spPr>
        <p:txBody>
          <a:bodyPr>
            <a:normAutofit fontScale="90000"/>
          </a:bodyPr>
          <a:lstStyle/>
          <a:p>
            <a:r>
              <a:rPr lang="en-US" sz="3200" b="1" dirty="0" smtClean="0">
                <a:solidFill>
                  <a:schemeClr val="accent2">
                    <a:lumMod val="75000"/>
                  </a:schemeClr>
                </a:solidFill>
              </a:rPr>
              <a:t/>
            </a:r>
            <a:br>
              <a:rPr lang="en-US" sz="3200" b="1" dirty="0" smtClean="0">
                <a:solidFill>
                  <a:schemeClr val="accent2">
                    <a:lumMod val="75000"/>
                  </a:schemeClr>
                </a:solidFill>
              </a:rPr>
            </a:br>
            <a:r>
              <a:rPr lang="en-US" sz="2800" dirty="0" smtClean="0"/>
              <a:t> Predisposing factors of bronchogenic carcinoma </a:t>
            </a:r>
            <a:r>
              <a:rPr lang="en-US" sz="3200" b="1" dirty="0" smtClean="0">
                <a:solidFill>
                  <a:schemeClr val="accent2">
                    <a:lumMod val="75000"/>
                  </a:schemeClr>
                </a:solidFill>
              </a:rPr>
              <a:t/>
            </a:r>
            <a:br>
              <a:rPr lang="en-US" sz="3200" b="1" dirty="0" smtClean="0">
                <a:solidFill>
                  <a:schemeClr val="accent2">
                    <a:lumMod val="75000"/>
                  </a:schemeClr>
                </a:solidFill>
              </a:rPr>
            </a:br>
            <a:r>
              <a:rPr lang="en-US" sz="2800" b="1" dirty="0" smtClean="0"/>
              <a:t>1. Tobacco smoking</a:t>
            </a:r>
            <a:r>
              <a:rPr lang="en-US" sz="2800" dirty="0" smtClean="0"/>
              <a:t>:</a:t>
            </a:r>
            <a:br>
              <a:rPr lang="en-US" sz="2800" dirty="0" smtClean="0"/>
            </a:br>
            <a:endParaRPr lang="en-US" sz="3200" b="1" dirty="0" smtClean="0">
              <a:solidFill>
                <a:schemeClr val="accent2">
                  <a:lumMod val="75000"/>
                </a:schemeClr>
              </a:solidFill>
            </a:endParaRPr>
          </a:p>
        </p:txBody>
      </p:sp>
      <p:sp>
        <p:nvSpPr>
          <p:cNvPr id="66563" name="Rectangle 3"/>
          <p:cNvSpPr>
            <a:spLocks noGrp="1" noChangeArrowheads="1"/>
          </p:cNvSpPr>
          <p:nvPr>
            <p:ph sz="quarter" idx="1"/>
          </p:nvPr>
        </p:nvSpPr>
        <p:spPr>
          <a:xfrm>
            <a:off x="179512" y="1484784"/>
            <a:ext cx="8534400" cy="5181600"/>
          </a:xfrm>
        </p:spPr>
        <p:txBody>
          <a:bodyPr>
            <a:normAutofit fontScale="92500"/>
          </a:bodyPr>
          <a:lstStyle/>
          <a:p>
            <a:pPr marL="457200" indent="-457200"/>
            <a:r>
              <a:rPr lang="en-US" sz="2200" dirty="0" smtClean="0"/>
              <a:t>Some 85% of lung cancers occur in cigarette smokers. Most types are linked to cigarette smoking, but the strongest association is with squamous cell carcinoma and small cell carcinoma</a:t>
            </a:r>
          </a:p>
          <a:p>
            <a:pPr marL="457200" indent="-457200"/>
            <a:r>
              <a:rPr lang="en-US" sz="2200" dirty="0" smtClean="0"/>
              <a:t>The nonsmoker who develops cancer of the lung usually has an adenocarcinoma. </a:t>
            </a:r>
          </a:p>
          <a:p>
            <a:r>
              <a:rPr lang="en-US" sz="2200" dirty="0" smtClean="0"/>
              <a:t>is directly proportional to the number of cigarettes smoked daily and the number of years of smoking.</a:t>
            </a:r>
          </a:p>
          <a:p>
            <a:pPr eaLnBrk="1" hangingPunct="1"/>
            <a:r>
              <a:rPr lang="en-US" sz="2200" dirty="0" smtClean="0"/>
              <a:t>Cessation of cigarette smoking for at least 15 years brings the risk down.</a:t>
            </a:r>
          </a:p>
          <a:p>
            <a:pPr eaLnBrk="1" hangingPunct="1"/>
            <a:r>
              <a:rPr lang="en-US" sz="2200" dirty="0" smtClean="0"/>
              <a:t>Passive smoking increases the risk to approximately twice than non-smokers.</a:t>
            </a:r>
          </a:p>
          <a:p>
            <a:r>
              <a:rPr lang="en-US" sz="2200" dirty="0" smtClean="0"/>
              <a:t>Cigarette smokers show various </a:t>
            </a:r>
            <a:r>
              <a:rPr lang="en-US" sz="2200" dirty="0" err="1" smtClean="0"/>
              <a:t>histologic</a:t>
            </a:r>
            <a:r>
              <a:rPr lang="en-US" sz="2200" dirty="0" smtClean="0"/>
              <a:t> changes, including squamous </a:t>
            </a:r>
            <a:r>
              <a:rPr lang="en-US" sz="2200" dirty="0" err="1" smtClean="0"/>
              <a:t>metaplasia</a:t>
            </a:r>
            <a:r>
              <a:rPr lang="en-US" sz="2200" dirty="0" smtClean="0"/>
              <a:t> of the respiratory epithelium which may progress to dysplasia, carcinoma in situ and ultimately invasive carcinoma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Effect transition="in" filter="blinds(horizontal)">
                                      <p:cBhvr>
                                        <p:cTn id="7" dur="500"/>
                                        <p:tgtEl>
                                          <p:spTgt spid="665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6563">
                                            <p:txEl>
                                              <p:pRg st="1" end="1"/>
                                            </p:txEl>
                                          </p:spTgt>
                                        </p:tgtEl>
                                        <p:attrNameLst>
                                          <p:attrName>style.visibility</p:attrName>
                                        </p:attrNameLst>
                                      </p:cBhvr>
                                      <p:to>
                                        <p:strVal val="visible"/>
                                      </p:to>
                                    </p:set>
                                    <p:animEffect transition="in" filter="blinds(horizontal)">
                                      <p:cBhvr>
                                        <p:cTn id="12" dur="500"/>
                                        <p:tgtEl>
                                          <p:spTgt spid="665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6563">
                                            <p:txEl>
                                              <p:pRg st="2" end="2"/>
                                            </p:txEl>
                                          </p:spTgt>
                                        </p:tgtEl>
                                        <p:attrNameLst>
                                          <p:attrName>style.visibility</p:attrName>
                                        </p:attrNameLst>
                                      </p:cBhvr>
                                      <p:to>
                                        <p:strVal val="visible"/>
                                      </p:to>
                                    </p:set>
                                    <p:animEffect transition="in" filter="blinds(horizontal)">
                                      <p:cBhvr>
                                        <p:cTn id="17" dur="500"/>
                                        <p:tgtEl>
                                          <p:spTgt spid="665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6563">
                                            <p:txEl>
                                              <p:pRg st="3" end="3"/>
                                            </p:txEl>
                                          </p:spTgt>
                                        </p:tgtEl>
                                        <p:attrNameLst>
                                          <p:attrName>style.visibility</p:attrName>
                                        </p:attrNameLst>
                                      </p:cBhvr>
                                      <p:to>
                                        <p:strVal val="visible"/>
                                      </p:to>
                                    </p:set>
                                    <p:animEffect transition="in" filter="blinds(horizontal)">
                                      <p:cBhvr>
                                        <p:cTn id="22" dur="500"/>
                                        <p:tgtEl>
                                          <p:spTgt spid="665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6563">
                                            <p:txEl>
                                              <p:pRg st="4" end="4"/>
                                            </p:txEl>
                                          </p:spTgt>
                                        </p:tgtEl>
                                        <p:attrNameLst>
                                          <p:attrName>style.visibility</p:attrName>
                                        </p:attrNameLst>
                                      </p:cBhvr>
                                      <p:to>
                                        <p:strVal val="visible"/>
                                      </p:to>
                                    </p:set>
                                    <p:animEffect transition="in" filter="blinds(horizontal)">
                                      <p:cBhvr>
                                        <p:cTn id="27" dur="500"/>
                                        <p:tgtEl>
                                          <p:spTgt spid="6656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6563">
                                            <p:txEl>
                                              <p:pRg st="5" end="5"/>
                                            </p:txEl>
                                          </p:spTgt>
                                        </p:tgtEl>
                                        <p:attrNameLst>
                                          <p:attrName>style.visibility</p:attrName>
                                        </p:attrNameLst>
                                      </p:cBhvr>
                                      <p:to>
                                        <p:strVal val="visible"/>
                                      </p:to>
                                    </p:set>
                                    <p:animEffect transition="in" filter="blinds(horizontal)">
                                      <p:cBhvr>
                                        <p:cTn id="32" dur="500"/>
                                        <p:tgtEl>
                                          <p:spTgt spid="6656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11043</TotalTime>
  <Words>2158</Words>
  <Application>Microsoft Office PowerPoint</Application>
  <PresentationFormat>On-screen Show (4:3)</PresentationFormat>
  <Paragraphs>267</Paragraphs>
  <Slides>37</Slides>
  <Notes>3</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Median</vt:lpstr>
      <vt:lpstr>Tumors of the Lung</vt:lpstr>
      <vt:lpstr>Objectives</vt:lpstr>
      <vt:lpstr>Lung Tumors</vt:lpstr>
      <vt:lpstr>Epidemiology</vt:lpstr>
      <vt:lpstr>Classification of bronchogenic carcinoma</vt:lpstr>
      <vt:lpstr> Classification of Malignant epithelial tumors of lung</vt:lpstr>
      <vt:lpstr>   Bronchogenic carcinoma   </vt:lpstr>
      <vt:lpstr>   Bronchogenic carcinoma   </vt:lpstr>
      <vt:lpstr>  Predisposing factors of bronchogenic carcinoma  1. Tobacco smoking: </vt:lpstr>
      <vt:lpstr>Predisposing factors</vt:lpstr>
      <vt:lpstr>The Cancer Letter • Jan. 25, 2013</vt:lpstr>
      <vt:lpstr>Predisposing factors of bronchogenic carcinoma Other causes</vt:lpstr>
      <vt:lpstr>Precursor Lesions</vt:lpstr>
      <vt:lpstr>Squamous cell carcinoma</vt:lpstr>
      <vt:lpstr>Squamous cell carcinoma (SqCC)</vt:lpstr>
      <vt:lpstr>    Adenocarcinomas    </vt:lpstr>
      <vt:lpstr>Adenocarcinoma Precursor Lesions</vt:lpstr>
      <vt:lpstr>Slide 18</vt:lpstr>
      <vt:lpstr>Adenocarcinoma in situ (formerly called bronchioloalveolar  CA</vt:lpstr>
      <vt:lpstr>    Adenocarcinomas    </vt:lpstr>
      <vt:lpstr>Adenocarcinoma</vt:lpstr>
      <vt:lpstr>Large Cell Carcinoma</vt:lpstr>
      <vt:lpstr>  Small cell carcinomas </vt:lpstr>
      <vt:lpstr>Eaton-Lambert syndrome</vt:lpstr>
      <vt:lpstr>Small cell carcinomas </vt:lpstr>
      <vt:lpstr>Bronchogenic carcinoma site</vt:lpstr>
      <vt:lpstr>Molecular genetics in lung cancer</vt:lpstr>
      <vt:lpstr>Clinical features of bronchogenic carcinoma</vt:lpstr>
      <vt:lpstr>          Clinical features: may also be manifest by the following</vt:lpstr>
      <vt:lpstr>Complications of bronchogenic carcinoma</vt:lpstr>
      <vt:lpstr>Paraneoplastic syndrome</vt:lpstr>
      <vt:lpstr>Clinical features and complication of bronchogenic carcinoma</vt:lpstr>
      <vt:lpstr> Spread of bronchogenic carcinoma </vt:lpstr>
      <vt:lpstr>Carcinoid tumor</vt:lpstr>
      <vt:lpstr>Morphology of typical carcinoid tuomors</vt:lpstr>
      <vt:lpstr>Mesothelioma</vt:lpstr>
      <vt:lpstr>Carcinoma metastatic to the lung</vt:lpstr>
    </vt:vector>
  </TitlesOfParts>
  <Company>King Suad Univesity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Tuberculosis Sufia 2014</dc:title>
  <dc:creator>sufia</dc:creator>
  <cp:lastModifiedBy>Maha Arafah</cp:lastModifiedBy>
  <cp:revision>481</cp:revision>
  <dcterms:created xsi:type="dcterms:W3CDTF">2005-09-18T18:27:51Z</dcterms:created>
  <dcterms:modified xsi:type="dcterms:W3CDTF">2020-01-30T07:48:03Z</dcterms:modified>
</cp:coreProperties>
</file>