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7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977" autoAdjust="0"/>
    <p:restoredTop sz="94660"/>
  </p:normalViewPr>
  <p:slideViewPr>
    <p:cSldViewPr snapToGrid="0">
      <p:cViewPr varScale="1">
        <p:scale>
          <a:sx n="75" d="100"/>
          <a:sy n="75" d="100"/>
        </p:scale>
        <p:origin x="90"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3FC665D-EF20-45C6-86CF-C4AF44AF8A5F}" type="datetimeFigureOut">
              <a:rPr lang="ar-SA" smtClean="0"/>
              <a:t>04/05/1441</a:t>
            </a:fld>
            <a:endParaRPr lang="ar-S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ADDD2655-9DB6-4187-B45E-960246222690}" type="slidenum">
              <a:rPr lang="ar-SA" smtClean="0"/>
              <a:t>‹#›</a:t>
            </a:fld>
            <a:endParaRPr lang="ar-SA"/>
          </a:p>
        </p:txBody>
      </p:sp>
    </p:spTree>
    <p:extLst>
      <p:ext uri="{BB962C8B-B14F-4D97-AF65-F5344CB8AC3E}">
        <p14:creationId xmlns:p14="http://schemas.microsoft.com/office/powerpoint/2010/main" val="42311302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a:t>
            </a:fld>
            <a:endParaRPr lang="en-US"/>
          </a:p>
        </p:txBody>
      </p:sp>
    </p:spTree>
    <p:extLst>
      <p:ext uri="{BB962C8B-B14F-4D97-AF65-F5344CB8AC3E}">
        <p14:creationId xmlns:p14="http://schemas.microsoft.com/office/powerpoint/2010/main" val="595828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4202286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p:spPr>
      </p:sp>
      <p:sp>
        <p:nvSpPr>
          <p:cNvPr id="457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57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09757D-E0D8-45E2-9BDB-45F46218D58D}" type="slidenum">
              <a:rPr lang="en-US">
                <a:solidFill>
                  <a:prstClr val="black"/>
                </a:solidFill>
              </a:rPr>
              <a:pPr fontAlgn="base">
                <a:spcBef>
                  <a:spcPct val="0"/>
                </a:spcBef>
                <a:spcAft>
                  <a:spcPct val="0"/>
                </a:spcAft>
              </a:pPr>
              <a:t>49</a:t>
            </a:fld>
            <a:endParaRPr lang="en-US">
              <a:solidFill>
                <a:prstClr val="black"/>
              </a:solidFill>
            </a:endParaRPr>
          </a:p>
        </p:txBody>
      </p:sp>
    </p:spTree>
    <p:extLst>
      <p:ext uri="{BB962C8B-B14F-4D97-AF65-F5344CB8AC3E}">
        <p14:creationId xmlns:p14="http://schemas.microsoft.com/office/powerpoint/2010/main" val="277783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53</a:t>
            </a:fld>
            <a:endParaRPr lang="en-US"/>
          </a:p>
        </p:txBody>
      </p:sp>
    </p:spTree>
    <p:extLst>
      <p:ext uri="{BB962C8B-B14F-4D97-AF65-F5344CB8AC3E}">
        <p14:creationId xmlns:p14="http://schemas.microsoft.com/office/powerpoint/2010/main" val="3787464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endParaRPr lang="en-US" dirty="0" smtClean="0"/>
          </a:p>
        </p:txBody>
      </p:sp>
      <p:sp>
        <p:nvSpPr>
          <p:cNvPr id="4" name="Slide Number Placeholder 3"/>
          <p:cNvSpPr>
            <a:spLocks noGrp="1"/>
          </p:cNvSpPr>
          <p:nvPr>
            <p:ph type="sldNum" sz="quarter" idx="10"/>
          </p:nvPr>
        </p:nvSpPr>
        <p:spPr/>
        <p:txBody>
          <a:bodyPr/>
          <a:lstStyle/>
          <a:p>
            <a:fld id="{60FD8B85-B654-4E79-921D-109E6C6E7225}" type="slidenum">
              <a:rPr lang="en-US" smtClean="0"/>
              <a:pPr/>
              <a:t>55</a:t>
            </a:fld>
            <a:endParaRPr lang="en-US"/>
          </a:p>
        </p:txBody>
      </p:sp>
    </p:spTree>
    <p:extLst>
      <p:ext uri="{BB962C8B-B14F-4D97-AF65-F5344CB8AC3E}">
        <p14:creationId xmlns:p14="http://schemas.microsoft.com/office/powerpoint/2010/main" val="2934052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75BB94-31EF-43D1-A7F2-148A2B0CEE28}" type="slidenum">
              <a:rPr lang="en-US">
                <a:solidFill>
                  <a:prstClr val="black"/>
                </a:solidFill>
              </a:rPr>
              <a:pPr fontAlgn="base">
                <a:spcBef>
                  <a:spcPct val="0"/>
                </a:spcBef>
                <a:spcAft>
                  <a:spcPct val="0"/>
                </a:spcAft>
              </a:pPr>
              <a:t>64</a:t>
            </a:fld>
            <a:endParaRPr lang="en-US">
              <a:solidFill>
                <a:prstClr val="black"/>
              </a:solidFill>
            </a:endParaRPr>
          </a:p>
        </p:txBody>
      </p:sp>
    </p:spTree>
    <p:extLst>
      <p:ext uri="{BB962C8B-B14F-4D97-AF65-F5344CB8AC3E}">
        <p14:creationId xmlns:p14="http://schemas.microsoft.com/office/powerpoint/2010/main" val="197390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2</a:t>
            </a:fld>
            <a:endParaRPr lang="en-US"/>
          </a:p>
        </p:txBody>
      </p:sp>
    </p:spTree>
    <p:extLst>
      <p:ext uri="{BB962C8B-B14F-4D97-AF65-F5344CB8AC3E}">
        <p14:creationId xmlns:p14="http://schemas.microsoft.com/office/powerpoint/2010/main" val="1613136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46E532F0-D371-4A01-9E69-0FA156C28E0D}" type="slidenum">
              <a:rPr lang="en-US" smtClean="0">
                <a:latin typeface="Arial" pitchFamily="34" charset="0"/>
              </a:rPr>
              <a:pPr/>
              <a:t>4</a:t>
            </a:fld>
            <a:endParaRPr lang="en-US"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83132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7</a:t>
            </a:fld>
            <a:endParaRPr lang="en-US"/>
          </a:p>
        </p:txBody>
      </p:sp>
    </p:spTree>
    <p:extLst>
      <p:ext uri="{BB962C8B-B14F-4D97-AF65-F5344CB8AC3E}">
        <p14:creationId xmlns:p14="http://schemas.microsoft.com/office/powerpoint/2010/main" val="278053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19</a:t>
            </a:fld>
            <a:endParaRPr lang="en-US"/>
          </a:p>
        </p:txBody>
      </p:sp>
    </p:spTree>
    <p:extLst>
      <p:ext uri="{BB962C8B-B14F-4D97-AF65-F5344CB8AC3E}">
        <p14:creationId xmlns:p14="http://schemas.microsoft.com/office/powerpoint/2010/main" val="550202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A29847-ECF2-4F57-B422-03DA5923290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076866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bwMode="auto">
          <a:noFill/>
          <a:ln>
            <a:solidFill>
              <a:srgbClr val="000000"/>
            </a:solidFill>
            <a:miter lim="800000"/>
            <a:headEnd/>
            <a:tailEnd/>
          </a:ln>
        </p:spPr>
      </p:sp>
      <p:sp>
        <p:nvSpPr>
          <p:cNvPr id="453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453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3CF16A-D698-4D82-B4B2-5B51B2EBFD55}" type="slidenum">
              <a:rPr lang="en-US">
                <a:solidFill>
                  <a:prstClr val="black"/>
                </a:solidFill>
              </a:rPr>
              <a:pPr fontAlgn="base">
                <a:spcBef>
                  <a:spcPct val="0"/>
                </a:spcBef>
                <a:spcAft>
                  <a:spcPct val="0"/>
                </a:spcAft>
              </a:pPr>
              <a:t>26</a:t>
            </a:fld>
            <a:endParaRPr lang="en-US">
              <a:solidFill>
                <a:prstClr val="black"/>
              </a:solidFill>
            </a:endParaRPr>
          </a:p>
        </p:txBody>
      </p:sp>
    </p:spTree>
    <p:extLst>
      <p:ext uri="{BB962C8B-B14F-4D97-AF65-F5344CB8AC3E}">
        <p14:creationId xmlns:p14="http://schemas.microsoft.com/office/powerpoint/2010/main" val="392529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198926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700698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ar-S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SA"/>
          </a:p>
        </p:txBody>
      </p:sp>
      <p:sp>
        <p:nvSpPr>
          <p:cNvPr id="4" name="Date Placeholder 3"/>
          <p:cNvSpPr>
            <a:spLocks noGrp="1"/>
          </p:cNvSpPr>
          <p:nvPr>
            <p:ph type="dt" sz="half" idx="10"/>
          </p:nvPr>
        </p:nvSpPr>
        <p:spPr/>
        <p:txBody>
          <a:bodyPr/>
          <a:lstStyle/>
          <a:p>
            <a:fld id="{6CDFCEA9-2CF7-4304-ABCD-2F086DE50123}" type="datetimeFigureOut">
              <a:rPr lang="ar-SA" smtClean="0"/>
              <a:t>04/05/1441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110F7E0-4048-47D0-93B3-777997F563FF}" type="slidenum">
              <a:rPr lang="ar-SA" smtClean="0"/>
              <a:t>‹#›</a:t>
            </a:fld>
            <a:endParaRPr lang="ar-SA"/>
          </a:p>
        </p:txBody>
      </p:sp>
    </p:spTree>
    <p:extLst>
      <p:ext uri="{BB962C8B-B14F-4D97-AF65-F5344CB8AC3E}">
        <p14:creationId xmlns:p14="http://schemas.microsoft.com/office/powerpoint/2010/main" val="1793997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6CDFCEA9-2CF7-4304-ABCD-2F086DE50123}" type="datetimeFigureOut">
              <a:rPr lang="ar-SA" smtClean="0"/>
              <a:t>04/05/1441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110F7E0-4048-47D0-93B3-777997F563FF}" type="slidenum">
              <a:rPr lang="ar-SA" smtClean="0"/>
              <a:t>‹#›</a:t>
            </a:fld>
            <a:endParaRPr lang="ar-SA"/>
          </a:p>
        </p:txBody>
      </p:sp>
    </p:spTree>
    <p:extLst>
      <p:ext uri="{BB962C8B-B14F-4D97-AF65-F5344CB8AC3E}">
        <p14:creationId xmlns:p14="http://schemas.microsoft.com/office/powerpoint/2010/main" val="2891073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6CDFCEA9-2CF7-4304-ABCD-2F086DE50123}" type="datetimeFigureOut">
              <a:rPr lang="ar-SA" smtClean="0"/>
              <a:t>04/05/1441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110F7E0-4048-47D0-93B3-777997F563FF}" type="slidenum">
              <a:rPr lang="ar-SA" smtClean="0"/>
              <a:t>‹#›</a:t>
            </a:fld>
            <a:endParaRPr lang="ar-SA"/>
          </a:p>
        </p:txBody>
      </p:sp>
    </p:spTree>
    <p:extLst>
      <p:ext uri="{BB962C8B-B14F-4D97-AF65-F5344CB8AC3E}">
        <p14:creationId xmlns:p14="http://schemas.microsoft.com/office/powerpoint/2010/main" val="3358265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981200"/>
            <a:ext cx="5080000" cy="4114800"/>
          </a:xfrm>
        </p:spPr>
        <p:txBody>
          <a:bodyPr/>
          <a:lstStyle/>
          <a:p>
            <a:r>
              <a:rPr lang="en-US" smtClean="0"/>
              <a:t>Click icon to add online image</a:t>
            </a:r>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AFAA133B-B006-4D7F-915A-CB4A8A0E254D}" type="slidenum">
              <a:rPr lang="en-US" smtClean="0"/>
              <a:pPr>
                <a:defRPr/>
              </a:pPr>
              <a:t>‹#›</a:t>
            </a:fld>
            <a:endParaRPr lang="en-US"/>
          </a:p>
        </p:txBody>
      </p:sp>
    </p:spTree>
    <p:extLst>
      <p:ext uri="{BB962C8B-B14F-4D97-AF65-F5344CB8AC3E}">
        <p14:creationId xmlns:p14="http://schemas.microsoft.com/office/powerpoint/2010/main" val="1050194515"/>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6CDFCEA9-2CF7-4304-ABCD-2F086DE50123}" type="datetimeFigureOut">
              <a:rPr lang="ar-SA" smtClean="0"/>
              <a:t>04/05/1441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110F7E0-4048-47D0-93B3-777997F563FF}" type="slidenum">
              <a:rPr lang="ar-SA" smtClean="0"/>
              <a:t>‹#›</a:t>
            </a:fld>
            <a:endParaRPr lang="ar-SA"/>
          </a:p>
        </p:txBody>
      </p:sp>
    </p:spTree>
    <p:extLst>
      <p:ext uri="{BB962C8B-B14F-4D97-AF65-F5344CB8AC3E}">
        <p14:creationId xmlns:p14="http://schemas.microsoft.com/office/powerpoint/2010/main" val="363282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ar-S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DFCEA9-2CF7-4304-ABCD-2F086DE50123}" type="datetimeFigureOut">
              <a:rPr lang="ar-SA" smtClean="0"/>
              <a:t>04/05/1441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110F7E0-4048-47D0-93B3-777997F563FF}" type="slidenum">
              <a:rPr lang="ar-SA" smtClean="0"/>
              <a:t>‹#›</a:t>
            </a:fld>
            <a:endParaRPr lang="ar-SA"/>
          </a:p>
        </p:txBody>
      </p:sp>
    </p:spTree>
    <p:extLst>
      <p:ext uri="{BB962C8B-B14F-4D97-AF65-F5344CB8AC3E}">
        <p14:creationId xmlns:p14="http://schemas.microsoft.com/office/powerpoint/2010/main" val="2542975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Date Placeholder 4"/>
          <p:cNvSpPr>
            <a:spLocks noGrp="1"/>
          </p:cNvSpPr>
          <p:nvPr>
            <p:ph type="dt" sz="half" idx="10"/>
          </p:nvPr>
        </p:nvSpPr>
        <p:spPr/>
        <p:txBody>
          <a:bodyPr/>
          <a:lstStyle/>
          <a:p>
            <a:fld id="{6CDFCEA9-2CF7-4304-ABCD-2F086DE50123}" type="datetimeFigureOut">
              <a:rPr lang="ar-SA" smtClean="0"/>
              <a:t>04/05/1441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8110F7E0-4048-47D0-93B3-777997F563FF}" type="slidenum">
              <a:rPr lang="ar-SA" smtClean="0"/>
              <a:t>‹#›</a:t>
            </a:fld>
            <a:endParaRPr lang="ar-SA"/>
          </a:p>
        </p:txBody>
      </p:sp>
    </p:spTree>
    <p:extLst>
      <p:ext uri="{BB962C8B-B14F-4D97-AF65-F5344CB8AC3E}">
        <p14:creationId xmlns:p14="http://schemas.microsoft.com/office/powerpoint/2010/main" val="3461140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ar-S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Date Placeholder 6"/>
          <p:cNvSpPr>
            <a:spLocks noGrp="1"/>
          </p:cNvSpPr>
          <p:nvPr>
            <p:ph type="dt" sz="half" idx="10"/>
          </p:nvPr>
        </p:nvSpPr>
        <p:spPr/>
        <p:txBody>
          <a:bodyPr/>
          <a:lstStyle/>
          <a:p>
            <a:fld id="{6CDFCEA9-2CF7-4304-ABCD-2F086DE50123}" type="datetimeFigureOut">
              <a:rPr lang="ar-SA" smtClean="0"/>
              <a:t>04/05/1441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8110F7E0-4048-47D0-93B3-777997F563FF}" type="slidenum">
              <a:rPr lang="ar-SA" smtClean="0"/>
              <a:t>‹#›</a:t>
            </a:fld>
            <a:endParaRPr lang="ar-SA"/>
          </a:p>
        </p:txBody>
      </p:sp>
    </p:spTree>
    <p:extLst>
      <p:ext uri="{BB962C8B-B14F-4D97-AF65-F5344CB8AC3E}">
        <p14:creationId xmlns:p14="http://schemas.microsoft.com/office/powerpoint/2010/main" val="3103942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Date Placeholder 2"/>
          <p:cNvSpPr>
            <a:spLocks noGrp="1"/>
          </p:cNvSpPr>
          <p:nvPr>
            <p:ph type="dt" sz="half" idx="10"/>
          </p:nvPr>
        </p:nvSpPr>
        <p:spPr/>
        <p:txBody>
          <a:bodyPr/>
          <a:lstStyle/>
          <a:p>
            <a:fld id="{6CDFCEA9-2CF7-4304-ABCD-2F086DE50123}" type="datetimeFigureOut">
              <a:rPr lang="ar-SA" smtClean="0"/>
              <a:t>04/05/1441</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8110F7E0-4048-47D0-93B3-777997F563FF}" type="slidenum">
              <a:rPr lang="ar-SA" smtClean="0"/>
              <a:t>‹#›</a:t>
            </a:fld>
            <a:endParaRPr lang="ar-SA"/>
          </a:p>
        </p:txBody>
      </p:sp>
    </p:spTree>
    <p:extLst>
      <p:ext uri="{BB962C8B-B14F-4D97-AF65-F5344CB8AC3E}">
        <p14:creationId xmlns:p14="http://schemas.microsoft.com/office/powerpoint/2010/main" val="2455326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FCEA9-2CF7-4304-ABCD-2F086DE50123}" type="datetimeFigureOut">
              <a:rPr lang="ar-SA" smtClean="0"/>
              <a:t>04/05/1441</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8110F7E0-4048-47D0-93B3-777997F563FF}" type="slidenum">
              <a:rPr lang="ar-SA" smtClean="0"/>
              <a:t>‹#›</a:t>
            </a:fld>
            <a:endParaRPr lang="ar-SA"/>
          </a:p>
        </p:txBody>
      </p:sp>
    </p:spTree>
    <p:extLst>
      <p:ext uri="{BB962C8B-B14F-4D97-AF65-F5344CB8AC3E}">
        <p14:creationId xmlns:p14="http://schemas.microsoft.com/office/powerpoint/2010/main" val="295791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S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FCEA9-2CF7-4304-ABCD-2F086DE50123}" type="datetimeFigureOut">
              <a:rPr lang="ar-SA" smtClean="0"/>
              <a:t>04/05/1441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8110F7E0-4048-47D0-93B3-777997F563FF}" type="slidenum">
              <a:rPr lang="ar-SA" smtClean="0"/>
              <a:t>‹#›</a:t>
            </a:fld>
            <a:endParaRPr lang="ar-SA"/>
          </a:p>
        </p:txBody>
      </p:sp>
    </p:spTree>
    <p:extLst>
      <p:ext uri="{BB962C8B-B14F-4D97-AF65-F5344CB8AC3E}">
        <p14:creationId xmlns:p14="http://schemas.microsoft.com/office/powerpoint/2010/main" val="2261541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S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FCEA9-2CF7-4304-ABCD-2F086DE50123}" type="datetimeFigureOut">
              <a:rPr lang="ar-SA" smtClean="0"/>
              <a:t>04/05/1441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8110F7E0-4048-47D0-93B3-777997F563FF}" type="slidenum">
              <a:rPr lang="ar-SA" smtClean="0"/>
              <a:t>‹#›</a:t>
            </a:fld>
            <a:endParaRPr lang="ar-SA"/>
          </a:p>
        </p:txBody>
      </p:sp>
    </p:spTree>
    <p:extLst>
      <p:ext uri="{BB962C8B-B14F-4D97-AF65-F5344CB8AC3E}">
        <p14:creationId xmlns:p14="http://schemas.microsoft.com/office/powerpoint/2010/main" val="1248103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ar-S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CDFCEA9-2CF7-4304-ABCD-2F086DE50123}" type="datetimeFigureOut">
              <a:rPr lang="ar-SA" smtClean="0"/>
              <a:t>04/05/1441</a:t>
            </a:fld>
            <a:endParaRPr lang="ar-S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110F7E0-4048-47D0-93B3-777997F563FF}" type="slidenum">
              <a:rPr lang="ar-SA" smtClean="0"/>
              <a:t>‹#›</a:t>
            </a:fld>
            <a:endParaRPr lang="ar-SA"/>
          </a:p>
        </p:txBody>
      </p:sp>
    </p:spTree>
    <p:extLst>
      <p:ext uri="{BB962C8B-B14F-4D97-AF65-F5344CB8AC3E}">
        <p14:creationId xmlns:p14="http://schemas.microsoft.com/office/powerpoint/2010/main" val="2863555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File:Bronchiectasis.jp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hyperlink" Target="http://www.sciencephoto.com/media/251778/enlarge" TargetMode="Externa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flickr.com/photos/30950973@N03/4857858493"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upload.wikimedia.org/wikipedia/commons/6/66/Emphysema_low_mag.jpg"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library.med.utah.edu/WebPath/jpeg1/LUNG010.jpg"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3.bp.blogspot.com/-uTe4e_frFto/TcnubP9sLiI/AAAAAAAAA7Q/j16TOT2qaWk/s1600/Respiratory+-+Histology.jpg"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farm4.static.flickr.com/3458/3785988179_2207f40098.jpg"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47728" y="3861048"/>
            <a:ext cx="5328592" cy="792088"/>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b="1" i="1" dirty="0">
                <a:solidFill>
                  <a:schemeClr val="bg1"/>
                </a:solidFill>
                <a:effectLst>
                  <a:outerShdw blurRad="38100" dist="38100" dir="2700000" algn="tl">
                    <a:srgbClr val="000000">
                      <a:alpha val="43137"/>
                    </a:srgbClr>
                  </a:outerShdw>
                </a:effectLst>
              </a:rPr>
              <a:t>Pathology </a:t>
            </a:r>
            <a:r>
              <a:rPr lang="en-US" sz="4000" b="1" i="1" dirty="0" smtClean="0">
                <a:solidFill>
                  <a:schemeClr val="bg1"/>
                </a:solidFill>
                <a:effectLst>
                  <a:outerShdw blurRad="38100" dist="38100" dir="2700000" algn="tl">
                    <a:srgbClr val="000000">
                      <a:alpha val="43137"/>
                    </a:srgbClr>
                  </a:outerShdw>
                </a:effectLst>
              </a:rPr>
              <a:t>Practical 1</a:t>
            </a:r>
            <a:endParaRPr lang="en-US" sz="4000" b="1" i="1" dirty="0">
              <a:solidFill>
                <a:schemeClr val="bg1"/>
              </a:solidFill>
              <a:effectLst>
                <a:outerShdw blurRad="38100" dist="38100" dir="2700000" algn="tl">
                  <a:srgbClr val="000000">
                    <a:alpha val="43137"/>
                  </a:srgbClr>
                </a:outerShdw>
              </a:effectLst>
            </a:endParaRPr>
          </a:p>
        </p:txBody>
      </p:sp>
      <p:sp>
        <p:nvSpPr>
          <p:cNvPr id="6" name="Rounded Rectangle 5"/>
          <p:cNvSpPr/>
          <p:nvPr/>
        </p:nvSpPr>
        <p:spPr>
          <a:xfrm>
            <a:off x="3071664" y="1268760"/>
            <a:ext cx="6480720" cy="1656184"/>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a:solidFill>
                  <a:schemeClr val="bg1"/>
                </a:solidFill>
                <a:effectLst>
                  <a:outerShdw blurRad="38100" dist="38100" dir="2700000" algn="tl">
                    <a:srgbClr val="000000">
                      <a:alpha val="43137"/>
                    </a:srgbClr>
                  </a:outerShdw>
                </a:effectLst>
                <a:latin typeface="Aharoni" pitchFamily="2" charset="-79"/>
                <a:cs typeface="Aharoni" pitchFamily="2" charset="-79"/>
              </a:rPr>
              <a:t>RESPIRATORY SYSTEM</a:t>
            </a:r>
            <a:br>
              <a:rPr lang="en-US" sz="4000" dirty="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US" sz="4000" dirty="0">
                <a:solidFill>
                  <a:schemeClr val="bg1"/>
                </a:solidFill>
                <a:effectLst>
                  <a:outerShdw blurRad="38100" dist="38100" dir="2700000" algn="tl">
                    <a:srgbClr val="000000">
                      <a:alpha val="43137"/>
                    </a:srgbClr>
                  </a:outerShdw>
                </a:effectLst>
                <a:latin typeface="Aharoni" pitchFamily="2" charset="-79"/>
                <a:cs typeface="Aharoni" pitchFamily="2" charset="-79"/>
              </a:rPr>
              <a:t>BLOCK</a:t>
            </a:r>
            <a:endParaRPr lang="en-US" sz="4000" dirty="0"/>
          </a:p>
        </p:txBody>
      </p:sp>
    </p:spTree>
    <p:extLst>
      <p:ext uri="{BB962C8B-B14F-4D97-AF65-F5344CB8AC3E}">
        <p14:creationId xmlns:p14="http://schemas.microsoft.com/office/powerpoint/2010/main" val="384727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143672" y="1772816"/>
            <a:ext cx="6264696" cy="158417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n-US" sz="4000" b="1" i="1" cap="small" dirty="0">
                <a:solidFill>
                  <a:srgbClr val="000099"/>
                </a:solidFill>
                <a:effectLst>
                  <a:outerShdw blurRad="38100" dist="38100" dir="2700000" algn="tl">
                    <a:srgbClr val="000000">
                      <a:alpha val="43137"/>
                    </a:srgbClr>
                  </a:outerShdw>
                </a:effectLst>
                <a:latin typeface="+mj-lt"/>
                <a:ea typeface="+mj-ea"/>
                <a:cs typeface="+mj-cs"/>
              </a:rPr>
              <a:t>RESTRICTIVE LUNG DISEASES</a:t>
            </a:r>
          </a:p>
        </p:txBody>
      </p:sp>
      <p:sp>
        <p:nvSpPr>
          <p:cNvPr id="7" name="Rounded Rectangle 6"/>
          <p:cNvSpPr/>
          <p:nvPr/>
        </p:nvSpPr>
        <p:spPr>
          <a:xfrm>
            <a:off x="3719736" y="4077072"/>
            <a:ext cx="5112568" cy="7200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i="1" dirty="0">
                <a:solidFill>
                  <a:schemeClr val="bg1"/>
                </a:solidFill>
                <a:effectLst>
                  <a:outerShdw blurRad="38100" dist="38100" dir="2700000" algn="tl">
                    <a:srgbClr val="000000">
                      <a:alpha val="43137"/>
                    </a:srgbClr>
                  </a:outerShdw>
                </a:effectLst>
              </a:rPr>
              <a:t>ALLERGIC ALVEOLITIS</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837491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1824" y="764704"/>
            <a:ext cx="4560819" cy="5519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2423592" y="260648"/>
            <a:ext cx="7272808" cy="504056"/>
          </a:xfrm>
          <a:prstGeom prst="roundRect">
            <a:avLst/>
          </a:prstGeom>
          <a:solidFill>
            <a:srgbClr val="000099"/>
          </a:solidFill>
          <a:ln>
            <a:solidFill>
              <a:srgbClr val="563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(Honeycomb lung) – Gross</a:t>
            </a:r>
          </a:p>
        </p:txBody>
      </p:sp>
      <p:sp>
        <p:nvSpPr>
          <p:cNvPr id="5" name="Rectangle 4"/>
          <p:cNvSpPr/>
          <p:nvPr/>
        </p:nvSpPr>
        <p:spPr>
          <a:xfrm>
            <a:off x="533382" y="2005558"/>
            <a:ext cx="7230705" cy="2031325"/>
          </a:xfrm>
          <a:prstGeom prst="rect">
            <a:avLst/>
          </a:prstGeom>
        </p:spPr>
        <p:txBody>
          <a:bodyPr wrap="square">
            <a:spAutoFit/>
          </a:bodyPr>
          <a:lstStyle/>
          <a:p>
            <a:pPr marL="285750" indent="-285750" algn="l" rtl="0">
              <a:buFont typeface="Arial" pitchFamily="34" charset="0"/>
              <a:buChar char="•"/>
            </a:pPr>
            <a:r>
              <a:rPr lang="en-US" b="1" i="1" dirty="0"/>
              <a:t>Represent 15% of non-infectious diseases of lungs.</a:t>
            </a:r>
          </a:p>
          <a:p>
            <a:pPr marL="285750" indent="-285750" algn="l" rtl="0">
              <a:buFont typeface="Arial" pitchFamily="34" charset="0"/>
              <a:buChar char="•"/>
            </a:pPr>
            <a:r>
              <a:rPr lang="en-US" b="1" i="1" dirty="0"/>
              <a:t>End-stage: diffuse interstitial pulmonary fibrosis (Honeycomb lung).</a:t>
            </a:r>
          </a:p>
          <a:p>
            <a:pPr marL="285750" indent="-285750" algn="l" rtl="0">
              <a:buFont typeface="Arial" pitchFamily="34" charset="0"/>
              <a:buChar char="•"/>
            </a:pPr>
            <a:r>
              <a:rPr lang="en-US" b="1" i="1" dirty="0"/>
              <a:t>Acute: Acute Respiratory Distress Syndrome </a:t>
            </a:r>
          </a:p>
          <a:p>
            <a:pPr marL="285750" indent="-285750" algn="l" rtl="0">
              <a:buFont typeface="Arial" pitchFamily="34" charset="0"/>
              <a:buChar char="•"/>
            </a:pPr>
            <a:r>
              <a:rPr lang="en-US" b="1" i="1" dirty="0"/>
              <a:t>Chronic : </a:t>
            </a:r>
            <a:endParaRPr lang="en-US" b="1" i="1" dirty="0" smtClean="0"/>
          </a:p>
          <a:p>
            <a:pPr marL="742950" lvl="1" indent="-285750" algn="l" rtl="0">
              <a:buFont typeface="Arial" pitchFamily="34" charset="0"/>
              <a:buChar char="•"/>
            </a:pPr>
            <a:r>
              <a:rPr lang="en-US" b="1" i="1" dirty="0" smtClean="0"/>
              <a:t>Occupational</a:t>
            </a:r>
            <a:r>
              <a:rPr lang="en-US" b="1" i="1" dirty="0"/>
              <a:t>: Asbestosis, silicosis, coal worker pneumoconiosis.</a:t>
            </a:r>
          </a:p>
          <a:p>
            <a:pPr marL="742950" lvl="1" indent="-285750" algn="l" rtl="0">
              <a:buFont typeface="Arial" pitchFamily="34" charset="0"/>
              <a:buChar char="•"/>
            </a:pPr>
            <a:r>
              <a:rPr lang="en-US" b="1" i="1" dirty="0"/>
              <a:t>Interstitial lung disease (interstitial pneumonia), Idiopathic pulmonary fibrosis.</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650365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991544" y="5445224"/>
            <a:ext cx="8280920" cy="911024"/>
          </a:xfrm>
        </p:spPr>
        <p:txBody>
          <a:bodyPr>
            <a:noAutofit/>
          </a:bodyPr>
          <a:lstStyle/>
          <a:p>
            <a:pPr algn="ctr">
              <a:lnSpc>
                <a:spcPts val="2000"/>
              </a:lnSpc>
            </a:pPr>
            <a:r>
              <a:rPr lang="en-US" b="1" i="1" dirty="0" smtClean="0"/>
              <a:t>“Honeycomb</a:t>
            </a:r>
            <a:r>
              <a:rPr lang="en-US" b="1" i="1" dirty="0"/>
              <a:t>" lung. (extensive fibrosis from restrictive lung disease) </a:t>
            </a:r>
          </a:p>
          <a:p>
            <a:pPr algn="ctr">
              <a:lnSpc>
                <a:spcPts val="2000"/>
              </a:lnSpc>
            </a:pPr>
            <a:r>
              <a:rPr lang="en-US" b="1" i="1" dirty="0" smtClean="0"/>
              <a:t> </a:t>
            </a:r>
            <a:r>
              <a:rPr lang="en-US" b="1" i="1" dirty="0"/>
              <a:t>The gross appearance, as seen here in a patient with organizing diffuse alveolar damage</a:t>
            </a:r>
          </a:p>
        </p:txBody>
      </p:sp>
      <p:pic>
        <p:nvPicPr>
          <p:cNvPr id="12290" name="Picture 2" descr="http://o.quizlet.com/i/LIgKQy77BzzYL8jJLmL7qg_m.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32397" r="32397"/>
          <a:stretch>
            <a:fillRect/>
          </a:stretch>
        </p:blipFill>
        <p:spPr bwMode="auto">
          <a:xfrm>
            <a:off x="3287688" y="1196752"/>
            <a:ext cx="5904656" cy="396044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351584" y="332656"/>
            <a:ext cx="763284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(Honeycomb lung) – Cut section</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44534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5560" y="5661248"/>
            <a:ext cx="7992888" cy="936104"/>
          </a:xfrm>
        </p:spPr>
        <p:txBody>
          <a:bodyPr>
            <a:noAutofit/>
          </a:bodyPr>
          <a:lstStyle/>
          <a:p>
            <a:pPr algn="ctr">
              <a:lnSpc>
                <a:spcPts val="2000"/>
              </a:lnSpc>
            </a:pPr>
            <a:r>
              <a:rPr lang="en-US" b="1" i="1" dirty="0"/>
              <a:t> </a:t>
            </a:r>
            <a:r>
              <a:rPr lang="en-US" b="1" i="1" dirty="0" smtClean="0"/>
              <a:t>Restrictive Lung Disease</a:t>
            </a:r>
            <a:endParaRPr lang="en-US" b="1" i="1" dirty="0"/>
          </a:p>
          <a:p>
            <a:pPr algn="ctr">
              <a:lnSpc>
                <a:spcPts val="2000"/>
              </a:lnSpc>
            </a:pPr>
            <a:r>
              <a:rPr lang="en-US" b="1" i="1" dirty="0" smtClean="0"/>
              <a:t>Pulmonary </a:t>
            </a:r>
            <a:r>
              <a:rPr lang="en-US" b="1" i="1" dirty="0"/>
              <a:t>fibrosis with extensive interstitial collagen deposition, minimal lymphocytic inflammatory infiltrates, and residual airspace dilation. </a:t>
            </a:r>
          </a:p>
        </p:txBody>
      </p:sp>
      <p:pic>
        <p:nvPicPr>
          <p:cNvPr id="13318" name="Picture 6" descr="http://www.biomedsearch.com/attachments/00/19/39/85/19398592/CPT-62-05-0387-f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1584" y="1124744"/>
            <a:ext cx="7632848" cy="439248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2639616" y="332656"/>
            <a:ext cx="691276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(Honeycomb lung) – LPF </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2" name="TextBox 1"/>
          <p:cNvSpPr txBox="1"/>
          <p:nvPr/>
        </p:nvSpPr>
        <p:spPr>
          <a:xfrm>
            <a:off x="6168008" y="5035242"/>
            <a:ext cx="895886"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Fibrosis</a:t>
            </a:r>
            <a:endParaRPr lang="en-US" dirty="0"/>
          </a:p>
        </p:txBody>
      </p:sp>
      <p:sp>
        <p:nvSpPr>
          <p:cNvPr id="10" name="TextBox 9"/>
          <p:cNvSpPr txBox="1"/>
          <p:nvPr/>
        </p:nvSpPr>
        <p:spPr>
          <a:xfrm>
            <a:off x="8680871" y="2050742"/>
            <a:ext cx="1447577"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Inflammation</a:t>
            </a:r>
            <a:endParaRPr lang="en-US" dirty="0"/>
          </a:p>
        </p:txBody>
      </p:sp>
    </p:spTree>
    <p:extLst>
      <p:ext uri="{BB962C8B-B14F-4D97-AF65-F5344CB8AC3E}">
        <p14:creationId xmlns:p14="http://schemas.microsoft.com/office/powerpoint/2010/main" val="108963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469192" y="0"/>
            <a:ext cx="7371224" cy="884784"/>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Histopathology &amp; Radiogram</a:t>
            </a:r>
          </a:p>
        </p:txBody>
      </p:sp>
      <p:sp>
        <p:nvSpPr>
          <p:cNvPr id="7" name="Rectangle 6"/>
          <p:cNvSpPr/>
          <p:nvPr/>
        </p:nvSpPr>
        <p:spPr>
          <a:xfrm>
            <a:off x="1775520" y="5733256"/>
            <a:ext cx="8678768" cy="923330"/>
          </a:xfrm>
          <a:prstGeom prst="rect">
            <a:avLst/>
          </a:prstGeom>
          <a:solidFill>
            <a:schemeClr val="bg1"/>
          </a:solidFill>
        </p:spPr>
        <p:txBody>
          <a:bodyPr wrap="square">
            <a:spAutoFit/>
          </a:bodyPr>
          <a:lstStyle/>
          <a:p>
            <a:pPr algn="ctr"/>
            <a:r>
              <a:rPr lang="en-US" b="1" i="1" dirty="0"/>
              <a:t>This case of </a:t>
            </a:r>
            <a:r>
              <a:rPr lang="en-US" b="1" i="1" dirty="0">
                <a:solidFill>
                  <a:srgbClr val="FF0000"/>
                </a:solidFill>
              </a:rPr>
              <a:t>extrinsic</a:t>
            </a:r>
            <a:r>
              <a:rPr lang="en-US" b="1" i="1" dirty="0"/>
              <a:t> </a:t>
            </a:r>
            <a:r>
              <a:rPr lang="en-US" b="1" i="1" dirty="0">
                <a:solidFill>
                  <a:srgbClr val="FF0000"/>
                </a:solidFill>
              </a:rPr>
              <a:t>allergic alveolitis </a:t>
            </a:r>
            <a:r>
              <a:rPr lang="en-US" b="1" i="1" dirty="0"/>
              <a:t>shows interstitial inflammation along alveolar ducts (bronchiolocentric distribution). The inflammation is diffuse, </a:t>
            </a:r>
          </a:p>
          <a:p>
            <a:pPr algn="ctr"/>
            <a:r>
              <a:rPr lang="en-US" b="1" i="1" dirty="0"/>
              <a:t>lacks nodularity, and manifests radiologically as a ground-glass pattern</a:t>
            </a:r>
          </a:p>
        </p:txBody>
      </p:sp>
      <p:pic>
        <p:nvPicPr>
          <p:cNvPr id="2" name="Picture 1"/>
          <p:cNvPicPr>
            <a:picLocks noChangeAspect="1"/>
          </p:cNvPicPr>
          <p:nvPr/>
        </p:nvPicPr>
        <p:blipFill>
          <a:blip r:embed="rId2"/>
          <a:stretch>
            <a:fillRect/>
          </a:stretch>
        </p:blipFill>
        <p:spPr>
          <a:xfrm>
            <a:off x="1991544" y="908720"/>
            <a:ext cx="8208913" cy="4800600"/>
          </a:xfrm>
          <a:prstGeom prst="rect">
            <a:avLst/>
          </a:prstGeom>
        </p:spPr>
      </p:pic>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8" name="TextBox 7"/>
          <p:cNvSpPr txBox="1"/>
          <p:nvPr/>
        </p:nvSpPr>
        <p:spPr>
          <a:xfrm>
            <a:off x="419447" y="5093853"/>
            <a:ext cx="4523547"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b="1" i="1" dirty="0"/>
              <a:t>interstitial inflammation along alveolar ducts</a:t>
            </a:r>
            <a:endParaRPr lang="en-US" dirty="0"/>
          </a:p>
        </p:txBody>
      </p:sp>
    </p:spTree>
    <p:extLst>
      <p:ext uri="{BB962C8B-B14F-4D97-AF65-F5344CB8AC3E}">
        <p14:creationId xmlns:p14="http://schemas.microsoft.com/office/powerpoint/2010/main" val="2179086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9288" y="1050458"/>
            <a:ext cx="5183303" cy="3381536"/>
          </a:xfrm>
        </p:spPr>
        <p:txBody>
          <a:bodyPr>
            <a:noAutofit/>
          </a:bodyPr>
          <a:lstStyle/>
          <a:p>
            <a:pPr algn="l"/>
            <a:r>
              <a:rPr lang="en-US" sz="2000" b="1" i="1" dirty="0"/>
              <a:t>Interstitial bronchiolocentric pneumonitis (Extrinsic allergic alveolitis) </a:t>
            </a:r>
            <a:endParaRPr lang="en-US" sz="2000" b="1" i="1" dirty="0" smtClean="0"/>
          </a:p>
          <a:p>
            <a:pPr algn="l"/>
            <a:r>
              <a:rPr lang="en-US" sz="2000" b="1" i="1" dirty="0" smtClean="0"/>
              <a:t>Infiltration by  </a:t>
            </a:r>
            <a:r>
              <a:rPr lang="en-US" sz="2000" b="1" i="1" dirty="0"/>
              <a:t>lymphocytes, plasma cells and foamy macrophages in alveolar space and terminal airways .  </a:t>
            </a:r>
            <a:endParaRPr lang="en-US" sz="2000" b="1" i="1" dirty="0" smtClean="0"/>
          </a:p>
          <a:p>
            <a:pPr algn="l"/>
            <a:r>
              <a:rPr lang="en-US" sz="2000" b="1" i="1" dirty="0" smtClean="0"/>
              <a:t>Interstitial </a:t>
            </a:r>
            <a:r>
              <a:rPr lang="en-US" sz="2000" b="1" i="1" dirty="0"/>
              <a:t>fibrosis, obliterative bronchiolitis and intra-alveolar exudate </a:t>
            </a:r>
            <a:r>
              <a:rPr lang="en-US" sz="2000" b="1" i="1" dirty="0" smtClean="0"/>
              <a:t>(Nodules </a:t>
            </a:r>
            <a:r>
              <a:rPr lang="en-US" sz="2000" b="1" i="1" dirty="0"/>
              <a:t>of organizing fibroblasts, histiocytes and other inflammatory </a:t>
            </a:r>
            <a:r>
              <a:rPr lang="en-US" sz="2000" b="1" i="1" dirty="0" smtClean="0"/>
              <a:t>cells)</a:t>
            </a:r>
            <a:endParaRPr lang="en-US" sz="2000" b="1" i="1" dirty="0"/>
          </a:p>
        </p:txBody>
      </p:sp>
      <p:pic>
        <p:nvPicPr>
          <p:cNvPr id="16388" name="Picture 4" descr="http://library.med.utah.edu/WebPath/jpeg1/LUNG091.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32327" r="32327"/>
          <a:stretch>
            <a:fillRect/>
          </a:stretch>
        </p:blipFill>
        <p:spPr bwMode="auto">
          <a:xfrm>
            <a:off x="5183303" y="1050458"/>
            <a:ext cx="6554202" cy="4314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863752" y="0"/>
            <a:ext cx="4392488" cy="842392"/>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a:t>
            </a:r>
            <a:r>
              <a:rPr lang="en-US" sz="2400" b="1" i="1" dirty="0" smtClean="0">
                <a:effectLst>
                  <a:outerShdw blurRad="38100" dist="38100" dir="2700000" algn="tl">
                    <a:srgbClr val="000000">
                      <a:alpha val="43137"/>
                    </a:srgbClr>
                  </a:outerShdw>
                </a:effectLst>
              </a:rPr>
              <a:t>Pneumonitis</a:t>
            </a:r>
          </a:p>
          <a:p>
            <a:pPr algn="ctr"/>
            <a:r>
              <a:rPr lang="en-US" sz="2400" b="1" i="1" dirty="0" smtClean="0">
                <a:effectLst>
                  <a:outerShdw blurRad="38100" dist="38100" dir="2700000" algn="tl">
                    <a:srgbClr val="000000">
                      <a:alpha val="43137"/>
                    </a:srgbClr>
                  </a:outerShdw>
                </a:effectLst>
              </a:rPr>
              <a:t> (HP</a:t>
            </a:r>
            <a:r>
              <a:rPr lang="en-US" sz="2400" b="1" i="1" dirty="0">
                <a:effectLst>
                  <a:outerShdw blurRad="38100" dist="38100" dir="2700000" algn="tl">
                    <a:srgbClr val="000000">
                      <a:alpha val="43137"/>
                    </a:srgbClr>
                  </a:outerShdw>
                </a:effectLst>
              </a:rPr>
              <a:t>)</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8" name="TextBox 7"/>
          <p:cNvSpPr txBox="1"/>
          <p:nvPr/>
        </p:nvSpPr>
        <p:spPr>
          <a:xfrm>
            <a:off x="4830108" y="4068704"/>
            <a:ext cx="1229888"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Granuloma</a:t>
            </a:r>
            <a:endParaRPr lang="en-US" dirty="0"/>
          </a:p>
        </p:txBody>
      </p:sp>
    </p:spTree>
    <p:extLst>
      <p:ext uri="{BB962C8B-B14F-4D97-AF65-F5344CB8AC3E}">
        <p14:creationId xmlns:p14="http://schemas.microsoft.com/office/powerpoint/2010/main" val="2094085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47365" y="1596043"/>
            <a:ext cx="3790604" cy="1343709"/>
          </a:xfrm>
        </p:spPr>
        <p:txBody>
          <a:bodyPr>
            <a:noAutofit/>
          </a:bodyPr>
          <a:lstStyle/>
          <a:p>
            <a:pPr algn="l"/>
            <a:r>
              <a:rPr lang="en-US" sz="2000" b="1" i="1" dirty="0" smtClean="0"/>
              <a:t>Interstitial </a:t>
            </a:r>
            <a:r>
              <a:rPr lang="en-US" sz="2000" b="1" i="1" dirty="0"/>
              <a:t>fibrosis, lymphocyte infiltration in the alveolar wall, mainly collagen fibers hyperplasia, especially in the bronchioles </a:t>
            </a:r>
            <a:r>
              <a:rPr lang="en-US" sz="2000" b="1" i="1" dirty="0" smtClean="0"/>
              <a:t> </a:t>
            </a:r>
            <a:r>
              <a:rPr lang="en-US" sz="2000" b="1" i="1" dirty="0"/>
              <a:t>due to their respective muscle fibers and endothelial cell proliferation and thickening</a:t>
            </a:r>
          </a:p>
        </p:txBody>
      </p:sp>
      <p:sp>
        <p:nvSpPr>
          <p:cNvPr id="6" name="Rounded Rectangle 5"/>
          <p:cNvSpPr/>
          <p:nvPr/>
        </p:nvSpPr>
        <p:spPr>
          <a:xfrm>
            <a:off x="3359696" y="260648"/>
            <a:ext cx="5328592"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(HP)</a:t>
            </a:r>
          </a:p>
        </p:txBody>
      </p:sp>
      <p:pic>
        <p:nvPicPr>
          <p:cNvPr id="15368" name="Picture 8" descr="http://farm7.static.flickr.com/6101/6235146854_5f718eedd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6368" y="980727"/>
            <a:ext cx="7704856" cy="543669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002629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Callout 3"/>
          <p:cNvSpPr/>
          <p:nvPr/>
        </p:nvSpPr>
        <p:spPr>
          <a:xfrm>
            <a:off x="3683732" y="692696"/>
            <a:ext cx="5832648" cy="2088232"/>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i="1" dirty="0">
                <a:solidFill>
                  <a:schemeClr val="bg1"/>
                </a:solidFill>
                <a:effectLst>
                  <a:outerShdw blurRad="38100" dist="38100" dir="2700000" algn="tl">
                    <a:srgbClr val="000000">
                      <a:alpha val="43137"/>
                    </a:srgbClr>
                  </a:outerShdw>
                </a:effectLst>
              </a:rPr>
              <a:t>OBSTRUCTIVE LUNG DISEASES</a:t>
            </a:r>
          </a:p>
        </p:txBody>
      </p:sp>
      <p:sp>
        <p:nvSpPr>
          <p:cNvPr id="6" name="Rounded Rectangle 5"/>
          <p:cNvSpPr/>
          <p:nvPr/>
        </p:nvSpPr>
        <p:spPr>
          <a:xfrm>
            <a:off x="3791744" y="2924944"/>
            <a:ext cx="5616624" cy="28803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514350" indent="-514350" algn="l" rtl="0">
              <a:buFont typeface="+mj-lt"/>
              <a:buAutoNum type="arabicPeriod"/>
            </a:pPr>
            <a:r>
              <a:rPr lang="en-US" sz="3200" b="1" dirty="0">
                <a:effectLst>
                  <a:outerShdw blurRad="38100" dist="38100" dir="2700000" algn="tl">
                    <a:srgbClr val="000000">
                      <a:alpha val="43137"/>
                    </a:srgbClr>
                  </a:outerShdw>
                </a:effectLst>
              </a:rPr>
              <a:t>Bronchial Asthma</a:t>
            </a:r>
          </a:p>
          <a:p>
            <a:pPr marL="514350" indent="-514350" algn="l" rtl="0">
              <a:buFont typeface="+mj-lt"/>
              <a:buAutoNum type="arabicPeriod"/>
            </a:pPr>
            <a:r>
              <a:rPr lang="en-US" sz="3200" b="1" dirty="0">
                <a:effectLst>
                  <a:outerShdw blurRad="38100" dist="38100" dir="2700000" algn="tl">
                    <a:srgbClr val="000000">
                      <a:alpha val="43137"/>
                    </a:srgbClr>
                  </a:outerShdw>
                </a:effectLst>
              </a:rPr>
              <a:t>Bronchiectasis</a:t>
            </a:r>
          </a:p>
          <a:p>
            <a:pPr marL="514350" indent="-514350" algn="l" rtl="0">
              <a:buFont typeface="+mj-lt"/>
              <a:buAutoNum type="arabicPeriod"/>
            </a:pPr>
            <a:r>
              <a:rPr lang="en-US" sz="3200" b="1" dirty="0">
                <a:effectLst>
                  <a:outerShdw blurRad="38100" dist="38100" dir="2700000" algn="tl">
                    <a:srgbClr val="000000">
                      <a:alpha val="43137"/>
                    </a:srgbClr>
                  </a:outerShdw>
                </a:effectLst>
              </a:rPr>
              <a:t>COPD : </a:t>
            </a:r>
          </a:p>
          <a:p>
            <a:pPr marL="574675" indent="-574675" algn="l" rtl="0"/>
            <a:r>
              <a:rPr lang="en-US" sz="3200" b="1" i="1" dirty="0">
                <a:effectLst>
                  <a:outerShdw blurRad="38100" dist="38100" dir="2700000" algn="tl">
                    <a:srgbClr val="000000">
                      <a:alpha val="43137"/>
                    </a:srgbClr>
                  </a:outerShdw>
                </a:effectLst>
              </a:rPr>
              <a:t>      (Chronic Bronchitis &amp; Emphysema)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835035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87688" y="2708920"/>
            <a:ext cx="5544616" cy="12241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a:solidFill>
                  <a:srgbClr val="000099"/>
                </a:solidFill>
                <a:effectLst>
                  <a:outerShdw blurRad="38100" dist="38100" dir="2700000" algn="tl">
                    <a:srgbClr val="000000">
                      <a:alpha val="43137"/>
                    </a:srgbClr>
                  </a:outerShdw>
                </a:effectLst>
              </a:rPr>
              <a:t>1.  BRONCHIAL ASTHMA</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506323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sth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016" y="1196753"/>
            <a:ext cx="4032448" cy="37444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35560" y="5157193"/>
            <a:ext cx="8136904" cy="1200329"/>
          </a:xfrm>
          <a:prstGeom prst="rect">
            <a:avLst/>
          </a:prstGeom>
        </p:spPr>
        <p:txBody>
          <a:bodyPr wrap="square">
            <a:spAutoFit/>
          </a:bodyPr>
          <a:lstStyle/>
          <a:p>
            <a:pPr algn="ctr"/>
            <a:r>
              <a:rPr lang="en-US" b="1" i="1" dirty="0">
                <a:solidFill>
                  <a:srgbClr val="FF0000"/>
                </a:solidFill>
              </a:rPr>
              <a:t>Bronchial Asthma</a:t>
            </a:r>
            <a:r>
              <a:rPr lang="en-US" b="1" i="1" dirty="0"/>
              <a:t>: Inflammation of the airways causes airflow into and out of the lungs to be restricted. The muscles of the bronchial tree become tight and the lining of the air passages swells, reducing airflow and producing the characteristic wheezing sound</a:t>
            </a:r>
          </a:p>
        </p:txBody>
      </p:sp>
      <p:pic>
        <p:nvPicPr>
          <p:cNvPr id="3076" name="Picture 4" descr="Asthmatic bronchiole and normal bronchio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3524" y="1196754"/>
            <a:ext cx="4364484" cy="374441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flipV="1">
            <a:off x="5735961" y="2276872"/>
            <a:ext cx="1021559" cy="12241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128664" y="332656"/>
            <a:ext cx="5847656" cy="576064"/>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BRONCHIAL ASTHMA  - Anatomy</a:t>
            </a:r>
          </a:p>
        </p:txBody>
      </p:sp>
      <p:cxnSp>
        <p:nvCxnSpPr>
          <p:cNvPr id="12" name="Straight Arrow Connector 11"/>
          <p:cNvCxnSpPr/>
          <p:nvPr/>
        </p:nvCxnSpPr>
        <p:spPr>
          <a:xfrm flipH="1">
            <a:off x="3863752" y="3789040"/>
            <a:ext cx="936104"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46191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63752" y="323282"/>
            <a:ext cx="4968552" cy="13681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i="1" dirty="0">
                <a:solidFill>
                  <a:prstClr val="white"/>
                </a:solidFill>
                <a:effectLst>
                  <a:outerShdw blurRad="38100" dist="38100" dir="2700000" algn="tl">
                    <a:srgbClr val="000000">
                      <a:alpha val="43137"/>
                    </a:srgbClr>
                  </a:outerShdw>
                </a:effectLst>
              </a:rPr>
              <a:t>First Practical </a:t>
            </a:r>
          </a:p>
          <a:p>
            <a:pPr algn="ctr"/>
            <a:r>
              <a:rPr lang="en-US" sz="3600" b="1" i="1" dirty="0">
                <a:solidFill>
                  <a:prstClr val="white"/>
                </a:solidFill>
                <a:effectLst>
                  <a:outerShdw blurRad="38100" dist="38100" dir="2700000" algn="tl">
                    <a:srgbClr val="000000">
                      <a:alpha val="43137"/>
                    </a:srgbClr>
                  </a:outerShdw>
                </a:effectLst>
              </a:rPr>
              <a:t>Session</a:t>
            </a:r>
          </a:p>
        </p:txBody>
      </p:sp>
      <p:sp>
        <p:nvSpPr>
          <p:cNvPr id="7" name="Rounded Rectangle 6"/>
          <p:cNvSpPr/>
          <p:nvPr/>
        </p:nvSpPr>
        <p:spPr>
          <a:xfrm>
            <a:off x="2855640" y="1916832"/>
            <a:ext cx="7128792" cy="381642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l" rtl="0">
              <a:buFont typeface="Arial" pitchFamily="34" charset="0"/>
              <a:buChar char="•"/>
            </a:pPr>
            <a:r>
              <a:rPr lang="en-US" sz="2800" b="1" dirty="0">
                <a:effectLst>
                  <a:outerShdw blurRad="38100" dist="38100" dir="2700000" algn="tl">
                    <a:srgbClr val="000000">
                      <a:alpha val="43137"/>
                    </a:srgbClr>
                  </a:outerShdw>
                </a:effectLst>
              </a:rPr>
              <a:t> Allergic Alveolitis</a:t>
            </a:r>
          </a:p>
          <a:p>
            <a:pPr marL="342900" indent="-342900" algn="l" rtl="0">
              <a:buFont typeface="Arial" pitchFamily="34" charset="0"/>
              <a:buChar char="•"/>
            </a:pPr>
            <a:r>
              <a:rPr lang="en-US" sz="2800" b="1" dirty="0">
                <a:effectLst>
                  <a:outerShdw blurRad="38100" dist="38100" dir="2700000" algn="tl">
                    <a:srgbClr val="000000">
                      <a:alpha val="43137"/>
                    </a:srgbClr>
                  </a:outerShdw>
                </a:effectLst>
              </a:rPr>
              <a:t> Bronchial asthma</a:t>
            </a:r>
          </a:p>
          <a:p>
            <a:pPr algn="l" rtl="0">
              <a:buFont typeface="Arial" pitchFamily="34" charset="0"/>
              <a:buChar char="•"/>
            </a:pPr>
            <a:r>
              <a:rPr lang="en-US" sz="2800" b="1" dirty="0">
                <a:effectLst>
                  <a:outerShdw blurRad="38100" dist="38100" dir="2700000" algn="tl">
                    <a:srgbClr val="000000">
                      <a:alpha val="43137"/>
                    </a:srgbClr>
                  </a:outerShdw>
                </a:effectLst>
              </a:rPr>
              <a:t>   Bronchiectasis</a:t>
            </a:r>
          </a:p>
          <a:p>
            <a:pPr algn="l" rtl="0">
              <a:buFont typeface="Arial" pitchFamily="34" charset="0"/>
              <a:buChar char="•"/>
            </a:pPr>
            <a:r>
              <a:rPr lang="en-US" sz="2800" b="1" dirty="0">
                <a:effectLst>
                  <a:outerShdw blurRad="38100" dist="38100" dir="2700000" algn="tl">
                    <a:srgbClr val="000000">
                      <a:alpha val="43137"/>
                    </a:srgbClr>
                  </a:outerShdw>
                </a:effectLst>
              </a:rPr>
              <a:t>   Chronic Bronchitis</a:t>
            </a:r>
          </a:p>
          <a:p>
            <a:pPr algn="l" rtl="0">
              <a:buFont typeface="Arial" pitchFamily="34" charset="0"/>
              <a:buChar char="•"/>
            </a:pPr>
            <a:r>
              <a:rPr lang="en-US" sz="2800" b="1" dirty="0">
                <a:effectLst>
                  <a:outerShdw blurRad="38100" dist="38100" dir="2700000" algn="tl">
                    <a:srgbClr val="000000">
                      <a:alpha val="43137"/>
                    </a:srgbClr>
                  </a:outerShdw>
                </a:effectLst>
              </a:rPr>
              <a:t>   Emphysema</a:t>
            </a:r>
          </a:p>
          <a:p>
            <a:pPr algn="l" rtl="0">
              <a:buFont typeface="Arial" pitchFamily="34" charset="0"/>
              <a:buChar char="•"/>
            </a:pPr>
            <a:r>
              <a:rPr lang="en-US" sz="2800" b="1" dirty="0">
                <a:effectLst>
                  <a:outerShdw blurRad="38100" dist="38100" dir="2700000" algn="tl">
                    <a:srgbClr val="000000">
                      <a:alpha val="43137"/>
                    </a:srgbClr>
                  </a:outerShdw>
                </a:effectLst>
              </a:rPr>
              <a:t>   Lobar Pneumonia</a:t>
            </a:r>
          </a:p>
          <a:p>
            <a:pPr algn="l" rtl="0">
              <a:buFont typeface="Arial" pitchFamily="34" charset="0"/>
              <a:buChar char="•"/>
            </a:pPr>
            <a:r>
              <a:rPr lang="en-US" sz="2800" b="1" dirty="0">
                <a:effectLst>
                  <a:outerShdw blurRad="38100" dist="38100" dir="2700000" algn="tl">
                    <a:srgbClr val="000000">
                      <a:alpha val="43137"/>
                    </a:srgbClr>
                  </a:outerShdw>
                </a:effectLst>
              </a:rPr>
              <a:t>   Bronchopneumonia</a:t>
            </a:r>
          </a:p>
          <a:p>
            <a:pPr algn="l" rtl="0">
              <a:buFont typeface="Arial" pitchFamily="34" charset="0"/>
              <a:buChar char="•"/>
            </a:pPr>
            <a:r>
              <a:rPr lang="en-US" sz="2800" b="1" dirty="0">
                <a:effectLst>
                  <a:outerShdw blurRad="38100" dist="38100" dir="2700000" algn="tl">
                    <a:srgbClr val="000000">
                      <a:alpha val="43137"/>
                    </a:srgbClr>
                  </a:outerShdw>
                </a:effectLst>
              </a:rPr>
              <a:t>   Pulmonary Embolus &amp; Infarction</a:t>
            </a:r>
          </a:p>
          <a:p>
            <a:pPr algn="ctr"/>
            <a:endParaRPr lang="en-US" sz="2000" b="1" dirty="0">
              <a:effectLst>
                <a:outerShdw blurRad="38100" dist="38100" dir="2700000" algn="tl">
                  <a:srgbClr val="000000">
                    <a:alpha val="43137"/>
                  </a:srgbClr>
                </a:outerShdw>
              </a:effectLst>
            </a:endParaRP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58401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47528" y="5408056"/>
            <a:ext cx="8496944" cy="1477328"/>
          </a:xfrm>
          <a:prstGeom prst="rect">
            <a:avLst/>
          </a:prstGeom>
        </p:spPr>
        <p:txBody>
          <a:bodyPr wrap="square">
            <a:spAutoFit/>
          </a:bodyPr>
          <a:lstStyle/>
          <a:p>
            <a:pPr algn="ctr"/>
            <a:r>
              <a:rPr lang="en-US" b="1" i="1" dirty="0"/>
              <a:t>Between the bronchial cartilage at the right and the bronchial lumen filled with mucus at the left is a submucosa widened by smooth muscle hypertrophy, edema, and inflammation (mainly eosinophils). These are changes of bronchial asthma. The peripheral eosinophil count or the sputum eosinophils can be increased during an asthmatic attack.</a:t>
            </a:r>
          </a:p>
        </p:txBody>
      </p:sp>
      <p:pic>
        <p:nvPicPr>
          <p:cNvPr id="39938" name="Picture 2" descr="http://library.med.utah.edu/WebPath/jpeg1/LUNG1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552" y="908721"/>
            <a:ext cx="7992888" cy="442732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3719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BRONCHIAL ASTHMA - LPF</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10" name="TextBox 9"/>
          <p:cNvSpPr txBox="1"/>
          <p:nvPr/>
        </p:nvSpPr>
        <p:spPr>
          <a:xfrm>
            <a:off x="6554515" y="4374842"/>
            <a:ext cx="125867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b="1" i="1" dirty="0"/>
              <a:t>eosinophils</a:t>
            </a:r>
            <a:endParaRPr lang="en-US" dirty="0"/>
          </a:p>
        </p:txBody>
      </p:sp>
    </p:spTree>
    <p:extLst>
      <p:ext uri="{BB962C8B-B14F-4D97-AF65-F5344CB8AC3E}">
        <p14:creationId xmlns:p14="http://schemas.microsoft.com/office/powerpoint/2010/main" val="117327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351584" y="5655370"/>
            <a:ext cx="7632848" cy="1013990"/>
          </a:xfrm>
        </p:spPr>
        <p:txBody>
          <a:bodyPr>
            <a:noAutofit/>
          </a:bodyPr>
          <a:lstStyle/>
          <a:p>
            <a:pPr algn="ctr"/>
            <a:r>
              <a:rPr lang="en-US" b="1" i="1" dirty="0"/>
              <a:t> Bronchus from a fatal case of bronchial asthma in a 4-year-old child. There is partial plugging of the lumen, an intense inflammatory infiltrate and vascular congestion.</a:t>
            </a:r>
          </a:p>
        </p:txBody>
      </p:sp>
      <p:pic>
        <p:nvPicPr>
          <p:cNvPr id="9220" name="Picture 4" descr="http://ars.els-cdn.com/content/image/1-s2.0-S1526054202002610-gr1.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28487" r="28487"/>
          <a:stretch>
            <a:fillRect/>
          </a:stretch>
        </p:blipFill>
        <p:spPr bwMode="auto">
          <a:xfrm>
            <a:off x="2711624" y="914400"/>
            <a:ext cx="6696744" cy="4572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3719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BRONCHIAL ASTHMA </a:t>
            </a:r>
            <a:r>
              <a:rPr lang="en-US" sz="2400" b="1" i="1" dirty="0">
                <a:effectLst>
                  <a:outerShdw blurRad="38100" dist="38100" dir="2700000" algn="tl">
                    <a:srgbClr val="000000">
                      <a:alpha val="43137"/>
                    </a:srgbClr>
                  </a:outerShdw>
                </a:effectLst>
              </a:rPr>
              <a:t>- </a:t>
            </a:r>
            <a:r>
              <a:rPr lang="en-US" sz="2800" b="1" i="1" dirty="0">
                <a:effectLst>
                  <a:outerShdw blurRad="38100" dist="38100" dir="2700000" algn="tl">
                    <a:srgbClr val="000000">
                      <a:alpha val="43137"/>
                    </a:srgbClr>
                  </a:outerShdw>
                </a:effectLst>
              </a:rPr>
              <a:t>LPF</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454874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61750" y="5923248"/>
            <a:ext cx="7650674" cy="648072"/>
          </a:xfrm>
        </p:spPr>
        <p:txBody>
          <a:bodyPr>
            <a:noAutofit/>
          </a:bodyPr>
          <a:lstStyle/>
          <a:p>
            <a:pPr algn="ctr"/>
            <a:r>
              <a:rPr lang="en-US" b="1" i="1" dirty="0" smtClean="0"/>
              <a:t>Changes </a:t>
            </a:r>
            <a:r>
              <a:rPr lang="en-US" b="1" i="1" dirty="0"/>
              <a:t>of bronchial </a:t>
            </a:r>
            <a:r>
              <a:rPr lang="en-US" b="1" i="1" dirty="0" smtClean="0"/>
              <a:t>asthma: </a:t>
            </a:r>
            <a:r>
              <a:rPr lang="en-US" b="1" i="1" dirty="0"/>
              <a:t>the numerous eosinophils are prominent from their bright red cytoplasmic granules in this case of bronchial asthma</a:t>
            </a:r>
          </a:p>
        </p:txBody>
      </p:sp>
      <p:sp>
        <p:nvSpPr>
          <p:cNvPr id="11" name="Rounded Rectangle 10"/>
          <p:cNvSpPr/>
          <p:nvPr/>
        </p:nvSpPr>
        <p:spPr>
          <a:xfrm>
            <a:off x="3719736" y="332656"/>
            <a:ext cx="5112568"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BRONCHIAL ASTHMA - HPF</a:t>
            </a:r>
          </a:p>
        </p:txBody>
      </p:sp>
      <p:pic>
        <p:nvPicPr>
          <p:cNvPr id="11270" name="Picture 6" descr="http://library.med.utah.edu/WebPath/jpeg1/LUNG1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1750" y="1052736"/>
            <a:ext cx="7650674" cy="475252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2" name="TextBox 1"/>
          <p:cNvSpPr txBox="1"/>
          <p:nvPr/>
        </p:nvSpPr>
        <p:spPr>
          <a:xfrm>
            <a:off x="8613119" y="1413938"/>
            <a:ext cx="1597681"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Red blood cells</a:t>
            </a:r>
            <a:endParaRPr lang="en-US" dirty="0"/>
          </a:p>
        </p:txBody>
      </p:sp>
      <p:sp>
        <p:nvSpPr>
          <p:cNvPr id="3" name="TextBox 2"/>
          <p:cNvSpPr txBox="1"/>
          <p:nvPr/>
        </p:nvSpPr>
        <p:spPr>
          <a:xfrm>
            <a:off x="7373035" y="3841885"/>
            <a:ext cx="1240084"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dirty="0" smtClean="0"/>
              <a:t>Eosinophils</a:t>
            </a:r>
            <a:endParaRPr lang="en-US" dirty="0"/>
          </a:p>
        </p:txBody>
      </p:sp>
    </p:spTree>
    <p:extLst>
      <p:ext uri="{BB962C8B-B14F-4D97-AF65-F5344CB8AC3E}">
        <p14:creationId xmlns:p14="http://schemas.microsoft.com/office/powerpoint/2010/main" val="1204656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9776" y="3429000"/>
            <a:ext cx="4752528" cy="864096"/>
          </a:xfrm>
        </p:spPr>
        <p:txBody>
          <a:bodyPr>
            <a:noAutofit/>
          </a:bodyPr>
          <a:lstStyle/>
          <a:p>
            <a:pPr algn="ctr"/>
            <a:r>
              <a:rPr lang="ar-SA" sz="4000" dirty="0">
                <a:solidFill>
                  <a:srgbClr val="C00000"/>
                </a:solidFill>
              </a:rPr>
              <a:t> </a:t>
            </a:r>
            <a:endParaRPr lang="en-US" sz="4000" dirty="0">
              <a:solidFill>
                <a:srgbClr val="C00000"/>
              </a:solidFill>
            </a:endParaRPr>
          </a:p>
        </p:txBody>
      </p:sp>
      <p:sp>
        <p:nvSpPr>
          <p:cNvPr id="6" name="Rounded Rectangle 5"/>
          <p:cNvSpPr/>
          <p:nvPr/>
        </p:nvSpPr>
        <p:spPr>
          <a:xfrm>
            <a:off x="3071664" y="2888940"/>
            <a:ext cx="6192688"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b="1" dirty="0">
                <a:solidFill>
                  <a:srgbClr val="000099"/>
                </a:solidFill>
                <a:effectLst>
                  <a:outerShdw blurRad="38100" dist="38100" dir="2700000" algn="tl">
                    <a:srgbClr val="000000">
                      <a:alpha val="43137"/>
                    </a:srgbClr>
                  </a:outerShdw>
                </a:effectLst>
              </a:rPr>
              <a:t>2. BRONCHIECTASIS</a:t>
            </a:r>
            <a:endParaRPr lang="en-US" sz="4000"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959326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hidden="1"/>
          <p:cNvGraphicFramePr>
            <a:graphicFrameLocks noGrp="1"/>
          </p:cNvGraphicFramePr>
          <p:nvPr/>
        </p:nvGraphicFramePr>
        <p:xfrm>
          <a:off x="2855641" y="2276872"/>
          <a:ext cx="5410767" cy="4291828"/>
        </p:xfrm>
        <a:graphic>
          <a:graphicData uri="http://schemas.openxmlformats.org/drawingml/2006/table">
            <a:tbl>
              <a:tblPr/>
              <a:tblGrid>
                <a:gridCol w="3186074"/>
                <a:gridCol w="660731"/>
                <a:gridCol w="1377286"/>
                <a:gridCol w="186676"/>
              </a:tblGrid>
              <a:tr h="386665">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dirty="0"/>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dirty="0"/>
                    </a:p>
                  </a:txBody>
                  <a:tcPr marL="78154" marR="78154" marT="39077" marB="39077"/>
                </a:tc>
              </a:tr>
              <a:tr h="224743">
                <a:tc gridSpan="4">
                  <a:txBody>
                    <a:bodyPr/>
                    <a:lstStyle/>
                    <a:p>
                      <a:endParaRPr lang="en-US" sz="1500" dirty="0"/>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24743">
                <a:tc>
                  <a:txBody>
                    <a:bodyPr/>
                    <a:lstStyle/>
                    <a:p>
                      <a:endParaRPr lang="en-US" sz="1500"/>
                    </a:p>
                  </a:txBody>
                  <a:tcPr marL="0" marR="0" marT="0" marB="0" anchor="ctr">
                    <a:lnL>
                      <a:noFill/>
                    </a:lnL>
                    <a:lnR>
                      <a:noFill/>
                    </a:lnR>
                    <a:lnT>
                      <a:noFill/>
                    </a:lnT>
                    <a:lnB>
                      <a:noFill/>
                    </a:lnB>
                  </a:tcPr>
                </a:tc>
                <a:tc gridSpan="2">
                  <a:txBody>
                    <a:bodyPr/>
                    <a:lstStyle/>
                    <a:p>
                      <a:endParaRPr lang="en-US" sz="1500"/>
                    </a:p>
                  </a:txBody>
                  <a:tcPr marL="0" marR="0" marT="0" marB="0" anchor="ctr">
                    <a:lnL>
                      <a:noFill/>
                    </a:lnL>
                    <a:lnR>
                      <a:noFill/>
                    </a:lnR>
                    <a:lnT w="9525" cap="flat" cmpd="sng" algn="ctr">
                      <a:solidFill>
                        <a:srgbClr val="CCCCCC"/>
                      </a:solidFill>
                      <a:prstDash val="solid"/>
                      <a:round/>
                      <a:headEnd type="none" w="med" len="med"/>
                      <a:tailEnd type="none" w="med" len="med"/>
                    </a:lnT>
                    <a:lnB>
                      <a:noFill/>
                    </a:lnB>
                  </a:tcPr>
                </a:tc>
                <a:tc hMerge="1">
                  <a:txBody>
                    <a:bodyPr/>
                    <a:lstStyle/>
                    <a:p>
                      <a:endParaRPr lang="en-US"/>
                    </a:p>
                  </a:txBody>
                  <a:tcPr/>
                </a:tc>
                <a:tc>
                  <a:txBody>
                    <a:bodyPr/>
                    <a:lstStyle/>
                    <a:p>
                      <a:endParaRPr lang="en-US" sz="1500"/>
                    </a:p>
                  </a:txBody>
                  <a:tcPr marL="0" marR="0" marT="0" marB="0" anchor="ctr">
                    <a:lnL>
                      <a:noFill/>
                    </a:lnL>
                    <a:lnR>
                      <a:noFill/>
                    </a:lnR>
                    <a:lnT>
                      <a:noFill/>
                    </a:lnT>
                    <a:lnB>
                      <a:noFill/>
                    </a:lnB>
                  </a:tcPr>
                </a:tc>
              </a:tr>
              <a:tr h="224743">
                <a:tc gridSpan="4">
                  <a:txBody>
                    <a:bodyPr/>
                    <a:lstStyle/>
                    <a:p>
                      <a:endParaRPr lang="en-US" sz="150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a:noFill/>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78861">
                <a:tc>
                  <a:txBody>
                    <a:bodyPr/>
                    <a:lstStyle/>
                    <a:p>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tcPr>
                </a:tc>
                <a:tc hMerge="1">
                  <a:txBody>
                    <a:bodyPr/>
                    <a:lstStyle/>
                    <a:p>
                      <a:endParaRPr lang="en-US"/>
                    </a:p>
                  </a:txBody>
                  <a:tcPr/>
                </a:tc>
                <a:tc hMerge="1">
                  <a:txBody>
                    <a:bodyPr/>
                    <a:lstStyle/>
                    <a:p>
                      <a:endParaRPr lang="en-US" sz="1500"/>
                    </a:p>
                  </a:txBody>
                  <a:tcPr marL="78154" marR="78154" marT="39077" marB="39077">
                    <a:lnT w="9525" cap="flat" cmpd="sng" algn="ctr">
                      <a:solidFill>
                        <a:srgbClr val="CCCCCC"/>
                      </a:solidFill>
                      <a:prstDash val="solid"/>
                      <a:round/>
                      <a:headEnd type="none" w="med" len="med"/>
                      <a:tailEnd type="none" w="med" len="med"/>
                    </a:lnT>
                  </a:tcPr>
                </a:tc>
              </a:tr>
              <a:tr h="301579">
                <a:tc>
                  <a:txBody>
                    <a:bodyPr/>
                    <a:lstStyle/>
                    <a:p>
                      <a:pPr algn="ctr"/>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solidFill>
                      <a:schemeClr val="bg1"/>
                    </a:solidFill>
                  </a:tcPr>
                </a:tc>
                <a:tc hMerge="1">
                  <a:txBody>
                    <a:bodyPr/>
                    <a:lstStyle/>
                    <a:p>
                      <a:endParaRPr lang="en-US"/>
                    </a:p>
                  </a:txBody>
                  <a:tcPr/>
                </a:tc>
                <a:tc hMerge="1">
                  <a:txBody>
                    <a:bodyPr/>
                    <a:lstStyle/>
                    <a:p>
                      <a:endParaRPr lang="en-US" sz="1500"/>
                    </a:p>
                  </a:txBody>
                  <a:tcPr marL="78154" marR="78154" marT="39077" marB="39077"/>
                </a:tc>
              </a:tr>
              <a:tr h="1326012">
                <a:tc>
                  <a:txBody>
                    <a:bodyPr/>
                    <a:lstStyle/>
                    <a:p>
                      <a:r>
                        <a:rPr lang="en-US" sz="2000" dirty="0"/>
                        <a:t>In bronchiectasis, mucus production increases, the cilia are destroyed or damaged, and areas of the bronchial wall become chronically inflamed and are destroyed.</a:t>
                      </a:r>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tcPr>
                </a:tc>
                <a:tc hMerge="1">
                  <a:txBody>
                    <a:bodyPr/>
                    <a:lstStyle/>
                    <a:p>
                      <a:endParaRPr lang="en-US"/>
                    </a:p>
                  </a:txBody>
                  <a:tcPr/>
                </a:tc>
                <a:tc hMerge="1">
                  <a:txBody>
                    <a:bodyPr/>
                    <a:lstStyle/>
                    <a:p>
                      <a:endParaRPr lang="en-US" sz="1500" dirty="0"/>
                    </a:p>
                  </a:txBody>
                  <a:tcPr marL="78154" marR="78154" marT="39077" marB="39077"/>
                </a:tc>
              </a:tr>
            </a:tbl>
          </a:graphicData>
        </a:graphic>
      </p:graphicFrame>
      <p:pic>
        <p:nvPicPr>
          <p:cNvPr id="75777" name="Picture 1" descr="http://www.merckmanuals.com/site_images/mm/s.gif"/>
          <p:cNvPicPr>
            <a:picLocks noChangeAspect="1" noChangeArrowheads="1"/>
          </p:cNvPicPr>
          <p:nvPr/>
        </p:nvPicPr>
        <p:blipFill>
          <a:blip r:embed="rId2"/>
          <a:srcRect/>
          <a:stretch>
            <a:fillRect/>
          </a:stretch>
        </p:blipFill>
        <p:spPr bwMode="auto">
          <a:xfrm>
            <a:off x="1524001" y="1"/>
            <a:ext cx="9525" cy="9525"/>
          </a:xfrm>
          <a:prstGeom prst="rect">
            <a:avLst/>
          </a:prstGeom>
          <a:noFill/>
        </p:spPr>
      </p:pic>
      <p:pic>
        <p:nvPicPr>
          <p:cNvPr id="75778" name="Picture 2" descr="http://www.merckmanuals.com/site_images/mm/s.gif"/>
          <p:cNvPicPr>
            <a:picLocks noChangeAspect="1" noChangeArrowheads="1"/>
          </p:cNvPicPr>
          <p:nvPr/>
        </p:nvPicPr>
        <p:blipFill>
          <a:blip r:embed="rId2"/>
          <a:srcRect/>
          <a:stretch>
            <a:fillRect/>
          </a:stretch>
        </p:blipFill>
        <p:spPr bwMode="auto">
          <a:xfrm>
            <a:off x="1524001" y="1"/>
            <a:ext cx="9525" cy="9525"/>
          </a:xfrm>
          <a:prstGeom prst="rect">
            <a:avLst/>
          </a:prstGeom>
          <a:noFill/>
        </p:spPr>
      </p:pic>
      <p:pic>
        <p:nvPicPr>
          <p:cNvPr id="75779" name="Picture 3" descr="http://www.merckmanuals.com/site_images/mm/s.gif"/>
          <p:cNvPicPr>
            <a:picLocks noChangeAspect="1" noChangeArrowheads="1"/>
          </p:cNvPicPr>
          <p:nvPr/>
        </p:nvPicPr>
        <p:blipFill>
          <a:blip r:embed="rId2"/>
          <a:srcRect/>
          <a:stretch>
            <a:fillRect/>
          </a:stretch>
        </p:blipFill>
        <p:spPr bwMode="auto">
          <a:xfrm>
            <a:off x="1524001" y="1"/>
            <a:ext cx="9525" cy="9525"/>
          </a:xfrm>
          <a:prstGeom prst="rect">
            <a:avLst/>
          </a:prstGeom>
          <a:noFill/>
        </p:spPr>
      </p:pic>
      <p:pic>
        <p:nvPicPr>
          <p:cNvPr id="75780" name="Picture 4" descr="Understanding Bronchiectasis"/>
          <p:cNvPicPr>
            <a:picLocks noChangeAspect="1" noChangeArrowheads="1"/>
          </p:cNvPicPr>
          <p:nvPr/>
        </p:nvPicPr>
        <p:blipFill>
          <a:blip r:embed="rId3" cstate="print"/>
          <a:srcRect/>
          <a:stretch>
            <a:fillRect/>
          </a:stretch>
        </p:blipFill>
        <p:spPr bwMode="auto">
          <a:xfrm>
            <a:off x="2207568" y="1484784"/>
            <a:ext cx="7992888" cy="3240360"/>
          </a:xfrm>
          <a:prstGeom prst="rect">
            <a:avLst/>
          </a:prstGeom>
          <a:noFill/>
        </p:spPr>
      </p:pic>
      <p:sp>
        <p:nvSpPr>
          <p:cNvPr id="8" name="Subtitle 7"/>
          <p:cNvSpPr>
            <a:spLocks noGrp="1"/>
          </p:cNvSpPr>
          <p:nvPr>
            <p:ph type="subTitle" idx="1"/>
          </p:nvPr>
        </p:nvSpPr>
        <p:spPr>
          <a:xfrm>
            <a:off x="2495600" y="5445224"/>
            <a:ext cx="7416824" cy="1126976"/>
          </a:xfrm>
        </p:spPr>
        <p:txBody>
          <a:bodyPr>
            <a:noAutofit/>
          </a:bodyPr>
          <a:lstStyle/>
          <a:p>
            <a:pPr algn="ctr"/>
            <a:r>
              <a:rPr lang="en-US" b="1" i="1" dirty="0" smtClean="0">
                <a:solidFill>
                  <a:schemeClr val="tx1"/>
                </a:solidFill>
              </a:rPr>
              <a:t>In Bronchiectasis, mucus production increases, the cilia are destroyed or damaged, and areas of the bronchial wall become chronically inflamed and are destroyed .</a:t>
            </a:r>
            <a:endParaRPr lang="en-US" b="1" i="1" dirty="0">
              <a:solidFill>
                <a:schemeClr val="tx1"/>
              </a:solidFill>
            </a:endParaRPr>
          </a:p>
        </p:txBody>
      </p:sp>
      <p:sp>
        <p:nvSpPr>
          <p:cNvPr id="9" name="Rounded Rectangle 8"/>
          <p:cNvSpPr/>
          <p:nvPr/>
        </p:nvSpPr>
        <p:spPr>
          <a:xfrm>
            <a:off x="2351584" y="260648"/>
            <a:ext cx="7560840" cy="720080"/>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Diagram of Normal &amp; Bronchiectatic Bronchus </a:t>
            </a:r>
          </a:p>
        </p:txBody>
      </p:sp>
      <p:sp>
        <p:nvSpPr>
          <p:cNvPr id="11" name="TextBox 10"/>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909519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8/8f/Bronchiectasis.jpg/220px-Bronchiectasis.jpg">
            <a:hlinkClick r:id="rId3"/>
          </p:cNvPr>
          <p:cNvPicPr>
            <a:picLocks noChangeAspect="1" noChangeArrowheads="1"/>
          </p:cNvPicPr>
          <p:nvPr/>
        </p:nvPicPr>
        <p:blipFill>
          <a:blip r:embed="rId4" cstate="print"/>
          <a:srcRect/>
          <a:stretch>
            <a:fillRect/>
          </a:stretch>
        </p:blipFill>
        <p:spPr bwMode="auto">
          <a:xfrm>
            <a:off x="1919536" y="836712"/>
            <a:ext cx="4167100" cy="4792488"/>
          </a:xfrm>
          <a:prstGeom prst="rect">
            <a:avLst/>
          </a:prstGeom>
          <a:noFill/>
          <a:ln w="38100">
            <a:solidFill>
              <a:schemeClr val="tx1"/>
            </a:solidFill>
          </a:ln>
        </p:spPr>
      </p:pic>
      <p:sp>
        <p:nvSpPr>
          <p:cNvPr id="4" name="Rectangle 3"/>
          <p:cNvSpPr/>
          <p:nvPr/>
        </p:nvSpPr>
        <p:spPr>
          <a:xfrm>
            <a:off x="1828800" y="5715000"/>
            <a:ext cx="8515672" cy="923330"/>
          </a:xfrm>
          <a:prstGeom prst="rect">
            <a:avLst/>
          </a:prstGeom>
        </p:spPr>
        <p:txBody>
          <a:bodyPr wrap="square">
            <a:spAutoFit/>
          </a:bodyPr>
          <a:lstStyle/>
          <a:p>
            <a:pPr algn="ctr"/>
            <a:r>
              <a:rPr lang="en-US" b="1" i="1" dirty="0">
                <a:solidFill>
                  <a:prstClr val="black"/>
                </a:solidFill>
              </a:rPr>
              <a:t> Permanent dilatation of bronchi and bronchioles caused by destruction of muscle and elastic tissue resulting from or associated with chronic necrotizing infection -Markedly distended peripheral bronchi.</a:t>
            </a:r>
          </a:p>
        </p:txBody>
      </p:sp>
      <p:sp>
        <p:nvSpPr>
          <p:cNvPr id="2" name="Rounded Rectangle 1"/>
          <p:cNvSpPr/>
          <p:nvPr/>
        </p:nvSpPr>
        <p:spPr>
          <a:xfrm>
            <a:off x="2063552" y="260648"/>
            <a:ext cx="7992888"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Bronchiectasis – Gross pathology &amp; Colored X-ray</a:t>
            </a:r>
          </a:p>
        </p:txBody>
      </p:sp>
      <p:pic>
        <p:nvPicPr>
          <p:cNvPr id="81922" name="Picture 2" descr="Bronchiectasis, X-ra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2024" y="857149"/>
            <a:ext cx="4032448" cy="47652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628725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p:cNvPicPr>
            <a:picLocks noChangeAspect="1"/>
          </p:cNvPicPr>
          <p:nvPr/>
        </p:nvPicPr>
        <p:blipFill>
          <a:blip r:embed="rId3" cstate="print"/>
          <a:srcRect/>
          <a:stretch>
            <a:fillRect/>
          </a:stretch>
        </p:blipFill>
        <p:spPr bwMode="auto">
          <a:xfrm>
            <a:off x="6240016" y="786364"/>
            <a:ext cx="4104456" cy="5018900"/>
          </a:xfrm>
          <a:prstGeom prst="rect">
            <a:avLst/>
          </a:prstGeom>
          <a:noFill/>
          <a:ln w="9525">
            <a:noFill/>
            <a:miter lim="800000"/>
            <a:headEnd/>
            <a:tailEnd/>
          </a:ln>
        </p:spPr>
      </p:pic>
      <p:pic>
        <p:nvPicPr>
          <p:cNvPr id="3" name="Picture 2" descr="http://www.meddean.luc.edu/lumen/bbs/p/pulpathi/pulpath2.jpeg"/>
          <p:cNvPicPr>
            <a:picLocks noChangeAspect="1" noChangeArrowheads="1"/>
          </p:cNvPicPr>
          <p:nvPr/>
        </p:nvPicPr>
        <p:blipFill>
          <a:blip r:embed="rId4" cstate="print"/>
          <a:srcRect/>
          <a:stretch>
            <a:fillRect/>
          </a:stretch>
        </p:blipFill>
        <p:spPr bwMode="auto">
          <a:xfrm>
            <a:off x="1847528" y="786364"/>
            <a:ext cx="4104456" cy="5018900"/>
          </a:xfrm>
          <a:prstGeom prst="rect">
            <a:avLst/>
          </a:prstGeom>
          <a:noFill/>
          <a:ln w="38100">
            <a:solidFill>
              <a:schemeClr val="tx1"/>
            </a:solidFill>
          </a:ln>
        </p:spPr>
      </p:pic>
      <p:cxnSp>
        <p:nvCxnSpPr>
          <p:cNvPr id="7" name="Straight Arrow Connector 6"/>
          <p:cNvCxnSpPr/>
          <p:nvPr/>
        </p:nvCxnSpPr>
        <p:spPr>
          <a:xfrm>
            <a:off x="3215680" y="1916833"/>
            <a:ext cx="785818" cy="9556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292154" y="1196752"/>
            <a:ext cx="0" cy="78581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118494" y="2636912"/>
            <a:ext cx="569794" cy="576064"/>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521238" y="1268761"/>
            <a:ext cx="590987" cy="54784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3128664" y="260648"/>
            <a:ext cx="5847656"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Bronchiectasis – Gross pathology</a:t>
            </a:r>
          </a:p>
        </p:txBody>
      </p:sp>
      <p:sp>
        <p:nvSpPr>
          <p:cNvPr id="148485" name="Rectangle 148484"/>
          <p:cNvSpPr/>
          <p:nvPr/>
        </p:nvSpPr>
        <p:spPr>
          <a:xfrm>
            <a:off x="1847528" y="5889467"/>
            <a:ext cx="8496944" cy="646331"/>
          </a:xfrm>
          <a:prstGeom prst="rect">
            <a:avLst/>
          </a:prstGeom>
        </p:spPr>
        <p:txBody>
          <a:bodyPr wrap="square">
            <a:spAutoFit/>
          </a:bodyPr>
          <a:lstStyle/>
          <a:p>
            <a:pPr algn="ctr"/>
            <a:r>
              <a:rPr lang="en-US" b="1" i="1" dirty="0">
                <a:solidFill>
                  <a:prstClr val="black"/>
                </a:solidFill>
              </a:rPr>
              <a:t>Bronchiectasis occurs when there is obstruction or infection with inflammation and destruction of bronchi so that there is permanent dilation. </a:t>
            </a:r>
            <a:endParaRPr lang="en-US" i="1" dirty="0"/>
          </a:p>
        </p:txBody>
      </p:sp>
      <p:sp>
        <p:nvSpPr>
          <p:cNvPr id="14" name="TextBox 13"/>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5" name="TextBox 14"/>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13" name="TextBox 12"/>
          <p:cNvSpPr txBox="1"/>
          <p:nvPr/>
        </p:nvSpPr>
        <p:spPr>
          <a:xfrm>
            <a:off x="5487220" y="5035242"/>
            <a:ext cx="2034018"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b="1" i="1" dirty="0" smtClean="0">
                <a:solidFill>
                  <a:schemeClr val="bg1"/>
                </a:solidFill>
              </a:rPr>
              <a:t>permanent </a:t>
            </a:r>
            <a:r>
              <a:rPr lang="en-US" b="1" i="1" dirty="0">
                <a:solidFill>
                  <a:schemeClr val="bg1"/>
                </a:solidFill>
              </a:rPr>
              <a:t>dilation</a:t>
            </a:r>
            <a:endParaRPr lang="en-US" dirty="0">
              <a:solidFill>
                <a:schemeClr val="bg1"/>
              </a:solidFill>
            </a:endParaRPr>
          </a:p>
        </p:txBody>
      </p:sp>
    </p:spTree>
    <p:extLst>
      <p:ext uri="{BB962C8B-B14F-4D97-AF65-F5344CB8AC3E}">
        <p14:creationId xmlns:p14="http://schemas.microsoft.com/office/powerpoint/2010/main" val="1753506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5560" y="5517232"/>
            <a:ext cx="8208912" cy="1169936"/>
          </a:xfrm>
          <a:prstGeom prst="rect">
            <a:avLst/>
          </a:prstGeom>
        </p:spPr>
        <p:txBody>
          <a:bodyPr wrap="square">
            <a:spAutoFit/>
          </a:bodyPr>
          <a:lstStyle/>
          <a:p>
            <a:pPr algn="ctr">
              <a:lnSpc>
                <a:spcPts val="2100"/>
              </a:lnSpc>
            </a:pPr>
            <a:r>
              <a:rPr lang="en-US" b="1" i="1" dirty="0">
                <a:solidFill>
                  <a:prstClr val="black"/>
                </a:solidFill>
              </a:rPr>
              <a:t>Bronchiectasis is seen here. The repeated episodes of inflammation can result in scarring, which has resulted in fibrous adhesions between the lobes. Fibrous pleural adhesions are common in persons who have had past episodes of inflammation of the lung that involve the pleura. </a:t>
            </a:r>
          </a:p>
        </p:txBody>
      </p:sp>
      <p:pic>
        <p:nvPicPr>
          <p:cNvPr id="41986" name="Picture 2" descr="http://library.med.utah.edu/WebPath/jpeg1/LUNG1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5640" y="980729"/>
            <a:ext cx="6480720" cy="434561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287688" y="260648"/>
            <a:ext cx="561662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Bronchiectasis – Gross pathology</a:t>
            </a:r>
          </a:p>
        </p:txBody>
      </p:sp>
      <p:cxnSp>
        <p:nvCxnSpPr>
          <p:cNvPr id="6" name="Straight Arrow Connector 5"/>
          <p:cNvCxnSpPr/>
          <p:nvPr/>
        </p:nvCxnSpPr>
        <p:spPr>
          <a:xfrm flipH="1" flipV="1">
            <a:off x="6167440" y="4365104"/>
            <a:ext cx="576064" cy="504056"/>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892024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imagingpathways.health.wa.gov.au/includes/images/br_ect/bronchiectasis_he.jpg"/>
          <p:cNvPicPr>
            <a:picLocks noChangeAspect="1" noChangeArrowheads="1"/>
          </p:cNvPicPr>
          <p:nvPr/>
        </p:nvPicPr>
        <p:blipFill>
          <a:blip r:embed="rId2" cstate="print"/>
          <a:srcRect/>
          <a:stretch>
            <a:fillRect/>
          </a:stretch>
        </p:blipFill>
        <p:spPr bwMode="auto">
          <a:xfrm>
            <a:off x="2135560" y="935708"/>
            <a:ext cx="7992888" cy="4953759"/>
          </a:xfrm>
          <a:prstGeom prst="rect">
            <a:avLst/>
          </a:prstGeom>
          <a:noFill/>
          <a:ln w="38100">
            <a:solidFill>
              <a:schemeClr val="tx1"/>
            </a:solidFill>
          </a:ln>
        </p:spPr>
      </p:pic>
      <p:sp>
        <p:nvSpPr>
          <p:cNvPr id="4" name="Rectangle 3"/>
          <p:cNvSpPr/>
          <p:nvPr/>
        </p:nvSpPr>
        <p:spPr>
          <a:xfrm>
            <a:off x="2135560" y="6033483"/>
            <a:ext cx="7992888" cy="646331"/>
          </a:xfrm>
          <a:prstGeom prst="rect">
            <a:avLst/>
          </a:prstGeom>
        </p:spPr>
        <p:txBody>
          <a:bodyPr wrap="square">
            <a:spAutoFit/>
          </a:bodyPr>
          <a:lstStyle/>
          <a:p>
            <a:pPr algn="ctr"/>
            <a:r>
              <a:rPr lang="en-US" b="1" i="1" dirty="0">
                <a:solidFill>
                  <a:prstClr val="black"/>
                </a:solidFill>
              </a:rPr>
              <a:t>Section of a dilated bronchus with florid acute on chronic inflammation of the bronchial wall and surrounding interstitial fibrosis. </a:t>
            </a:r>
          </a:p>
        </p:txBody>
      </p:sp>
      <p:sp>
        <p:nvSpPr>
          <p:cNvPr id="5" name="Rounded Rectangle 4"/>
          <p:cNvSpPr/>
          <p:nvPr/>
        </p:nvSpPr>
        <p:spPr>
          <a:xfrm>
            <a:off x="3863752" y="260649"/>
            <a:ext cx="4896544" cy="531043"/>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Bronchiectasis – LPF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813711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007768" y="188640"/>
            <a:ext cx="417646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Bronchiectasis – HPF</a:t>
            </a:r>
          </a:p>
        </p:txBody>
      </p:sp>
      <p:pic>
        <p:nvPicPr>
          <p:cNvPr id="77826" name="Picture 2" descr="http://www.microscopyu.com/staticgallery/pathology/images/bronchiectasis10x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764704"/>
            <a:ext cx="8280920" cy="505275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991544" y="5889467"/>
            <a:ext cx="8280920" cy="646331"/>
          </a:xfrm>
          <a:prstGeom prst="rect">
            <a:avLst/>
          </a:prstGeom>
        </p:spPr>
        <p:txBody>
          <a:bodyPr wrap="square">
            <a:spAutoFit/>
          </a:bodyPr>
          <a:lstStyle/>
          <a:p>
            <a:pPr algn="ctr"/>
            <a:r>
              <a:rPr lang="en-US" b="1" i="1" dirty="0"/>
              <a:t>Chronic inflammation, ulceration of bronchial wall, ossification of bronchial cartilage, thickened pleura .  Variable inflammation and fibrosis of alveoli</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461999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extremeliversupport.com/Graphics/lungs_heart_healthy%20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721" y="1640930"/>
            <a:ext cx="3278169" cy="366027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855640" y="260648"/>
            <a:ext cx="6336704" cy="576064"/>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Anatomy of the Respiratory System</a:t>
            </a:r>
          </a:p>
        </p:txBody>
      </p:sp>
      <p:pic>
        <p:nvPicPr>
          <p:cNvPr id="1030" name="Picture 6" descr="http://www.jamesdisabilitylaw.com/images/Bronchi_and_Lun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7890" y="908720"/>
            <a:ext cx="5252631" cy="55446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716766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70599" y="2617666"/>
            <a:ext cx="6552728" cy="923330"/>
          </a:xfrm>
          <a:prstGeom prst="rect">
            <a:avLst/>
          </a:prstGeom>
          <a:ln>
            <a:solidFill>
              <a:schemeClr val="tx1"/>
            </a:solidFill>
          </a:ln>
        </p:spPr>
        <p:txBody>
          <a:bodyPr wrap="square">
            <a:spAutoFit/>
          </a:bodyPr>
          <a:lstStyle/>
          <a:p>
            <a:pPr algn="ctr"/>
            <a:r>
              <a:rPr lang="en-US" b="1" dirty="0"/>
              <a:t>Chronic Obstructive Lung Disease</a:t>
            </a:r>
            <a:r>
              <a:rPr lang="en-US" dirty="0"/>
              <a:t> (</a:t>
            </a:r>
            <a:r>
              <a:rPr lang="en-US" b="1" dirty="0"/>
              <a:t>COLD</a:t>
            </a:r>
            <a:r>
              <a:rPr lang="en-US" dirty="0"/>
              <a:t>),</a:t>
            </a:r>
          </a:p>
          <a:p>
            <a:pPr algn="ctr"/>
            <a:r>
              <a:rPr lang="en-US" b="1" dirty="0"/>
              <a:t>Chronic Obstructive Airway Disease</a:t>
            </a:r>
            <a:r>
              <a:rPr lang="en-US" dirty="0"/>
              <a:t> (</a:t>
            </a:r>
            <a:r>
              <a:rPr lang="en-US" b="1" dirty="0"/>
              <a:t>COAD</a:t>
            </a:r>
            <a:r>
              <a:rPr lang="en-US" dirty="0"/>
              <a:t>), </a:t>
            </a:r>
          </a:p>
          <a:p>
            <a:pPr algn="ctr"/>
            <a:r>
              <a:rPr lang="en-US" b="1" dirty="0"/>
              <a:t>Chronic Obstructive Respiratory Disease</a:t>
            </a:r>
            <a:r>
              <a:rPr lang="en-US" dirty="0"/>
              <a:t> (</a:t>
            </a:r>
            <a:r>
              <a:rPr lang="en-US" b="1" dirty="0"/>
              <a:t>CORD)</a:t>
            </a:r>
            <a:endParaRPr lang="en-US" dirty="0"/>
          </a:p>
        </p:txBody>
      </p:sp>
      <p:sp>
        <p:nvSpPr>
          <p:cNvPr id="9" name="Rounded Rectangle 8"/>
          <p:cNvSpPr/>
          <p:nvPr/>
        </p:nvSpPr>
        <p:spPr>
          <a:xfrm>
            <a:off x="3035660" y="130858"/>
            <a:ext cx="6408712" cy="20162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a:solidFill>
                  <a:srgbClr val="000099"/>
                </a:solidFill>
                <a:effectLst>
                  <a:outerShdw blurRad="38100" dist="38100" dir="2700000" algn="tl">
                    <a:srgbClr val="000000">
                      <a:alpha val="43137"/>
                    </a:srgbClr>
                  </a:outerShdw>
                </a:effectLst>
              </a:rPr>
              <a:t>Chronic Obstructive Pulmonary Diseases</a:t>
            </a:r>
            <a:r>
              <a:rPr lang="en-US" sz="3600" dirty="0">
                <a:solidFill>
                  <a:srgbClr val="000099"/>
                </a:solidFill>
                <a:effectLst>
                  <a:outerShdw blurRad="38100" dist="38100" dir="2700000" algn="tl">
                    <a:srgbClr val="000000">
                      <a:alpha val="43137"/>
                    </a:srgbClr>
                  </a:outerShdw>
                </a:effectLst>
              </a:rPr>
              <a:t> </a:t>
            </a:r>
          </a:p>
          <a:p>
            <a:pPr algn="ctr"/>
            <a:r>
              <a:rPr lang="en-US" sz="3600" dirty="0">
                <a:solidFill>
                  <a:srgbClr val="000099"/>
                </a:solidFill>
                <a:effectLst>
                  <a:outerShdw blurRad="38100" dist="38100" dir="2700000" algn="tl">
                    <a:srgbClr val="000000">
                      <a:alpha val="43137"/>
                    </a:srgbClr>
                  </a:outerShdw>
                </a:effectLst>
              </a:rPr>
              <a:t>(</a:t>
            </a:r>
            <a:r>
              <a:rPr lang="en-US" sz="3600" b="1" dirty="0">
                <a:solidFill>
                  <a:srgbClr val="000099"/>
                </a:solidFill>
                <a:effectLst>
                  <a:outerShdw blurRad="38100" dist="38100" dir="2700000" algn="tl">
                    <a:srgbClr val="000000">
                      <a:alpha val="43137"/>
                    </a:srgbClr>
                  </a:outerShdw>
                </a:effectLst>
              </a:rPr>
              <a:t>COPD</a:t>
            </a:r>
            <a:r>
              <a:rPr lang="en-US" sz="3600" dirty="0">
                <a:solidFill>
                  <a:srgbClr val="000099"/>
                </a:solidFill>
                <a:effectLst>
                  <a:outerShdw blurRad="38100" dist="38100" dir="2700000" algn="tl">
                    <a:srgbClr val="000000">
                      <a:alpha val="43137"/>
                    </a:srgbClr>
                  </a:outerShdw>
                </a:effectLst>
              </a:rPr>
              <a:t>) </a:t>
            </a:r>
          </a:p>
        </p:txBody>
      </p:sp>
      <p:sp>
        <p:nvSpPr>
          <p:cNvPr id="10" name="Rectangle 9"/>
          <p:cNvSpPr/>
          <p:nvPr/>
        </p:nvSpPr>
        <p:spPr>
          <a:xfrm>
            <a:off x="3638651" y="3933057"/>
            <a:ext cx="5616624" cy="1692771"/>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dirty="0">
                <a:solidFill>
                  <a:srgbClr val="000099"/>
                </a:solidFill>
                <a:effectLst>
                  <a:outerShdw blurRad="38100" dist="38100" dir="2700000" algn="tl">
                    <a:srgbClr val="000000">
                      <a:alpha val="43137"/>
                    </a:srgbClr>
                  </a:outerShdw>
                </a:effectLst>
              </a:rPr>
              <a:t>3. Chronic Bronchitis </a:t>
            </a:r>
          </a:p>
          <a:p>
            <a:pPr algn="ctr"/>
            <a:r>
              <a:rPr lang="en-US" sz="3200" b="1" dirty="0">
                <a:solidFill>
                  <a:srgbClr val="000099"/>
                </a:solidFill>
                <a:effectLst>
                  <a:outerShdw blurRad="38100" dist="38100" dir="2700000" algn="tl">
                    <a:srgbClr val="000000">
                      <a:alpha val="43137"/>
                    </a:srgbClr>
                  </a:outerShdw>
                </a:effectLst>
              </a:rPr>
              <a:t>4.  Emphysema</a:t>
            </a:r>
            <a:r>
              <a:rPr lang="en-US" sz="2800" b="1" dirty="0"/>
              <a:t>, </a:t>
            </a:r>
          </a:p>
          <a:p>
            <a:pPr algn="ctr"/>
            <a:r>
              <a:rPr lang="en-US" sz="2000" b="1" dirty="0"/>
              <a:t>a pair of commonly co-existing diseases of the lungs in which the airways narrow over time.</a:t>
            </a:r>
          </a:p>
        </p:txBody>
      </p:sp>
      <p:sp>
        <p:nvSpPr>
          <p:cNvPr id="11" name="Rectangle 10"/>
          <p:cNvSpPr/>
          <p:nvPr/>
        </p:nvSpPr>
        <p:spPr>
          <a:xfrm>
            <a:off x="5575026" y="2208057"/>
            <a:ext cx="1743874" cy="400110"/>
          </a:xfrm>
          <a:prstGeom prst="rect">
            <a:avLst/>
          </a:prstGeom>
        </p:spPr>
        <p:txBody>
          <a:bodyPr wrap="none">
            <a:spAutoFit/>
          </a:bodyPr>
          <a:lstStyle/>
          <a:p>
            <a:pPr algn="ctr"/>
            <a:r>
              <a:rPr lang="en-US" sz="2000" b="1" dirty="0">
                <a:solidFill>
                  <a:prstClr val="black"/>
                </a:solidFill>
              </a:rPr>
              <a:t>also known as </a:t>
            </a:r>
            <a:endParaRPr lang="en-US" sz="2000" b="1" dirty="0"/>
          </a:p>
        </p:txBody>
      </p:sp>
      <p:sp>
        <p:nvSpPr>
          <p:cNvPr id="13" name="Rectangle 12"/>
          <p:cNvSpPr/>
          <p:nvPr/>
        </p:nvSpPr>
        <p:spPr>
          <a:xfrm>
            <a:off x="5876821" y="3501008"/>
            <a:ext cx="1037463" cy="400110"/>
          </a:xfrm>
          <a:prstGeom prst="rect">
            <a:avLst/>
          </a:prstGeom>
        </p:spPr>
        <p:txBody>
          <a:bodyPr wrap="none">
            <a:spAutoFit/>
          </a:bodyPr>
          <a:lstStyle/>
          <a:p>
            <a:pPr lvl="0" algn="ctr"/>
            <a:r>
              <a:rPr lang="en-US" sz="2000" b="1" dirty="0">
                <a:solidFill>
                  <a:prstClr val="black"/>
                </a:solidFill>
              </a:rPr>
              <a:t>Include:</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272071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999656" y="2780928"/>
            <a:ext cx="6264696"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cap="small" dirty="0">
                <a:solidFill>
                  <a:srgbClr val="FFFF00"/>
                </a:solidFill>
                <a:effectLst>
                  <a:outerShdw blurRad="38100" dist="38100" dir="2700000" algn="tl">
                    <a:srgbClr val="000000">
                      <a:alpha val="43137"/>
                    </a:srgbClr>
                  </a:outerShdw>
                </a:effectLst>
              </a:rPr>
              <a:t>3. Chronic Bronchitis</a:t>
            </a:r>
            <a:endParaRPr lang="en-US" sz="4400" i="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082983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47728" y="332656"/>
            <a:ext cx="5184576"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a:t>
            </a:r>
            <a:r>
              <a:rPr lang="en-US" sz="2800" b="1" i="1" dirty="0" err="1">
                <a:effectLst>
                  <a:outerShdw blurRad="38100" dist="38100" dir="2700000" algn="tl">
                    <a:srgbClr val="000000">
                      <a:alpha val="43137"/>
                    </a:srgbClr>
                  </a:outerShdw>
                </a:effectLst>
              </a:rPr>
              <a:t>vs</a:t>
            </a:r>
            <a:r>
              <a:rPr lang="en-US" sz="2800" b="1" i="1" dirty="0">
                <a:effectLst>
                  <a:outerShdw blurRad="38100" dist="38100" dir="2700000" algn="tl">
                    <a:srgbClr val="000000">
                      <a:alpha val="43137"/>
                    </a:srgbClr>
                  </a:outerShdw>
                </a:effectLst>
              </a:rPr>
              <a:t> Chronic bronchitis</a:t>
            </a:r>
          </a:p>
        </p:txBody>
      </p:sp>
      <p:pic>
        <p:nvPicPr>
          <p:cNvPr id="6" name="Picture 2" descr="http://t2.gstatic.com/images?q=tbn:ANd9GcSjB6K8c8axtvEJ3TwFZYHjODOhpL9aA8H3zcFln9G77B3H2jeH-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702" r="702"/>
          <a:stretch>
            <a:fillRect/>
          </a:stretch>
        </p:blipFill>
        <p:spPr bwMode="auto">
          <a:xfrm>
            <a:off x="2855640" y="998732"/>
            <a:ext cx="6696744" cy="472246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419525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847528" y="5373216"/>
            <a:ext cx="8496944" cy="1296144"/>
          </a:xfrm>
        </p:spPr>
        <p:txBody>
          <a:bodyPr>
            <a:noAutofit/>
          </a:bodyPr>
          <a:lstStyle/>
          <a:p>
            <a:pPr algn="ctr">
              <a:lnSpc>
                <a:spcPts val="2000"/>
              </a:lnSpc>
            </a:pPr>
            <a:r>
              <a:rPr lang="en-US" sz="1800" b="1" i="1" dirty="0"/>
              <a:t>Inflammatory infiltrate in bronchial walls is composed of lymphocytes and plasma cells. In the lumen desquamated epithelial cells (catarrhal inflammation) .In mucosa often occurs mataplasia of cylindric cilliated epithelium into multilayered squamous epithelium. Goblet cells are hyperplastic, hyperplastic are also the  </a:t>
            </a:r>
            <a:r>
              <a:rPr lang="en-US" sz="1800" b="1" i="1" dirty="0" err="1"/>
              <a:t>sero</a:t>
            </a:r>
            <a:r>
              <a:rPr lang="en-US" sz="1800" b="1" i="1" dirty="0"/>
              <a:t>-mucous glands in the submucosal layer. Muscularis mucosae  is hypertrophic</a:t>
            </a:r>
          </a:p>
        </p:txBody>
      </p:sp>
      <p:pic>
        <p:nvPicPr>
          <p:cNvPr id="102402" name="Picture 2" descr="http://myhealth-guide.org/wp-content/uploads/2011/06/45.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15337" r="15337"/>
          <a:stretch>
            <a:fillRect/>
          </a:stretch>
        </p:blipFill>
        <p:spPr bwMode="auto">
          <a:xfrm>
            <a:off x="2711624" y="764704"/>
            <a:ext cx="6827226" cy="45365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503712" y="188640"/>
            <a:ext cx="511256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Chronic Bronchitis - LPF</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7" name="TextBox 6"/>
          <p:cNvSpPr txBox="1"/>
          <p:nvPr/>
        </p:nvSpPr>
        <p:spPr>
          <a:xfrm>
            <a:off x="6856673" y="1517304"/>
            <a:ext cx="325351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b="1" i="1" dirty="0" err="1"/>
              <a:t>sero</a:t>
            </a:r>
            <a:r>
              <a:rPr lang="en-US" b="1" i="1" dirty="0"/>
              <a:t>-mucous </a:t>
            </a:r>
            <a:r>
              <a:rPr lang="en-US" b="1" i="1" dirty="0" smtClean="0"/>
              <a:t>glands hyperplasia</a:t>
            </a:r>
            <a:endParaRPr lang="en-US" dirty="0"/>
          </a:p>
        </p:txBody>
      </p:sp>
    </p:spTree>
    <p:extLst>
      <p:ext uri="{BB962C8B-B14F-4D97-AF65-F5344CB8AC3E}">
        <p14:creationId xmlns:p14="http://schemas.microsoft.com/office/powerpoint/2010/main" val="3384043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img.medscape.com/pi/emed/ckb/pulmonology/295571-297664-29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5560" y="950170"/>
            <a:ext cx="7776864" cy="449505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993324" y="5663570"/>
            <a:ext cx="8184232" cy="861774"/>
          </a:xfrm>
          <a:prstGeom prst="rect">
            <a:avLst/>
          </a:prstGeom>
        </p:spPr>
        <p:txBody>
          <a:bodyPr wrap="square">
            <a:spAutoFit/>
          </a:bodyPr>
          <a:lstStyle/>
          <a:p>
            <a:pPr algn="ctr">
              <a:lnSpc>
                <a:spcPts val="2000"/>
              </a:lnSpc>
            </a:pPr>
            <a:r>
              <a:rPr lang="en-US" b="1" i="1" u="sng" dirty="0">
                <a:solidFill>
                  <a:prstClr val="black"/>
                </a:solidFill>
              </a:rPr>
              <a:t>Early</a:t>
            </a:r>
            <a:r>
              <a:rPr lang="en-US" b="1" i="1" dirty="0">
                <a:solidFill>
                  <a:prstClr val="black"/>
                </a:solidFill>
              </a:rPr>
              <a:t> - hypersecretion of mucus in large airways with hypertrophy of submucosal glands in tracheobronchial tree . </a:t>
            </a:r>
            <a:r>
              <a:rPr lang="en-US" b="1" i="1" u="sng" dirty="0">
                <a:solidFill>
                  <a:prstClr val="black"/>
                </a:solidFill>
              </a:rPr>
              <a:t>Later</a:t>
            </a:r>
            <a:r>
              <a:rPr lang="en-US" b="1" i="1" dirty="0">
                <a:solidFill>
                  <a:prstClr val="black"/>
                </a:solidFill>
              </a:rPr>
              <a:t> - increase in goblet cells in small airways contributes to excessive mucus production and airway obstruction . </a:t>
            </a:r>
          </a:p>
        </p:txBody>
      </p:sp>
      <p:sp>
        <p:nvSpPr>
          <p:cNvPr id="6" name="Rounded Rectangle 5"/>
          <p:cNvSpPr/>
          <p:nvPr/>
        </p:nvSpPr>
        <p:spPr>
          <a:xfrm>
            <a:off x="4223793" y="234238"/>
            <a:ext cx="4176465"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Chronic Bronchitis - LPF</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7" name="TextBox 6"/>
          <p:cNvSpPr txBox="1"/>
          <p:nvPr/>
        </p:nvSpPr>
        <p:spPr>
          <a:xfrm>
            <a:off x="6856673" y="1517304"/>
            <a:ext cx="325351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b="1" i="1" dirty="0" err="1"/>
              <a:t>sero</a:t>
            </a:r>
            <a:r>
              <a:rPr lang="en-US" b="1" i="1" dirty="0"/>
              <a:t>-mucous </a:t>
            </a:r>
            <a:r>
              <a:rPr lang="en-US" b="1" i="1" dirty="0" smtClean="0"/>
              <a:t>glands hyperplasia</a:t>
            </a:r>
            <a:endParaRPr lang="en-US" dirty="0"/>
          </a:p>
        </p:txBody>
      </p:sp>
    </p:spTree>
    <p:extLst>
      <p:ext uri="{BB962C8B-B14F-4D97-AF65-F5344CB8AC3E}">
        <p14:creationId xmlns:p14="http://schemas.microsoft.com/office/powerpoint/2010/main" val="329418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library.med.utah.edu/WebPath/jpeg1/LUNG0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5560" y="836713"/>
            <a:ext cx="7776864" cy="470432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847528" y="5623114"/>
            <a:ext cx="8496944" cy="1118255"/>
          </a:xfrm>
          <a:prstGeom prst="rect">
            <a:avLst/>
          </a:prstGeom>
        </p:spPr>
        <p:txBody>
          <a:bodyPr wrap="square">
            <a:spAutoFit/>
          </a:bodyPr>
          <a:lstStyle/>
          <a:p>
            <a:pPr algn="ctr">
              <a:lnSpc>
                <a:spcPts val="2000"/>
              </a:lnSpc>
            </a:pPr>
            <a:r>
              <a:rPr lang="en-US" b="1" i="1" dirty="0">
                <a:solidFill>
                  <a:prstClr val="black"/>
                </a:solidFill>
              </a:rPr>
              <a:t>● Chronic inflammatory infiltrates range from absent to prominent</a:t>
            </a:r>
          </a:p>
          <a:p>
            <a:pPr algn="ctr">
              <a:lnSpc>
                <a:spcPts val="2000"/>
              </a:lnSpc>
            </a:pPr>
            <a:r>
              <a:rPr lang="en-US" b="1" i="1" dirty="0">
                <a:solidFill>
                  <a:prstClr val="black"/>
                </a:solidFill>
              </a:rPr>
              <a:t>Increased percentage of bronchial wall is occupied by submucosal mucous glands, as measured by Reid index; this directly correlates with sputum production, variable dysplasia, squamous metaplasia, bronchiolitis </a:t>
            </a:r>
            <a:r>
              <a:rPr lang="en-US" b="1" i="1" dirty="0" err="1">
                <a:solidFill>
                  <a:prstClr val="black"/>
                </a:solidFill>
              </a:rPr>
              <a:t>obliterans</a:t>
            </a:r>
            <a:endParaRPr lang="en-US" b="1" i="1" dirty="0">
              <a:solidFill>
                <a:prstClr val="black"/>
              </a:solidFill>
            </a:endParaRPr>
          </a:p>
        </p:txBody>
      </p:sp>
      <p:sp>
        <p:nvSpPr>
          <p:cNvPr id="7" name="Rounded Rectangle 6"/>
          <p:cNvSpPr/>
          <p:nvPr/>
        </p:nvSpPr>
        <p:spPr>
          <a:xfrm>
            <a:off x="3071664" y="188640"/>
            <a:ext cx="5832648"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Chronic Bronchitis - HPF</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035372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9776" y="3429000"/>
            <a:ext cx="4752528" cy="864096"/>
          </a:xfrm>
        </p:spPr>
        <p:txBody>
          <a:bodyPr>
            <a:noAutofit/>
          </a:bodyPr>
          <a:lstStyle/>
          <a:p>
            <a:pPr algn="ctr"/>
            <a:r>
              <a:rPr lang="ar-SA" sz="4000" dirty="0">
                <a:solidFill>
                  <a:srgbClr val="C00000"/>
                </a:solidFill>
              </a:rPr>
              <a:t> </a:t>
            </a:r>
            <a:endParaRPr lang="en-US" sz="4000" dirty="0">
              <a:solidFill>
                <a:srgbClr val="C00000"/>
              </a:solidFill>
            </a:endParaRPr>
          </a:p>
        </p:txBody>
      </p:sp>
      <p:sp>
        <p:nvSpPr>
          <p:cNvPr id="6" name="Rounded Rectangle 5"/>
          <p:cNvSpPr/>
          <p:nvPr/>
        </p:nvSpPr>
        <p:spPr>
          <a:xfrm>
            <a:off x="3791744" y="2708920"/>
            <a:ext cx="4896544"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a:solidFill>
                  <a:srgbClr val="FFFF00"/>
                </a:solidFill>
                <a:effectLst>
                  <a:outerShdw blurRad="38100" dist="38100" dir="2700000" algn="tl">
                    <a:srgbClr val="000000">
                      <a:alpha val="43137"/>
                    </a:srgbClr>
                  </a:outerShdw>
                </a:effectLst>
              </a:rPr>
              <a:t>4. EMPHYSEMA</a:t>
            </a:r>
            <a:endParaRPr lang="en-US" sz="4400" i="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726329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4343400" y="838200"/>
            <a:ext cx="3657600" cy="5029200"/>
          </a:xfrm>
          <a:prstGeom prst="rect">
            <a:avLst/>
          </a:prstGeom>
          <a:noFill/>
          <a:ln w="9525">
            <a:noFill/>
            <a:miter lim="800000"/>
            <a:headEnd/>
            <a:tailEnd/>
          </a:ln>
          <a:effectLst/>
        </p:spPr>
      </p:pic>
      <p:sp>
        <p:nvSpPr>
          <p:cNvPr id="5" name="Rounded Rectangle 4"/>
          <p:cNvSpPr/>
          <p:nvPr/>
        </p:nvSpPr>
        <p:spPr>
          <a:xfrm>
            <a:off x="3359697"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Emphysema – Clinical Features</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8" name="Rectangle 7"/>
          <p:cNvSpPr/>
          <p:nvPr/>
        </p:nvSpPr>
        <p:spPr>
          <a:xfrm>
            <a:off x="2133600" y="5858470"/>
            <a:ext cx="7848600" cy="923330"/>
          </a:xfrm>
          <a:prstGeom prst="rect">
            <a:avLst/>
          </a:prstGeom>
        </p:spPr>
        <p:txBody>
          <a:bodyPr wrap="square">
            <a:spAutoFit/>
          </a:bodyPr>
          <a:lstStyle/>
          <a:p>
            <a:pPr algn="ctr"/>
            <a:r>
              <a:rPr lang="en-US" b="1" i="1" dirty="0"/>
              <a:t> Emphysema patient (so-called pink puffers) exhibit dyspnea without significant hypoxemia and tend to be thin, to have hyperinflated lung fields at total lung capacity, and to be free of signs of right heart failure</a:t>
            </a:r>
          </a:p>
        </p:txBody>
      </p:sp>
    </p:spTree>
    <p:extLst>
      <p:ext uri="{BB962C8B-B14F-4D97-AF65-F5344CB8AC3E}">
        <p14:creationId xmlns:p14="http://schemas.microsoft.com/office/powerpoint/2010/main" val="3483301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lung images"/>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5236" name="Picture 4" descr="lung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9192" y="908720"/>
            <a:ext cx="7299216" cy="396044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27648" y="260648"/>
            <a:ext cx="28083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Lung</a:t>
            </a:r>
          </a:p>
        </p:txBody>
      </p:sp>
      <p:sp>
        <p:nvSpPr>
          <p:cNvPr id="7" name="Rounded Rectangle 6"/>
          <p:cNvSpPr/>
          <p:nvPr/>
        </p:nvSpPr>
        <p:spPr>
          <a:xfrm>
            <a:off x="6744072" y="260648"/>
            <a:ext cx="2520280"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Emphysema</a:t>
            </a:r>
          </a:p>
        </p:txBody>
      </p:sp>
      <p:pic>
        <p:nvPicPr>
          <p:cNvPr id="95238" name="Picture 6" descr="http://body-disease.com/wp-content/uploads/2012/04/Lung-tissue-with-normal-alve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5600" y="4509120"/>
            <a:ext cx="7560840" cy="2063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140950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7528" y="5653697"/>
            <a:ext cx="8568952" cy="923330"/>
          </a:xfrm>
          <a:prstGeom prst="rect">
            <a:avLst/>
          </a:prstGeom>
        </p:spPr>
        <p:txBody>
          <a:bodyPr wrap="square">
            <a:spAutoFit/>
          </a:bodyPr>
          <a:lstStyle/>
          <a:p>
            <a:pPr algn="ctr"/>
            <a:r>
              <a:rPr lang="en-US" b="1" i="1" dirty="0">
                <a:solidFill>
                  <a:prstClr val="black"/>
                </a:solidFill>
              </a:rPr>
              <a:t>The chest cavity is opened at autopsy to reveal numerous large bullae apparent on the surface of the lungs in a patient dying with emphysema. Bullae are large dilated airspaces that bulge out from beneath the pleura. </a:t>
            </a:r>
          </a:p>
        </p:txBody>
      </p:sp>
      <p:pic>
        <p:nvPicPr>
          <p:cNvPr id="43010" name="Picture 2" descr="http://library.med.utah.edu/WebPath/jpeg1/LUNG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9696" y="908721"/>
            <a:ext cx="5472608" cy="467296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359697"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Emphysema – Gross Anatomy</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673566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223792" y="260648"/>
            <a:ext cx="3744416" cy="576064"/>
          </a:xfrm>
          <a:solidFill>
            <a:schemeClr val="accent2"/>
          </a:solidFill>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sz="2800" b="1" i="1" dirty="0">
                <a:solidFill>
                  <a:schemeClr val="bg1"/>
                </a:solidFill>
                <a:effectLst>
                  <a:outerShdw blurRad="38100" dist="38100" dir="2700000" algn="tl">
                    <a:srgbClr val="000000">
                      <a:alpha val="43137"/>
                    </a:srgbClr>
                  </a:outerShdw>
                </a:effectLst>
              </a:rPr>
              <a:t>Lung Anatomy</a:t>
            </a:r>
          </a:p>
        </p:txBody>
      </p:sp>
      <p:sp>
        <p:nvSpPr>
          <p:cNvPr id="20" name="Rectangle 4"/>
          <p:cNvSpPr>
            <a:spLocks noGrp="1" noChangeArrowheads="1"/>
          </p:cNvSpPr>
          <p:nvPr>
            <p:ph type="body" sz="half" idx="1"/>
          </p:nvPr>
        </p:nvSpPr>
        <p:spPr>
          <a:xfrm>
            <a:off x="1697122" y="1859906"/>
            <a:ext cx="2317036" cy="1440160"/>
          </a:xfrm>
        </p:spPr>
        <p:txBody>
          <a:bodyPr>
            <a:noAutofit/>
          </a:bodyPr>
          <a:lstStyle/>
          <a:p>
            <a:pPr algn="l" rtl="0" eaLnBrk="1" hangingPunct="1">
              <a:lnSpc>
                <a:spcPct val="90000"/>
              </a:lnSpc>
            </a:pPr>
            <a:r>
              <a:rPr lang="en-GB" sz="2000" b="1" dirty="0">
                <a:cs typeface="Arial" pitchFamily="34" charset="0"/>
              </a:rPr>
              <a:t>Cartilage is present to the level of proximal bronchioles.</a:t>
            </a:r>
          </a:p>
          <a:p>
            <a:pPr algn="l" rtl="0" eaLnBrk="1" hangingPunct="1">
              <a:lnSpc>
                <a:spcPct val="90000"/>
              </a:lnSpc>
            </a:pPr>
            <a:r>
              <a:rPr lang="en-GB" sz="2000" b="1" dirty="0">
                <a:cs typeface="Arial" pitchFamily="34" charset="0"/>
              </a:rPr>
              <a:t>Beyond terminal bronchiole gas exchange occurs.</a:t>
            </a:r>
          </a:p>
          <a:p>
            <a:pPr algn="l" rtl="0" eaLnBrk="1" hangingPunct="1">
              <a:lnSpc>
                <a:spcPct val="90000"/>
              </a:lnSpc>
            </a:pPr>
            <a:r>
              <a:rPr lang="en-GB" sz="2000" b="1" dirty="0">
                <a:cs typeface="Arial" pitchFamily="34" charset="0"/>
              </a:rPr>
              <a:t>The distal airspaces are kept open by elastic tension in alveolar walls.</a:t>
            </a:r>
            <a:endParaRPr lang="en-US" sz="2000" b="1" dirty="0">
              <a:cs typeface="Arial" pitchFamily="34" charset="0"/>
            </a:endParaRPr>
          </a:p>
        </p:txBody>
      </p:sp>
      <p:pic>
        <p:nvPicPr>
          <p:cNvPr id="3" name="Picture 2"/>
          <p:cNvPicPr>
            <a:picLocks noChangeAspect="1"/>
          </p:cNvPicPr>
          <p:nvPr/>
        </p:nvPicPr>
        <p:blipFill>
          <a:blip r:embed="rId3"/>
          <a:stretch>
            <a:fillRect/>
          </a:stretch>
        </p:blipFill>
        <p:spPr>
          <a:xfrm>
            <a:off x="4223793" y="980729"/>
            <a:ext cx="6268423" cy="4638675"/>
          </a:xfrm>
          <a:prstGeom prst="rect">
            <a:avLst/>
          </a:prstGeom>
        </p:spPr>
      </p:pic>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752619547"/>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544" y="5733256"/>
            <a:ext cx="8352928" cy="923330"/>
          </a:xfrm>
          <a:prstGeom prst="rect">
            <a:avLst/>
          </a:prstGeom>
        </p:spPr>
        <p:txBody>
          <a:bodyPr wrap="square">
            <a:spAutoFit/>
          </a:bodyPr>
          <a:lstStyle/>
          <a:p>
            <a:pPr algn="ctr"/>
            <a:r>
              <a:rPr lang="en-US" b="1" i="1" dirty="0">
                <a:solidFill>
                  <a:prstClr val="black"/>
                </a:solidFill>
              </a:rPr>
              <a:t>Dilated airspaces in emphysematous lung. Although there tends to be some scarring with time because of superimposed infections, the emphysematous process is one of loss of lung parenchyma, not fibrosis</a:t>
            </a:r>
          </a:p>
        </p:txBody>
      </p:sp>
      <p:pic>
        <p:nvPicPr>
          <p:cNvPr id="44034" name="Picture 2" descr="http://library.med.utah.edu/WebPath/jpeg1/LUNG0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5761" y="980729"/>
            <a:ext cx="4248471" cy="468052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503712" y="252051"/>
            <a:ext cx="518457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Emphysema – Gross pathology</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169227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Flickr">
            <a:hlinkClick r:id="rId3"/>
          </p:cNvPr>
          <p:cNvPicPr>
            <a:picLocks noChangeAspect="1" noChangeArrowheads="1"/>
          </p:cNvPicPr>
          <p:nvPr/>
        </p:nvPicPr>
        <p:blipFill>
          <a:blip r:embed="rId4" cstate="print"/>
          <a:srcRect/>
          <a:stretch>
            <a:fillRect/>
          </a:stretch>
        </p:blipFill>
        <p:spPr bwMode="auto">
          <a:xfrm>
            <a:off x="3719736" y="828115"/>
            <a:ext cx="4824536" cy="5481205"/>
          </a:xfrm>
          <a:prstGeom prst="rect">
            <a:avLst/>
          </a:prstGeom>
          <a:noFill/>
        </p:spPr>
      </p:pic>
      <p:sp>
        <p:nvSpPr>
          <p:cNvPr id="3" name="Rounded Rectangle 2"/>
          <p:cNvSpPr/>
          <p:nvPr/>
        </p:nvSpPr>
        <p:spPr>
          <a:xfrm>
            <a:off x="2927648" y="116633"/>
            <a:ext cx="64087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Bullous Emphysema – Gross pathology</a:t>
            </a:r>
          </a:p>
        </p:txBody>
      </p:sp>
      <p:sp>
        <p:nvSpPr>
          <p:cNvPr id="2" name="Rectangle 1"/>
          <p:cNvSpPr/>
          <p:nvPr/>
        </p:nvSpPr>
        <p:spPr>
          <a:xfrm>
            <a:off x="2063552" y="6309320"/>
            <a:ext cx="7992888" cy="369332"/>
          </a:xfrm>
          <a:prstGeom prst="rect">
            <a:avLst/>
          </a:prstGeom>
        </p:spPr>
        <p:txBody>
          <a:bodyPr wrap="square">
            <a:spAutoFit/>
          </a:bodyPr>
          <a:lstStyle/>
          <a:p>
            <a:pPr algn="ctr"/>
            <a:r>
              <a:rPr lang="en-US" b="1" i="1" dirty="0"/>
              <a:t>A bulla is defined as an emphysematous space larger than 1 cm.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704739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9720" y="5961475"/>
            <a:ext cx="8534752" cy="646331"/>
          </a:xfrm>
          <a:prstGeom prst="rect">
            <a:avLst/>
          </a:prstGeom>
        </p:spPr>
        <p:txBody>
          <a:bodyPr wrap="square">
            <a:spAutoFit/>
          </a:bodyPr>
          <a:lstStyle/>
          <a:p>
            <a:pPr algn="ctr"/>
            <a:r>
              <a:rPr lang="en-US" b="1" i="1" dirty="0">
                <a:solidFill>
                  <a:prstClr val="black"/>
                </a:solidFill>
              </a:rPr>
              <a:t>Centrilobular emphysema : Fixed, cut surface of a lung shows multiple cavities lined by heavy black carbon deposits characteristic of smoking. </a:t>
            </a:r>
          </a:p>
        </p:txBody>
      </p:sp>
      <p:sp>
        <p:nvSpPr>
          <p:cNvPr id="5" name="Rounded Rectangle 4"/>
          <p:cNvSpPr/>
          <p:nvPr/>
        </p:nvSpPr>
        <p:spPr>
          <a:xfrm>
            <a:off x="2469192" y="252052"/>
            <a:ext cx="7443232" cy="500459"/>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Centrilobular Emphysema – Gross pathology</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5560" y="908720"/>
            <a:ext cx="7776864" cy="4896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039179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File:Emphysema low mag.jpg">
            <a:hlinkClick r:id="rId2"/>
          </p:cNvPr>
          <p:cNvPicPr>
            <a:picLocks noChangeAspect="1" noChangeArrowheads="1"/>
          </p:cNvPicPr>
          <p:nvPr/>
        </p:nvPicPr>
        <p:blipFill>
          <a:blip r:embed="rId3" cstate="print"/>
          <a:srcRect/>
          <a:stretch>
            <a:fillRect/>
          </a:stretch>
        </p:blipFill>
        <p:spPr bwMode="auto">
          <a:xfrm>
            <a:off x="2207568" y="1124744"/>
            <a:ext cx="7920880" cy="4536504"/>
          </a:xfrm>
          <a:prstGeom prst="rect">
            <a:avLst/>
          </a:prstGeom>
          <a:noFill/>
          <a:ln w="38100">
            <a:solidFill>
              <a:schemeClr val="tx1"/>
            </a:solidFill>
          </a:ln>
        </p:spPr>
      </p:pic>
      <p:sp>
        <p:nvSpPr>
          <p:cNvPr id="5" name="Rounded Rectangle 4"/>
          <p:cNvSpPr/>
          <p:nvPr/>
        </p:nvSpPr>
        <p:spPr>
          <a:xfrm>
            <a:off x="3647728" y="252051"/>
            <a:ext cx="4896544"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Panacinar Emphysema – LPF</a:t>
            </a:r>
          </a:p>
        </p:txBody>
      </p:sp>
      <p:sp>
        <p:nvSpPr>
          <p:cNvPr id="2" name="Rectangle 1"/>
          <p:cNvSpPr/>
          <p:nvPr/>
        </p:nvSpPr>
        <p:spPr>
          <a:xfrm>
            <a:off x="2207568" y="5812846"/>
            <a:ext cx="7920880" cy="646331"/>
          </a:xfrm>
          <a:prstGeom prst="rect">
            <a:avLst/>
          </a:prstGeom>
        </p:spPr>
        <p:txBody>
          <a:bodyPr wrap="square">
            <a:spAutoFit/>
          </a:bodyPr>
          <a:lstStyle/>
          <a:p>
            <a:pPr algn="ctr"/>
            <a:r>
              <a:rPr lang="en-US" b="1" i="1" dirty="0"/>
              <a:t>Some of the alveolar septae are ruptured and the ruptured septa project with in air spaces on the form of spurs.</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32113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Documents and Settings\Mr. Amer Shafie\My Documents\My Pictures\5569220064_8bcd541645_z.jpg"/>
          <p:cNvPicPr>
            <a:picLocks noChangeAspect="1" noChangeArrowheads="1"/>
          </p:cNvPicPr>
          <p:nvPr/>
        </p:nvPicPr>
        <p:blipFill>
          <a:blip r:embed="rId3" cstate="print"/>
          <a:srcRect/>
          <a:stretch>
            <a:fillRect/>
          </a:stretch>
        </p:blipFill>
        <p:spPr bwMode="auto">
          <a:xfrm>
            <a:off x="2032000" y="980728"/>
            <a:ext cx="8128000" cy="4968552"/>
          </a:xfrm>
          <a:prstGeom prst="rect">
            <a:avLst/>
          </a:prstGeom>
          <a:noFill/>
          <a:ln w="38100">
            <a:solidFill>
              <a:schemeClr val="tx1"/>
            </a:solidFill>
          </a:ln>
        </p:spPr>
      </p:pic>
      <p:sp>
        <p:nvSpPr>
          <p:cNvPr id="2" name="Rectangle 1"/>
          <p:cNvSpPr/>
          <p:nvPr/>
        </p:nvSpPr>
        <p:spPr>
          <a:xfrm>
            <a:off x="1809720" y="5961475"/>
            <a:ext cx="8462744" cy="646331"/>
          </a:xfrm>
          <a:prstGeom prst="rect">
            <a:avLst/>
          </a:prstGeom>
        </p:spPr>
        <p:txBody>
          <a:bodyPr wrap="square">
            <a:spAutoFit/>
          </a:bodyPr>
          <a:lstStyle/>
          <a:p>
            <a:pPr algn="ctr"/>
            <a:r>
              <a:rPr lang="en-US" b="1" i="1" dirty="0">
                <a:solidFill>
                  <a:prstClr val="black"/>
                </a:solidFill>
              </a:rPr>
              <a:t>Some of the alveolar septae are ruptured and the ruptured septa project </a:t>
            </a:r>
          </a:p>
          <a:p>
            <a:pPr algn="ctr"/>
            <a:r>
              <a:rPr lang="en-US" b="1" i="1" dirty="0">
                <a:solidFill>
                  <a:prstClr val="black"/>
                </a:solidFill>
              </a:rPr>
              <a:t>within air spaces on the form of spurs.</a:t>
            </a:r>
          </a:p>
        </p:txBody>
      </p:sp>
      <p:sp>
        <p:nvSpPr>
          <p:cNvPr id="6" name="Rounded Rectangle 5"/>
          <p:cNvSpPr/>
          <p:nvPr/>
        </p:nvSpPr>
        <p:spPr>
          <a:xfrm>
            <a:off x="3719736" y="252051"/>
            <a:ext cx="482453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Panacinar Emphysema – LPF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656863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www.biologyofhumanaging.com/slides/emp120e1.jpg"/>
          <p:cNvPicPr>
            <a:picLocks noChangeAspect="1" noChangeArrowheads="1"/>
          </p:cNvPicPr>
          <p:nvPr/>
        </p:nvPicPr>
        <p:blipFill>
          <a:blip r:embed="rId3" cstate="print"/>
          <a:srcRect/>
          <a:stretch>
            <a:fillRect/>
          </a:stretch>
        </p:blipFill>
        <p:spPr bwMode="auto">
          <a:xfrm>
            <a:off x="2207568" y="1124745"/>
            <a:ext cx="7776864" cy="4777417"/>
          </a:xfrm>
          <a:prstGeom prst="rect">
            <a:avLst/>
          </a:prstGeom>
          <a:noFill/>
          <a:ln w="28575">
            <a:solidFill>
              <a:schemeClr val="tx1"/>
            </a:solidFill>
          </a:ln>
        </p:spPr>
      </p:pic>
      <p:sp>
        <p:nvSpPr>
          <p:cNvPr id="4" name="Rounded Rectangle 3"/>
          <p:cNvSpPr/>
          <p:nvPr/>
        </p:nvSpPr>
        <p:spPr>
          <a:xfrm>
            <a:off x="3719736" y="252051"/>
            <a:ext cx="496855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effectLst>
                  <a:outerShdw blurRad="38100" dist="38100" dir="2700000" algn="tl">
                    <a:srgbClr val="000000">
                      <a:alpha val="43137"/>
                    </a:srgbClr>
                  </a:outerShdw>
                </a:effectLst>
              </a:rPr>
              <a:t>Panacinar</a:t>
            </a:r>
            <a:r>
              <a:rPr lang="en-US" sz="2800" b="1" i="1" dirty="0">
                <a:effectLst>
                  <a:outerShdw blurRad="38100" dist="38100" dir="2700000" algn="tl">
                    <a:srgbClr val="000000">
                      <a:alpha val="43137"/>
                    </a:srgbClr>
                  </a:outerShdw>
                </a:effectLst>
              </a:rPr>
              <a:t> Emphysema - HPF</a:t>
            </a:r>
          </a:p>
        </p:txBody>
      </p:sp>
      <p:sp>
        <p:nvSpPr>
          <p:cNvPr id="7" name="Rectangle 6"/>
          <p:cNvSpPr/>
          <p:nvPr/>
        </p:nvSpPr>
        <p:spPr>
          <a:xfrm>
            <a:off x="2207568" y="5949281"/>
            <a:ext cx="7776864" cy="646331"/>
          </a:xfrm>
          <a:prstGeom prst="rect">
            <a:avLst/>
          </a:prstGeom>
        </p:spPr>
        <p:txBody>
          <a:bodyPr wrap="square">
            <a:spAutoFit/>
          </a:bodyPr>
          <a:lstStyle/>
          <a:p>
            <a:pPr algn="ctr"/>
            <a:r>
              <a:rPr lang="en-US" b="1" i="1" dirty="0"/>
              <a:t>Destruction of tissue leaves emphysematous spaces with little surface area, few  capillaries, and large air spaces. Large vessel at lower left  </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541830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90715" y="908720"/>
            <a:ext cx="6480720" cy="158417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i="1" dirty="0">
                <a:effectLst>
                  <a:outerShdw blurRad="38100" dist="38100" dir="2700000" algn="tl">
                    <a:srgbClr val="000000">
                      <a:alpha val="43137"/>
                    </a:srgbClr>
                  </a:outerShdw>
                </a:effectLst>
              </a:rPr>
              <a:t>LOWER RESPIRATORY TRACT INFECTIONS</a:t>
            </a:r>
          </a:p>
        </p:txBody>
      </p:sp>
      <p:sp>
        <p:nvSpPr>
          <p:cNvPr id="6" name="Rounded Rectangle 5"/>
          <p:cNvSpPr/>
          <p:nvPr/>
        </p:nvSpPr>
        <p:spPr>
          <a:xfrm>
            <a:off x="3071664" y="3573016"/>
            <a:ext cx="619268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rgbClr val="000099"/>
                </a:solidFill>
                <a:effectLst>
                  <a:outerShdw blurRad="38100" dist="38100" dir="2700000" algn="tl">
                    <a:srgbClr val="000000">
                      <a:alpha val="43137"/>
                    </a:srgbClr>
                  </a:outerShdw>
                </a:effectLst>
              </a:rPr>
              <a:t>1. Lobar Pneumonia</a:t>
            </a:r>
            <a:r>
              <a:rPr lang="ar-SA" sz="4400" b="1" i="1" dirty="0">
                <a:solidFill>
                  <a:srgbClr val="000099"/>
                </a:solidFill>
                <a:effectLst>
                  <a:outerShdw blurRad="38100" dist="38100" dir="2700000" algn="tl">
                    <a:srgbClr val="000000">
                      <a:alpha val="43137"/>
                    </a:srgbClr>
                  </a:outerShdw>
                </a:effectLst>
              </a:rPr>
              <a:t> </a:t>
            </a:r>
            <a:endParaRPr lang="en-US" sz="4400" b="1" i="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71832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31704" y="260648"/>
            <a:ext cx="5328592" cy="504056"/>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Lobar Pneumonia  -  Gross pathology</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2" name="Picture 1"/>
          <p:cNvPicPr>
            <a:picLocks noChangeAspect="1"/>
          </p:cNvPicPr>
          <p:nvPr/>
        </p:nvPicPr>
        <p:blipFill>
          <a:blip r:embed="rId2"/>
          <a:stretch>
            <a:fillRect/>
          </a:stretch>
        </p:blipFill>
        <p:spPr>
          <a:xfrm>
            <a:off x="1905001" y="990600"/>
            <a:ext cx="4257675" cy="5200228"/>
          </a:xfrm>
          <a:prstGeom prst="rect">
            <a:avLst/>
          </a:prstGeom>
        </p:spPr>
      </p:pic>
      <p:pic>
        <p:nvPicPr>
          <p:cNvPr id="9" name="Picture 1"/>
          <p:cNvPicPr>
            <a:picLocks noChangeAspect="1"/>
          </p:cNvPicPr>
          <p:nvPr/>
        </p:nvPicPr>
        <p:blipFill>
          <a:blip r:embed="rId3" cstate="print"/>
          <a:srcRect/>
          <a:stretch>
            <a:fillRect/>
          </a:stretch>
        </p:blipFill>
        <p:spPr bwMode="auto">
          <a:xfrm>
            <a:off x="6400800" y="990600"/>
            <a:ext cx="3867472" cy="5181600"/>
          </a:xfrm>
          <a:prstGeom prst="rect">
            <a:avLst/>
          </a:prstGeom>
          <a:noFill/>
          <a:ln w="9525">
            <a:noFill/>
            <a:miter lim="800000"/>
            <a:headEnd/>
            <a:tailEnd/>
          </a:ln>
        </p:spPr>
      </p:pic>
    </p:spTree>
    <p:extLst>
      <p:ext uri="{BB962C8B-B14F-4D97-AF65-F5344CB8AC3E}">
        <p14:creationId xmlns:p14="http://schemas.microsoft.com/office/powerpoint/2010/main" val="2861442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library.med.utah.edu/WebPath/jpeg1/LUNG010.jpg">
            <a:hlinkClick r:id="rId2"/>
          </p:cNvPr>
          <p:cNvPicPr>
            <a:picLocks noChangeAspect="1" noChangeArrowheads="1"/>
          </p:cNvPicPr>
          <p:nvPr/>
        </p:nvPicPr>
        <p:blipFill>
          <a:blip r:embed="rId3" cstate="print"/>
          <a:srcRect/>
          <a:stretch>
            <a:fillRect/>
          </a:stretch>
        </p:blipFill>
        <p:spPr bwMode="auto">
          <a:xfrm>
            <a:off x="3719736" y="836712"/>
            <a:ext cx="4752528" cy="4976574"/>
          </a:xfrm>
          <a:prstGeom prst="rect">
            <a:avLst/>
          </a:prstGeom>
          <a:noFill/>
        </p:spPr>
      </p:pic>
      <p:sp>
        <p:nvSpPr>
          <p:cNvPr id="6" name="Rectangle 5"/>
          <p:cNvSpPr/>
          <p:nvPr/>
        </p:nvSpPr>
        <p:spPr>
          <a:xfrm>
            <a:off x="2495600" y="5879014"/>
            <a:ext cx="7467600" cy="646331"/>
          </a:xfrm>
          <a:prstGeom prst="rect">
            <a:avLst/>
          </a:prstGeom>
        </p:spPr>
        <p:txBody>
          <a:bodyPr wrap="square">
            <a:spAutoFit/>
          </a:bodyPr>
          <a:lstStyle/>
          <a:p>
            <a:pPr algn="ctr"/>
            <a:r>
              <a:rPr lang="en-US" b="1" i="1" dirty="0"/>
              <a:t>A closer view of the lobar pneumonia demonstrates the distinct difference between the upper lobe and the consolidated lower lobe.</a:t>
            </a:r>
          </a:p>
        </p:txBody>
      </p:sp>
      <p:sp>
        <p:nvSpPr>
          <p:cNvPr id="8" name="Rounded Rectangle 7"/>
          <p:cNvSpPr/>
          <p:nvPr/>
        </p:nvSpPr>
        <p:spPr>
          <a:xfrm>
            <a:off x="3287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Lobar Pneumonia  -  Gross pathology</a:t>
            </a:r>
          </a:p>
        </p:txBody>
      </p:sp>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598458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87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Lobar Pneumonia  :  X - Ray</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8" name="Picture 2" descr="http://osp.mans.edu.eg/tmahdy/Students/X-Ray/CHEST/images/LOBAR%20PNEUMONIA.jpg"/>
          <p:cNvPicPr>
            <a:picLocks noChangeAspect="1" noChangeArrowheads="1"/>
          </p:cNvPicPr>
          <p:nvPr/>
        </p:nvPicPr>
        <p:blipFill>
          <a:blip r:embed="rId3"/>
          <a:srcRect/>
          <a:stretch>
            <a:fillRect/>
          </a:stretch>
        </p:blipFill>
        <p:spPr bwMode="auto">
          <a:xfrm>
            <a:off x="6248400" y="1143000"/>
            <a:ext cx="4038600" cy="3886200"/>
          </a:xfrm>
          <a:prstGeom prst="rect">
            <a:avLst/>
          </a:prstGeom>
          <a:noFill/>
        </p:spPr>
      </p:pic>
      <p:graphicFrame>
        <p:nvGraphicFramePr>
          <p:cNvPr id="9" name="Table 8"/>
          <p:cNvGraphicFramePr>
            <a:graphicFrameLocks noGrp="1"/>
          </p:cNvGraphicFramePr>
          <p:nvPr>
            <p:extLst/>
          </p:nvPr>
        </p:nvGraphicFramePr>
        <p:xfrm>
          <a:off x="1828800" y="5562600"/>
          <a:ext cx="8610600" cy="990600"/>
        </p:xfrm>
        <a:graphic>
          <a:graphicData uri="http://schemas.openxmlformats.org/drawingml/2006/table">
            <a:tbl>
              <a:tblPr/>
              <a:tblGrid>
                <a:gridCol w="8610600"/>
              </a:tblGrid>
              <a:tr h="990600">
                <a:tc>
                  <a:txBody>
                    <a:bodyPr/>
                    <a:lstStyle/>
                    <a:p>
                      <a:pPr algn="ctr"/>
                      <a:r>
                        <a:rPr lang="en-US" sz="1800" b="1" i="1" u="none" strike="noStrike" dirty="0">
                          <a:solidFill>
                            <a:schemeClr val="tx1"/>
                          </a:solidFill>
                          <a:latin typeface="arial"/>
                        </a:rPr>
                        <a:t>A </a:t>
                      </a:r>
                      <a:r>
                        <a:rPr lang="en-US" sz="1800" b="1" i="1" u="none" strike="noStrike" dirty="0" err="1">
                          <a:solidFill>
                            <a:schemeClr val="tx1"/>
                          </a:solidFill>
                          <a:latin typeface="arial"/>
                        </a:rPr>
                        <a:t>localised</a:t>
                      </a:r>
                      <a:r>
                        <a:rPr lang="en-US" sz="1800" b="1" i="1" u="none" strike="noStrike" dirty="0">
                          <a:solidFill>
                            <a:schemeClr val="tx1"/>
                          </a:solidFill>
                          <a:latin typeface="arial"/>
                        </a:rPr>
                        <a:t> focus of consolidation </a:t>
                      </a:r>
                      <a:r>
                        <a:rPr lang="en-US" sz="1800" b="1" i="1" u="none" strike="noStrike" dirty="0" smtClean="0">
                          <a:solidFill>
                            <a:schemeClr val="tx1"/>
                          </a:solidFill>
                          <a:latin typeface="arial"/>
                        </a:rPr>
                        <a:t>caused by lobar pneumonia can </a:t>
                      </a:r>
                      <a:r>
                        <a:rPr lang="en-US" sz="1800" b="1" i="1" u="none" strike="noStrike" dirty="0">
                          <a:solidFill>
                            <a:schemeClr val="tx1"/>
                          </a:solidFill>
                          <a:latin typeface="arial"/>
                        </a:rPr>
                        <a:t>be </a:t>
                      </a:r>
                      <a:r>
                        <a:rPr lang="en-US" sz="1800" b="1" i="1" u="none" strike="noStrike" dirty="0" smtClean="0">
                          <a:solidFill>
                            <a:schemeClr val="tx1"/>
                          </a:solidFill>
                          <a:latin typeface="arial"/>
                        </a:rPr>
                        <a:t>seen in both X-ray</a:t>
                      </a:r>
                      <a:r>
                        <a:rPr lang="en-US" sz="1800" b="1" i="1" u="none" strike="noStrike" baseline="0" dirty="0" smtClean="0">
                          <a:solidFill>
                            <a:schemeClr val="tx1"/>
                          </a:solidFill>
                          <a:latin typeface="arial"/>
                        </a:rPr>
                        <a:t> films taken from 2 different patients </a:t>
                      </a:r>
                      <a:r>
                        <a:rPr lang="en-US" sz="1800" b="1" i="1" u="none" strike="noStrike" dirty="0" smtClean="0">
                          <a:solidFill>
                            <a:schemeClr val="tx1"/>
                          </a:solidFill>
                          <a:latin typeface="arial"/>
                        </a:rPr>
                        <a:t>. </a:t>
                      </a:r>
                      <a:endParaRPr lang="en-US" sz="1800" b="1" i="1" u="none" strike="noStrike" dirty="0">
                        <a:solidFill>
                          <a:schemeClr val="tx1"/>
                        </a:solidFill>
                        <a:latin typeface="arial"/>
                      </a:endParaRPr>
                    </a:p>
                  </a:txBody>
                  <a:tcPr anchor="ctr">
                    <a:lnL>
                      <a:noFill/>
                    </a:lnL>
                    <a:lnR>
                      <a:noFill/>
                    </a:lnR>
                    <a:lnT>
                      <a:noFill/>
                    </a:lnT>
                    <a:lnB>
                      <a:noFill/>
                    </a:lnB>
                  </a:tcPr>
                </a:tc>
              </a:tr>
            </a:tbl>
          </a:graphicData>
        </a:graphic>
      </p:graphicFrame>
      <p:pic>
        <p:nvPicPr>
          <p:cNvPr id="88065" name="Picture 1"/>
          <p:cNvPicPr>
            <a:picLocks noChangeAspect="1" noChangeArrowheads="1"/>
          </p:cNvPicPr>
          <p:nvPr/>
        </p:nvPicPr>
        <p:blipFill>
          <a:blip r:embed="rId4"/>
          <a:srcRect/>
          <a:stretch>
            <a:fillRect/>
          </a:stretch>
        </p:blipFill>
        <p:spPr bwMode="auto">
          <a:xfrm>
            <a:off x="1968814" y="1143000"/>
            <a:ext cx="4050987" cy="3886200"/>
          </a:xfrm>
          <a:prstGeom prst="rect">
            <a:avLst/>
          </a:prstGeom>
          <a:noFill/>
          <a:ln w="9525">
            <a:solidFill>
              <a:schemeClr val="tx1"/>
            </a:solidFill>
            <a:miter lim="800000"/>
            <a:headEnd/>
            <a:tailEnd/>
          </a:ln>
          <a:effectLst/>
        </p:spPr>
      </p:pic>
      <p:sp>
        <p:nvSpPr>
          <p:cNvPr id="2" name="TextBox 1"/>
          <p:cNvSpPr txBox="1"/>
          <p:nvPr/>
        </p:nvSpPr>
        <p:spPr>
          <a:xfrm>
            <a:off x="1828800" y="5345668"/>
            <a:ext cx="4114800" cy="369332"/>
          </a:xfrm>
          <a:prstGeom prst="rect">
            <a:avLst/>
          </a:prstGeom>
          <a:noFill/>
        </p:spPr>
        <p:txBody>
          <a:bodyPr wrap="square" rtlCol="0">
            <a:spAutoFit/>
          </a:bodyPr>
          <a:lstStyle/>
          <a:p>
            <a:pPr algn="ctr"/>
            <a:r>
              <a:rPr lang="en-US" dirty="0"/>
              <a:t>Lobar Pneumonia of the right Lower lobe</a:t>
            </a:r>
          </a:p>
        </p:txBody>
      </p:sp>
      <p:sp>
        <p:nvSpPr>
          <p:cNvPr id="10" name="TextBox 9"/>
          <p:cNvSpPr txBox="1"/>
          <p:nvPr/>
        </p:nvSpPr>
        <p:spPr>
          <a:xfrm>
            <a:off x="6265506" y="5257801"/>
            <a:ext cx="4021494" cy="646331"/>
          </a:xfrm>
          <a:prstGeom prst="rect">
            <a:avLst/>
          </a:prstGeom>
          <a:noFill/>
        </p:spPr>
        <p:txBody>
          <a:bodyPr wrap="square" rtlCol="0">
            <a:spAutoFit/>
          </a:bodyPr>
          <a:lstStyle/>
          <a:p>
            <a:pPr algn="ctr"/>
            <a:r>
              <a:rPr lang="en-US" dirty="0"/>
              <a:t>Lobar Pneumonia of the right middle lobe</a:t>
            </a:r>
          </a:p>
        </p:txBody>
      </p:sp>
    </p:spTree>
    <p:extLst>
      <p:ext uri="{BB962C8B-B14F-4D97-AF65-F5344CB8AC3E}">
        <p14:creationId xmlns:p14="http://schemas.microsoft.com/office/powerpoint/2010/main" val="2713574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descr="http://3.bp.blogspot.com/-uTe4e_frFto/TcnubP9sLiI/AAAAAAAAA7Q/j16TOT2qaWk/s1600/Respiratory+-+Histology.jpg">
            <a:hlinkClick r:id="rId2"/>
          </p:cNvPr>
          <p:cNvPicPr>
            <a:picLocks noChangeAspect="1" noChangeArrowheads="1"/>
          </p:cNvPicPr>
          <p:nvPr/>
        </p:nvPicPr>
        <p:blipFill>
          <a:blip r:embed="rId3" cstate="print"/>
          <a:srcRect/>
          <a:stretch>
            <a:fillRect/>
          </a:stretch>
        </p:blipFill>
        <p:spPr bwMode="auto">
          <a:xfrm>
            <a:off x="3359696" y="188640"/>
            <a:ext cx="6048672" cy="6408712"/>
          </a:xfrm>
          <a:prstGeom prst="rect">
            <a:avLst/>
          </a:prstGeom>
          <a:noFill/>
          <a:ln>
            <a:solidFill>
              <a:schemeClr val="tx1"/>
            </a:solidFill>
          </a:ln>
        </p:spPr>
      </p:pic>
      <p:sp>
        <p:nvSpPr>
          <p:cNvPr id="4" name="TextBox 3"/>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6" name="TextBox 5"/>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690372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1.bp.blogspot.com/-zpRzDoXeORM/TZSBYGluuII/AAAAAAAAAeA/_NKw6fMCAtI/s400/lobar_pneumonia_leukocytic_alveolit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836712"/>
            <a:ext cx="8280920" cy="47657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855640" y="5589241"/>
            <a:ext cx="6336704" cy="1200329"/>
          </a:xfrm>
          <a:prstGeom prst="rect">
            <a:avLst/>
          </a:prstGeom>
        </p:spPr>
        <p:txBody>
          <a:bodyPr wrap="square">
            <a:spAutoFit/>
          </a:bodyPr>
          <a:lstStyle/>
          <a:p>
            <a:r>
              <a:rPr lang="en-US" b="1" i="1" dirty="0"/>
              <a:t>* Congestion (first 2 days)</a:t>
            </a:r>
          </a:p>
          <a:p>
            <a:r>
              <a:rPr lang="en-US" b="1" i="1" dirty="0"/>
              <a:t>* Red </a:t>
            </a:r>
            <a:r>
              <a:rPr lang="en-US" b="1" i="1" dirty="0" err="1"/>
              <a:t>hepatisation</a:t>
            </a:r>
            <a:r>
              <a:rPr lang="en-US" b="1" i="1" dirty="0"/>
              <a:t> (fibrinous alveolitis) (2nd to 4th day)</a:t>
            </a:r>
          </a:p>
          <a:p>
            <a:r>
              <a:rPr lang="en-US" b="1" i="1" dirty="0"/>
              <a:t>* Grey </a:t>
            </a:r>
            <a:r>
              <a:rPr lang="en-US" b="1" i="1" dirty="0" err="1"/>
              <a:t>hepatisation</a:t>
            </a:r>
            <a:r>
              <a:rPr lang="en-US" b="1" i="1" dirty="0"/>
              <a:t> (</a:t>
            </a:r>
            <a:r>
              <a:rPr lang="en-US" b="1" i="1" dirty="0" err="1"/>
              <a:t>leukocytic</a:t>
            </a:r>
            <a:r>
              <a:rPr lang="en-US" b="1" i="1" dirty="0"/>
              <a:t> alveolitis) (4th to 8th day)</a:t>
            </a:r>
          </a:p>
          <a:p>
            <a:r>
              <a:rPr lang="en-US" b="1" i="1" dirty="0"/>
              <a:t>* Resolution (after 8th day)</a:t>
            </a:r>
          </a:p>
        </p:txBody>
      </p:sp>
      <p:sp>
        <p:nvSpPr>
          <p:cNvPr id="5" name="Rounded Rectangle 4"/>
          <p:cNvSpPr/>
          <p:nvPr/>
        </p:nvSpPr>
        <p:spPr>
          <a:xfrm>
            <a:off x="3431704" y="260648"/>
            <a:ext cx="5328592"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Lobar Pneumonia   - Histopathology</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745445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icroscopyu.com/staticgallery/pathology/images/lobarpneumonia10x04.jpg"/>
          <p:cNvPicPr>
            <a:picLocks noChangeAspect="1" noChangeArrowheads="1"/>
          </p:cNvPicPr>
          <p:nvPr/>
        </p:nvPicPr>
        <p:blipFill>
          <a:blip r:embed="rId2" cstate="print"/>
          <a:srcRect/>
          <a:stretch>
            <a:fillRect/>
          </a:stretch>
        </p:blipFill>
        <p:spPr bwMode="auto">
          <a:xfrm>
            <a:off x="2063552" y="908721"/>
            <a:ext cx="8136904" cy="4721085"/>
          </a:xfrm>
          <a:prstGeom prst="rect">
            <a:avLst/>
          </a:prstGeom>
          <a:noFill/>
          <a:ln w="28575">
            <a:solidFill>
              <a:schemeClr val="tx1"/>
            </a:solidFill>
          </a:ln>
        </p:spPr>
      </p:pic>
      <p:sp>
        <p:nvSpPr>
          <p:cNvPr id="3" name="TextBox 2"/>
          <p:cNvSpPr txBox="1">
            <a:spLocks noChangeArrowheads="1"/>
          </p:cNvSpPr>
          <p:nvPr/>
        </p:nvSpPr>
        <p:spPr bwMode="auto">
          <a:xfrm>
            <a:off x="2423592" y="5797713"/>
            <a:ext cx="7704856" cy="923330"/>
          </a:xfrm>
          <a:prstGeom prst="rect">
            <a:avLst/>
          </a:prstGeom>
          <a:noFill/>
          <a:ln w="9525">
            <a:noFill/>
            <a:miter lim="800000"/>
            <a:headEnd/>
            <a:tailEnd/>
          </a:ln>
        </p:spPr>
        <p:txBody>
          <a:bodyPr wrap="square">
            <a:spAutoFit/>
          </a:bodyPr>
          <a:lstStyle/>
          <a:p>
            <a:pPr algn="ctr"/>
            <a:r>
              <a:rPr lang="en-US" b="1" i="1" dirty="0"/>
              <a:t>All the alveoli are filled with fibrinous exudate containing fibrin threads, polymorphs, macrophages and red cells. Alveolar walls are congested. Pleura is covered by fibrinous exudate.</a:t>
            </a:r>
          </a:p>
        </p:txBody>
      </p:sp>
      <p:sp>
        <p:nvSpPr>
          <p:cNvPr id="6" name="Rounded Rectangle 5"/>
          <p:cNvSpPr/>
          <p:nvPr/>
        </p:nvSpPr>
        <p:spPr>
          <a:xfrm>
            <a:off x="3431704" y="260648"/>
            <a:ext cx="5328592" cy="480164"/>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Lobar Pneumonia   - LPF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7" name="TextBox 6"/>
          <p:cNvSpPr txBox="1"/>
          <p:nvPr/>
        </p:nvSpPr>
        <p:spPr>
          <a:xfrm>
            <a:off x="4550064" y="5035242"/>
            <a:ext cx="251383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b="1" i="1" dirty="0" err="1" smtClean="0"/>
              <a:t>fibrinopurulent</a:t>
            </a:r>
            <a:r>
              <a:rPr lang="en-US" b="1" i="1" dirty="0" smtClean="0"/>
              <a:t> </a:t>
            </a:r>
            <a:r>
              <a:rPr lang="en-US" b="1" i="1" dirty="0"/>
              <a:t>exudate </a:t>
            </a:r>
            <a:endParaRPr lang="en-US" dirty="0"/>
          </a:p>
        </p:txBody>
      </p:sp>
    </p:spTree>
    <p:extLst>
      <p:ext uri="{BB962C8B-B14F-4D97-AF65-F5344CB8AC3E}">
        <p14:creationId xmlns:p14="http://schemas.microsoft.com/office/powerpoint/2010/main" val="4013992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farm4.static.flickr.com/3458/3785988179_2207f40098.jpg">
            <a:hlinkClick r:id="rId2"/>
          </p:cNvPr>
          <p:cNvPicPr>
            <a:picLocks noChangeAspect="1" noChangeArrowheads="1"/>
          </p:cNvPicPr>
          <p:nvPr/>
        </p:nvPicPr>
        <p:blipFill>
          <a:blip r:embed="rId3" cstate="print"/>
          <a:srcRect/>
          <a:stretch>
            <a:fillRect/>
          </a:stretch>
        </p:blipFill>
        <p:spPr bwMode="auto">
          <a:xfrm>
            <a:off x="2207568" y="980728"/>
            <a:ext cx="7920880" cy="4968552"/>
          </a:xfrm>
          <a:prstGeom prst="rect">
            <a:avLst/>
          </a:prstGeom>
          <a:noFill/>
          <a:ln w="28575">
            <a:solidFill>
              <a:schemeClr val="tx1"/>
            </a:solidFill>
          </a:ln>
        </p:spPr>
      </p:pic>
      <p:sp>
        <p:nvSpPr>
          <p:cNvPr id="3" name="Rounded Rectangle 2"/>
          <p:cNvSpPr/>
          <p:nvPr/>
        </p:nvSpPr>
        <p:spPr>
          <a:xfrm>
            <a:off x="3431704" y="260648"/>
            <a:ext cx="5400600" cy="472665"/>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Lobar Pneumonia   - LPF</a:t>
            </a:r>
          </a:p>
        </p:txBody>
      </p:sp>
      <p:sp>
        <p:nvSpPr>
          <p:cNvPr id="2" name="Rectangle 1"/>
          <p:cNvSpPr/>
          <p:nvPr/>
        </p:nvSpPr>
        <p:spPr>
          <a:xfrm>
            <a:off x="1868651" y="6021289"/>
            <a:ext cx="8568952" cy="646331"/>
          </a:xfrm>
          <a:prstGeom prst="rect">
            <a:avLst/>
          </a:prstGeom>
        </p:spPr>
        <p:txBody>
          <a:bodyPr wrap="square">
            <a:spAutoFit/>
          </a:bodyPr>
          <a:lstStyle/>
          <a:p>
            <a:pPr algn="ctr"/>
            <a:r>
              <a:rPr lang="en-US" b="1" i="1" dirty="0"/>
              <a:t>the alveoli are filled with fibrinous exudate containing fibrin threads, polymorphs, macrophages and red cells</a:t>
            </a:r>
            <a:endParaRPr lang="en-US" i="1" dirty="0"/>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207682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www.microscopyu.com/staticgallery/pathology/images/lobarpneumonia20x04.jpg"/>
          <p:cNvPicPr>
            <a:picLocks noChangeAspect="1" noChangeArrowheads="1"/>
          </p:cNvPicPr>
          <p:nvPr/>
        </p:nvPicPr>
        <p:blipFill>
          <a:blip r:embed="rId3" cstate="print"/>
          <a:srcRect/>
          <a:stretch>
            <a:fillRect/>
          </a:stretch>
        </p:blipFill>
        <p:spPr bwMode="auto">
          <a:xfrm>
            <a:off x="2135560" y="980728"/>
            <a:ext cx="7992888" cy="5040560"/>
          </a:xfrm>
          <a:prstGeom prst="rect">
            <a:avLst/>
          </a:prstGeom>
          <a:noFill/>
          <a:ln w="38100">
            <a:solidFill>
              <a:schemeClr val="tx1"/>
            </a:solidFill>
          </a:ln>
        </p:spPr>
      </p:pic>
      <p:sp>
        <p:nvSpPr>
          <p:cNvPr id="2" name="Rounded Rectangle 1"/>
          <p:cNvSpPr/>
          <p:nvPr/>
        </p:nvSpPr>
        <p:spPr>
          <a:xfrm>
            <a:off x="2474445" y="6225618"/>
            <a:ext cx="7128792" cy="3554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High power field of alveolar exudate and thickened alveolar wall</a:t>
            </a:r>
          </a:p>
        </p:txBody>
      </p:sp>
      <p:sp>
        <p:nvSpPr>
          <p:cNvPr id="6" name="Rounded Rectangle 5"/>
          <p:cNvSpPr/>
          <p:nvPr/>
        </p:nvSpPr>
        <p:spPr>
          <a:xfrm>
            <a:off x="3431704" y="260648"/>
            <a:ext cx="5328592" cy="515750"/>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Lobar Pneumonia   - HPF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198304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55640" y="2708920"/>
            <a:ext cx="6696744" cy="115212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a:solidFill>
                  <a:srgbClr val="000099"/>
                </a:solidFill>
                <a:effectLst>
                  <a:outerShdw blurRad="38100" dist="38100" dir="2700000" algn="tl">
                    <a:srgbClr val="000000">
                      <a:alpha val="43137"/>
                    </a:srgbClr>
                  </a:outerShdw>
                </a:effectLst>
              </a:rPr>
              <a:t>2. Bronchopneumonia</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13673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2.bp.blogspot.com/_OwoEg7Db_AE/TTAiDMInj4I/AAAAAAAABfY/oPbnb7uKJlI/s320/Bronchopneumonia%2B3.png"/>
          <p:cNvPicPr>
            <a:picLocks noChangeAspect="1" noChangeArrowheads="1"/>
          </p:cNvPicPr>
          <p:nvPr/>
        </p:nvPicPr>
        <p:blipFill>
          <a:blip r:embed="rId3" cstate="print"/>
          <a:srcRect/>
          <a:stretch>
            <a:fillRect/>
          </a:stretch>
        </p:blipFill>
        <p:spPr bwMode="auto">
          <a:xfrm>
            <a:off x="1919536" y="836712"/>
            <a:ext cx="4824536" cy="5632311"/>
          </a:xfrm>
          <a:prstGeom prst="rect">
            <a:avLst/>
          </a:prstGeom>
          <a:noFill/>
          <a:ln w="38100">
            <a:solidFill>
              <a:schemeClr val="tx1"/>
            </a:solidFill>
          </a:ln>
        </p:spPr>
      </p:pic>
      <p:sp>
        <p:nvSpPr>
          <p:cNvPr id="2" name="Rectangle 1"/>
          <p:cNvSpPr/>
          <p:nvPr/>
        </p:nvSpPr>
        <p:spPr>
          <a:xfrm>
            <a:off x="6888088" y="1312308"/>
            <a:ext cx="3456384" cy="4708981"/>
          </a:xfrm>
          <a:prstGeom prst="rect">
            <a:avLst/>
          </a:prstGeom>
          <a:ln w="38100">
            <a:noFill/>
          </a:ln>
        </p:spPr>
        <p:txBody>
          <a:bodyPr wrap="square">
            <a:spAutoFit/>
          </a:bodyPr>
          <a:lstStyle/>
          <a:p>
            <a:pPr marL="342900" indent="-342900">
              <a:buFont typeface="Arial" pitchFamily="34" charset="0"/>
              <a:buChar char="•"/>
            </a:pPr>
            <a:endParaRPr lang="en-US" sz="2000" b="1" i="1" dirty="0"/>
          </a:p>
          <a:p>
            <a:pPr marL="342900" indent="-342900">
              <a:buFont typeface="Arial" pitchFamily="34" charset="0"/>
              <a:buChar char="•"/>
            </a:pPr>
            <a:r>
              <a:rPr lang="en-US" sz="2000" b="1" i="1" dirty="0"/>
              <a:t>The consolidated areas here very closely match the pattern of lung lobules (hence the term "lobular" pneumonia). </a:t>
            </a:r>
          </a:p>
          <a:p>
            <a:pPr marL="342900" indent="-342900">
              <a:buFont typeface="Arial" pitchFamily="34" charset="0"/>
              <a:buChar char="•"/>
            </a:pPr>
            <a:endParaRPr lang="en-US" sz="2000" b="1" i="1" dirty="0"/>
          </a:p>
          <a:p>
            <a:pPr marL="342900" indent="-342900">
              <a:buFont typeface="Arial" pitchFamily="34" charset="0"/>
              <a:buChar char="•"/>
            </a:pPr>
            <a:r>
              <a:rPr lang="en-US" sz="2000" b="1" i="1" dirty="0"/>
              <a:t>Bronchopneumonia is classically a "hospital acquired" pneumonia seen in persons already ill from another diseases e.g. DM , old age , immune deficiency process. </a:t>
            </a:r>
          </a:p>
          <a:p>
            <a:pPr marL="342900" indent="-342900">
              <a:buFont typeface="Arial" pitchFamily="34" charset="0"/>
              <a:buChar char="•"/>
            </a:pPr>
            <a:endParaRPr lang="en-US" sz="2000" b="1" i="1" dirty="0"/>
          </a:p>
        </p:txBody>
      </p:sp>
      <p:sp>
        <p:nvSpPr>
          <p:cNvPr id="5" name="Rounded Rectangle 4"/>
          <p:cNvSpPr/>
          <p:nvPr/>
        </p:nvSpPr>
        <p:spPr>
          <a:xfrm>
            <a:off x="3431704" y="116633"/>
            <a:ext cx="5688632" cy="576063"/>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Bronchopneumonia – Gross pathology</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664295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library.med.utah.edu/WebPath/jpeg1/LUNG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1744" y="836713"/>
            <a:ext cx="4536504" cy="48245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2907799" y="5733256"/>
            <a:ext cx="6408712" cy="923330"/>
          </a:xfrm>
          <a:prstGeom prst="rect">
            <a:avLst/>
          </a:prstGeom>
        </p:spPr>
        <p:txBody>
          <a:bodyPr wrap="square">
            <a:spAutoFit/>
          </a:bodyPr>
          <a:lstStyle/>
          <a:p>
            <a:pPr algn="ctr"/>
            <a:r>
              <a:rPr lang="en-US" b="1" i="1" dirty="0"/>
              <a:t>This bronchopneumonia is more subtle, but there are areas of lighter tan consolidation. The hilum is seen at the lower left with radiating pulmonary arteries and bronchi</a:t>
            </a:r>
          </a:p>
        </p:txBody>
      </p:sp>
      <p:sp>
        <p:nvSpPr>
          <p:cNvPr id="5" name="Rounded Rectangle 4"/>
          <p:cNvSpPr/>
          <p:nvPr/>
        </p:nvSpPr>
        <p:spPr>
          <a:xfrm>
            <a:off x="3431704" y="18864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Bronchopneumonia – Cut section</a:t>
            </a:r>
          </a:p>
        </p:txBody>
      </p:sp>
      <p:cxnSp>
        <p:nvCxnSpPr>
          <p:cNvPr id="3" name="Straight Arrow Connector 2"/>
          <p:cNvCxnSpPr/>
          <p:nvPr/>
        </p:nvCxnSpPr>
        <p:spPr>
          <a:xfrm flipV="1">
            <a:off x="4295800" y="2492896"/>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879976" y="2060848"/>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816080" y="2983215"/>
            <a:ext cx="927720"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3" name="TextBox 12"/>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310591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29000" y="38100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Bronchopneumonia –  X-Ray</a:t>
            </a:r>
          </a:p>
        </p:txBody>
      </p:sp>
      <p:sp>
        <p:nvSpPr>
          <p:cNvPr id="6" name="Rectangle 5"/>
          <p:cNvSpPr/>
          <p:nvPr/>
        </p:nvSpPr>
        <p:spPr>
          <a:xfrm>
            <a:off x="2438400" y="5410201"/>
            <a:ext cx="7543800" cy="646331"/>
          </a:xfrm>
          <a:prstGeom prst="rect">
            <a:avLst/>
          </a:prstGeom>
        </p:spPr>
        <p:txBody>
          <a:bodyPr wrap="square">
            <a:spAutoFit/>
          </a:bodyPr>
          <a:lstStyle/>
          <a:p>
            <a:pPr algn="ctr"/>
            <a:r>
              <a:rPr lang="en-US" b="1" i="1" dirty="0"/>
              <a:t>This radiograph demonstrates patchy infiltrates consistent with a bronchopneumonia from a bacterial infection.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2" name="Picture 2" descr="http://forum.facmedicine.com/attachments/16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066800"/>
            <a:ext cx="4876800" cy="4177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675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1.bp.blogspot.com/-EEPPE1K3hNY/TZSCYMZuNdI/AAAAAAAAAeY/zPmoYnXHFOs/s400/bronchopneumonia_lobular_pneumon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836712"/>
            <a:ext cx="8424936" cy="477534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654160" y="5746030"/>
            <a:ext cx="8496944" cy="923330"/>
          </a:xfrm>
          <a:prstGeom prst="rect">
            <a:avLst/>
          </a:prstGeom>
        </p:spPr>
        <p:txBody>
          <a:bodyPr wrap="square">
            <a:spAutoFit/>
          </a:bodyPr>
          <a:lstStyle/>
          <a:p>
            <a:pPr algn="ctr"/>
            <a:r>
              <a:rPr lang="en-US" b="1" i="1" dirty="0"/>
              <a:t>Bronchopneumonia (Lobular pneumonia) is an acute exudative inflammation of the lungs </a:t>
            </a:r>
            <a:r>
              <a:rPr lang="en-US" b="1" i="1" dirty="0" err="1"/>
              <a:t>characterised</a:t>
            </a:r>
            <a:r>
              <a:rPr lang="en-US" b="1" i="1" dirty="0"/>
              <a:t> by foci of consolidation surrounded by normal parenchyma. </a:t>
            </a:r>
          </a:p>
          <a:p>
            <a:pPr algn="ctr"/>
            <a:r>
              <a:rPr lang="en-US" b="1" i="1" dirty="0"/>
              <a:t>Usually, bronchopneumonia affects one or more lobes and is bilateral.</a:t>
            </a:r>
          </a:p>
        </p:txBody>
      </p:sp>
      <p:sp>
        <p:nvSpPr>
          <p:cNvPr id="4" name="Rounded Rectangle 3"/>
          <p:cNvSpPr/>
          <p:nvPr/>
        </p:nvSpPr>
        <p:spPr>
          <a:xfrm>
            <a:off x="3431704" y="260648"/>
            <a:ext cx="5544616" cy="44209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Bronchopneumonia  –  Histopathology</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644945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Mr. Amer Shafie\Desktop\slides for practical classes\A 4       54\36 c.jpg"/>
          <p:cNvPicPr>
            <a:picLocks noChangeAspect="1" noChangeArrowheads="1"/>
          </p:cNvPicPr>
          <p:nvPr/>
        </p:nvPicPr>
        <p:blipFill>
          <a:blip r:embed="rId2" cstate="print"/>
          <a:srcRect/>
          <a:stretch>
            <a:fillRect/>
          </a:stretch>
        </p:blipFill>
        <p:spPr bwMode="auto">
          <a:xfrm>
            <a:off x="2063552" y="836712"/>
            <a:ext cx="7920880" cy="4752528"/>
          </a:xfrm>
          <a:prstGeom prst="rect">
            <a:avLst/>
          </a:prstGeom>
          <a:noFill/>
          <a:ln w="28575">
            <a:solidFill>
              <a:schemeClr val="tx1"/>
            </a:solidFill>
          </a:ln>
        </p:spPr>
      </p:pic>
      <p:sp>
        <p:nvSpPr>
          <p:cNvPr id="4" name="Rectangle 3"/>
          <p:cNvSpPr/>
          <p:nvPr/>
        </p:nvSpPr>
        <p:spPr>
          <a:xfrm>
            <a:off x="1559496" y="5613048"/>
            <a:ext cx="8892480" cy="1200329"/>
          </a:xfrm>
          <a:prstGeom prst="rect">
            <a:avLst/>
          </a:prstGeom>
        </p:spPr>
        <p:txBody>
          <a:bodyPr wrap="square">
            <a:spAutoFit/>
          </a:bodyPr>
          <a:lstStyle/>
          <a:p>
            <a:pPr algn="ctr"/>
            <a:r>
              <a:rPr lang="en-US" b="1" i="1" dirty="0"/>
              <a:t>Section of the lung shows foci of inflammatory consolidation surrounding bronchioles:</a:t>
            </a:r>
          </a:p>
          <a:p>
            <a:pPr algn="ctr"/>
            <a:r>
              <a:rPr lang="en-US" b="1" i="1" dirty="0"/>
              <a:t>Bronchioles are filled with an inflammatory purulent exudate and show ulceration of mucosa, focal inflammation and necrosis of walls . Surrounding lung parenchyma shows congestion and edema</a:t>
            </a:r>
          </a:p>
        </p:txBody>
      </p:sp>
      <p:sp>
        <p:nvSpPr>
          <p:cNvPr id="7" name="Rounded Rectangle 6"/>
          <p:cNvSpPr/>
          <p:nvPr/>
        </p:nvSpPr>
        <p:spPr>
          <a:xfrm>
            <a:off x="3359696" y="116633"/>
            <a:ext cx="475252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Bronchopneumonia  – LPF</a:t>
            </a:r>
          </a:p>
        </p:txBody>
      </p:sp>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127391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809720" y="5733256"/>
            <a:ext cx="8606760" cy="857256"/>
          </a:xfrm>
        </p:spPr>
        <p:txBody>
          <a:bodyPr>
            <a:noAutofit/>
          </a:bodyPr>
          <a:lstStyle/>
          <a:p>
            <a:pPr algn="ctr"/>
            <a:r>
              <a:rPr lang="en-US" b="1" dirty="0" smtClean="0"/>
              <a:t>Microscopic section of normal lung showing terminal bronchiole (T) , respiratory bronchiole (R), alveolar duct (AD), alveolar sac (AS), and alveoli (A).</a:t>
            </a:r>
            <a:endParaRPr lang="en-US" b="1" dirty="0"/>
          </a:p>
        </p:txBody>
      </p:sp>
      <p:pic>
        <p:nvPicPr>
          <p:cNvPr id="1026" name="Picture 2" descr="http://www.meddean.luc.edu/lumen/bbs/p/pulpathi/pulpath8.jpeg"/>
          <p:cNvPicPr>
            <a:picLocks noGrp="1" noChangeAspect="1" noChangeArrowheads="1"/>
          </p:cNvPicPr>
          <p:nvPr>
            <p:ph type="pic" idx="1"/>
          </p:nvPr>
        </p:nvPicPr>
        <p:blipFill>
          <a:blip r:embed="rId2" cstate="print"/>
          <a:srcRect l="32081" r="32081"/>
          <a:stretch>
            <a:fillRect/>
          </a:stretch>
        </p:blipFill>
        <p:spPr bwMode="auto">
          <a:xfrm>
            <a:off x="2135561" y="1089248"/>
            <a:ext cx="7547307" cy="4572000"/>
          </a:xfrm>
          <a:prstGeom prst="rect">
            <a:avLst/>
          </a:prstGeom>
          <a:noFill/>
          <a:ln w="28575">
            <a:solidFill>
              <a:schemeClr val="tx1"/>
            </a:solidFill>
          </a:ln>
        </p:spPr>
      </p:pic>
      <p:sp>
        <p:nvSpPr>
          <p:cNvPr id="6" name="TextBox 5"/>
          <p:cNvSpPr txBox="1"/>
          <p:nvPr/>
        </p:nvSpPr>
        <p:spPr>
          <a:xfrm>
            <a:off x="2141317" y="2823802"/>
            <a:ext cx="428628" cy="461665"/>
          </a:xfrm>
          <a:prstGeom prst="rect">
            <a:avLst/>
          </a:prstGeom>
          <a:noFill/>
        </p:spPr>
        <p:txBody>
          <a:bodyPr wrap="square" rtlCol="0">
            <a:spAutoFit/>
          </a:bodyPr>
          <a:lstStyle/>
          <a:p>
            <a:r>
              <a:rPr lang="en-US" sz="2400" b="1" dirty="0"/>
              <a:t>T</a:t>
            </a:r>
          </a:p>
        </p:txBody>
      </p:sp>
      <p:sp>
        <p:nvSpPr>
          <p:cNvPr id="7" name="TextBox 6"/>
          <p:cNvSpPr txBox="1"/>
          <p:nvPr/>
        </p:nvSpPr>
        <p:spPr>
          <a:xfrm>
            <a:off x="4048315" y="3212495"/>
            <a:ext cx="357790" cy="461665"/>
          </a:xfrm>
          <a:prstGeom prst="rect">
            <a:avLst/>
          </a:prstGeom>
          <a:noFill/>
        </p:spPr>
        <p:txBody>
          <a:bodyPr wrap="none" rtlCol="0">
            <a:spAutoFit/>
          </a:bodyPr>
          <a:lstStyle/>
          <a:p>
            <a:r>
              <a:rPr lang="en-US" sz="2400" b="1" dirty="0"/>
              <a:t>R</a:t>
            </a:r>
          </a:p>
        </p:txBody>
      </p:sp>
      <p:sp>
        <p:nvSpPr>
          <p:cNvPr id="10" name="TextBox 9"/>
          <p:cNvSpPr txBox="1"/>
          <p:nvPr/>
        </p:nvSpPr>
        <p:spPr>
          <a:xfrm flipH="1">
            <a:off x="6600057" y="3279933"/>
            <a:ext cx="777267" cy="461665"/>
          </a:xfrm>
          <a:prstGeom prst="rect">
            <a:avLst/>
          </a:prstGeom>
          <a:noFill/>
        </p:spPr>
        <p:txBody>
          <a:bodyPr wrap="square" rtlCol="0">
            <a:spAutoFit/>
          </a:bodyPr>
          <a:lstStyle/>
          <a:p>
            <a:pPr algn="ctr"/>
            <a:r>
              <a:rPr lang="en-US" sz="2400" b="1" dirty="0"/>
              <a:t>AD </a:t>
            </a:r>
          </a:p>
        </p:txBody>
      </p:sp>
      <p:sp>
        <p:nvSpPr>
          <p:cNvPr id="12" name="TextBox 11"/>
          <p:cNvSpPr txBox="1"/>
          <p:nvPr/>
        </p:nvSpPr>
        <p:spPr>
          <a:xfrm>
            <a:off x="8706007" y="3365542"/>
            <a:ext cx="624702" cy="461665"/>
          </a:xfrm>
          <a:prstGeom prst="rect">
            <a:avLst/>
          </a:prstGeom>
          <a:noFill/>
        </p:spPr>
        <p:txBody>
          <a:bodyPr wrap="square" rtlCol="0">
            <a:spAutoFit/>
          </a:bodyPr>
          <a:lstStyle/>
          <a:p>
            <a:pPr algn="ctr"/>
            <a:r>
              <a:rPr lang="en-US" sz="2400" b="1" dirty="0"/>
              <a:t>AS</a:t>
            </a:r>
          </a:p>
        </p:txBody>
      </p:sp>
      <p:sp>
        <p:nvSpPr>
          <p:cNvPr id="13" name="TextBox 12"/>
          <p:cNvSpPr txBox="1"/>
          <p:nvPr/>
        </p:nvSpPr>
        <p:spPr>
          <a:xfrm>
            <a:off x="9152114" y="4530219"/>
            <a:ext cx="357190" cy="461665"/>
          </a:xfrm>
          <a:prstGeom prst="rect">
            <a:avLst/>
          </a:prstGeom>
          <a:noFill/>
        </p:spPr>
        <p:txBody>
          <a:bodyPr wrap="square" rtlCol="0">
            <a:spAutoFit/>
          </a:bodyPr>
          <a:lstStyle/>
          <a:p>
            <a:r>
              <a:rPr lang="en-US" sz="2400" b="1" dirty="0"/>
              <a:t>A</a:t>
            </a:r>
          </a:p>
        </p:txBody>
      </p:sp>
      <p:sp>
        <p:nvSpPr>
          <p:cNvPr id="2" name="Rounded Rectangle 1"/>
          <p:cNvSpPr/>
          <p:nvPr/>
        </p:nvSpPr>
        <p:spPr>
          <a:xfrm>
            <a:off x="3470146" y="260648"/>
            <a:ext cx="5074126"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Histology of the Lungs</a:t>
            </a:r>
          </a:p>
        </p:txBody>
      </p:sp>
      <p:sp>
        <p:nvSpPr>
          <p:cNvPr id="15" name="TextBox 14"/>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6" name="TextBox 15"/>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018475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Mr. Amer Shafie\My Documents\most related BOOKS\general books\lectures\M.D.presentation\PRACTICAL SESSIONS\slides for practical classes\A 4       54\36 E.jpg"/>
          <p:cNvPicPr>
            <a:picLocks noChangeAspect="1" noChangeArrowheads="1"/>
          </p:cNvPicPr>
          <p:nvPr/>
        </p:nvPicPr>
        <p:blipFill>
          <a:blip r:embed="rId2" cstate="print"/>
          <a:srcRect/>
          <a:stretch>
            <a:fillRect/>
          </a:stretch>
        </p:blipFill>
        <p:spPr bwMode="auto">
          <a:xfrm>
            <a:off x="1809720" y="764704"/>
            <a:ext cx="8606760" cy="4752528"/>
          </a:xfrm>
          <a:prstGeom prst="rect">
            <a:avLst/>
          </a:prstGeom>
          <a:noFill/>
          <a:ln w="38100">
            <a:solidFill>
              <a:schemeClr val="tx1"/>
            </a:solidFill>
          </a:ln>
        </p:spPr>
      </p:pic>
      <p:sp>
        <p:nvSpPr>
          <p:cNvPr id="2" name="Rectangle 1"/>
          <p:cNvSpPr/>
          <p:nvPr/>
        </p:nvSpPr>
        <p:spPr>
          <a:xfrm>
            <a:off x="1703512" y="5517233"/>
            <a:ext cx="8712968" cy="1200329"/>
          </a:xfrm>
          <a:prstGeom prst="rect">
            <a:avLst/>
          </a:prstGeom>
        </p:spPr>
        <p:txBody>
          <a:bodyPr wrap="square">
            <a:spAutoFit/>
          </a:bodyPr>
          <a:lstStyle/>
          <a:p>
            <a:pPr algn="ctr"/>
            <a:r>
              <a:rPr lang="en-US" b="1" i="1" dirty="0"/>
              <a:t>At high magnification, the alveolar exudate of mainly neutrophils is seen. The surrounding alveolar walls have capillaries that are dilated and filled with RBC's. Such an exudative process is typical for bacterial infection. This exudate gives rise to the productive cough of purulent yellow sputum seen with bacterial pneumonias</a:t>
            </a:r>
          </a:p>
        </p:txBody>
      </p:sp>
      <p:sp>
        <p:nvSpPr>
          <p:cNvPr id="4" name="Rounded Rectangle 3"/>
          <p:cNvSpPr/>
          <p:nvPr/>
        </p:nvSpPr>
        <p:spPr>
          <a:xfrm>
            <a:off x="3467708" y="188640"/>
            <a:ext cx="5184576"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Bronchopneumonia  –  MPF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255973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15680" y="3617730"/>
            <a:ext cx="7272808" cy="646331"/>
          </a:xfrm>
          <a:prstGeom prst="rect">
            <a:avLst/>
          </a:prstGeom>
        </p:spPr>
        <p:txBody>
          <a:bodyPr wrap="square">
            <a:spAutoFit/>
          </a:bodyPr>
          <a:lstStyle/>
          <a:p>
            <a:pPr algn="ctr"/>
            <a:r>
              <a:rPr lang="en-US" sz="3600" b="1" dirty="0">
                <a:solidFill>
                  <a:srgbClr val="A50021"/>
                </a:solidFill>
              </a:rPr>
              <a:t> </a:t>
            </a:r>
          </a:p>
        </p:txBody>
      </p:sp>
      <p:sp>
        <p:nvSpPr>
          <p:cNvPr id="9" name="Rounded Rectangle 8"/>
          <p:cNvSpPr/>
          <p:nvPr/>
        </p:nvSpPr>
        <p:spPr>
          <a:xfrm>
            <a:off x="3071664" y="2312493"/>
            <a:ext cx="6552728" cy="136815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a:solidFill>
                  <a:schemeClr val="bg1"/>
                </a:solidFill>
                <a:effectLst>
                  <a:outerShdw blurRad="38100" dist="38100" dir="2700000" algn="tl">
                    <a:srgbClr val="000000">
                      <a:alpha val="43137"/>
                    </a:srgbClr>
                  </a:outerShdw>
                </a:effectLst>
              </a:rPr>
              <a:t>PULMONARY EMBOLUS AND INFARCTION</a:t>
            </a:r>
            <a:endParaRPr lang="en-US" sz="3600"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532980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9616" y="5725705"/>
            <a:ext cx="7272808" cy="923330"/>
          </a:xfrm>
          <a:prstGeom prst="rect">
            <a:avLst/>
          </a:prstGeom>
        </p:spPr>
        <p:txBody>
          <a:bodyPr wrap="square">
            <a:spAutoFit/>
          </a:bodyPr>
          <a:lstStyle/>
          <a:p>
            <a:pPr algn="ctr"/>
            <a:r>
              <a:rPr lang="en-US" b="1" i="1" dirty="0">
                <a:solidFill>
                  <a:prstClr val="black"/>
                </a:solidFill>
              </a:rPr>
              <a:t>A large pulmonary thromboembolus is seen in the pulmonary </a:t>
            </a:r>
          </a:p>
          <a:p>
            <a:pPr algn="ctr"/>
            <a:r>
              <a:rPr lang="en-US" b="1" i="1" dirty="0">
                <a:solidFill>
                  <a:prstClr val="black"/>
                </a:solidFill>
              </a:rPr>
              <a:t>artery to the left lung. Such thromboemboli typically originate in</a:t>
            </a:r>
          </a:p>
          <a:p>
            <a:pPr algn="ctr"/>
            <a:r>
              <a:rPr lang="en-US" b="1" i="1" dirty="0">
                <a:solidFill>
                  <a:prstClr val="black"/>
                </a:solidFill>
              </a:rPr>
              <a:t> the leg veins or pelvic veins of persons who are immobilized</a:t>
            </a:r>
          </a:p>
        </p:txBody>
      </p:sp>
      <p:pic>
        <p:nvPicPr>
          <p:cNvPr id="45058" name="Picture 2" descr="http://library.med.utah.edu/WebPath/jpeg1/LUNG0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7768" y="836712"/>
            <a:ext cx="4176464" cy="47876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783632" y="188640"/>
            <a:ext cx="6696744" cy="53144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Thromboembolism in the Lung – Gross</a:t>
            </a:r>
          </a:p>
        </p:txBody>
      </p:sp>
      <p:sp>
        <p:nvSpPr>
          <p:cNvPr id="6" name="Down Arrow 5"/>
          <p:cNvSpPr/>
          <p:nvPr/>
        </p:nvSpPr>
        <p:spPr>
          <a:xfrm>
            <a:off x="5735960" y="1988840"/>
            <a:ext cx="216024" cy="576064"/>
          </a:xfrm>
          <a:prstGeom prst="downArrow">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3" name="Rectangle 2"/>
          <p:cNvSpPr/>
          <p:nvPr/>
        </p:nvSpPr>
        <p:spPr>
          <a:xfrm>
            <a:off x="742020" y="1783931"/>
            <a:ext cx="2895600" cy="232217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R="0" lvl="0" algn="l" rtl="0">
              <a:lnSpc>
                <a:spcPct val="115000"/>
              </a:lnSpc>
              <a:spcBef>
                <a:spcPts val="0"/>
              </a:spcBef>
              <a:spcAft>
                <a:spcPts val="0"/>
              </a:spcAft>
            </a:pPr>
            <a:r>
              <a:rPr lang="en-US" dirty="0"/>
              <a:t>P</a:t>
            </a:r>
            <a:r>
              <a:rPr lang="en-US" dirty="0" smtClean="0"/>
              <a:t>redisposing </a:t>
            </a:r>
            <a:r>
              <a:rPr lang="en-US" dirty="0"/>
              <a:t>factors </a:t>
            </a:r>
            <a:r>
              <a:rPr lang="en-US" dirty="0" smtClean="0"/>
              <a:t>:</a:t>
            </a:r>
          </a:p>
          <a:p>
            <a:pPr marL="285750" marR="0" lvl="0" indent="-285750" algn="l" rtl="0">
              <a:lnSpc>
                <a:spcPct val="115000"/>
              </a:lnSpc>
              <a:spcBef>
                <a:spcPts val="0"/>
              </a:spcBef>
              <a:spcAft>
                <a:spcPts val="0"/>
              </a:spcAft>
              <a:buFont typeface="Wingdings" panose="05000000000000000000" pitchFamily="2" charset="2"/>
              <a:buChar char="Ø"/>
            </a:pPr>
            <a:r>
              <a:rPr lang="en-US" dirty="0" smtClean="0"/>
              <a:t>Prolonged </a:t>
            </a:r>
            <a:r>
              <a:rPr lang="en-US" dirty="0"/>
              <a:t>bed rest                                                                                   </a:t>
            </a:r>
            <a:endParaRPr lang="en-US" dirty="0" smtClean="0"/>
          </a:p>
          <a:p>
            <a:pPr marL="285750" marR="0" lvl="0" indent="-285750" algn="l" rtl="0">
              <a:lnSpc>
                <a:spcPct val="115000"/>
              </a:lnSpc>
              <a:spcBef>
                <a:spcPts val="0"/>
              </a:spcBef>
              <a:spcAft>
                <a:spcPts val="0"/>
              </a:spcAft>
              <a:buFont typeface="Wingdings" panose="05000000000000000000" pitchFamily="2" charset="2"/>
              <a:buChar char="Ø"/>
            </a:pPr>
            <a:r>
              <a:rPr lang="en-US" dirty="0" smtClean="0"/>
              <a:t>Contraceptive </a:t>
            </a:r>
            <a:r>
              <a:rPr lang="en-US" dirty="0"/>
              <a:t>pills</a:t>
            </a:r>
          </a:p>
          <a:p>
            <a:pPr marL="285750" marR="0" lvl="0" indent="-285750" algn="l" rtl="0">
              <a:lnSpc>
                <a:spcPct val="115000"/>
              </a:lnSpc>
              <a:spcBef>
                <a:spcPts val="0"/>
              </a:spcBef>
              <a:spcAft>
                <a:spcPts val="0"/>
              </a:spcAft>
              <a:buFont typeface="Wingdings" panose="05000000000000000000" pitchFamily="2" charset="2"/>
              <a:buChar char="Ø"/>
            </a:pPr>
            <a:r>
              <a:rPr lang="en-US" dirty="0"/>
              <a:t>Deep vein thrombosis</a:t>
            </a:r>
          </a:p>
          <a:p>
            <a:pPr marL="285750" marR="0" lvl="0" indent="-285750" algn="l" rtl="0">
              <a:lnSpc>
                <a:spcPct val="115000"/>
              </a:lnSpc>
              <a:spcBef>
                <a:spcPts val="0"/>
              </a:spcBef>
              <a:spcAft>
                <a:spcPts val="0"/>
              </a:spcAft>
              <a:buFont typeface="Wingdings" panose="05000000000000000000" pitchFamily="2" charset="2"/>
              <a:buChar char="Ø"/>
            </a:pPr>
            <a:r>
              <a:rPr lang="en-US" dirty="0"/>
              <a:t>Immobility</a:t>
            </a:r>
          </a:p>
          <a:p>
            <a:pPr marL="285750" marR="0" lvl="0" indent="-285750" algn="l" rtl="0">
              <a:lnSpc>
                <a:spcPct val="115000"/>
              </a:lnSpc>
              <a:spcBef>
                <a:spcPts val="0"/>
              </a:spcBef>
              <a:spcAft>
                <a:spcPts val="0"/>
              </a:spcAft>
              <a:buFont typeface="Wingdings" panose="05000000000000000000" pitchFamily="2" charset="2"/>
              <a:buChar char="Ø"/>
            </a:pPr>
            <a:r>
              <a:rPr lang="en-US" dirty="0"/>
              <a:t>Hypercoagulability</a:t>
            </a:r>
          </a:p>
          <a:p>
            <a:pPr marL="285750" marR="0" lvl="0" indent="-285750" algn="l" rtl="0">
              <a:lnSpc>
                <a:spcPct val="115000"/>
              </a:lnSpc>
              <a:spcBef>
                <a:spcPts val="0"/>
              </a:spcBef>
              <a:spcAft>
                <a:spcPts val="1000"/>
              </a:spcAft>
              <a:buFont typeface="Wingdings" panose="05000000000000000000" pitchFamily="2" charset="2"/>
              <a:buChar char="Ø"/>
            </a:pPr>
            <a:r>
              <a:rPr lang="en-US" dirty="0" err="1"/>
              <a:t>Carcinomatosis</a:t>
            </a:r>
            <a:r>
              <a:rPr lang="en-US" dirty="0"/>
              <a:t> </a:t>
            </a:r>
          </a:p>
        </p:txBody>
      </p:sp>
    </p:spTree>
    <p:extLst>
      <p:ext uri="{BB962C8B-B14F-4D97-AF65-F5344CB8AC3E}">
        <p14:creationId xmlns:p14="http://schemas.microsoft.com/office/powerpoint/2010/main" val="4017979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library.med.utah.edu/WebPath/jpeg1/LUNG0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764704"/>
            <a:ext cx="3996444" cy="46085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991544" y="5445225"/>
            <a:ext cx="7992888" cy="1200329"/>
          </a:xfrm>
          <a:prstGeom prst="rect">
            <a:avLst/>
          </a:prstGeom>
        </p:spPr>
        <p:txBody>
          <a:bodyPr wrap="square">
            <a:spAutoFit/>
          </a:bodyPr>
          <a:lstStyle/>
          <a:p>
            <a:pPr algn="ctr"/>
            <a:r>
              <a:rPr lang="en-US" b="1" i="1" dirty="0">
                <a:solidFill>
                  <a:prstClr val="black"/>
                </a:solidFill>
              </a:rPr>
              <a:t>Large thromboemboli can cause death. Medium sized thrombomboli </a:t>
            </a:r>
          </a:p>
          <a:p>
            <a:pPr algn="ctr"/>
            <a:r>
              <a:rPr lang="en-US" b="1" i="1" dirty="0">
                <a:solidFill>
                  <a:prstClr val="black"/>
                </a:solidFill>
              </a:rPr>
              <a:t>(blocking a pulmonary artery to a lobule or set of lobules) can produce the lesion seen here -a hemorrhagic pulmonary infarction which is a wedge-shaped and based on the pleura.</a:t>
            </a:r>
          </a:p>
        </p:txBody>
      </p:sp>
      <p:sp>
        <p:nvSpPr>
          <p:cNvPr id="4" name="Rounded Rectangle 3"/>
          <p:cNvSpPr/>
          <p:nvPr/>
        </p:nvSpPr>
        <p:spPr>
          <a:xfrm>
            <a:off x="2783632" y="188640"/>
            <a:ext cx="6696744"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Thromboembolism in the Lung – Gross</a:t>
            </a:r>
          </a:p>
        </p:txBody>
      </p:sp>
      <p:pic>
        <p:nvPicPr>
          <p:cNvPr id="5" name="Picture 4" descr="http://library.med.utah.edu/WebPath/jpeg1/LUNG0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4221" y="764704"/>
            <a:ext cx="3846235" cy="460851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03844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3" cstate="print"/>
          <a:srcRect/>
          <a:stretch>
            <a:fillRect/>
          </a:stretch>
        </p:blipFill>
        <p:spPr bwMode="auto">
          <a:xfrm>
            <a:off x="5807968" y="332656"/>
            <a:ext cx="4644008" cy="6120680"/>
          </a:xfrm>
          <a:prstGeom prst="rect">
            <a:avLst/>
          </a:prstGeom>
          <a:noFill/>
          <a:ln w="38100">
            <a:solidFill>
              <a:schemeClr val="tx1"/>
            </a:solidFill>
            <a:miter lim="800000"/>
            <a:headEnd/>
            <a:tailEnd/>
          </a:ln>
        </p:spPr>
      </p:pic>
      <p:sp>
        <p:nvSpPr>
          <p:cNvPr id="3" name="Rectangle 2"/>
          <p:cNvSpPr/>
          <p:nvPr/>
        </p:nvSpPr>
        <p:spPr>
          <a:xfrm>
            <a:off x="1954560" y="1467305"/>
            <a:ext cx="3745240" cy="4401205"/>
          </a:xfrm>
          <a:prstGeom prst="rect">
            <a:avLst/>
          </a:prstGeom>
        </p:spPr>
        <p:txBody>
          <a:bodyPr wrap="square">
            <a:spAutoFit/>
          </a:bodyPr>
          <a:lstStyle/>
          <a:p>
            <a:pPr algn="l">
              <a:spcBef>
                <a:spcPct val="0"/>
              </a:spcBef>
            </a:pPr>
            <a:r>
              <a:rPr lang="en-US" sz="2800" b="1" i="1" dirty="0">
                <a:solidFill>
                  <a:prstClr val="black"/>
                </a:solidFill>
              </a:rPr>
              <a:t>A Longitudinal transection of a lung showing a wedge shaped peripheral hemorrhagic infarction </a:t>
            </a:r>
          </a:p>
          <a:p>
            <a:pPr algn="l">
              <a:spcBef>
                <a:spcPct val="0"/>
              </a:spcBef>
            </a:pPr>
            <a:r>
              <a:rPr lang="en-US" sz="2800" b="1" i="1" dirty="0" smtClean="0">
                <a:solidFill>
                  <a:prstClr val="black"/>
                </a:solidFill>
              </a:rPr>
              <a:t> </a:t>
            </a:r>
            <a:endParaRPr lang="en-US" sz="2800" b="1" i="1" dirty="0">
              <a:solidFill>
                <a:prstClr val="black"/>
              </a:solidFill>
            </a:endParaRPr>
          </a:p>
          <a:p>
            <a:pPr algn="l">
              <a:spcBef>
                <a:spcPct val="0"/>
              </a:spcBef>
            </a:pPr>
            <a:r>
              <a:rPr lang="en-US" sz="2800" b="1" i="1" dirty="0">
                <a:solidFill>
                  <a:prstClr val="black"/>
                </a:solidFill>
              </a:rPr>
              <a:t>A thrombus is seen in a major branch of pulmonary artery </a:t>
            </a:r>
          </a:p>
          <a:p>
            <a:pPr algn="l">
              <a:spcBef>
                <a:spcPct val="0"/>
              </a:spcBef>
            </a:pPr>
            <a:r>
              <a:rPr lang="en-US" sz="2800" b="1" i="1" dirty="0">
                <a:solidFill>
                  <a:prstClr val="black"/>
                </a:solidFill>
              </a:rPr>
              <a:t>( arrow head ) </a:t>
            </a:r>
            <a:endParaRPr lang="en-US" b="1" i="1" dirty="0">
              <a:solidFill>
                <a:prstClr val="black"/>
              </a:solidFill>
            </a:endParaRPr>
          </a:p>
        </p:txBody>
      </p:sp>
      <p:sp>
        <p:nvSpPr>
          <p:cNvPr id="5" name="Rounded Rectangle 4"/>
          <p:cNvSpPr/>
          <p:nvPr/>
        </p:nvSpPr>
        <p:spPr>
          <a:xfrm>
            <a:off x="1703512" y="359078"/>
            <a:ext cx="3996288" cy="83767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a:solidFill>
                  <a:prstClr val="white"/>
                </a:solidFill>
                <a:effectLst>
                  <a:outerShdw blurRad="38100" dist="38100" dir="2700000" algn="tl">
                    <a:srgbClr val="000000">
                      <a:alpha val="43137"/>
                    </a:srgbClr>
                  </a:outerShdw>
                </a:effectLst>
              </a:rPr>
              <a:t>Pulmonary embolus and</a:t>
            </a:r>
          </a:p>
          <a:p>
            <a:pPr algn="ctr"/>
            <a:r>
              <a:rPr lang="en-US" sz="2600" b="1" i="1" dirty="0">
                <a:solidFill>
                  <a:prstClr val="white"/>
                </a:solidFill>
                <a:effectLst>
                  <a:outerShdw blurRad="38100" dist="38100" dir="2700000" algn="tl">
                    <a:srgbClr val="000000">
                      <a:alpha val="43137"/>
                    </a:srgbClr>
                  </a:outerShdw>
                </a:effectLst>
              </a:rPr>
              <a:t> infarction in the Lung</a:t>
            </a:r>
          </a:p>
        </p:txBody>
      </p:sp>
      <p:sp>
        <p:nvSpPr>
          <p:cNvPr id="7" name="Left Arrow 6"/>
          <p:cNvSpPr/>
          <p:nvPr/>
        </p:nvSpPr>
        <p:spPr>
          <a:xfrm rot="14682526">
            <a:off x="8053969" y="2010212"/>
            <a:ext cx="740210" cy="300805"/>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9436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00400" y="266700"/>
            <a:ext cx="6019800" cy="72390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i="1" dirty="0">
              <a:solidFill>
                <a:prstClr val="white"/>
              </a:solidFill>
              <a:effectLst>
                <a:outerShdw blurRad="38100" dist="38100" dir="2700000" algn="tl">
                  <a:srgbClr val="000000">
                    <a:alpha val="43137"/>
                  </a:srgbClr>
                </a:outerShdw>
              </a:effectLst>
            </a:endParaRPr>
          </a:p>
          <a:p>
            <a:pPr algn="ctr"/>
            <a:r>
              <a:rPr lang="en-US" sz="2600" b="1" i="1" dirty="0">
                <a:solidFill>
                  <a:prstClr val="white"/>
                </a:solidFill>
                <a:effectLst>
                  <a:outerShdw blurRad="38100" dist="38100" dir="2700000" algn="tl">
                    <a:srgbClr val="000000">
                      <a:alpha val="43137"/>
                    </a:srgbClr>
                  </a:outerShdw>
                </a:effectLst>
              </a:rPr>
              <a:t>Pulmonary Embolus with infarction  – CT scan</a:t>
            </a:r>
          </a:p>
          <a:p>
            <a:pPr algn="ctr"/>
            <a:r>
              <a:rPr lang="en-US" sz="2600" b="1" i="1" dirty="0">
                <a:solidFill>
                  <a:prstClr val="white"/>
                </a:solidFill>
                <a:effectLst>
                  <a:outerShdw blurRad="38100" dist="38100" dir="2700000" algn="tl">
                    <a:srgbClr val="000000">
                      <a:alpha val="43137"/>
                    </a:srgbClr>
                  </a:outerShdw>
                </a:effectLst>
              </a:rPr>
              <a:t>  </a:t>
            </a:r>
          </a:p>
        </p:txBody>
      </p:sp>
      <p:sp>
        <p:nvSpPr>
          <p:cNvPr id="3" name="TextBox 2"/>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4" name="TextBox 3"/>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7" name="Rectangle 6"/>
          <p:cNvSpPr/>
          <p:nvPr/>
        </p:nvSpPr>
        <p:spPr>
          <a:xfrm>
            <a:off x="3160440" y="5743059"/>
            <a:ext cx="6593160" cy="646331"/>
          </a:xfrm>
          <a:prstGeom prst="rect">
            <a:avLst/>
          </a:prstGeom>
        </p:spPr>
        <p:txBody>
          <a:bodyPr wrap="square">
            <a:spAutoFit/>
          </a:bodyPr>
          <a:lstStyle/>
          <a:p>
            <a:pPr algn="ctr"/>
            <a:r>
              <a:rPr lang="en-US" b="1" i="1" dirty="0"/>
              <a:t>CT scan - white arrows show pulmonary embolus </a:t>
            </a:r>
            <a:r>
              <a:rPr lang="en-US" b="1" dirty="0"/>
              <a:t>with lung infarction</a:t>
            </a:r>
            <a:endParaRPr lang="en-US" b="1" i="1" dirty="0"/>
          </a:p>
        </p:txBody>
      </p:sp>
      <p:pic>
        <p:nvPicPr>
          <p:cNvPr id="2050" name="Picture 2" descr="http://images.radiopaedia.org/images/632691/cb2c4999e114a5f0f9eef47c28b9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1" y="1143000"/>
            <a:ext cx="4422775" cy="442277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5334000" y="3742742"/>
            <a:ext cx="3810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867400" y="3857042"/>
            <a:ext cx="76200" cy="41015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902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544" y="5797713"/>
            <a:ext cx="8352928" cy="923330"/>
          </a:xfrm>
          <a:prstGeom prst="rect">
            <a:avLst/>
          </a:prstGeom>
        </p:spPr>
        <p:txBody>
          <a:bodyPr wrap="square">
            <a:spAutoFit/>
          </a:bodyPr>
          <a:lstStyle/>
          <a:p>
            <a:pPr algn="ctr"/>
            <a:r>
              <a:rPr lang="en-US" b="1" i="1" dirty="0">
                <a:solidFill>
                  <a:prstClr val="black"/>
                </a:solidFill>
              </a:rPr>
              <a:t>Microscopic appearance of a pulmonary thromboembolus in a large pulmonary artery. There are interdigitating areas of pale pink and red that form the "lines of Zahn" characteristic for a thrombus.</a:t>
            </a:r>
          </a:p>
        </p:txBody>
      </p:sp>
      <p:pic>
        <p:nvPicPr>
          <p:cNvPr id="48130" name="Picture 2" descr="http://library.med.utah.edu/WebPath/jpeg1/LUNG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836712"/>
            <a:ext cx="8208912" cy="49610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423592" y="260649"/>
            <a:ext cx="7344816"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Pulmonary artery thromboembolus - LPF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44795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library.med.utah.edu/WebPath/jpeg1/LUNG1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836712"/>
            <a:ext cx="8352928" cy="498132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063552" y="5890046"/>
            <a:ext cx="8064896" cy="923330"/>
          </a:xfrm>
          <a:prstGeom prst="rect">
            <a:avLst/>
          </a:prstGeom>
        </p:spPr>
        <p:txBody>
          <a:bodyPr wrap="square">
            <a:spAutoFit/>
          </a:bodyPr>
          <a:lstStyle/>
          <a:p>
            <a:pPr algn="ctr"/>
            <a:r>
              <a:rPr lang="en-US" b="1" i="1" dirty="0">
                <a:solidFill>
                  <a:prstClr val="black"/>
                </a:solidFill>
              </a:rPr>
              <a:t>A small peripheral pulmonary artery thromboembolus. If these small PE are showered into the pulmonary circulation at once or over a period of time will lead to pulmonary hypertension.</a:t>
            </a:r>
          </a:p>
        </p:txBody>
      </p:sp>
      <p:sp>
        <p:nvSpPr>
          <p:cNvPr id="3" name="Rounded Rectangle 2"/>
          <p:cNvSpPr/>
          <p:nvPr/>
        </p:nvSpPr>
        <p:spPr>
          <a:xfrm>
            <a:off x="2279576" y="260649"/>
            <a:ext cx="7776864"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Small pulmonary artery thromboembolus - HPF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4" name="TextBox 3"/>
          <p:cNvSpPr txBox="1"/>
          <p:nvPr/>
        </p:nvSpPr>
        <p:spPr>
          <a:xfrm>
            <a:off x="6636063" y="3327375"/>
            <a:ext cx="72007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Fibrin</a:t>
            </a:r>
            <a:endParaRPr lang="en-US" dirty="0"/>
          </a:p>
        </p:txBody>
      </p:sp>
      <p:sp>
        <p:nvSpPr>
          <p:cNvPr id="5" name="TextBox 4"/>
          <p:cNvSpPr txBox="1"/>
          <p:nvPr/>
        </p:nvSpPr>
        <p:spPr>
          <a:xfrm>
            <a:off x="1524000" y="4032462"/>
            <a:ext cx="295882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Organization by fibrous tissue</a:t>
            </a:r>
            <a:endParaRPr lang="en-US" dirty="0"/>
          </a:p>
        </p:txBody>
      </p:sp>
    </p:spTree>
    <p:extLst>
      <p:ext uri="{BB962C8B-B14F-4D97-AF65-F5344CB8AC3E}">
        <p14:creationId xmlns:p14="http://schemas.microsoft.com/office/powerpoint/2010/main" val="3597088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5589240"/>
            <a:ext cx="8640960" cy="923330"/>
          </a:xfrm>
          <a:prstGeom prst="rect">
            <a:avLst/>
          </a:prstGeom>
        </p:spPr>
        <p:txBody>
          <a:bodyPr wrap="square">
            <a:spAutoFit/>
          </a:bodyPr>
          <a:lstStyle/>
          <a:p>
            <a:pPr algn="ctr"/>
            <a:r>
              <a:rPr lang="en-US" b="1" i="1" dirty="0">
                <a:solidFill>
                  <a:prstClr val="black"/>
                </a:solidFill>
              </a:rPr>
              <a:t>The rounded holes that appear in the vascular spaces here in the lung are fat emboli. Fat embolization syndrome occurs most often following trauma with fracture of long bones that releases fat globules into the circulation which are trapped in pulmonary capillaries</a:t>
            </a:r>
          </a:p>
        </p:txBody>
      </p:sp>
      <p:pic>
        <p:nvPicPr>
          <p:cNvPr id="69634" name="Picture 2" descr="http://library.med.utah.edu/WebPath/jpeg1/LUNG0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3472" y="908720"/>
            <a:ext cx="8328992" cy="46805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567608" y="188640"/>
            <a:ext cx="691276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Fat Embolism in the Lung - HPF</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371491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153" y="5250105"/>
            <a:ext cx="7056784" cy="1512168"/>
          </a:xfrm>
        </p:spPr>
        <p:txBody>
          <a:bodyPr>
            <a:noAutofit/>
          </a:bodyPr>
          <a:lstStyle/>
          <a:p>
            <a:pPr algn="ctr"/>
            <a:r>
              <a:rPr lang="en-US" sz="1800" b="1" i="1" dirty="0"/>
              <a:t>This view shows a </a:t>
            </a:r>
            <a:r>
              <a:rPr lang="en-US" sz="1800" b="1" i="1" dirty="0">
                <a:solidFill>
                  <a:srgbClr val="FF0000"/>
                </a:solidFill>
              </a:rPr>
              <a:t>BRONCHIOLE (right) </a:t>
            </a:r>
            <a:r>
              <a:rPr lang="en-US" sz="1800" b="1" i="1" dirty="0"/>
              <a:t>and </a:t>
            </a:r>
            <a:r>
              <a:rPr lang="en-US" sz="1800" b="1" i="1" dirty="0">
                <a:solidFill>
                  <a:srgbClr val="FF0000"/>
                </a:solidFill>
              </a:rPr>
              <a:t>Blood Vessel (left) </a:t>
            </a:r>
            <a:r>
              <a:rPr lang="en-US" sz="1800" b="1" i="1" dirty="0"/>
              <a:t>in cross-section as well as numerous </a:t>
            </a:r>
            <a:r>
              <a:rPr lang="en-US" sz="1800" b="1" i="1" dirty="0">
                <a:solidFill>
                  <a:srgbClr val="FF0000"/>
                </a:solidFill>
              </a:rPr>
              <a:t>ALVEOLI</a:t>
            </a:r>
            <a:r>
              <a:rPr lang="en-US" sz="1800" b="1" i="1" dirty="0"/>
              <a:t> in normal lung at 100X magnification. </a:t>
            </a:r>
            <a:br>
              <a:rPr lang="en-US" sz="1800" b="1" i="1" dirty="0"/>
            </a:br>
            <a:r>
              <a:rPr lang="en-US" sz="1800" b="1" i="1" dirty="0"/>
              <a:t> The bronchiole inner membrane is composed of </a:t>
            </a:r>
            <a:r>
              <a:rPr lang="en-US" sz="1800" b="1" i="1" dirty="0" err="1"/>
              <a:t>pseudostratified</a:t>
            </a:r>
            <a:r>
              <a:rPr lang="en-US" sz="1800" b="1" i="1" dirty="0"/>
              <a:t> columnar epithelial tissue. Portions of hyaline cartilage rings can also be seen outside of the bronchiole. </a:t>
            </a:r>
          </a:p>
        </p:txBody>
      </p:sp>
      <p:pic>
        <p:nvPicPr>
          <p:cNvPr id="4100" name="Picture 4" descr="image 1"/>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l="29798" r="29798"/>
          <a:stretch>
            <a:fillRect/>
          </a:stretch>
        </p:blipFill>
        <p:spPr bwMode="auto">
          <a:xfrm>
            <a:off x="2639616" y="914400"/>
            <a:ext cx="6912768" cy="43148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639616" y="188640"/>
            <a:ext cx="6912768"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Histology of the Lungs - Bronchiole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117036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5589240"/>
            <a:ext cx="8136904" cy="1008112"/>
          </a:xfrm>
        </p:spPr>
        <p:txBody>
          <a:bodyPr>
            <a:normAutofit/>
          </a:bodyPr>
          <a:lstStyle/>
          <a:p>
            <a:pPr algn="ctr"/>
            <a:r>
              <a:rPr lang="en-US" sz="1800" b="1" i="1" dirty="0"/>
              <a:t> </a:t>
            </a:r>
            <a:r>
              <a:rPr lang="en-US" sz="1800" b="1" i="1" dirty="0">
                <a:solidFill>
                  <a:srgbClr val="FF0000"/>
                </a:solidFill>
              </a:rPr>
              <a:t>Normal Alveoli: </a:t>
            </a:r>
            <a:r>
              <a:rPr lang="en-US" sz="1800" b="1" i="1" dirty="0"/>
              <a:t>These oval-shaped alveoli expand with air during inspiration, have very thin epithelial walls and are surrounded by capillaries creating the respiratory membrane where gas exchange occurs between air and blood</a:t>
            </a:r>
          </a:p>
        </p:txBody>
      </p:sp>
      <p:pic>
        <p:nvPicPr>
          <p:cNvPr id="5122" name="Picture 2" descr="imag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552" y="908720"/>
            <a:ext cx="8136904" cy="47525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711624" y="260648"/>
            <a:ext cx="6480720"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Histology of the Lungs - Alveoli</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603716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75520" y="1124745"/>
            <a:ext cx="8784976" cy="5262979"/>
          </a:xfrm>
          <a:prstGeom prst="rect">
            <a:avLst/>
          </a:prstGeom>
        </p:spPr>
        <p:txBody>
          <a:bodyPr wrap="square">
            <a:spAutoFit/>
          </a:bodyPr>
          <a:lstStyle/>
          <a:p>
            <a:pPr marL="287338" indent="-287338" algn="l" rtl="0">
              <a:buAutoNum type="arabicPeriod"/>
            </a:pPr>
            <a:r>
              <a:rPr lang="en-US" sz="2400" b="1" dirty="0">
                <a:solidFill>
                  <a:srgbClr val="990000"/>
                </a:solidFill>
              </a:rPr>
              <a:t>Inflammatory lung diseases: </a:t>
            </a:r>
          </a:p>
          <a:p>
            <a:pPr marL="457200" indent="-457200" algn="l" rtl="0"/>
            <a:r>
              <a:rPr lang="en-US" sz="2000" b="1" dirty="0">
                <a:solidFill>
                  <a:srgbClr val="990000"/>
                </a:solidFill>
              </a:rPr>
              <a:t>        </a:t>
            </a:r>
            <a:r>
              <a:rPr lang="en-US" sz="2000" dirty="0"/>
              <a:t>(Asthma, cystic fibrosis, &amp; COPD)</a:t>
            </a:r>
            <a:endParaRPr lang="en-US" sz="2000" b="1" dirty="0">
              <a:solidFill>
                <a:srgbClr val="990000"/>
              </a:solidFill>
            </a:endParaRPr>
          </a:p>
          <a:p>
            <a:pPr algn="l" rtl="0"/>
            <a:r>
              <a:rPr lang="en-US" sz="2000" b="1" dirty="0"/>
              <a:t>2. </a:t>
            </a:r>
            <a:r>
              <a:rPr lang="en-US" sz="2400" b="1" dirty="0">
                <a:solidFill>
                  <a:srgbClr val="990000"/>
                </a:solidFill>
              </a:rPr>
              <a:t>Restrictive lung diseases: </a:t>
            </a:r>
            <a:endParaRPr lang="en-US" sz="2000" b="1" dirty="0">
              <a:solidFill>
                <a:srgbClr val="990000"/>
              </a:solidFill>
            </a:endParaRPr>
          </a:p>
          <a:p>
            <a:pPr algn="l" rtl="0"/>
            <a:r>
              <a:rPr lang="en-US" sz="2000" b="1" dirty="0"/>
              <a:t>        </a:t>
            </a:r>
            <a:r>
              <a:rPr lang="en-US" sz="2000" b="1" u="sng" dirty="0"/>
              <a:t>(Allergic Alveolitis) </a:t>
            </a:r>
          </a:p>
          <a:p>
            <a:pPr algn="l" rtl="0"/>
            <a:r>
              <a:rPr lang="en-US" sz="2000" b="1" dirty="0"/>
              <a:t>3. </a:t>
            </a:r>
            <a:r>
              <a:rPr lang="en-US" sz="2400" b="1" dirty="0">
                <a:solidFill>
                  <a:srgbClr val="990000"/>
                </a:solidFill>
              </a:rPr>
              <a:t>Obstructive lung diseases :</a:t>
            </a:r>
          </a:p>
          <a:p>
            <a:pPr marL="234950" lvl="1" algn="l" rtl="0"/>
            <a:r>
              <a:rPr lang="en-US" sz="2000" dirty="0"/>
              <a:t>(</a:t>
            </a:r>
            <a:r>
              <a:rPr lang="en-US" sz="2000" b="1" u="sng" dirty="0"/>
              <a:t>Bronchial Asthma</a:t>
            </a:r>
            <a:r>
              <a:rPr lang="en-US" sz="2000" dirty="0"/>
              <a:t>, </a:t>
            </a:r>
            <a:r>
              <a:rPr lang="en-US" sz="2000" b="1" u="sng" dirty="0"/>
              <a:t>Bronchiectasis</a:t>
            </a:r>
            <a:r>
              <a:rPr lang="en-US" sz="2000" dirty="0"/>
              <a:t>, &amp; (</a:t>
            </a:r>
            <a:r>
              <a:rPr lang="en-US" sz="2000" b="1" dirty="0"/>
              <a:t>COPD</a:t>
            </a:r>
            <a:r>
              <a:rPr lang="en-US" sz="2000" dirty="0"/>
              <a:t>- </a:t>
            </a:r>
            <a:r>
              <a:rPr lang="en-US" sz="2000" b="1" u="sng" dirty="0"/>
              <a:t>Ch. Bronchitis</a:t>
            </a:r>
            <a:r>
              <a:rPr lang="en-US" sz="2000" b="1" dirty="0"/>
              <a:t> </a:t>
            </a:r>
            <a:r>
              <a:rPr lang="en-US" sz="2000" dirty="0"/>
              <a:t>&amp; </a:t>
            </a:r>
            <a:r>
              <a:rPr lang="en-US" sz="2000" b="1" u="sng" dirty="0"/>
              <a:t>Emphysema</a:t>
            </a:r>
            <a:r>
              <a:rPr lang="en-US" sz="2000" dirty="0"/>
              <a:t> ))</a:t>
            </a:r>
            <a:endParaRPr lang="en-US" sz="2000" b="1" dirty="0"/>
          </a:p>
          <a:p>
            <a:pPr algn="l" rtl="0"/>
            <a:r>
              <a:rPr lang="en-US" sz="2000" b="1" dirty="0"/>
              <a:t>4. </a:t>
            </a:r>
            <a:r>
              <a:rPr lang="en-US" sz="2400" b="1" dirty="0">
                <a:solidFill>
                  <a:srgbClr val="990000"/>
                </a:solidFill>
              </a:rPr>
              <a:t>Respiratory tract infections: </a:t>
            </a:r>
            <a:endParaRPr lang="en-US" sz="2000" b="1" dirty="0">
              <a:solidFill>
                <a:srgbClr val="990000"/>
              </a:solidFill>
            </a:endParaRPr>
          </a:p>
          <a:p>
            <a:pPr lvl="1" algn="l" rtl="0">
              <a:buFontTx/>
              <a:buChar char="-"/>
            </a:pPr>
            <a:r>
              <a:rPr lang="en-US" sz="2000" b="1" dirty="0"/>
              <a:t>Upper resp. tract infection </a:t>
            </a:r>
            <a:r>
              <a:rPr lang="en-US" sz="2000" dirty="0"/>
              <a:t>(sinusitis, tonsillitis, otitis media, pharyngitis      </a:t>
            </a:r>
          </a:p>
          <a:p>
            <a:pPr lvl="1" algn="l" rtl="0"/>
            <a:r>
              <a:rPr lang="en-US" sz="2000" dirty="0"/>
              <a:t>&amp; laryngitis )</a:t>
            </a:r>
          </a:p>
          <a:p>
            <a:pPr lvl="1" algn="l" rtl="0">
              <a:buFontTx/>
              <a:buChar char="-"/>
            </a:pPr>
            <a:r>
              <a:rPr lang="en-US" sz="2000" b="1" dirty="0"/>
              <a:t>Lower resp. tract infection </a:t>
            </a:r>
            <a:r>
              <a:rPr lang="en-US" sz="2000" dirty="0"/>
              <a:t>(</a:t>
            </a:r>
            <a:r>
              <a:rPr lang="en-US" sz="2000" b="1" u="sng" dirty="0"/>
              <a:t>Pneumonia</a:t>
            </a:r>
            <a:r>
              <a:rPr lang="en-US" sz="2000" dirty="0"/>
              <a:t> &amp; </a:t>
            </a:r>
            <a:r>
              <a:rPr lang="en-US" sz="2000" b="1" u="sng" dirty="0"/>
              <a:t>Bronchopneumonia , T.B.</a:t>
            </a:r>
            <a:r>
              <a:rPr lang="en-US" sz="2000" dirty="0"/>
              <a:t>)</a:t>
            </a:r>
          </a:p>
          <a:p>
            <a:pPr marL="0" lvl="1" algn="l" rtl="0"/>
            <a:r>
              <a:rPr lang="en-US" sz="2000" b="1" dirty="0"/>
              <a:t>5.</a:t>
            </a:r>
            <a:r>
              <a:rPr lang="en-US" sz="2400" b="1" dirty="0">
                <a:solidFill>
                  <a:srgbClr val="990000"/>
                </a:solidFill>
              </a:rPr>
              <a:t>Malignant tumors</a:t>
            </a:r>
            <a:r>
              <a:rPr lang="en-US" sz="2000" b="1" dirty="0"/>
              <a:t>(</a:t>
            </a:r>
            <a:r>
              <a:rPr lang="en-US" sz="2000" b="1" u="sng" dirty="0" err="1"/>
              <a:t>SquamousCC</a:t>
            </a:r>
            <a:r>
              <a:rPr lang="en-US" sz="2000" dirty="0"/>
              <a:t>, </a:t>
            </a:r>
            <a:r>
              <a:rPr lang="en-US" sz="2000" b="1" u="sng" dirty="0"/>
              <a:t>adenocarcinoma</a:t>
            </a:r>
            <a:r>
              <a:rPr lang="en-US" sz="2000" dirty="0"/>
              <a:t>, </a:t>
            </a:r>
            <a:r>
              <a:rPr lang="en-US" sz="2000" b="1" u="sng" dirty="0"/>
              <a:t>Large CC </a:t>
            </a:r>
            <a:r>
              <a:rPr lang="en-US" sz="2000" dirty="0"/>
              <a:t>&amp; </a:t>
            </a:r>
            <a:r>
              <a:rPr lang="en-US" sz="2000" b="1" u="sng" dirty="0"/>
              <a:t>Small CC</a:t>
            </a:r>
            <a:r>
              <a:rPr lang="en-US" sz="2000" dirty="0"/>
              <a:t>)</a:t>
            </a:r>
          </a:p>
          <a:p>
            <a:pPr marL="0" lvl="1" algn="l" rtl="0"/>
            <a:r>
              <a:rPr lang="en-US" sz="2000" b="1" dirty="0"/>
              <a:t>6. </a:t>
            </a:r>
            <a:r>
              <a:rPr lang="en-US" sz="2400" b="1" dirty="0">
                <a:solidFill>
                  <a:srgbClr val="990000"/>
                </a:solidFill>
              </a:rPr>
              <a:t>Benign tumors </a:t>
            </a:r>
            <a:r>
              <a:rPr lang="en-US" sz="2000" dirty="0"/>
              <a:t>(Pulmonary hamartoma, pulmonary sequestration)</a:t>
            </a:r>
          </a:p>
          <a:p>
            <a:pPr algn="l" rtl="0"/>
            <a:r>
              <a:rPr lang="en-US" sz="2000" b="1" dirty="0"/>
              <a:t>7. </a:t>
            </a:r>
            <a:r>
              <a:rPr lang="en-US" sz="2400" b="1" dirty="0">
                <a:solidFill>
                  <a:srgbClr val="990000"/>
                </a:solidFill>
              </a:rPr>
              <a:t>Pleural cavity diseases </a:t>
            </a:r>
            <a:r>
              <a:rPr lang="en-US" sz="2000" dirty="0"/>
              <a:t>( </a:t>
            </a:r>
            <a:r>
              <a:rPr lang="en-US" sz="2000" dirty="0" err="1"/>
              <a:t>eg</a:t>
            </a:r>
            <a:r>
              <a:rPr lang="en-US" sz="2000" dirty="0"/>
              <a:t>. Mesothelioma, effusion )</a:t>
            </a:r>
          </a:p>
          <a:p>
            <a:pPr algn="l" rtl="0"/>
            <a:r>
              <a:rPr lang="en-US" sz="2000" b="1" dirty="0"/>
              <a:t>8. </a:t>
            </a:r>
            <a:r>
              <a:rPr lang="en-US" sz="2400" b="1" dirty="0">
                <a:solidFill>
                  <a:srgbClr val="990000"/>
                </a:solidFill>
              </a:rPr>
              <a:t>Pulmonary vascular diseases </a:t>
            </a:r>
            <a:r>
              <a:rPr lang="en-US" sz="2000" dirty="0"/>
              <a:t>(Embolism, edema &amp; hypertension)</a:t>
            </a:r>
          </a:p>
          <a:p>
            <a:pPr algn="l" rtl="0"/>
            <a:r>
              <a:rPr lang="en-US" sz="2000" b="1" dirty="0"/>
              <a:t>9. </a:t>
            </a:r>
            <a:r>
              <a:rPr lang="en-US" sz="2400" b="1" dirty="0">
                <a:solidFill>
                  <a:srgbClr val="990000"/>
                </a:solidFill>
              </a:rPr>
              <a:t>Neonatal diseases </a:t>
            </a:r>
            <a:r>
              <a:rPr lang="en-US" sz="2000" dirty="0"/>
              <a:t>(pulmonary hyperplasia.)</a:t>
            </a:r>
          </a:p>
        </p:txBody>
      </p:sp>
      <p:sp>
        <p:nvSpPr>
          <p:cNvPr id="7" name="Rectangle 6"/>
          <p:cNvSpPr/>
          <p:nvPr/>
        </p:nvSpPr>
        <p:spPr>
          <a:xfrm>
            <a:off x="2855640" y="260648"/>
            <a:ext cx="6192688" cy="523220"/>
          </a:xfrm>
          <a:prstGeom prst="rect">
            <a:avLst/>
          </a:prstGeom>
          <a:solidFill>
            <a:srgbClr val="563C9E"/>
          </a:solidFill>
        </p:spPr>
        <p:txBody>
          <a:bodyPr wrap="square">
            <a:spAutoFit/>
          </a:bodyPr>
          <a:lstStyle/>
          <a:p>
            <a:pPr lvl="0" algn="ctr"/>
            <a:r>
              <a:rPr lang="en-US" sz="2800" b="1" i="1" dirty="0">
                <a:solidFill>
                  <a:schemeClr val="bg1"/>
                </a:solidFill>
                <a:effectLst>
                  <a:outerShdw blurRad="38100" dist="38100" dir="2700000" algn="tl">
                    <a:srgbClr val="000000">
                      <a:alpha val="43137"/>
                    </a:srgbClr>
                  </a:outerShdw>
                </a:effectLst>
              </a:rPr>
              <a:t>Classification of Respiratory Diseases </a:t>
            </a:r>
          </a:p>
        </p:txBody>
      </p:sp>
      <p:sp>
        <p:nvSpPr>
          <p:cNvPr id="5" name="TextBox 4"/>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068674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2569</Words>
  <Application>Microsoft Office PowerPoint</Application>
  <PresentationFormat>Widescreen</PresentationFormat>
  <Paragraphs>371</Paragraphs>
  <Slides>68</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Aharoni</vt:lpstr>
      <vt:lpstr>Arial</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Lung Anatomy</vt:lpstr>
      <vt:lpstr>PowerPoint Presentation</vt:lpstr>
      <vt:lpstr>PowerPoint Presentation</vt:lpstr>
      <vt:lpstr>This view shows a BRONCHIOLE (right) and Blood Vessel (left) in cross-section as well as numerous ALVEOLI in normal lung at 100X magnification.   The bronchiole inner membrane is composed of pseudostratified columnar epithelial tissue. Portions of hyaline cartilage rings can also be seen outside of the bronchiole. </vt:lpstr>
      <vt:lpstr> Normal Alveoli: These oval-shaped alveoli expand with air during inspiration, have very thin epithelial walls and are surrounded by capillaries creating the respiratory membrane where gas exchange occurs between air and blood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Maha Mohammead Arfah</dc:creator>
  <cp:lastModifiedBy>Maha Mohammead Arfah</cp:lastModifiedBy>
  <cp:revision>8</cp:revision>
  <dcterms:created xsi:type="dcterms:W3CDTF">2018-01-18T10:13:01Z</dcterms:created>
  <dcterms:modified xsi:type="dcterms:W3CDTF">2019-12-30T13:39:33Z</dcterms:modified>
</cp:coreProperties>
</file>