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5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1977" autoAdjust="0"/>
    <p:restoredTop sz="94660"/>
  </p:normalViewPr>
  <p:slideViewPr>
    <p:cSldViewPr snapToGrid="0">
      <p:cViewPr varScale="1">
        <p:scale>
          <a:sx n="75" d="100"/>
          <a:sy n="75" d="100"/>
        </p:scale>
        <p:origin x="90"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FC14DB61-E735-43D7-ACD4-81585EDB1B3C}" type="datetimeFigureOut">
              <a:rPr lang="ar-SA" smtClean="0"/>
              <a:t>04/05/1441</a:t>
            </a:fld>
            <a:endParaRPr lang="ar-S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A9B9261A-85BB-441D-95E2-EAD13BC3DBE6}" type="slidenum">
              <a:rPr lang="ar-SA" smtClean="0"/>
              <a:t>‹#›</a:t>
            </a:fld>
            <a:endParaRPr lang="ar-SA"/>
          </a:p>
        </p:txBody>
      </p:sp>
    </p:spTree>
    <p:extLst>
      <p:ext uri="{BB962C8B-B14F-4D97-AF65-F5344CB8AC3E}">
        <p14:creationId xmlns:p14="http://schemas.microsoft.com/office/powerpoint/2010/main" val="183938506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4C11AB-69A3-41D4-8898-AE4E00A58B62}" type="slidenum">
              <a:rPr lang="en-US"/>
              <a:pPr/>
              <a:t>13</a:t>
            </a:fld>
            <a:endParaRPr lang="en-US"/>
          </a:p>
        </p:txBody>
      </p:sp>
      <p:sp>
        <p:nvSpPr>
          <p:cNvPr id="197634"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1976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dirty="0"/>
          </a:p>
        </p:txBody>
      </p:sp>
    </p:spTree>
    <p:extLst>
      <p:ext uri="{BB962C8B-B14F-4D97-AF65-F5344CB8AC3E}">
        <p14:creationId xmlns:p14="http://schemas.microsoft.com/office/powerpoint/2010/main" val="2051230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6488FA9D-8E7B-4D82-BDD9-01025BD85BD8}" type="slidenum">
              <a:rPr lang="en-US" smtClean="0"/>
              <a:pPr/>
              <a:t>16</a:t>
            </a:fld>
            <a:endParaRPr lang="en-US" smtClean="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824763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29</a:t>
            </a:fld>
            <a:endParaRPr lang="en-US"/>
          </a:p>
        </p:txBody>
      </p:sp>
    </p:spTree>
    <p:extLst>
      <p:ext uri="{BB962C8B-B14F-4D97-AF65-F5344CB8AC3E}">
        <p14:creationId xmlns:p14="http://schemas.microsoft.com/office/powerpoint/2010/main" val="2477884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42</a:t>
            </a:fld>
            <a:endParaRPr lang="en-US"/>
          </a:p>
        </p:txBody>
      </p:sp>
    </p:spTree>
    <p:extLst>
      <p:ext uri="{BB962C8B-B14F-4D97-AF65-F5344CB8AC3E}">
        <p14:creationId xmlns:p14="http://schemas.microsoft.com/office/powerpoint/2010/main" val="273828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a:ln/>
        </p:spPr>
      </p:sp>
      <p:sp>
        <p:nvSpPr>
          <p:cNvPr id="246787" name="Notes Placeholder 2"/>
          <p:cNvSpPr>
            <a:spLocks noGrp="1"/>
          </p:cNvSpPr>
          <p:nvPr>
            <p:ph type="body" idx="1"/>
          </p:nvPr>
        </p:nvSpPr>
        <p:spPr>
          <a:noFill/>
          <a:ln/>
        </p:spPr>
        <p:txBody>
          <a:bodyPr/>
          <a:lstStyle/>
          <a:p>
            <a:pPr eaLnBrk="1" hangingPunct="1"/>
            <a:endParaRPr lang="en-US" smtClean="0"/>
          </a:p>
        </p:txBody>
      </p:sp>
      <p:sp>
        <p:nvSpPr>
          <p:cNvPr id="246788" name="Slide Number Placeholder 3"/>
          <p:cNvSpPr>
            <a:spLocks noGrp="1"/>
          </p:cNvSpPr>
          <p:nvPr>
            <p:ph type="sldNum" sz="quarter" idx="5"/>
          </p:nvPr>
        </p:nvSpPr>
        <p:spPr>
          <a:noFill/>
        </p:spPr>
        <p:txBody>
          <a:bodyPr/>
          <a:lstStyle/>
          <a:p>
            <a:fld id="{2CB367A1-1A7B-409E-AF4A-3EC65F59C764}" type="slidenum">
              <a:rPr lang="en-US" smtClean="0"/>
              <a:pPr/>
              <a:t>44</a:t>
            </a:fld>
            <a:endParaRPr lang="en-US" smtClean="0"/>
          </a:p>
        </p:txBody>
      </p:sp>
    </p:spTree>
    <p:extLst>
      <p:ext uri="{BB962C8B-B14F-4D97-AF65-F5344CB8AC3E}">
        <p14:creationId xmlns:p14="http://schemas.microsoft.com/office/powerpoint/2010/main" val="4086696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45</a:t>
            </a:fld>
            <a:endParaRPr lang="en-US"/>
          </a:p>
        </p:txBody>
      </p:sp>
    </p:spTree>
    <p:extLst>
      <p:ext uri="{BB962C8B-B14F-4D97-AF65-F5344CB8AC3E}">
        <p14:creationId xmlns:p14="http://schemas.microsoft.com/office/powerpoint/2010/main" val="4266407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2099CF-F2C1-40DE-A3BC-8DD8E63715AD}" type="slidenum">
              <a:rPr lang="en-US"/>
              <a:pPr/>
              <a:t>46</a:t>
            </a:fld>
            <a:endParaRPr lang="en-US"/>
          </a:p>
        </p:txBody>
      </p:sp>
      <p:sp>
        <p:nvSpPr>
          <p:cNvPr id="275458"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754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dirty="0"/>
          </a:p>
        </p:txBody>
      </p:sp>
    </p:spTree>
    <p:extLst>
      <p:ext uri="{BB962C8B-B14F-4D97-AF65-F5344CB8AC3E}">
        <p14:creationId xmlns:p14="http://schemas.microsoft.com/office/powerpoint/2010/main" val="1273947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ar-S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ar-SA"/>
          </a:p>
        </p:txBody>
      </p:sp>
      <p:sp>
        <p:nvSpPr>
          <p:cNvPr id="4" name="Date Placeholder 3"/>
          <p:cNvSpPr>
            <a:spLocks noGrp="1"/>
          </p:cNvSpPr>
          <p:nvPr>
            <p:ph type="dt" sz="half" idx="10"/>
          </p:nvPr>
        </p:nvSpPr>
        <p:spPr/>
        <p:txBody>
          <a:bodyPr/>
          <a:lstStyle/>
          <a:p>
            <a:fld id="{2B2D1DC4-ED2A-42F2-B370-6ACE01B3F743}" type="datetimeFigureOut">
              <a:rPr lang="ar-SA" smtClean="0"/>
              <a:t>04/05/1441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2041D8DE-6D2D-406F-BB5F-930EB32E5290}" type="slidenum">
              <a:rPr lang="ar-SA" smtClean="0"/>
              <a:t>‹#›</a:t>
            </a:fld>
            <a:endParaRPr lang="ar-SA"/>
          </a:p>
        </p:txBody>
      </p:sp>
    </p:spTree>
    <p:extLst>
      <p:ext uri="{BB962C8B-B14F-4D97-AF65-F5344CB8AC3E}">
        <p14:creationId xmlns:p14="http://schemas.microsoft.com/office/powerpoint/2010/main" val="2163749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10"/>
          </p:nvPr>
        </p:nvSpPr>
        <p:spPr/>
        <p:txBody>
          <a:bodyPr/>
          <a:lstStyle/>
          <a:p>
            <a:fld id="{2B2D1DC4-ED2A-42F2-B370-6ACE01B3F743}" type="datetimeFigureOut">
              <a:rPr lang="ar-SA" smtClean="0"/>
              <a:t>04/05/1441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2041D8DE-6D2D-406F-BB5F-930EB32E5290}" type="slidenum">
              <a:rPr lang="ar-SA" smtClean="0"/>
              <a:t>‹#›</a:t>
            </a:fld>
            <a:endParaRPr lang="ar-SA"/>
          </a:p>
        </p:txBody>
      </p:sp>
    </p:spTree>
    <p:extLst>
      <p:ext uri="{BB962C8B-B14F-4D97-AF65-F5344CB8AC3E}">
        <p14:creationId xmlns:p14="http://schemas.microsoft.com/office/powerpoint/2010/main" val="1972150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ar-S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10"/>
          </p:nvPr>
        </p:nvSpPr>
        <p:spPr/>
        <p:txBody>
          <a:bodyPr/>
          <a:lstStyle/>
          <a:p>
            <a:fld id="{2B2D1DC4-ED2A-42F2-B370-6ACE01B3F743}" type="datetimeFigureOut">
              <a:rPr lang="ar-SA" smtClean="0"/>
              <a:t>04/05/1441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2041D8DE-6D2D-406F-BB5F-930EB32E5290}" type="slidenum">
              <a:rPr lang="ar-SA" smtClean="0"/>
              <a:t>‹#›</a:t>
            </a:fld>
            <a:endParaRPr lang="ar-SA"/>
          </a:p>
        </p:txBody>
      </p:sp>
    </p:spTree>
    <p:extLst>
      <p:ext uri="{BB962C8B-B14F-4D97-AF65-F5344CB8AC3E}">
        <p14:creationId xmlns:p14="http://schemas.microsoft.com/office/powerpoint/2010/main" val="1177884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6197600" y="1981200"/>
            <a:ext cx="5080000" cy="4114800"/>
          </a:xfrm>
        </p:spPr>
        <p:txBody>
          <a:bodyPr/>
          <a:lstStyle/>
          <a:p>
            <a:r>
              <a:rPr lang="en-US" smtClean="0"/>
              <a:t>Click icon to add online image</a:t>
            </a:r>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defRPr/>
            </a:pPr>
            <a:fld id="{AFAA133B-B006-4D7F-915A-CB4A8A0E254D}" type="slidenum">
              <a:rPr lang="en-US" smtClean="0"/>
              <a:pPr>
                <a:defRPr/>
              </a:pPr>
              <a:t>‹#›</a:t>
            </a:fld>
            <a:endParaRPr lang="en-US"/>
          </a:p>
        </p:txBody>
      </p:sp>
    </p:spTree>
    <p:extLst>
      <p:ext uri="{BB962C8B-B14F-4D97-AF65-F5344CB8AC3E}">
        <p14:creationId xmlns:p14="http://schemas.microsoft.com/office/powerpoint/2010/main" val="1348999765"/>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smtClean="0"/>
              <a:t>Click to edit Master title style</a:t>
            </a:r>
            <a:endParaRPr lang="ar-SA" dirty="0"/>
          </a:p>
        </p:txBody>
      </p:sp>
      <p:sp>
        <p:nvSpPr>
          <p:cNvPr id="3" name="Content Placeholder 2"/>
          <p:cNvSpPr>
            <a:spLocks noGrp="1"/>
          </p:cNvSpPr>
          <p:nvPr>
            <p:ph idx="1"/>
          </p:nvPr>
        </p:nvSpPr>
        <p:spPr/>
        <p:txBody>
          <a:bodyPr/>
          <a:lstStyle>
            <a:lvl1pPr algn="l" rtl="0">
              <a:defRPr/>
            </a:lvl1pPr>
            <a:lvl2pPr algn="l" rtl="0">
              <a:defRPr/>
            </a:lvl2pPr>
            <a:lvl3pPr algn="l" rtl="0">
              <a:defRPr/>
            </a:lvl3pPr>
            <a:lvl4pPr algn="l" rtl="0">
              <a:defRPr/>
            </a:lvl4pPr>
            <a:lvl5pPr algn="l" rtl="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ar-SA" dirty="0"/>
          </a:p>
        </p:txBody>
      </p:sp>
      <p:sp>
        <p:nvSpPr>
          <p:cNvPr id="4" name="Date Placeholder 3"/>
          <p:cNvSpPr>
            <a:spLocks noGrp="1"/>
          </p:cNvSpPr>
          <p:nvPr>
            <p:ph type="dt" sz="half" idx="10"/>
          </p:nvPr>
        </p:nvSpPr>
        <p:spPr/>
        <p:txBody>
          <a:bodyPr/>
          <a:lstStyle/>
          <a:p>
            <a:fld id="{2B2D1DC4-ED2A-42F2-B370-6ACE01B3F743}" type="datetimeFigureOut">
              <a:rPr lang="ar-SA" smtClean="0"/>
              <a:t>04/05/1441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2041D8DE-6D2D-406F-BB5F-930EB32E5290}" type="slidenum">
              <a:rPr lang="ar-SA" smtClean="0"/>
              <a:t>‹#›</a:t>
            </a:fld>
            <a:endParaRPr lang="ar-SA"/>
          </a:p>
        </p:txBody>
      </p:sp>
    </p:spTree>
    <p:extLst>
      <p:ext uri="{BB962C8B-B14F-4D97-AF65-F5344CB8AC3E}">
        <p14:creationId xmlns:p14="http://schemas.microsoft.com/office/powerpoint/2010/main" val="2990597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lgn="l">
              <a:defRPr sz="6000"/>
            </a:lvl1pPr>
          </a:lstStyle>
          <a:p>
            <a:r>
              <a:rPr lang="en-US" dirty="0" smtClean="0"/>
              <a:t>Click to edit Master title style</a:t>
            </a:r>
            <a:endParaRPr lang="ar-SA" dirty="0"/>
          </a:p>
        </p:txBody>
      </p:sp>
      <p:sp>
        <p:nvSpPr>
          <p:cNvPr id="3" name="Text Placeholder 2"/>
          <p:cNvSpPr>
            <a:spLocks noGrp="1"/>
          </p:cNvSpPr>
          <p:nvPr>
            <p:ph type="body" idx="1"/>
          </p:nvPr>
        </p:nvSpPr>
        <p:spPr>
          <a:xfrm>
            <a:off x="831850" y="4589463"/>
            <a:ext cx="10515600" cy="1500187"/>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2B2D1DC4-ED2A-42F2-B370-6ACE01B3F743}" type="datetimeFigureOut">
              <a:rPr lang="ar-SA" smtClean="0"/>
              <a:t>04/05/1441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2041D8DE-6D2D-406F-BB5F-930EB32E5290}" type="slidenum">
              <a:rPr lang="ar-SA" smtClean="0"/>
              <a:t>‹#›</a:t>
            </a:fld>
            <a:endParaRPr lang="ar-SA"/>
          </a:p>
        </p:txBody>
      </p:sp>
    </p:spTree>
    <p:extLst>
      <p:ext uri="{BB962C8B-B14F-4D97-AF65-F5344CB8AC3E}">
        <p14:creationId xmlns:p14="http://schemas.microsoft.com/office/powerpoint/2010/main" val="2946529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Date Placeholder 4"/>
          <p:cNvSpPr>
            <a:spLocks noGrp="1"/>
          </p:cNvSpPr>
          <p:nvPr>
            <p:ph type="dt" sz="half" idx="10"/>
          </p:nvPr>
        </p:nvSpPr>
        <p:spPr/>
        <p:txBody>
          <a:bodyPr/>
          <a:lstStyle/>
          <a:p>
            <a:fld id="{2B2D1DC4-ED2A-42F2-B370-6ACE01B3F743}" type="datetimeFigureOut">
              <a:rPr lang="ar-SA" smtClean="0"/>
              <a:t>04/05/1441</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2041D8DE-6D2D-406F-BB5F-930EB32E5290}" type="slidenum">
              <a:rPr lang="ar-SA" smtClean="0"/>
              <a:t>‹#›</a:t>
            </a:fld>
            <a:endParaRPr lang="ar-SA"/>
          </a:p>
        </p:txBody>
      </p:sp>
    </p:spTree>
    <p:extLst>
      <p:ext uri="{BB962C8B-B14F-4D97-AF65-F5344CB8AC3E}">
        <p14:creationId xmlns:p14="http://schemas.microsoft.com/office/powerpoint/2010/main" val="2713358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ar-S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7" name="Date Placeholder 6"/>
          <p:cNvSpPr>
            <a:spLocks noGrp="1"/>
          </p:cNvSpPr>
          <p:nvPr>
            <p:ph type="dt" sz="half" idx="10"/>
          </p:nvPr>
        </p:nvSpPr>
        <p:spPr/>
        <p:txBody>
          <a:bodyPr/>
          <a:lstStyle/>
          <a:p>
            <a:fld id="{2B2D1DC4-ED2A-42F2-B370-6ACE01B3F743}" type="datetimeFigureOut">
              <a:rPr lang="ar-SA" smtClean="0"/>
              <a:t>04/05/1441</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2041D8DE-6D2D-406F-BB5F-930EB32E5290}" type="slidenum">
              <a:rPr lang="ar-SA" smtClean="0"/>
              <a:t>‹#›</a:t>
            </a:fld>
            <a:endParaRPr lang="ar-SA"/>
          </a:p>
        </p:txBody>
      </p:sp>
    </p:spTree>
    <p:extLst>
      <p:ext uri="{BB962C8B-B14F-4D97-AF65-F5344CB8AC3E}">
        <p14:creationId xmlns:p14="http://schemas.microsoft.com/office/powerpoint/2010/main" val="1155671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SA"/>
          </a:p>
        </p:txBody>
      </p:sp>
      <p:sp>
        <p:nvSpPr>
          <p:cNvPr id="3" name="Date Placeholder 2"/>
          <p:cNvSpPr>
            <a:spLocks noGrp="1"/>
          </p:cNvSpPr>
          <p:nvPr>
            <p:ph type="dt" sz="half" idx="10"/>
          </p:nvPr>
        </p:nvSpPr>
        <p:spPr/>
        <p:txBody>
          <a:bodyPr/>
          <a:lstStyle/>
          <a:p>
            <a:fld id="{2B2D1DC4-ED2A-42F2-B370-6ACE01B3F743}" type="datetimeFigureOut">
              <a:rPr lang="ar-SA" smtClean="0"/>
              <a:t>04/05/1441</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2041D8DE-6D2D-406F-BB5F-930EB32E5290}" type="slidenum">
              <a:rPr lang="ar-SA" smtClean="0"/>
              <a:t>‹#›</a:t>
            </a:fld>
            <a:endParaRPr lang="ar-SA"/>
          </a:p>
        </p:txBody>
      </p:sp>
    </p:spTree>
    <p:extLst>
      <p:ext uri="{BB962C8B-B14F-4D97-AF65-F5344CB8AC3E}">
        <p14:creationId xmlns:p14="http://schemas.microsoft.com/office/powerpoint/2010/main" val="489802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2D1DC4-ED2A-42F2-B370-6ACE01B3F743}" type="datetimeFigureOut">
              <a:rPr lang="ar-SA" smtClean="0"/>
              <a:t>04/05/1441</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2041D8DE-6D2D-406F-BB5F-930EB32E5290}" type="slidenum">
              <a:rPr lang="ar-SA" smtClean="0"/>
              <a:t>‹#›</a:t>
            </a:fld>
            <a:endParaRPr lang="ar-SA"/>
          </a:p>
        </p:txBody>
      </p:sp>
    </p:spTree>
    <p:extLst>
      <p:ext uri="{BB962C8B-B14F-4D97-AF65-F5344CB8AC3E}">
        <p14:creationId xmlns:p14="http://schemas.microsoft.com/office/powerpoint/2010/main" val="554921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lgn="l">
              <a:defRPr sz="3200"/>
            </a:lvl1pPr>
          </a:lstStyle>
          <a:p>
            <a:r>
              <a:rPr lang="en-US" dirty="0" smtClean="0"/>
              <a:t>Click to edit Master title style</a:t>
            </a:r>
            <a:endParaRPr lang="ar-SA" dirty="0"/>
          </a:p>
        </p:txBody>
      </p:sp>
      <p:sp>
        <p:nvSpPr>
          <p:cNvPr id="3" name="Content Placeholder 2"/>
          <p:cNvSpPr>
            <a:spLocks noGrp="1"/>
          </p:cNvSpPr>
          <p:nvPr>
            <p:ph idx="1"/>
          </p:nvPr>
        </p:nvSpPr>
        <p:spPr>
          <a:xfrm>
            <a:off x="5183188" y="987425"/>
            <a:ext cx="6172200" cy="4873625"/>
          </a:xfrm>
        </p:spPr>
        <p:txBody>
          <a:bodyPr/>
          <a:lstStyle>
            <a:lvl1pPr algn="l">
              <a:defRPr sz="3200"/>
            </a:lvl1pPr>
            <a:lvl2pPr algn="l" rtl="0">
              <a:defRPr sz="2800"/>
            </a:lvl2pPr>
            <a:lvl3pPr algn="l" rtl="0">
              <a:defRPr sz="2400"/>
            </a:lvl3pPr>
            <a:lvl4pPr algn="l" rtl="0">
              <a:defRPr sz="2000"/>
            </a:lvl4pPr>
            <a:lvl5pPr algn="l" rtl="0">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ar-SA" dirty="0"/>
          </a:p>
        </p:txBody>
      </p:sp>
      <p:sp>
        <p:nvSpPr>
          <p:cNvPr id="4" name="Text Placeholder 3"/>
          <p:cNvSpPr>
            <a:spLocks noGrp="1"/>
          </p:cNvSpPr>
          <p:nvPr>
            <p:ph type="body" sz="half" idx="2"/>
          </p:nvPr>
        </p:nvSpPr>
        <p:spPr>
          <a:xfrm>
            <a:off x="839788" y="2057400"/>
            <a:ext cx="3932237" cy="381158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2B2D1DC4-ED2A-42F2-B370-6ACE01B3F743}" type="datetimeFigureOut">
              <a:rPr lang="ar-SA" smtClean="0"/>
              <a:t>04/05/1441</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2041D8DE-6D2D-406F-BB5F-930EB32E5290}" type="slidenum">
              <a:rPr lang="ar-SA" smtClean="0"/>
              <a:t>‹#›</a:t>
            </a:fld>
            <a:endParaRPr lang="ar-SA"/>
          </a:p>
        </p:txBody>
      </p:sp>
    </p:spTree>
    <p:extLst>
      <p:ext uri="{BB962C8B-B14F-4D97-AF65-F5344CB8AC3E}">
        <p14:creationId xmlns:p14="http://schemas.microsoft.com/office/powerpoint/2010/main" val="3331974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ar-S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2D1DC4-ED2A-42F2-B370-6ACE01B3F743}" type="datetimeFigureOut">
              <a:rPr lang="ar-SA" smtClean="0"/>
              <a:t>04/05/1441</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2041D8DE-6D2D-406F-BB5F-930EB32E5290}" type="slidenum">
              <a:rPr lang="ar-SA" smtClean="0"/>
              <a:t>‹#›</a:t>
            </a:fld>
            <a:endParaRPr lang="ar-SA"/>
          </a:p>
        </p:txBody>
      </p:sp>
    </p:spTree>
    <p:extLst>
      <p:ext uri="{BB962C8B-B14F-4D97-AF65-F5344CB8AC3E}">
        <p14:creationId xmlns:p14="http://schemas.microsoft.com/office/powerpoint/2010/main" val="2742126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smtClean="0"/>
              <a:t>Click to edit Master title style</a:t>
            </a:r>
            <a:endParaRPr lang="ar-S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SA"/>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2B2D1DC4-ED2A-42F2-B370-6ACE01B3F743}" type="datetimeFigureOut">
              <a:rPr lang="ar-SA" smtClean="0"/>
              <a:t>04/05/1441</a:t>
            </a:fld>
            <a:endParaRPr lang="ar-S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2041D8DE-6D2D-406F-BB5F-930EB32E5290}" type="slidenum">
              <a:rPr lang="ar-SA" smtClean="0"/>
              <a:t>‹#›</a:t>
            </a:fld>
            <a:endParaRPr lang="ar-SA"/>
          </a:p>
        </p:txBody>
      </p:sp>
    </p:spTree>
    <p:extLst>
      <p:ext uri="{BB962C8B-B14F-4D97-AF65-F5344CB8AC3E}">
        <p14:creationId xmlns:p14="http://schemas.microsoft.com/office/powerpoint/2010/main" val="38277555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02919" y="2060848"/>
            <a:ext cx="6660232" cy="2304256"/>
          </a:xfrm>
        </p:spPr>
        <p:txBody>
          <a:bodyPr>
            <a:noAutofit/>
          </a:bodyPr>
          <a:lstStyle/>
          <a:p>
            <a:pPr algn="l" rtl="0"/>
            <a:r>
              <a:rPr lang="en-US" sz="3600" b="1" i="1" dirty="0">
                <a:solidFill>
                  <a:srgbClr val="C00000"/>
                </a:solidFill>
                <a:effectLst>
                  <a:outerShdw blurRad="38100" dist="38100" dir="2700000" algn="tl">
                    <a:srgbClr val="000000">
                      <a:alpha val="43137"/>
                    </a:srgbClr>
                  </a:outerShdw>
                </a:effectLst>
                <a:latin typeface="+mn-lt"/>
              </a:rPr>
              <a:t/>
            </a:r>
            <a:br>
              <a:rPr lang="en-US" sz="3600" b="1" i="1" dirty="0">
                <a:solidFill>
                  <a:srgbClr val="C00000"/>
                </a:solidFill>
                <a:effectLst>
                  <a:outerShdw blurRad="38100" dist="38100" dir="2700000" algn="tl">
                    <a:srgbClr val="000000">
                      <a:alpha val="43137"/>
                    </a:srgbClr>
                  </a:outerShdw>
                </a:effectLst>
                <a:latin typeface="+mn-lt"/>
              </a:rPr>
            </a:br>
            <a:r>
              <a:rPr lang="en-US" sz="3600" b="1" i="1" dirty="0">
                <a:solidFill>
                  <a:srgbClr val="C00000"/>
                </a:solidFill>
                <a:effectLst>
                  <a:outerShdw blurRad="38100" dist="38100" dir="2700000" algn="tl">
                    <a:srgbClr val="000000">
                      <a:alpha val="43137"/>
                    </a:srgbClr>
                  </a:outerShdw>
                </a:effectLst>
                <a:latin typeface="+mn-lt"/>
              </a:rPr>
              <a:t/>
            </a:r>
            <a:br>
              <a:rPr lang="en-US" sz="3600" b="1" i="1" dirty="0">
                <a:solidFill>
                  <a:srgbClr val="C00000"/>
                </a:solidFill>
                <a:effectLst>
                  <a:outerShdw blurRad="38100" dist="38100" dir="2700000" algn="tl">
                    <a:srgbClr val="000000">
                      <a:alpha val="43137"/>
                    </a:srgbClr>
                  </a:outerShdw>
                </a:effectLst>
                <a:latin typeface="+mn-lt"/>
              </a:rPr>
            </a:br>
            <a:r>
              <a:rPr lang="en-US" sz="3600" b="1" i="1" dirty="0">
                <a:solidFill>
                  <a:srgbClr val="C00000"/>
                </a:solidFill>
                <a:effectLst>
                  <a:outerShdw blurRad="38100" dist="38100" dir="2700000" algn="tl">
                    <a:srgbClr val="000000">
                      <a:alpha val="43137"/>
                    </a:srgbClr>
                  </a:outerShdw>
                </a:effectLst>
                <a:latin typeface="+mn-lt"/>
              </a:rPr>
              <a:t/>
            </a:r>
            <a:br>
              <a:rPr lang="en-US" sz="3600" b="1" i="1" dirty="0">
                <a:solidFill>
                  <a:srgbClr val="C00000"/>
                </a:solidFill>
                <a:effectLst>
                  <a:outerShdw blurRad="38100" dist="38100" dir="2700000" algn="tl">
                    <a:srgbClr val="000000">
                      <a:alpha val="43137"/>
                    </a:srgbClr>
                  </a:outerShdw>
                </a:effectLst>
                <a:latin typeface="+mn-lt"/>
              </a:rPr>
            </a:br>
            <a:r>
              <a:rPr lang="en-US" sz="3600" b="1" i="1" dirty="0">
                <a:solidFill>
                  <a:srgbClr val="C00000"/>
                </a:solidFill>
                <a:effectLst>
                  <a:outerShdw blurRad="38100" dist="38100" dir="2700000" algn="tl">
                    <a:srgbClr val="000000">
                      <a:alpha val="43137"/>
                    </a:srgbClr>
                  </a:outerShdw>
                </a:effectLst>
                <a:latin typeface="+mn-lt"/>
              </a:rPr>
              <a:t/>
            </a:r>
            <a:br>
              <a:rPr lang="en-US" sz="3600" b="1" i="1" dirty="0">
                <a:solidFill>
                  <a:srgbClr val="C00000"/>
                </a:solidFill>
                <a:effectLst>
                  <a:outerShdw blurRad="38100" dist="38100" dir="2700000" algn="tl">
                    <a:srgbClr val="000000">
                      <a:alpha val="43137"/>
                    </a:srgbClr>
                  </a:outerShdw>
                </a:effectLst>
                <a:latin typeface="+mn-lt"/>
              </a:rPr>
            </a:br>
            <a:r>
              <a:rPr lang="en-US" sz="3600" b="1" i="1" dirty="0">
                <a:solidFill>
                  <a:srgbClr val="000099"/>
                </a:solidFill>
                <a:effectLst>
                  <a:outerShdw blurRad="38100" dist="38100" dir="2700000" algn="tl">
                    <a:srgbClr val="000000">
                      <a:alpha val="43137"/>
                    </a:srgbClr>
                  </a:outerShdw>
                </a:effectLst>
                <a:latin typeface="+mn-lt"/>
              </a:rPr>
              <a:t>1. TUBERCULOSIS</a:t>
            </a:r>
            <a:br>
              <a:rPr lang="en-US" sz="3600" b="1" i="1" dirty="0">
                <a:solidFill>
                  <a:srgbClr val="000099"/>
                </a:solidFill>
                <a:effectLst>
                  <a:outerShdw blurRad="38100" dist="38100" dir="2700000" algn="tl">
                    <a:srgbClr val="000000">
                      <a:alpha val="43137"/>
                    </a:srgbClr>
                  </a:outerShdw>
                </a:effectLst>
                <a:latin typeface="+mn-lt"/>
              </a:rPr>
            </a:br>
            <a:r>
              <a:rPr lang="en-US" sz="3600" b="1" i="1" dirty="0">
                <a:solidFill>
                  <a:srgbClr val="C00000"/>
                </a:solidFill>
                <a:effectLst>
                  <a:outerShdw blurRad="38100" dist="38100" dir="2700000" algn="tl">
                    <a:srgbClr val="000000">
                      <a:alpha val="43137"/>
                    </a:srgbClr>
                  </a:outerShdw>
                </a:effectLst>
                <a:latin typeface="+mn-lt"/>
              </a:rPr>
              <a:t/>
            </a:r>
            <a:br>
              <a:rPr lang="en-US" sz="3600" b="1" i="1" dirty="0">
                <a:solidFill>
                  <a:srgbClr val="C00000"/>
                </a:solidFill>
                <a:effectLst>
                  <a:outerShdw blurRad="38100" dist="38100" dir="2700000" algn="tl">
                    <a:srgbClr val="000000">
                      <a:alpha val="43137"/>
                    </a:srgbClr>
                  </a:outerShdw>
                </a:effectLst>
                <a:latin typeface="+mn-lt"/>
              </a:rPr>
            </a:br>
            <a:r>
              <a:rPr lang="en-US" sz="3600" b="1" i="1" dirty="0">
                <a:solidFill>
                  <a:srgbClr val="660066"/>
                </a:solidFill>
                <a:effectLst>
                  <a:outerShdw blurRad="38100" dist="38100" dir="2700000" algn="tl">
                    <a:srgbClr val="000000">
                      <a:alpha val="43137"/>
                    </a:srgbClr>
                  </a:outerShdw>
                </a:effectLst>
                <a:latin typeface="+mn-lt"/>
              </a:rPr>
              <a:t>2. CANCER OF THE LUNG</a:t>
            </a:r>
          </a:p>
        </p:txBody>
      </p:sp>
      <p:sp>
        <p:nvSpPr>
          <p:cNvPr id="3" name="Rounded Rectangle 2"/>
          <p:cNvSpPr/>
          <p:nvPr/>
        </p:nvSpPr>
        <p:spPr>
          <a:xfrm>
            <a:off x="2855640" y="769944"/>
            <a:ext cx="6864817" cy="1481971"/>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b="1" i="1" dirty="0" err="1" smtClean="0">
                <a:effectLst>
                  <a:outerShdw blurRad="38100" dist="38100" dir="2700000" algn="tl">
                    <a:srgbClr val="000000">
                      <a:alpha val="43137"/>
                    </a:srgbClr>
                  </a:outerShdw>
                </a:effectLst>
              </a:rPr>
              <a:t>Repiratory</a:t>
            </a:r>
            <a:r>
              <a:rPr lang="en-US" sz="4000" b="1" i="1" dirty="0" smtClean="0">
                <a:effectLst>
                  <a:outerShdw blurRad="38100" dist="38100" dir="2700000" algn="tl">
                    <a:srgbClr val="000000">
                      <a:alpha val="43137"/>
                    </a:srgbClr>
                  </a:outerShdw>
                </a:effectLst>
              </a:rPr>
              <a:t> block</a:t>
            </a:r>
          </a:p>
          <a:p>
            <a:pPr algn="ctr"/>
            <a:r>
              <a:rPr lang="en-US" sz="4000" b="1" i="1" dirty="0" smtClean="0">
                <a:effectLst>
                  <a:outerShdw blurRad="38100" dist="38100" dir="2700000" algn="tl">
                    <a:srgbClr val="000000">
                      <a:alpha val="43137"/>
                    </a:srgbClr>
                  </a:outerShdw>
                </a:effectLst>
              </a:rPr>
              <a:t>SECOND </a:t>
            </a:r>
            <a:r>
              <a:rPr lang="en-US" sz="4000" b="1" i="1" dirty="0">
                <a:effectLst>
                  <a:outerShdw blurRad="38100" dist="38100" dir="2700000" algn="tl">
                    <a:srgbClr val="000000">
                      <a:alpha val="43137"/>
                    </a:srgbClr>
                  </a:outerShdw>
                </a:effectLst>
              </a:rPr>
              <a:t>PRACTICAL</a:t>
            </a:r>
          </a:p>
        </p:txBody>
      </p:sp>
      <p:sp>
        <p:nvSpPr>
          <p:cNvPr id="6" name="TextBox 5"/>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7" name="TextBox 6"/>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819579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5842" name="Picture 2" descr="TB1"/>
          <p:cNvPicPr>
            <a:picLocks noGrp="1" noChangeAspect="1" noChangeArrowheads="1"/>
          </p:cNvPicPr>
          <p:nvPr>
            <p:ph type="clipArt" sz="half" idx="2"/>
          </p:nvPr>
        </p:nvPicPr>
        <p:blipFill>
          <a:blip r:embed="rId2" cstate="print"/>
          <a:srcRect/>
          <a:stretch>
            <a:fillRect/>
          </a:stretch>
        </p:blipFill>
        <p:spPr>
          <a:xfrm>
            <a:off x="1991544" y="836712"/>
            <a:ext cx="8280920" cy="4608512"/>
          </a:xfrm>
          <a:noFill/>
          <a:ln w="28575">
            <a:solidFill>
              <a:schemeClr val="tx1"/>
            </a:solidFill>
          </a:ln>
        </p:spPr>
      </p:pic>
      <p:sp>
        <p:nvSpPr>
          <p:cNvPr id="153604" name="AutoShape 4"/>
          <p:cNvSpPr>
            <a:spLocks noChangeArrowheads="1"/>
          </p:cNvSpPr>
          <p:nvPr/>
        </p:nvSpPr>
        <p:spPr bwMode="auto">
          <a:xfrm>
            <a:off x="5266184" y="2708920"/>
            <a:ext cx="469776" cy="357022"/>
          </a:xfrm>
          <a:prstGeom prst="rightArrow">
            <a:avLst>
              <a:gd name="adj1" fmla="val 50000"/>
              <a:gd name="adj2" fmla="val 37500"/>
            </a:avLst>
          </a:prstGeom>
          <a:solidFill>
            <a:srgbClr val="FF0000"/>
          </a:solidFill>
          <a:ln w="9525">
            <a:solidFill>
              <a:schemeClr val="hlink"/>
            </a:solidFill>
            <a:miter lim="800000"/>
            <a:headEnd/>
            <a:tailEnd/>
          </a:ln>
        </p:spPr>
        <p:txBody>
          <a:bodyPr wrap="none" anchor="ctr"/>
          <a:lstStyle/>
          <a:p>
            <a:endParaRPr lang="ar-SA"/>
          </a:p>
        </p:txBody>
      </p:sp>
      <p:sp>
        <p:nvSpPr>
          <p:cNvPr id="2" name="Rectangle 1"/>
          <p:cNvSpPr/>
          <p:nvPr/>
        </p:nvSpPr>
        <p:spPr>
          <a:xfrm>
            <a:off x="2279576" y="5469032"/>
            <a:ext cx="7992888" cy="1200329"/>
          </a:xfrm>
          <a:prstGeom prst="rect">
            <a:avLst/>
          </a:prstGeom>
        </p:spPr>
        <p:txBody>
          <a:bodyPr wrap="square">
            <a:spAutoFit/>
          </a:bodyPr>
          <a:lstStyle/>
          <a:p>
            <a:pPr algn="ctr"/>
            <a:r>
              <a:rPr lang="en-US" b="1" i="1" dirty="0"/>
              <a:t>Well-defined granulomas are seen here. They have rounded outlines. The one toward the center of the photograph contains several Langhan’s giant cells. Granulomas are composed of transformed macrophages called epithelioid cells along with lymphocytes, occasional PMN's, plasma cells, and fibroblasts</a:t>
            </a:r>
          </a:p>
        </p:txBody>
      </p:sp>
      <p:sp>
        <p:nvSpPr>
          <p:cNvPr id="9" name="Rounded Rectangle 8"/>
          <p:cNvSpPr/>
          <p:nvPr/>
        </p:nvSpPr>
        <p:spPr>
          <a:xfrm>
            <a:off x="3424683" y="188640"/>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Tuberculous Granulomas - HPF</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1" name="TextBox 10"/>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
        <p:nvSpPr>
          <p:cNvPr id="10" name="Rectangle 9"/>
          <p:cNvSpPr/>
          <p:nvPr/>
        </p:nvSpPr>
        <p:spPr>
          <a:xfrm>
            <a:off x="6492279" y="1547363"/>
            <a:ext cx="1239442" cy="369332"/>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en-US" b="1" i="1" dirty="0"/>
              <a:t>granuloma</a:t>
            </a:r>
            <a:endParaRPr lang="en-US" dirty="0"/>
          </a:p>
        </p:txBody>
      </p:sp>
    </p:spTree>
    <p:extLst>
      <p:ext uri="{BB962C8B-B14F-4D97-AF65-F5344CB8AC3E}">
        <p14:creationId xmlns:p14="http://schemas.microsoft.com/office/powerpoint/2010/main" val="305035687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04"/>
                                        </p:tgtEl>
                                        <p:attrNameLst>
                                          <p:attrName>style.visibility</p:attrName>
                                        </p:attrNameLst>
                                      </p:cBhvr>
                                      <p:to>
                                        <p:strVal val="visible"/>
                                      </p:to>
                                    </p:set>
                                    <p:anim calcmode="lin" valueType="num">
                                      <p:cBhvr additive="base">
                                        <p:cTn id="7" dur="500" fill="hold"/>
                                        <p:tgtEl>
                                          <p:spTgt spid="153604"/>
                                        </p:tgtEl>
                                        <p:attrNameLst>
                                          <p:attrName>ppt_x</p:attrName>
                                        </p:attrNameLst>
                                      </p:cBhvr>
                                      <p:tavLst>
                                        <p:tav tm="0">
                                          <p:val>
                                            <p:strVal val="0-#ppt_w/2"/>
                                          </p:val>
                                        </p:tav>
                                        <p:tav tm="100000">
                                          <p:val>
                                            <p:strVal val="#ppt_x"/>
                                          </p:val>
                                        </p:tav>
                                      </p:tavLst>
                                    </p:anim>
                                    <p:anim calcmode="lin" valueType="num">
                                      <p:cBhvr additive="base">
                                        <p:cTn id="8" dur="500" fill="hold"/>
                                        <p:tgtEl>
                                          <p:spTgt spid="15360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4"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sz="quarter" idx="1"/>
          </p:nvPr>
        </p:nvSpPr>
        <p:spPr>
          <a:xfrm>
            <a:off x="302596" y="1750166"/>
            <a:ext cx="1938933" cy="768337"/>
          </a:xfrm>
        </p:spPr>
        <p:txBody>
          <a:bodyPr>
            <a:noAutofit/>
          </a:bodyPr>
          <a:lstStyle/>
          <a:p>
            <a:pPr marL="0" indent="0">
              <a:buNone/>
            </a:pPr>
            <a:r>
              <a:rPr lang="en-GB" sz="1800" b="1" i="1" dirty="0"/>
              <a:t>The </a:t>
            </a:r>
            <a:r>
              <a:rPr lang="en-GB" sz="1800" b="1" i="1" dirty="0" err="1"/>
              <a:t>pyknotic</a:t>
            </a:r>
            <a:r>
              <a:rPr lang="en-GB" sz="1800" b="1" i="1" dirty="0"/>
              <a:t> nuclei of </a:t>
            </a:r>
            <a:r>
              <a:rPr lang="en-GB" sz="1800" b="1" i="1" dirty="0" err="1"/>
              <a:t>epithelioid</a:t>
            </a:r>
            <a:r>
              <a:rPr lang="en-GB" sz="1800" b="1" i="1" dirty="0"/>
              <a:t> cells in the </a:t>
            </a:r>
            <a:r>
              <a:rPr lang="en-GB" sz="1800" b="1" i="1" dirty="0" err="1"/>
              <a:t>center</a:t>
            </a:r>
            <a:r>
              <a:rPr lang="en-GB" sz="1800" b="1" i="1" dirty="0"/>
              <a:t> of the granuloma (apoptotic bodies) are a precursor of </a:t>
            </a:r>
            <a:r>
              <a:rPr lang="en-GB" sz="1800" b="1" i="1" dirty="0" smtClean="0"/>
              <a:t>necrosis with </a:t>
            </a:r>
            <a:r>
              <a:rPr lang="en-GB" sz="1800" b="1" i="1" dirty="0"/>
              <a:t>focal caseation necrosis.</a:t>
            </a:r>
            <a:endParaRPr lang="ar-SA" sz="1800" b="1" i="1" dirty="0"/>
          </a:p>
        </p:txBody>
      </p:sp>
      <p:pic>
        <p:nvPicPr>
          <p:cNvPr id="7170" name="Picture 2" descr="http://farm8.staticflickr.com/7010/6545189095_c349db569d_b.jpg"/>
          <p:cNvPicPr>
            <a:picLocks noChangeAspect="1" noChangeArrowheads="1"/>
          </p:cNvPicPr>
          <p:nvPr/>
        </p:nvPicPr>
        <p:blipFill>
          <a:blip r:embed="rId2" cstate="print"/>
          <a:srcRect/>
          <a:stretch>
            <a:fillRect/>
          </a:stretch>
        </p:blipFill>
        <p:spPr bwMode="auto">
          <a:xfrm>
            <a:off x="2366635" y="983985"/>
            <a:ext cx="8646077" cy="5382828"/>
          </a:xfrm>
          <a:prstGeom prst="rect">
            <a:avLst/>
          </a:prstGeom>
          <a:noFill/>
          <a:ln w="28575">
            <a:solidFill>
              <a:schemeClr val="tx1"/>
            </a:solidFill>
          </a:ln>
        </p:spPr>
      </p:pic>
      <p:sp>
        <p:nvSpPr>
          <p:cNvPr id="5" name="مستطيل 4"/>
          <p:cNvSpPr/>
          <p:nvPr/>
        </p:nvSpPr>
        <p:spPr>
          <a:xfrm>
            <a:off x="1919537" y="273297"/>
            <a:ext cx="8352929" cy="523220"/>
          </a:xfrm>
          <a:prstGeom prst="rect">
            <a:avLst/>
          </a:prstGeom>
          <a:solidFill>
            <a:srgbClr val="AF4701"/>
          </a:solidFill>
        </p:spPr>
        <p:txBody>
          <a:bodyPr wrap="square">
            <a:spAutoFit/>
          </a:bodyPr>
          <a:lstStyle/>
          <a:p>
            <a:pPr algn="ctr" rtl="1"/>
            <a:r>
              <a:rPr lang="en-GB" sz="2800" b="1" i="1" dirty="0">
                <a:solidFill>
                  <a:schemeClr val="bg1"/>
                </a:solidFill>
              </a:rPr>
              <a:t>Pulmonary TB  - Granuloma with central early necrosis</a:t>
            </a:r>
            <a:endParaRPr lang="ar-SA" sz="2800" b="1" i="1" dirty="0">
              <a:solidFill>
                <a:schemeClr val="bg1"/>
              </a:solidFill>
            </a:endParaRP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
        <p:nvSpPr>
          <p:cNvPr id="2" name="Oval 1"/>
          <p:cNvSpPr/>
          <p:nvPr/>
        </p:nvSpPr>
        <p:spPr>
          <a:xfrm>
            <a:off x="2674212" y="1068867"/>
            <a:ext cx="7780712" cy="5382829"/>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48774" y="4586839"/>
            <a:ext cx="1265090"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a:spAutoFit/>
          </a:bodyPr>
          <a:lstStyle/>
          <a:p>
            <a:r>
              <a:rPr lang="en-GB" b="1" i="1" dirty="0">
                <a:solidFill>
                  <a:schemeClr val="bg1"/>
                </a:solidFill>
              </a:rPr>
              <a:t>Granuloma</a:t>
            </a:r>
            <a:endParaRPr lang="en-US" dirty="0"/>
          </a:p>
        </p:txBody>
      </p:sp>
      <p:cxnSp>
        <p:nvCxnSpPr>
          <p:cNvPr id="7" name="Straight Arrow Connector 6"/>
          <p:cNvCxnSpPr/>
          <p:nvPr/>
        </p:nvCxnSpPr>
        <p:spPr>
          <a:xfrm flipV="1">
            <a:off x="2427316" y="4555375"/>
            <a:ext cx="428324" cy="216130"/>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9767945" y="5488770"/>
            <a:ext cx="2211888" cy="369332"/>
          </a:xfrm>
          <a:prstGeom prst="rect">
            <a:avLst/>
          </a:prstGeom>
        </p:spPr>
        <p:style>
          <a:lnRef idx="1">
            <a:schemeClr val="dk1"/>
          </a:lnRef>
          <a:fillRef idx="3">
            <a:schemeClr val="dk1"/>
          </a:fillRef>
          <a:effectRef idx="2">
            <a:schemeClr val="dk1"/>
          </a:effectRef>
          <a:fontRef idx="minor">
            <a:schemeClr val="lt1"/>
          </a:fontRef>
        </p:style>
        <p:txBody>
          <a:bodyPr wrap="none">
            <a:spAutoFit/>
          </a:bodyPr>
          <a:lstStyle/>
          <a:p>
            <a:r>
              <a:rPr lang="en-GB" b="1" i="1" dirty="0">
                <a:solidFill>
                  <a:schemeClr val="bg1"/>
                </a:solidFill>
              </a:rPr>
              <a:t>central early necrosis</a:t>
            </a:r>
            <a:endParaRPr lang="en-US" dirty="0"/>
          </a:p>
        </p:txBody>
      </p:sp>
      <p:sp>
        <p:nvSpPr>
          <p:cNvPr id="11" name="Rectangle 10"/>
          <p:cNvSpPr/>
          <p:nvPr/>
        </p:nvSpPr>
        <p:spPr>
          <a:xfrm>
            <a:off x="9987173" y="1225261"/>
            <a:ext cx="1992660"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GB" b="1" i="1" dirty="0"/>
              <a:t>caseation </a:t>
            </a:r>
            <a:r>
              <a:rPr lang="en-GB" b="1" i="1" dirty="0" smtClean="0"/>
              <a:t>necrosis</a:t>
            </a:r>
            <a:endParaRPr lang="en-US" dirty="0"/>
          </a:p>
        </p:txBody>
      </p:sp>
      <p:cxnSp>
        <p:nvCxnSpPr>
          <p:cNvPr id="13" name="Straight Arrow Connector 12"/>
          <p:cNvCxnSpPr/>
          <p:nvPr/>
        </p:nvCxnSpPr>
        <p:spPr>
          <a:xfrm flipH="1">
            <a:off x="7980218" y="1409927"/>
            <a:ext cx="2006955" cy="2701067"/>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6310163" y="4339245"/>
            <a:ext cx="3962303" cy="1149525"/>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43152" y="5327565"/>
            <a:ext cx="1720278"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GB" b="1" i="1" dirty="0" err="1"/>
              <a:t>epithelioid</a:t>
            </a:r>
            <a:r>
              <a:rPr lang="en-GB" b="1" i="1" dirty="0"/>
              <a:t> cells </a:t>
            </a:r>
            <a:endParaRPr lang="en-US" dirty="0"/>
          </a:p>
        </p:txBody>
      </p:sp>
      <p:cxnSp>
        <p:nvCxnSpPr>
          <p:cNvPr id="19" name="Straight Arrow Connector 18"/>
          <p:cNvCxnSpPr>
            <a:stCxn id="17" idx="3"/>
          </p:cNvCxnSpPr>
          <p:nvPr/>
        </p:nvCxnSpPr>
        <p:spPr>
          <a:xfrm flipV="1">
            <a:off x="2063430" y="4586840"/>
            <a:ext cx="1427915" cy="925391"/>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2184177" y="4956171"/>
            <a:ext cx="2093849" cy="1112120"/>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10324354" y="2284092"/>
            <a:ext cx="957756" cy="0"/>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15781" y="5817092"/>
            <a:ext cx="2175019"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GB" b="1" i="1" dirty="0" err="1" smtClean="0">
                <a:solidFill>
                  <a:schemeClr val="tx1"/>
                </a:solidFill>
              </a:rPr>
              <a:t>Langhan’s</a:t>
            </a:r>
            <a:r>
              <a:rPr lang="en-GB" b="1" i="1" dirty="0" smtClean="0">
                <a:solidFill>
                  <a:schemeClr val="tx1"/>
                </a:solidFill>
              </a:rPr>
              <a:t> giant cells</a:t>
            </a:r>
            <a:endParaRPr lang="en-US" dirty="0">
              <a:solidFill>
                <a:schemeClr val="tx1"/>
              </a:solidFill>
            </a:endParaRPr>
          </a:p>
        </p:txBody>
      </p:sp>
      <p:sp>
        <p:nvSpPr>
          <p:cNvPr id="28" name="Rectangle 27"/>
          <p:cNvSpPr/>
          <p:nvPr/>
        </p:nvSpPr>
        <p:spPr>
          <a:xfrm>
            <a:off x="10522424" y="2099426"/>
            <a:ext cx="1421415"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GB" b="1" i="1" dirty="0" smtClean="0">
                <a:solidFill>
                  <a:schemeClr val="tx1"/>
                </a:solidFill>
              </a:rPr>
              <a:t>Lymphocytes</a:t>
            </a:r>
            <a:endParaRPr lang="en-US" dirty="0">
              <a:solidFill>
                <a:schemeClr val="tx1"/>
              </a:solidFill>
            </a:endParaRPr>
          </a:p>
        </p:txBody>
      </p:sp>
    </p:spTree>
    <p:extLst>
      <p:ext uri="{BB962C8B-B14F-4D97-AF65-F5344CB8AC3E}">
        <p14:creationId xmlns:p14="http://schemas.microsoft.com/office/powerpoint/2010/main" val="1125803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47528" y="5445225"/>
            <a:ext cx="8496944" cy="1200329"/>
          </a:xfrm>
          <a:prstGeom prst="rect">
            <a:avLst/>
          </a:prstGeom>
        </p:spPr>
        <p:txBody>
          <a:bodyPr wrap="square">
            <a:spAutoFit/>
          </a:bodyPr>
          <a:lstStyle/>
          <a:p>
            <a:pPr algn="ctr"/>
            <a:r>
              <a:rPr lang="en-US" b="1" i="1" dirty="0"/>
              <a:t>The edge of a granuloma is shown here at high magnification. At the upper is amorphous pink caseous material [1] composed of the necrotic elements of the granuloma as well as the infectious organisms. This area is ringed by the inflammatory component [2] with epithelioid cells, lymphocytes, and fibroblasts.</a:t>
            </a:r>
          </a:p>
        </p:txBody>
      </p:sp>
      <p:pic>
        <p:nvPicPr>
          <p:cNvPr id="35842" name="Picture 2" descr="http://library.med.utah.edu/WebPath/jpeg1/LUNG0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1544" y="819871"/>
            <a:ext cx="8352928" cy="462535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8256240" y="1628800"/>
            <a:ext cx="28803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1</a:t>
            </a:r>
          </a:p>
        </p:txBody>
      </p:sp>
      <p:sp>
        <p:nvSpPr>
          <p:cNvPr id="11" name="Rectangle 10"/>
          <p:cNvSpPr/>
          <p:nvPr/>
        </p:nvSpPr>
        <p:spPr>
          <a:xfrm>
            <a:off x="7968208" y="3573016"/>
            <a:ext cx="28803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2</a:t>
            </a:r>
          </a:p>
        </p:txBody>
      </p:sp>
      <p:sp>
        <p:nvSpPr>
          <p:cNvPr id="13" name="Rounded Rectangle 12"/>
          <p:cNvSpPr/>
          <p:nvPr/>
        </p:nvSpPr>
        <p:spPr>
          <a:xfrm>
            <a:off x="3424683" y="188640"/>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Tuberculous </a:t>
            </a:r>
            <a:r>
              <a:rPr lang="en-US" sz="2800" b="1" i="1" dirty="0">
                <a:effectLst>
                  <a:outerShdw blurRad="38100" dist="38100" dir="2700000" algn="tl">
                    <a:srgbClr val="000000">
                      <a:alpha val="43137"/>
                    </a:srgbClr>
                  </a:outerShdw>
                </a:effectLst>
              </a:rPr>
              <a:t>Granulomas - HPF</a:t>
            </a:r>
          </a:p>
        </p:txBody>
      </p:sp>
      <p:sp>
        <p:nvSpPr>
          <p:cNvPr id="10" name="TextBox 9"/>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2" name="TextBox 11"/>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952486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descr="LUNG038"/>
          <p:cNvPicPr>
            <a:picLocks noChangeAspect="1" noChangeArrowheads="1"/>
          </p:cNvPicPr>
          <p:nvPr/>
        </p:nvPicPr>
        <p:blipFill>
          <a:blip r:embed="rId3" cstate="print"/>
          <a:srcRect/>
          <a:stretch>
            <a:fillRect/>
          </a:stretch>
        </p:blipFill>
        <p:spPr bwMode="auto">
          <a:xfrm>
            <a:off x="1847528" y="656692"/>
            <a:ext cx="8496944" cy="4680520"/>
          </a:xfrm>
          <a:prstGeom prst="rect">
            <a:avLst/>
          </a:prstGeom>
          <a:noFill/>
          <a:ln w="38100">
            <a:solidFill>
              <a:schemeClr val="tx1"/>
            </a:solidFill>
          </a:ln>
        </p:spPr>
      </p:pic>
      <p:sp>
        <p:nvSpPr>
          <p:cNvPr id="196611" name="Rectangle 3"/>
          <p:cNvSpPr>
            <a:spLocks noChangeArrowheads="1"/>
          </p:cNvSpPr>
          <p:nvPr/>
        </p:nvSpPr>
        <p:spPr bwMode="auto">
          <a:xfrm>
            <a:off x="3200400" y="6096000"/>
            <a:ext cx="5943600" cy="533400"/>
          </a:xfrm>
          <a:prstGeom prst="rect">
            <a:avLst/>
          </a:prstGeom>
          <a:noFill/>
          <a:ln w="9525">
            <a:noFill/>
            <a:miter lim="800000"/>
            <a:headEnd/>
            <a:tailEnd/>
          </a:ln>
          <a:effectLst/>
        </p:spPr>
        <p:txBody>
          <a:bodyPr anchor="ctr"/>
          <a:lstStyle/>
          <a:p>
            <a:endParaRPr lang="en-US" sz="900" dirty="0">
              <a:solidFill>
                <a:srgbClr val="000066"/>
              </a:solidFill>
            </a:endParaRPr>
          </a:p>
        </p:txBody>
      </p:sp>
      <p:sp>
        <p:nvSpPr>
          <p:cNvPr id="2" name="Rectangle 1"/>
          <p:cNvSpPr/>
          <p:nvPr/>
        </p:nvSpPr>
        <p:spPr>
          <a:xfrm>
            <a:off x="781396" y="5389086"/>
            <a:ext cx="10989426" cy="861774"/>
          </a:xfrm>
          <a:prstGeom prst="rect">
            <a:avLst/>
          </a:prstGeom>
        </p:spPr>
        <p:txBody>
          <a:bodyPr wrap="square">
            <a:spAutoFit/>
          </a:bodyPr>
          <a:lstStyle/>
          <a:p>
            <a:pPr algn="l">
              <a:lnSpc>
                <a:spcPts val="2000"/>
              </a:lnSpc>
            </a:pPr>
            <a:r>
              <a:rPr lang="en-US" b="1" i="1" dirty="0"/>
              <a:t>At high magnification, the granuloma demonstrates that the epithelioid macrophages are elongated with long, pale nuclei and pink cytoplasm. The macrophages organize into committees called giant cells. The typical giant cell for infectious granulomas is called a Langhan’s giant cell and has the nuclei lined up along one edge of the cell</a:t>
            </a:r>
          </a:p>
        </p:txBody>
      </p:sp>
      <p:cxnSp>
        <p:nvCxnSpPr>
          <p:cNvPr id="5" name="Straight Arrow Connector 4"/>
          <p:cNvCxnSpPr/>
          <p:nvPr/>
        </p:nvCxnSpPr>
        <p:spPr>
          <a:xfrm flipH="1">
            <a:off x="6312024" y="2204864"/>
            <a:ext cx="720080" cy="7920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7032104" y="2204864"/>
            <a:ext cx="648072" cy="5040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7032104" y="2204864"/>
            <a:ext cx="144016" cy="15841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1991544" y="136313"/>
            <a:ext cx="8352928"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Epithelioid &amp; Giant cell Granulomas in </a:t>
            </a:r>
            <a:r>
              <a:rPr lang="en-US" sz="2800" b="1" i="1" dirty="0">
                <a:effectLst>
                  <a:outerShdw blurRad="38100" dist="38100" dir="2700000" algn="tl">
                    <a:srgbClr val="000000">
                      <a:alpha val="43137"/>
                    </a:srgbClr>
                  </a:outerShdw>
                </a:effectLst>
              </a:rPr>
              <a:t>Tuberculosis</a:t>
            </a:r>
            <a:r>
              <a:rPr lang="en-US" sz="2800" b="1" dirty="0">
                <a:effectLst>
                  <a:outerShdw blurRad="38100" dist="38100" dir="2700000" algn="tl">
                    <a:srgbClr val="000000">
                      <a:alpha val="43137"/>
                    </a:srgbClr>
                  </a:outerShdw>
                </a:effectLst>
              </a:rPr>
              <a:t> </a:t>
            </a:r>
          </a:p>
        </p:txBody>
      </p:sp>
      <p:sp>
        <p:nvSpPr>
          <p:cNvPr id="11" name="TextBox 10"/>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4" name="TextBox 13"/>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153849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3552" y="5805265"/>
            <a:ext cx="9391386" cy="646331"/>
          </a:xfrm>
          <a:prstGeom prst="rect">
            <a:avLst/>
          </a:prstGeom>
        </p:spPr>
        <p:txBody>
          <a:bodyPr wrap="square">
            <a:spAutoFit/>
          </a:bodyPr>
          <a:lstStyle/>
          <a:p>
            <a:pPr algn="ctr"/>
            <a:r>
              <a:rPr lang="en-US" b="1" i="1" dirty="0"/>
              <a:t>A stain for </a:t>
            </a:r>
            <a:r>
              <a:rPr lang="en-US" b="1" i="1" dirty="0">
                <a:solidFill>
                  <a:srgbClr val="000099"/>
                </a:solidFill>
              </a:rPr>
              <a:t>A</a:t>
            </a:r>
            <a:r>
              <a:rPr lang="en-US" b="1" i="1" dirty="0"/>
              <a:t>cid </a:t>
            </a:r>
            <a:r>
              <a:rPr lang="en-US" b="1" i="1" dirty="0">
                <a:solidFill>
                  <a:srgbClr val="000099"/>
                </a:solidFill>
              </a:rPr>
              <a:t>F</a:t>
            </a:r>
            <a:r>
              <a:rPr lang="en-US" b="1" i="1" dirty="0"/>
              <a:t>ast </a:t>
            </a:r>
            <a:r>
              <a:rPr lang="en-US" b="1" i="1" dirty="0">
                <a:solidFill>
                  <a:srgbClr val="000099"/>
                </a:solidFill>
              </a:rPr>
              <a:t>B</a:t>
            </a:r>
            <a:r>
              <a:rPr lang="en-US" b="1" i="1" dirty="0"/>
              <a:t>acilli is done (</a:t>
            </a:r>
            <a:r>
              <a:rPr lang="en-US" b="1" i="1" dirty="0">
                <a:solidFill>
                  <a:srgbClr val="000099"/>
                </a:solidFill>
              </a:rPr>
              <a:t>AFB</a:t>
            </a:r>
            <a:r>
              <a:rPr lang="en-US" b="1" i="1" dirty="0"/>
              <a:t> </a:t>
            </a:r>
            <a:r>
              <a:rPr lang="en-US" b="1" i="1" dirty="0" smtClean="0"/>
              <a:t>stain = </a:t>
            </a:r>
            <a:r>
              <a:rPr lang="en-US" b="1" dirty="0" err="1"/>
              <a:t>Ziehl</a:t>
            </a:r>
            <a:r>
              <a:rPr lang="en-US" dirty="0"/>
              <a:t>–</a:t>
            </a:r>
            <a:r>
              <a:rPr lang="en-US" b="1" dirty="0" err="1"/>
              <a:t>Neelsen</a:t>
            </a:r>
            <a:r>
              <a:rPr lang="en-US" b="1" dirty="0"/>
              <a:t> stain</a:t>
            </a:r>
            <a:r>
              <a:rPr lang="en-US" b="1" i="1" dirty="0" smtClean="0"/>
              <a:t>) </a:t>
            </a:r>
            <a:r>
              <a:rPr lang="en-US" b="1" i="1" dirty="0"/>
              <a:t>to find the mycobacteria . </a:t>
            </a:r>
          </a:p>
          <a:p>
            <a:pPr algn="ctr"/>
            <a:r>
              <a:rPr lang="en-US" b="1" i="1" dirty="0"/>
              <a:t>The mycobacteria stain as red rods, as seen here at high magnification.</a:t>
            </a:r>
          </a:p>
        </p:txBody>
      </p:sp>
      <p:pic>
        <p:nvPicPr>
          <p:cNvPr id="36866" name="Picture 2" descr="http://library.med.utah.edu/WebPath/jpeg2/INFEC0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9536" y="798034"/>
            <a:ext cx="8352928" cy="500723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135560" y="188640"/>
            <a:ext cx="7920880"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Acid Fast bacilli of Mycobacterium TB in the Lung </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5798867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79776" y="3429000"/>
            <a:ext cx="4752528" cy="864096"/>
          </a:xfrm>
        </p:spPr>
        <p:txBody>
          <a:bodyPr>
            <a:noAutofit/>
          </a:bodyPr>
          <a:lstStyle/>
          <a:p>
            <a:pPr algn="ctr"/>
            <a:r>
              <a:rPr lang="ar-SA" sz="4000" dirty="0">
                <a:solidFill>
                  <a:srgbClr val="C00000"/>
                </a:solidFill>
              </a:rPr>
              <a:t> </a:t>
            </a:r>
            <a:endParaRPr lang="en-US" sz="4000" dirty="0">
              <a:solidFill>
                <a:srgbClr val="C00000"/>
              </a:solidFill>
            </a:endParaRPr>
          </a:p>
        </p:txBody>
      </p:sp>
      <p:sp>
        <p:nvSpPr>
          <p:cNvPr id="3" name="Rounded Rectangle 2"/>
          <p:cNvSpPr/>
          <p:nvPr/>
        </p:nvSpPr>
        <p:spPr>
          <a:xfrm>
            <a:off x="3125830" y="2842102"/>
            <a:ext cx="6408712" cy="1080120"/>
          </a:xfrm>
          <a:prstGeom prst="roundRect">
            <a:avLst/>
          </a:prstGeom>
          <a:solidFill>
            <a:srgbClr val="0070C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4400" b="1" i="1" dirty="0">
                <a:solidFill>
                  <a:prstClr val="white"/>
                </a:solidFill>
                <a:effectLst>
                  <a:outerShdw blurRad="38100" dist="38100" dir="2700000" algn="tl">
                    <a:srgbClr val="000000">
                      <a:alpha val="43137"/>
                    </a:srgbClr>
                  </a:outerShdw>
                </a:effectLst>
              </a:rPr>
              <a:t>LUNG CARCINOMA</a:t>
            </a:r>
          </a:p>
        </p:txBody>
      </p:sp>
      <p:sp>
        <p:nvSpPr>
          <p:cNvPr id="6" name="TextBox 5"/>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7" name="TextBox 6"/>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220016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2617494" y="339914"/>
            <a:ext cx="6696744" cy="648072"/>
          </a:xfrm>
          <a:solidFill>
            <a:schemeClr val="accent2">
              <a:lumMod val="50000"/>
            </a:schemeClr>
          </a:solidFill>
        </p:spPr>
        <p:style>
          <a:lnRef idx="1">
            <a:schemeClr val="accent2"/>
          </a:lnRef>
          <a:fillRef idx="3">
            <a:schemeClr val="accent2"/>
          </a:fillRef>
          <a:effectRef idx="2">
            <a:schemeClr val="accent2"/>
          </a:effectRef>
          <a:fontRef idx="minor">
            <a:schemeClr val="lt1"/>
          </a:fontRef>
        </p:style>
        <p:txBody>
          <a:bodyPr>
            <a:normAutofit/>
          </a:bodyPr>
          <a:lstStyle/>
          <a:p>
            <a:pPr eaLnBrk="1" hangingPunct="1"/>
            <a:r>
              <a:rPr lang="en-US" sz="3200" b="1" i="1" dirty="0">
                <a:solidFill>
                  <a:srgbClr val="FFFF00"/>
                </a:solidFill>
                <a:effectLst>
                  <a:outerShdw blurRad="38100" dist="38100" dir="2700000" algn="tl">
                    <a:srgbClr val="000000">
                      <a:alpha val="43137"/>
                    </a:srgbClr>
                  </a:outerShdw>
                </a:effectLst>
              </a:rPr>
              <a:t>TWO TYPES OF LUNG CARCINOMA</a:t>
            </a:r>
          </a:p>
        </p:txBody>
      </p:sp>
      <p:sp>
        <p:nvSpPr>
          <p:cNvPr id="110595" name="Rectangle 3"/>
          <p:cNvSpPr>
            <a:spLocks noGrp="1" noChangeArrowheads="1"/>
          </p:cNvSpPr>
          <p:nvPr>
            <p:ph sz="quarter" idx="1"/>
          </p:nvPr>
        </p:nvSpPr>
        <p:spPr>
          <a:xfrm>
            <a:off x="2495600" y="987986"/>
            <a:ext cx="7272808" cy="3384376"/>
          </a:xfrm>
        </p:spPr>
        <p:txBody>
          <a:bodyPr>
            <a:noAutofit/>
          </a:bodyPr>
          <a:lstStyle/>
          <a:p>
            <a:pPr marL="342900" lvl="1" indent="-342900"/>
            <a:r>
              <a:rPr lang="en-US" sz="2800" b="1" dirty="0">
                <a:solidFill>
                  <a:srgbClr val="990000"/>
                </a:solidFill>
                <a:effectLst>
                  <a:outerShdw blurRad="38100" dist="38100" dir="2700000" algn="tl">
                    <a:srgbClr val="000000">
                      <a:alpha val="43137"/>
                    </a:srgbClr>
                  </a:outerShdw>
                </a:effectLst>
              </a:rPr>
              <a:t>NON-SMALL CELL CARCINOMA</a:t>
            </a:r>
          </a:p>
          <a:p>
            <a:pPr marL="971550" lvl="1" indent="-514350">
              <a:buFont typeface="+mj-lt"/>
              <a:buAutoNum type="arabicPeriod"/>
            </a:pPr>
            <a:r>
              <a:rPr lang="en-US" b="1" dirty="0">
                <a:solidFill>
                  <a:srgbClr val="4C216D"/>
                </a:solidFill>
                <a:effectLst>
                  <a:outerShdw blurRad="38100" dist="38100" dir="2700000" algn="tl">
                    <a:srgbClr val="000000">
                      <a:alpha val="43137"/>
                    </a:srgbClr>
                  </a:outerShdw>
                </a:effectLst>
              </a:rPr>
              <a:t>SQUAMOUS CELL CARCINOMA</a:t>
            </a:r>
          </a:p>
          <a:p>
            <a:pPr marL="971550" lvl="1" indent="-514350">
              <a:buFont typeface="+mj-lt"/>
              <a:buAutoNum type="arabicPeriod"/>
            </a:pPr>
            <a:r>
              <a:rPr lang="en-US" b="1" dirty="0">
                <a:solidFill>
                  <a:srgbClr val="4C216D"/>
                </a:solidFill>
                <a:effectLst>
                  <a:outerShdw blurRad="38100" dist="38100" dir="2700000" algn="tl">
                    <a:srgbClr val="000000">
                      <a:alpha val="43137"/>
                    </a:srgbClr>
                  </a:outerShdw>
                </a:effectLst>
              </a:rPr>
              <a:t>ADENOCARCINOMA</a:t>
            </a:r>
          </a:p>
          <a:p>
            <a:pPr marL="971550" lvl="1" indent="-514350">
              <a:buFont typeface="+mj-lt"/>
              <a:buAutoNum type="arabicPeriod"/>
            </a:pPr>
            <a:r>
              <a:rPr lang="en-US" b="1" dirty="0">
                <a:solidFill>
                  <a:srgbClr val="4C216D"/>
                </a:solidFill>
                <a:effectLst>
                  <a:outerShdw blurRad="38100" dist="38100" dir="2700000" algn="tl">
                    <a:srgbClr val="000000">
                      <a:alpha val="43137"/>
                    </a:srgbClr>
                  </a:outerShdw>
                </a:effectLst>
              </a:rPr>
              <a:t>LARGE CELL CARCINOMA</a:t>
            </a:r>
          </a:p>
          <a:p>
            <a:pPr lvl="1" eaLnBrk="1" hangingPunct="1">
              <a:buFontTx/>
              <a:buNone/>
            </a:pPr>
            <a:endParaRPr lang="en-US" sz="1050" b="1" dirty="0">
              <a:solidFill>
                <a:srgbClr val="CC00CC"/>
              </a:solidFill>
              <a:effectLst>
                <a:outerShdw blurRad="38100" dist="38100" dir="2700000" algn="tl">
                  <a:srgbClr val="000000">
                    <a:alpha val="43137"/>
                  </a:srgbClr>
                </a:outerShdw>
              </a:effectLst>
            </a:endParaRPr>
          </a:p>
          <a:p>
            <a:pPr eaLnBrk="1" hangingPunct="1"/>
            <a:r>
              <a:rPr lang="en-US" b="1" dirty="0">
                <a:solidFill>
                  <a:srgbClr val="990000"/>
                </a:solidFill>
                <a:effectLst>
                  <a:outerShdw blurRad="38100" dist="38100" dir="2700000" algn="tl">
                    <a:srgbClr val="000000">
                      <a:alpha val="43137"/>
                    </a:srgbClr>
                  </a:outerShdw>
                </a:effectLst>
              </a:rPr>
              <a:t>SMALL CELL CARCINOMA</a:t>
            </a:r>
          </a:p>
          <a:p>
            <a:pPr eaLnBrk="1" hangingPunct="1">
              <a:buFontTx/>
              <a:buNone/>
            </a:pPr>
            <a:endParaRPr lang="en-US" sz="1800" b="1" dirty="0">
              <a:solidFill>
                <a:srgbClr val="CC00CC"/>
              </a:solidFill>
              <a:effectLst>
                <a:outerShdw blurRad="38100" dist="38100" dir="2700000" algn="tl">
                  <a:srgbClr val="000000">
                    <a:alpha val="43137"/>
                  </a:srgbClr>
                </a:outerShdw>
              </a:effectLst>
            </a:endParaRPr>
          </a:p>
        </p:txBody>
      </p:sp>
      <p:sp>
        <p:nvSpPr>
          <p:cNvPr id="5" name="Rectangle 4"/>
          <p:cNvSpPr/>
          <p:nvPr/>
        </p:nvSpPr>
        <p:spPr>
          <a:xfrm>
            <a:off x="2459596" y="4098846"/>
            <a:ext cx="7200800" cy="1569660"/>
          </a:xfrm>
          <a:prstGeom prst="rect">
            <a:avLst/>
          </a:prstGeom>
          <a:ln>
            <a:solidFill>
              <a:srgbClr val="C00000"/>
            </a:solidFill>
          </a:ln>
        </p:spPr>
        <p:txBody>
          <a:bodyPr wrap="square">
            <a:spAutoFit/>
          </a:bodyPr>
          <a:lstStyle/>
          <a:p>
            <a:pPr algn="ctr"/>
            <a:r>
              <a:rPr lang="en-US" sz="2400" b="1" dirty="0"/>
              <a:t>The NON-small cell cancers behave and are treated similarly, the SMALL cell carcinomas are WORSE than the non-small cell carcinomas, but respond better to chemotherapy, often drastically!</a:t>
            </a:r>
          </a:p>
        </p:txBody>
      </p:sp>
      <p:sp>
        <p:nvSpPr>
          <p:cNvPr id="6" name="TextBox 5"/>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7" name="TextBox 6"/>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454028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045296" y="1561764"/>
            <a:ext cx="8064896" cy="1008112"/>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effectLst>
                  <a:outerShdw blurRad="38100" dist="38100" dir="2700000" algn="tl">
                    <a:srgbClr val="000000">
                      <a:alpha val="43137"/>
                    </a:srgbClr>
                  </a:outerShdw>
                </a:effectLst>
              </a:rPr>
              <a:t>1. Squamous Cell Carcinoma of the lung</a:t>
            </a:r>
          </a:p>
        </p:txBody>
      </p:sp>
      <p:sp>
        <p:nvSpPr>
          <p:cNvPr id="6" name="Rectangle 5"/>
          <p:cNvSpPr/>
          <p:nvPr/>
        </p:nvSpPr>
        <p:spPr>
          <a:xfrm>
            <a:off x="2045296" y="2935529"/>
            <a:ext cx="8318728" cy="2308324"/>
          </a:xfrm>
          <a:prstGeom prst="rect">
            <a:avLst/>
          </a:prstGeom>
          <a:ln>
            <a:solidFill>
              <a:schemeClr val="tx1"/>
            </a:solidFill>
          </a:ln>
        </p:spPr>
        <p:txBody>
          <a:bodyPr wrap="square">
            <a:spAutoFit/>
          </a:bodyPr>
          <a:lstStyle/>
          <a:p>
            <a:pPr algn="l" rtl="0">
              <a:buFont typeface="Arial" pitchFamily="34" charset="0"/>
              <a:buChar char="•"/>
            </a:pPr>
            <a:r>
              <a:rPr lang="en-US" sz="2400" b="1" dirty="0"/>
              <a:t>  Most commonly found in men and correlated with smoking.</a:t>
            </a:r>
          </a:p>
          <a:p>
            <a:pPr marL="339725" indent="-339725" algn="l" rtl="0">
              <a:buFont typeface="Arial" pitchFamily="34" charset="0"/>
              <a:buChar char="•"/>
            </a:pPr>
            <a:r>
              <a:rPr lang="en-US" sz="2400" b="1" dirty="0"/>
              <a:t>Pathology: more differentiated, more cytoplasm, keratin whorls.</a:t>
            </a:r>
          </a:p>
          <a:p>
            <a:pPr algn="l" rtl="0">
              <a:buFont typeface="Arial" pitchFamily="34" charset="0"/>
              <a:buChar char="•"/>
            </a:pPr>
            <a:r>
              <a:rPr lang="en-US" sz="2400" b="1" dirty="0"/>
              <a:t>  Transforms to carcinoma in situ.</a:t>
            </a:r>
          </a:p>
          <a:p>
            <a:pPr algn="l" rtl="0">
              <a:buFont typeface="Arial" pitchFamily="34" charset="0"/>
              <a:buChar char="•"/>
            </a:pPr>
            <a:r>
              <a:rPr lang="en-US" sz="2400" b="1" dirty="0"/>
              <a:t>   Grading is based on the amount of keratin &amp; cytoplasm.</a:t>
            </a:r>
          </a:p>
          <a:p>
            <a:r>
              <a:rPr lang="en-US" sz="2400" b="1" dirty="0"/>
              <a:t> </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40636191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9978" y="1615757"/>
            <a:ext cx="2842623" cy="3477875"/>
          </a:xfrm>
          <a:prstGeom prst="rect">
            <a:avLst/>
          </a:prstGeom>
        </p:spPr>
        <p:txBody>
          <a:bodyPr wrap="square">
            <a:spAutoFit/>
          </a:bodyPr>
          <a:lstStyle/>
          <a:p>
            <a:pPr algn="l"/>
            <a:r>
              <a:rPr lang="en-US" sz="2000" b="1" i="1" dirty="0"/>
              <a:t>This is a squamous cell carcinoma of the lung that is arising centrally in the lung (as most squamous cell carcinomas do). </a:t>
            </a:r>
            <a:endParaRPr lang="en-US" sz="2000" b="1" i="1" dirty="0" smtClean="0"/>
          </a:p>
          <a:p>
            <a:pPr algn="l"/>
            <a:r>
              <a:rPr lang="en-US" sz="2000" b="1" i="1" dirty="0" smtClean="0"/>
              <a:t>It </a:t>
            </a:r>
            <a:r>
              <a:rPr lang="en-US" sz="2000" b="1" i="1" dirty="0"/>
              <a:t>is obstructing the </a:t>
            </a:r>
            <a:r>
              <a:rPr lang="en-US" sz="2000" b="1" i="1" dirty="0" smtClean="0"/>
              <a:t>main </a:t>
            </a:r>
            <a:r>
              <a:rPr lang="en-US" sz="2000" b="1" i="1" dirty="0"/>
              <a:t>bronchus. The neoplasm is very firm and has a pale white to tan cut surface.</a:t>
            </a:r>
          </a:p>
        </p:txBody>
      </p:sp>
      <p:pic>
        <p:nvPicPr>
          <p:cNvPr id="6" name="Picture 2" descr="C:\Documents and Settings\Mr. Amer Shafie\My Documents\My Pictures\M1310689-Squamous_cell_carcinoma_lung_cancer-SPL.jpg"/>
          <p:cNvPicPr>
            <a:picLocks noChangeAspect="1" noChangeArrowheads="1"/>
          </p:cNvPicPr>
          <p:nvPr/>
        </p:nvPicPr>
        <p:blipFill>
          <a:blip r:embed="rId2" cstate="print"/>
          <a:srcRect/>
          <a:stretch>
            <a:fillRect/>
          </a:stretch>
        </p:blipFill>
        <p:spPr bwMode="auto">
          <a:xfrm>
            <a:off x="7613074" y="891298"/>
            <a:ext cx="3878619" cy="4608512"/>
          </a:xfrm>
          <a:prstGeom prst="rect">
            <a:avLst/>
          </a:prstGeom>
          <a:noFill/>
          <a:ln w="28575">
            <a:solidFill>
              <a:schemeClr val="tx1"/>
            </a:solidFill>
          </a:ln>
        </p:spPr>
      </p:pic>
      <p:sp>
        <p:nvSpPr>
          <p:cNvPr id="5" name="Rounded Rectangle 4"/>
          <p:cNvSpPr/>
          <p:nvPr/>
        </p:nvSpPr>
        <p:spPr>
          <a:xfrm>
            <a:off x="2438400" y="260648"/>
            <a:ext cx="7467600"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Squamous Cell Carcinoma of the Lung - Gross</a:t>
            </a:r>
          </a:p>
        </p:txBody>
      </p:sp>
      <p:pic>
        <p:nvPicPr>
          <p:cNvPr id="7" name="Picture 1"/>
          <p:cNvPicPr>
            <a:picLocks noChangeAspect="1"/>
          </p:cNvPicPr>
          <p:nvPr/>
        </p:nvPicPr>
        <p:blipFill>
          <a:blip r:embed="rId3" cstate="print"/>
          <a:srcRect/>
          <a:stretch>
            <a:fillRect/>
          </a:stretch>
        </p:blipFill>
        <p:spPr bwMode="auto">
          <a:xfrm>
            <a:off x="3422601" y="891298"/>
            <a:ext cx="4022951" cy="4680520"/>
          </a:xfrm>
          <a:prstGeom prst="rect">
            <a:avLst/>
          </a:prstGeom>
          <a:noFill/>
          <a:ln w="38100">
            <a:solidFill>
              <a:schemeClr val="tx1"/>
            </a:solidFill>
            <a:miter lim="800000"/>
            <a:headEnd/>
            <a:tailEnd/>
          </a:ln>
        </p:spPr>
      </p:pic>
      <p:sp>
        <p:nvSpPr>
          <p:cNvPr id="10" name="TextBox 9"/>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1" name="TextBox 10"/>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5743788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library.med.utah.edu/WebPath/jpeg1/LUNG0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12998" y="908721"/>
            <a:ext cx="4078772" cy="481698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829361" y="1070579"/>
            <a:ext cx="2519888" cy="4154984"/>
          </a:xfrm>
          <a:prstGeom prst="rect">
            <a:avLst/>
          </a:prstGeom>
        </p:spPr>
        <p:txBody>
          <a:bodyPr wrap="square">
            <a:spAutoFit/>
          </a:bodyPr>
          <a:lstStyle/>
          <a:p>
            <a:pPr algn="l"/>
            <a:r>
              <a:rPr lang="en-US" sz="2400" b="1" i="1" dirty="0"/>
              <a:t>This is a larger squamous cell carcinoma in which a portion of the tumor demonstrates central cavitation, probably because the tumor outgrew its blood supply. </a:t>
            </a:r>
          </a:p>
        </p:txBody>
      </p:sp>
      <p:sp>
        <p:nvSpPr>
          <p:cNvPr id="5" name="Rounded Rectangle 4"/>
          <p:cNvSpPr/>
          <p:nvPr/>
        </p:nvSpPr>
        <p:spPr>
          <a:xfrm>
            <a:off x="2667000" y="260648"/>
            <a:ext cx="7239000"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Squamous Cell Carcinoma of the Lung - Gross</a:t>
            </a:r>
          </a:p>
        </p:txBody>
      </p:sp>
      <p:pic>
        <p:nvPicPr>
          <p:cNvPr id="7" name="Picture 2" descr="http://library.med.utah.edu/WebPath/jpeg1/LUNG06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8288" y="905879"/>
            <a:ext cx="3986631" cy="482266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344663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79776" y="3429000"/>
            <a:ext cx="4752528" cy="864096"/>
          </a:xfrm>
        </p:spPr>
        <p:txBody>
          <a:bodyPr>
            <a:noAutofit/>
          </a:bodyPr>
          <a:lstStyle/>
          <a:p>
            <a:pPr algn="ctr"/>
            <a:r>
              <a:rPr lang="ar-SA" sz="4000" dirty="0">
                <a:solidFill>
                  <a:srgbClr val="C00000"/>
                </a:solidFill>
              </a:rPr>
              <a:t> </a:t>
            </a:r>
            <a:endParaRPr lang="en-US" sz="4000" dirty="0">
              <a:solidFill>
                <a:srgbClr val="C00000"/>
              </a:solidFill>
            </a:endParaRPr>
          </a:p>
        </p:txBody>
      </p:sp>
      <p:sp>
        <p:nvSpPr>
          <p:cNvPr id="3" name="Rounded Rectangle 2"/>
          <p:cNvSpPr/>
          <p:nvPr/>
        </p:nvSpPr>
        <p:spPr>
          <a:xfrm>
            <a:off x="4151784" y="706048"/>
            <a:ext cx="4176464" cy="108012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400" b="1" i="1" dirty="0">
                <a:solidFill>
                  <a:schemeClr val="bg1"/>
                </a:solidFill>
                <a:effectLst>
                  <a:outerShdw blurRad="38100" dist="38100" dir="2700000" algn="tl">
                    <a:srgbClr val="000000">
                      <a:alpha val="43137"/>
                    </a:srgbClr>
                  </a:outerShdw>
                </a:effectLst>
              </a:rPr>
              <a:t> TUBERCULOSIS</a:t>
            </a:r>
          </a:p>
        </p:txBody>
      </p:sp>
      <p:sp>
        <p:nvSpPr>
          <p:cNvPr id="6" name="Rectangle 5"/>
          <p:cNvSpPr/>
          <p:nvPr/>
        </p:nvSpPr>
        <p:spPr>
          <a:xfrm>
            <a:off x="2999656" y="2204864"/>
            <a:ext cx="6264696" cy="304698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l" rtl="0">
              <a:buFont typeface="Arial" pitchFamily="34" charset="0"/>
              <a:buChar char="•"/>
              <a:defRPr/>
            </a:pPr>
            <a:r>
              <a:rPr lang="en-US" sz="2400" b="1" dirty="0">
                <a:effectLst>
                  <a:outerShdw blurRad="38100" dist="38100" dir="2700000" algn="tl">
                    <a:srgbClr val="000000">
                      <a:alpha val="43137"/>
                    </a:srgbClr>
                  </a:outerShdw>
                </a:effectLst>
              </a:rPr>
              <a:t> Epithelioid and giant cell Granuloma, </a:t>
            </a:r>
            <a:r>
              <a:rPr lang="en-US" sz="2400" b="1" dirty="0" err="1">
                <a:effectLst>
                  <a:outerShdw blurRad="38100" dist="38100" dir="2700000" algn="tl">
                    <a:srgbClr val="000000">
                      <a:alpha val="43137"/>
                    </a:srgbClr>
                  </a:outerShdw>
                </a:effectLst>
              </a:rPr>
              <a:t>Ghon’s</a:t>
            </a:r>
            <a:r>
              <a:rPr lang="en-US" sz="2400" b="1" dirty="0">
                <a:effectLst>
                  <a:outerShdw blurRad="38100" dist="38100" dir="2700000" algn="tl">
                    <a:srgbClr val="000000">
                      <a:alpha val="43137"/>
                    </a:srgbClr>
                  </a:outerShdw>
                </a:effectLst>
              </a:rPr>
              <a:t>       </a:t>
            </a:r>
          </a:p>
          <a:p>
            <a:pPr algn="l" rtl="0">
              <a:defRPr/>
            </a:pPr>
            <a:r>
              <a:rPr lang="en-US" sz="2400" b="1" dirty="0">
                <a:effectLst>
                  <a:outerShdw blurRad="38100" dist="38100" dir="2700000" algn="tl">
                    <a:srgbClr val="000000">
                      <a:alpha val="43137"/>
                    </a:srgbClr>
                  </a:outerShdw>
                </a:effectLst>
              </a:rPr>
              <a:t>   complex or caseation is present</a:t>
            </a:r>
          </a:p>
          <a:p>
            <a:pPr algn="l" rtl="0">
              <a:buFont typeface="Arial" pitchFamily="34" charset="0"/>
              <a:buChar char="•"/>
              <a:defRPr/>
            </a:pPr>
            <a:r>
              <a:rPr lang="en-US" sz="2400" b="1" dirty="0">
                <a:effectLst>
                  <a:outerShdw blurRad="38100" dist="38100" dir="2700000" algn="tl">
                    <a:srgbClr val="000000">
                      <a:alpha val="43137"/>
                    </a:srgbClr>
                  </a:outerShdw>
                </a:effectLst>
              </a:rPr>
              <a:t> Complications of TB are: </a:t>
            </a:r>
          </a:p>
          <a:p>
            <a:pPr algn="l" rtl="0">
              <a:defRPr/>
            </a:pPr>
            <a:r>
              <a:rPr lang="en-US" sz="2400" dirty="0">
                <a:effectLst>
                  <a:outerShdw blurRad="38100" dist="38100" dir="2700000" algn="tl">
                    <a:srgbClr val="000000">
                      <a:alpha val="43137"/>
                    </a:srgbClr>
                  </a:outerShdw>
                </a:effectLst>
              </a:rPr>
              <a:t>   - </a:t>
            </a:r>
            <a:r>
              <a:rPr lang="en-US" sz="2400" dirty="0" smtClean="0">
                <a:effectLst>
                  <a:outerShdw blurRad="38100" dist="38100" dir="2700000" algn="tl">
                    <a:srgbClr val="000000">
                      <a:alpha val="43137"/>
                    </a:srgbClr>
                  </a:outerShdw>
                </a:effectLst>
              </a:rPr>
              <a:t>Amyloidosis </a:t>
            </a:r>
            <a:endParaRPr lang="en-US" sz="2400" dirty="0">
              <a:effectLst>
                <a:outerShdw blurRad="38100" dist="38100" dir="2700000" algn="tl">
                  <a:srgbClr val="000000">
                    <a:alpha val="43137"/>
                  </a:srgbClr>
                </a:outerShdw>
              </a:effectLst>
            </a:endParaRPr>
          </a:p>
          <a:p>
            <a:pPr algn="l" rtl="0">
              <a:defRPr/>
            </a:pPr>
            <a:r>
              <a:rPr lang="en-US" sz="2400" dirty="0">
                <a:effectLst>
                  <a:outerShdw blurRad="38100" dist="38100" dir="2700000" algn="tl">
                    <a:srgbClr val="000000">
                      <a:alpha val="43137"/>
                    </a:srgbClr>
                  </a:outerShdw>
                </a:effectLst>
              </a:rPr>
              <a:t>   - Tuberculous pneumonia </a:t>
            </a:r>
          </a:p>
          <a:p>
            <a:pPr algn="l" rtl="0">
              <a:defRPr/>
            </a:pPr>
            <a:r>
              <a:rPr lang="en-US" sz="2400" dirty="0">
                <a:effectLst>
                  <a:outerShdw blurRad="38100" dist="38100" dir="2700000" algn="tl">
                    <a:srgbClr val="000000">
                      <a:alpha val="43137"/>
                    </a:srgbClr>
                  </a:outerShdw>
                </a:effectLst>
              </a:rPr>
              <a:t>   -  Miliary tuberculosis </a:t>
            </a:r>
          </a:p>
          <a:p>
            <a:pPr algn="l" rtl="0">
              <a:defRPr/>
            </a:pPr>
            <a:r>
              <a:rPr lang="en-US" sz="2400" dirty="0">
                <a:effectLst>
                  <a:outerShdw blurRad="38100" dist="38100" dir="2700000" algn="tl">
                    <a:srgbClr val="000000">
                      <a:alpha val="43137"/>
                    </a:srgbClr>
                  </a:outerShdw>
                </a:effectLst>
              </a:rPr>
              <a:t>   -  Tuberculous meningitis </a:t>
            </a:r>
          </a:p>
          <a:p>
            <a:pPr algn="l" rtl="0">
              <a:defRPr/>
            </a:pPr>
            <a:r>
              <a:rPr lang="en-US" sz="2400" dirty="0">
                <a:effectLst>
                  <a:outerShdw blurRad="38100" dist="38100" dir="2700000" algn="tl">
                    <a:srgbClr val="000000">
                      <a:alpha val="43137"/>
                    </a:srgbClr>
                  </a:outerShdw>
                </a:effectLst>
              </a:rPr>
              <a:t>   -  Addison disease </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7468203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library.med.utah.edu/WebPath/jpeg1/LUNG19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1021904"/>
            <a:ext cx="4876800" cy="446449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98913" y="1949393"/>
            <a:ext cx="4105102" cy="3046988"/>
          </a:xfrm>
          <a:prstGeom prst="rect">
            <a:avLst/>
          </a:prstGeom>
        </p:spPr>
        <p:txBody>
          <a:bodyPr wrap="square">
            <a:spAutoFit/>
          </a:bodyPr>
          <a:lstStyle/>
          <a:p>
            <a:pPr algn="l"/>
            <a:r>
              <a:rPr lang="en-US" sz="2400" b="1" i="1" dirty="0"/>
              <a:t>This chest CT scan view demonstrates a large </a:t>
            </a:r>
            <a:r>
              <a:rPr lang="en-US" sz="2400" b="1" i="1" dirty="0" err="1"/>
              <a:t>squamous</a:t>
            </a:r>
            <a:r>
              <a:rPr lang="en-US" sz="2400" b="1" i="1" dirty="0"/>
              <a:t> cell carcinoma of the right upper lobe that extends around the right main bronchus and also invades into the </a:t>
            </a:r>
            <a:r>
              <a:rPr lang="en-US" sz="2400" b="1" i="1" dirty="0" err="1"/>
              <a:t>mediastinum</a:t>
            </a:r>
            <a:r>
              <a:rPr lang="en-US" sz="2400" b="1" i="1" dirty="0"/>
              <a:t> and involves </a:t>
            </a:r>
            <a:r>
              <a:rPr lang="en-US" sz="2400" b="1" i="1" dirty="0" err="1"/>
              <a:t>hilar</a:t>
            </a:r>
            <a:r>
              <a:rPr lang="en-US" sz="2400" b="1" i="1" dirty="0"/>
              <a:t> lymph nodes.</a:t>
            </a:r>
          </a:p>
        </p:txBody>
      </p:sp>
      <p:sp>
        <p:nvSpPr>
          <p:cNvPr id="4" name="Rounded Rectangle 3"/>
          <p:cNvSpPr/>
          <p:nvPr/>
        </p:nvSpPr>
        <p:spPr>
          <a:xfrm>
            <a:off x="2514600" y="260648"/>
            <a:ext cx="7315200"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Squamous Cell Carcinoma of the Lung – CT scan </a:t>
            </a:r>
          </a:p>
        </p:txBody>
      </p:sp>
      <p:sp>
        <p:nvSpPr>
          <p:cNvPr id="5" name="Right Arrow 4"/>
          <p:cNvSpPr/>
          <p:nvPr/>
        </p:nvSpPr>
        <p:spPr>
          <a:xfrm rot="19106453">
            <a:off x="7051285" y="3448124"/>
            <a:ext cx="648072" cy="511190"/>
          </a:xfrm>
          <a:prstGeom prst="right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7" name="TextBox 6"/>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8975968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9799" y="1579503"/>
            <a:ext cx="2811644" cy="2554545"/>
          </a:xfrm>
          <a:prstGeom prst="rect">
            <a:avLst/>
          </a:prstGeom>
        </p:spPr>
        <p:txBody>
          <a:bodyPr wrap="square">
            <a:spAutoFit/>
          </a:bodyPr>
          <a:lstStyle/>
          <a:p>
            <a:pPr algn="l"/>
            <a:r>
              <a:rPr lang="en-US" sz="2000" b="1" dirty="0"/>
              <a:t>Microscopic appearance of squamous cell carcinoma with nests of polygonal cells with pink cytoplasm and distinct cell borders. The nuclei are hyperchromatic and angular.</a:t>
            </a:r>
          </a:p>
        </p:txBody>
      </p:sp>
      <p:pic>
        <p:nvPicPr>
          <p:cNvPr id="54274" name="Picture 2" descr="http://library.med.utah.edu/WebPath/jpeg1/NEO09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21827" y="841419"/>
            <a:ext cx="8280920" cy="495629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423592" y="260648"/>
            <a:ext cx="7416824"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Squamous Cell Carcinoma of the Lung - HPF</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
        <p:nvSpPr>
          <p:cNvPr id="7" name="Rectangle 6"/>
          <p:cNvSpPr/>
          <p:nvPr/>
        </p:nvSpPr>
        <p:spPr>
          <a:xfrm>
            <a:off x="5722067" y="4760463"/>
            <a:ext cx="4388125" cy="369332"/>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en-US" b="1" dirty="0" smtClean="0"/>
              <a:t>Atypical polygonal </a:t>
            </a:r>
            <a:r>
              <a:rPr lang="en-US" b="1" dirty="0"/>
              <a:t>cells with pink cytoplasm</a:t>
            </a:r>
            <a:endParaRPr lang="en-US" dirty="0"/>
          </a:p>
        </p:txBody>
      </p:sp>
    </p:spTree>
    <p:extLst>
      <p:ext uri="{BB962C8B-B14F-4D97-AF65-F5344CB8AC3E}">
        <p14:creationId xmlns:p14="http://schemas.microsoft.com/office/powerpoint/2010/main" val="2575114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ttp://library.med.utah.edu/WebPath/jpeg1/NEO09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7527" y="553580"/>
            <a:ext cx="8280920" cy="501284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1282261" y="5555894"/>
            <a:ext cx="9890043" cy="707886"/>
          </a:xfrm>
          <a:prstGeom prst="rect">
            <a:avLst/>
          </a:prstGeom>
        </p:spPr>
        <p:txBody>
          <a:bodyPr wrap="square">
            <a:spAutoFit/>
          </a:bodyPr>
          <a:lstStyle/>
          <a:p>
            <a:pPr algn="ctr"/>
            <a:r>
              <a:rPr lang="en-US" sz="2000" b="1" i="1" dirty="0"/>
              <a:t>In this squamous cell carcinoma at the upper right is a squamous eddy with a keratin pearl. At the left, the tumor is less differentiated and several dark mitotic figures are seen</a:t>
            </a:r>
          </a:p>
        </p:txBody>
      </p:sp>
      <p:sp>
        <p:nvSpPr>
          <p:cNvPr id="7" name="Rounded Rectangle 6"/>
          <p:cNvSpPr/>
          <p:nvPr/>
        </p:nvSpPr>
        <p:spPr>
          <a:xfrm>
            <a:off x="2400596" y="90766"/>
            <a:ext cx="7416824"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Squamous Cell Carcinoma of the Lung - HPF</a:t>
            </a:r>
          </a:p>
        </p:txBody>
      </p:sp>
      <p:sp>
        <p:nvSpPr>
          <p:cNvPr id="2" name="TextBox 1"/>
          <p:cNvSpPr txBox="1"/>
          <p:nvPr/>
        </p:nvSpPr>
        <p:spPr>
          <a:xfrm>
            <a:off x="2037144" y="795537"/>
            <a:ext cx="432048" cy="523220"/>
          </a:xfrm>
          <a:prstGeom prst="rect">
            <a:avLst/>
          </a:prstGeom>
          <a:noFill/>
        </p:spPr>
        <p:txBody>
          <a:bodyPr wrap="square" rtlCol="0">
            <a:spAutoFit/>
          </a:bodyPr>
          <a:lstStyle/>
          <a:p>
            <a:r>
              <a:rPr lang="en-US" sz="2800" b="1" dirty="0"/>
              <a:t>R</a:t>
            </a:r>
          </a:p>
        </p:txBody>
      </p:sp>
      <p:sp>
        <p:nvSpPr>
          <p:cNvPr id="9" name="TextBox 8"/>
          <p:cNvSpPr txBox="1"/>
          <p:nvPr/>
        </p:nvSpPr>
        <p:spPr>
          <a:xfrm>
            <a:off x="9817420" y="795537"/>
            <a:ext cx="432048" cy="523220"/>
          </a:xfrm>
          <a:prstGeom prst="rect">
            <a:avLst/>
          </a:prstGeom>
          <a:noFill/>
        </p:spPr>
        <p:txBody>
          <a:bodyPr wrap="square" rtlCol="0">
            <a:spAutoFit/>
          </a:bodyPr>
          <a:lstStyle/>
          <a:p>
            <a:r>
              <a:rPr lang="en-US" sz="2800" b="1" dirty="0"/>
              <a:t>L</a:t>
            </a:r>
          </a:p>
        </p:txBody>
      </p:sp>
      <p:sp>
        <p:nvSpPr>
          <p:cNvPr id="11" name="TextBox 10"/>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2" name="TextBox 11"/>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
        <p:nvSpPr>
          <p:cNvPr id="4" name="Rectangle 3"/>
          <p:cNvSpPr/>
          <p:nvPr/>
        </p:nvSpPr>
        <p:spPr>
          <a:xfrm>
            <a:off x="385214" y="1084469"/>
            <a:ext cx="1412438"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b="1" i="1" dirty="0"/>
              <a:t>keratin pearl</a:t>
            </a:r>
            <a:endParaRPr lang="en-US" dirty="0"/>
          </a:p>
        </p:txBody>
      </p:sp>
      <p:cxnSp>
        <p:nvCxnSpPr>
          <p:cNvPr id="10" name="Straight Arrow Connector 9"/>
          <p:cNvCxnSpPr/>
          <p:nvPr/>
        </p:nvCxnSpPr>
        <p:spPr>
          <a:xfrm>
            <a:off x="1761496" y="1318757"/>
            <a:ext cx="1015462" cy="1141810"/>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9274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broadinstitute.org/files/news/images/2012/Lung_squamous_carcinoma.jpg%20300dpi%20RG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1544" y="842722"/>
            <a:ext cx="8208912" cy="525057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2423592" y="260648"/>
            <a:ext cx="7416824"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Squamous Cell Carcinoma of the Lung - HPF</a:t>
            </a:r>
          </a:p>
        </p:txBody>
      </p:sp>
      <p:sp>
        <p:nvSpPr>
          <p:cNvPr id="5" name="Rectangle 4"/>
          <p:cNvSpPr/>
          <p:nvPr/>
        </p:nvSpPr>
        <p:spPr>
          <a:xfrm>
            <a:off x="1991544" y="6095038"/>
            <a:ext cx="8208912" cy="646331"/>
          </a:xfrm>
          <a:prstGeom prst="rect">
            <a:avLst/>
          </a:prstGeom>
        </p:spPr>
        <p:txBody>
          <a:bodyPr wrap="square">
            <a:spAutoFit/>
          </a:bodyPr>
          <a:lstStyle/>
          <a:p>
            <a:pPr marL="457200" indent="-457200" algn="ctr"/>
            <a:r>
              <a:rPr lang="en-US" dirty="0">
                <a:latin typeface="Franklin Gothic Demi" pitchFamily="34" charset="0"/>
              </a:rPr>
              <a:t>Neoplastic squamous cells show pleomorphism, hyperchromatism, individual cell keratinization, mitoses and areas of necrosis.</a:t>
            </a:r>
          </a:p>
        </p:txBody>
      </p: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
        <p:nvSpPr>
          <p:cNvPr id="2" name="Rectangle 1"/>
          <p:cNvSpPr/>
          <p:nvPr/>
        </p:nvSpPr>
        <p:spPr>
          <a:xfrm>
            <a:off x="2855640" y="3892726"/>
            <a:ext cx="1412438"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a:spAutoFit/>
          </a:bodyPr>
          <a:lstStyle/>
          <a:p>
            <a:r>
              <a:rPr lang="en-US" b="1" i="1" dirty="0"/>
              <a:t>keratin pearl</a:t>
            </a:r>
            <a:endParaRPr lang="en-US" dirty="0"/>
          </a:p>
        </p:txBody>
      </p:sp>
      <p:sp>
        <p:nvSpPr>
          <p:cNvPr id="3" name="Rectangle 2"/>
          <p:cNvSpPr/>
          <p:nvPr/>
        </p:nvSpPr>
        <p:spPr>
          <a:xfrm>
            <a:off x="8300442" y="5175773"/>
            <a:ext cx="3619500" cy="64633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l"/>
            <a:r>
              <a:rPr lang="en-US" dirty="0"/>
              <a:t>Pleomorphic malignant squamous cells showing </a:t>
            </a:r>
            <a:r>
              <a:rPr lang="en-US" dirty="0" err="1"/>
              <a:t>hyperchromotic</a:t>
            </a:r>
            <a:r>
              <a:rPr lang="en-US" dirty="0"/>
              <a:t> nuclei</a:t>
            </a:r>
          </a:p>
        </p:txBody>
      </p:sp>
    </p:spTree>
    <p:extLst>
      <p:ext uri="{BB962C8B-B14F-4D97-AF65-F5344CB8AC3E}">
        <p14:creationId xmlns:p14="http://schemas.microsoft.com/office/powerpoint/2010/main" val="146226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91544" y="5949280"/>
            <a:ext cx="8424936" cy="707886"/>
          </a:xfrm>
          <a:prstGeom prst="rect">
            <a:avLst/>
          </a:prstGeom>
        </p:spPr>
        <p:txBody>
          <a:bodyPr wrap="square">
            <a:spAutoFit/>
          </a:bodyPr>
          <a:lstStyle/>
          <a:p>
            <a:pPr algn="ctr"/>
            <a:r>
              <a:rPr lang="en-US" sz="2000" b="1" i="1" dirty="0"/>
              <a:t>The pink cytoplasm with distinct cell borders and intercellular bridges characteristic for a squamous cell carcinoma of the lung</a:t>
            </a:r>
          </a:p>
        </p:txBody>
      </p:sp>
      <p:pic>
        <p:nvPicPr>
          <p:cNvPr id="55298" name="Picture 2" descr="http://library.med.utah.edu/WebPath/jpeg1/NEO09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1544" y="836713"/>
            <a:ext cx="8280920" cy="508063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423592" y="260648"/>
            <a:ext cx="7416824"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Squamous Cell Carcinoma of the Lung - HPF</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046605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495600" y="2708920"/>
            <a:ext cx="7344816" cy="86409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effectLst>
                  <a:outerShdw blurRad="38100" dist="38100" dir="2700000" algn="tl">
                    <a:srgbClr val="000000">
                      <a:alpha val="43137"/>
                    </a:srgbClr>
                  </a:outerShdw>
                </a:effectLst>
              </a:rPr>
              <a:t>2. Adenocarcinoma of the lung</a:t>
            </a:r>
          </a:p>
        </p:txBody>
      </p:sp>
      <p:sp>
        <p:nvSpPr>
          <p:cNvPr id="4" name="Rectangle 3"/>
          <p:cNvSpPr/>
          <p:nvPr/>
        </p:nvSpPr>
        <p:spPr>
          <a:xfrm>
            <a:off x="1524001" y="3690851"/>
            <a:ext cx="8916784" cy="1938992"/>
          </a:xfrm>
          <a:prstGeom prst="rect">
            <a:avLst/>
          </a:prstGeom>
          <a:ln w="28575">
            <a:solidFill>
              <a:schemeClr val="tx1"/>
            </a:solidFill>
          </a:ln>
        </p:spPr>
        <p:txBody>
          <a:bodyPr wrap="square">
            <a:spAutoFit/>
          </a:bodyPr>
          <a:lstStyle/>
          <a:p>
            <a:pPr marL="233363" indent="-233363" algn="l" rtl="0">
              <a:buFont typeface="Arial" pitchFamily="34" charset="0"/>
              <a:buChar char="•"/>
            </a:pPr>
            <a:r>
              <a:rPr lang="en-US" sz="2000" b="1" dirty="0"/>
              <a:t>The most common type of lung cancer, making up 30-40% of all cases. </a:t>
            </a:r>
          </a:p>
          <a:p>
            <a:pPr marL="233363" indent="-233363" algn="l" rtl="0">
              <a:buFont typeface="Arial" pitchFamily="34" charset="0"/>
              <a:buChar char="•"/>
            </a:pPr>
            <a:r>
              <a:rPr lang="en-US" sz="2000" b="1" dirty="0"/>
              <a:t>Glandular differentiation by tumor cells and 80% of those cells produce mucin. </a:t>
            </a:r>
          </a:p>
          <a:p>
            <a:pPr marL="169863" indent="-169863" algn="l" rtl="0">
              <a:buFont typeface="Arial" pitchFamily="34" charset="0"/>
              <a:buChar char="•"/>
            </a:pPr>
            <a:r>
              <a:rPr lang="en-US" sz="2000" b="1" dirty="0"/>
              <a:t>Not as strongly associated with a smoking history as compared to Squamous or  Small Cell Carcinomas</a:t>
            </a:r>
          </a:p>
          <a:p>
            <a:pPr algn="l" rtl="0">
              <a:buFont typeface="Arial" pitchFamily="34" charset="0"/>
              <a:buChar char="•"/>
            </a:pPr>
            <a:r>
              <a:rPr lang="en-US" sz="2000" b="1" dirty="0"/>
              <a:t>  Adenocarcinoma in situ - called bronchoalveolar carcinoma</a:t>
            </a:r>
          </a:p>
          <a:p>
            <a:pPr algn="l" rtl="0">
              <a:buFont typeface="Arial" pitchFamily="34" charset="0"/>
              <a:buChar char="•"/>
            </a:pPr>
            <a:r>
              <a:rPr lang="en-US" sz="2000" b="1" dirty="0"/>
              <a:t>  Early and distant metastases </a:t>
            </a:r>
          </a:p>
        </p:txBody>
      </p:sp>
      <p:sp>
        <p:nvSpPr>
          <p:cNvPr id="5" name="TextBox 4"/>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7" name="TextBox 6"/>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6699130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library.med.utah.edu/WebPath/jpeg1/LUNG0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5519" y="692696"/>
            <a:ext cx="4032448" cy="468052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783632" y="260648"/>
            <a:ext cx="6552728"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Adenocarcinoma of the Lung – Gross</a:t>
            </a:r>
          </a:p>
        </p:txBody>
      </p:sp>
      <p:sp>
        <p:nvSpPr>
          <p:cNvPr id="2" name="Rectangle 1"/>
          <p:cNvSpPr/>
          <p:nvPr/>
        </p:nvSpPr>
        <p:spPr>
          <a:xfrm>
            <a:off x="1203661" y="5373215"/>
            <a:ext cx="9712669" cy="900246"/>
          </a:xfrm>
          <a:prstGeom prst="rect">
            <a:avLst/>
          </a:prstGeom>
        </p:spPr>
        <p:txBody>
          <a:bodyPr wrap="square">
            <a:spAutoFit/>
          </a:bodyPr>
          <a:lstStyle/>
          <a:p>
            <a:pPr algn="ctr">
              <a:lnSpc>
                <a:spcPts val="2100"/>
              </a:lnSpc>
            </a:pPr>
            <a:r>
              <a:rPr lang="en-US" b="1" i="1" dirty="0"/>
              <a:t>A peripheral adenocarcinoma of the lung. Adenocarcinomas and large cell anaplastic carcinomas tend to occur more peripherally in lung. Adenocarcinoma is the one cell type of primary lung tumor that occurs more often in non-smokers and in smokers who have quit.</a:t>
            </a:r>
          </a:p>
        </p:txBody>
      </p:sp>
      <p:pic>
        <p:nvPicPr>
          <p:cNvPr id="6" name="Picture 2" descr="no"/>
          <p:cNvPicPr>
            <a:picLocks noChangeAspect="1" noChangeArrowheads="1"/>
          </p:cNvPicPr>
          <p:nvPr/>
        </p:nvPicPr>
        <p:blipFill>
          <a:blip r:embed="rId3" cstate="print"/>
          <a:srcRect/>
          <a:stretch>
            <a:fillRect/>
          </a:stretch>
        </p:blipFill>
        <p:spPr bwMode="auto">
          <a:xfrm>
            <a:off x="6240017" y="692696"/>
            <a:ext cx="4104456" cy="4680519"/>
          </a:xfrm>
          <a:prstGeom prst="rect">
            <a:avLst/>
          </a:prstGeom>
          <a:noFill/>
          <a:ln w="38100">
            <a:solidFill>
              <a:schemeClr val="tx1"/>
            </a:solidFill>
            <a:miter lim="800000"/>
            <a:headEnd/>
            <a:tailEnd/>
          </a:ln>
        </p:spPr>
      </p:pic>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325363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http://radiology.rsna.org/content/223/3/845/F9.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2201" y="1578114"/>
            <a:ext cx="4199021" cy="366725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3733800" y="257944"/>
            <a:ext cx="4648200" cy="50405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rgbClr val="FFFF00"/>
                </a:solidFill>
                <a:effectLst>
                  <a:outerShdw blurRad="38100" dist="38100" dir="2700000" algn="tl">
                    <a:srgbClr val="000000">
                      <a:alpha val="43137"/>
                    </a:srgbClr>
                  </a:outerShdw>
                </a:effectLst>
              </a:rPr>
              <a:t>Adenocarcinoma of the Lung</a:t>
            </a:r>
          </a:p>
        </p:txBody>
      </p:sp>
      <p:sp>
        <p:nvSpPr>
          <p:cNvPr id="7" name="Rectangle 6"/>
          <p:cNvSpPr/>
          <p:nvPr/>
        </p:nvSpPr>
        <p:spPr>
          <a:xfrm>
            <a:off x="6400664" y="5450607"/>
            <a:ext cx="3962672" cy="707886"/>
          </a:xfrm>
          <a:prstGeom prst="rect">
            <a:avLst/>
          </a:prstGeom>
        </p:spPr>
        <p:txBody>
          <a:bodyPr wrap="square">
            <a:spAutoFit/>
          </a:bodyPr>
          <a:lstStyle/>
          <a:p>
            <a:pPr algn="ctr"/>
            <a:r>
              <a:rPr lang="en-US" sz="2000" b="1" i="1" dirty="0"/>
              <a:t>CT scans in a 61-year-old man with adenocarcinoma of the lung</a:t>
            </a:r>
          </a:p>
        </p:txBody>
      </p: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pic>
        <p:nvPicPr>
          <p:cNvPr id="33794" name="Picture 2" descr="http://missinglink.ucsf.edu/lm/ids_103_lung_cancer/images/Path%20images/adenocarcinoma/xray.jpg"/>
          <p:cNvPicPr>
            <a:picLocks noChangeAspect="1" noChangeArrowheads="1"/>
          </p:cNvPicPr>
          <p:nvPr/>
        </p:nvPicPr>
        <p:blipFill>
          <a:blip r:embed="rId3"/>
          <a:srcRect/>
          <a:stretch>
            <a:fillRect/>
          </a:stretch>
        </p:blipFill>
        <p:spPr bwMode="auto">
          <a:xfrm>
            <a:off x="1828800" y="1524000"/>
            <a:ext cx="4114800" cy="3733800"/>
          </a:xfrm>
          <a:prstGeom prst="rect">
            <a:avLst/>
          </a:prstGeom>
          <a:noFill/>
          <a:ln>
            <a:solidFill>
              <a:schemeClr val="accent2">
                <a:lumMod val="60000"/>
                <a:lumOff val="40000"/>
              </a:schemeClr>
            </a:solidFill>
          </a:ln>
        </p:spPr>
      </p:pic>
      <p:sp>
        <p:nvSpPr>
          <p:cNvPr id="8" name="Rounded Rectangle 7"/>
          <p:cNvSpPr/>
          <p:nvPr/>
        </p:nvSpPr>
        <p:spPr>
          <a:xfrm>
            <a:off x="7924800" y="867544"/>
            <a:ext cx="1295400" cy="504056"/>
          </a:xfrm>
          <a:prstGeom prst="roundRect">
            <a:avLst/>
          </a:prstGeom>
          <a:solidFill>
            <a:srgbClr val="FE68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rgbClr val="FFFF00"/>
                </a:solidFill>
                <a:effectLst>
                  <a:outerShdw blurRad="38100" dist="38100" dir="2700000" algn="tl">
                    <a:srgbClr val="000000">
                      <a:alpha val="43137"/>
                    </a:srgbClr>
                  </a:outerShdw>
                </a:effectLst>
              </a:rPr>
              <a:t>CT scan</a:t>
            </a:r>
          </a:p>
        </p:txBody>
      </p:sp>
      <p:sp>
        <p:nvSpPr>
          <p:cNvPr id="11" name="Rounded Rectangle 10"/>
          <p:cNvSpPr/>
          <p:nvPr/>
        </p:nvSpPr>
        <p:spPr>
          <a:xfrm>
            <a:off x="3200400" y="914400"/>
            <a:ext cx="1295400" cy="504056"/>
          </a:xfrm>
          <a:prstGeom prst="roundRect">
            <a:avLst/>
          </a:prstGeom>
          <a:solidFill>
            <a:srgbClr val="FE68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rgbClr val="FFFF00"/>
                </a:solidFill>
                <a:effectLst>
                  <a:outerShdw blurRad="38100" dist="38100" dir="2700000" algn="tl">
                    <a:srgbClr val="000000">
                      <a:alpha val="43137"/>
                    </a:srgbClr>
                  </a:outerShdw>
                </a:effectLst>
              </a:rPr>
              <a:t>X-Ray</a:t>
            </a:r>
          </a:p>
        </p:txBody>
      </p:sp>
      <p:sp>
        <p:nvSpPr>
          <p:cNvPr id="12" name="Rectangle 11"/>
          <p:cNvSpPr/>
          <p:nvPr/>
        </p:nvSpPr>
        <p:spPr>
          <a:xfrm>
            <a:off x="1866900" y="5363344"/>
            <a:ext cx="4191000" cy="1015663"/>
          </a:xfrm>
          <a:prstGeom prst="rect">
            <a:avLst/>
          </a:prstGeom>
        </p:spPr>
        <p:txBody>
          <a:bodyPr wrap="square">
            <a:spAutoFit/>
          </a:bodyPr>
          <a:lstStyle/>
          <a:p>
            <a:pPr algn="ctr"/>
            <a:r>
              <a:rPr lang="en-US" sz="2000" b="1" i="1" dirty="0"/>
              <a:t>A peripheral adenocarcinoma of the lung appears in this chest radiograph of an elderly non-smoker woman.</a:t>
            </a:r>
          </a:p>
        </p:txBody>
      </p:sp>
      <p:cxnSp>
        <p:nvCxnSpPr>
          <p:cNvPr id="14" name="Straight Arrow Connector 13"/>
          <p:cNvCxnSpPr/>
          <p:nvPr/>
        </p:nvCxnSpPr>
        <p:spPr>
          <a:xfrm rot="16200000" flipV="1">
            <a:off x="4991100" y="3390901"/>
            <a:ext cx="381000" cy="1524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8827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library.med.utah.edu/WebPath/jpeg1/LUNG1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652208"/>
            <a:ext cx="7772400" cy="489654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897775" y="5548752"/>
            <a:ext cx="9770225" cy="900246"/>
          </a:xfrm>
          <a:prstGeom prst="rect">
            <a:avLst/>
          </a:prstGeom>
        </p:spPr>
        <p:txBody>
          <a:bodyPr wrap="square">
            <a:spAutoFit/>
          </a:bodyPr>
          <a:lstStyle/>
          <a:p>
            <a:pPr algn="ctr">
              <a:lnSpc>
                <a:spcPts val="2100"/>
              </a:lnSpc>
            </a:pPr>
            <a:r>
              <a:rPr lang="en-US" b="1" i="1" dirty="0"/>
              <a:t>Microscopically, the </a:t>
            </a:r>
            <a:r>
              <a:rPr lang="en-US" b="1" i="1" dirty="0">
                <a:solidFill>
                  <a:srgbClr val="FF0000"/>
                </a:solidFill>
              </a:rPr>
              <a:t>Adenocarcinoma in Situ ( </a:t>
            </a:r>
            <a:r>
              <a:rPr lang="en-US" b="1" i="1" dirty="0"/>
              <a:t>Previously named </a:t>
            </a:r>
            <a:r>
              <a:rPr lang="en-US" b="1" i="1" dirty="0" err="1">
                <a:solidFill>
                  <a:srgbClr val="FF0000"/>
                </a:solidFill>
              </a:rPr>
              <a:t>Bronchioloalveolar</a:t>
            </a:r>
            <a:r>
              <a:rPr lang="en-US" b="1" i="1" dirty="0">
                <a:solidFill>
                  <a:srgbClr val="FF0000"/>
                </a:solidFill>
              </a:rPr>
              <a:t> Carcinoma)</a:t>
            </a:r>
            <a:r>
              <a:rPr lang="en-US" b="1" i="1" dirty="0"/>
              <a:t>  is composed of columnar cells that proliferate along the framework of alveolar septae. The cells are well-differentiated. </a:t>
            </a:r>
          </a:p>
        </p:txBody>
      </p:sp>
      <p:sp>
        <p:nvSpPr>
          <p:cNvPr id="4" name="Rounded Rectangle 3"/>
          <p:cNvSpPr/>
          <p:nvPr/>
        </p:nvSpPr>
        <p:spPr>
          <a:xfrm>
            <a:off x="2783632" y="260648"/>
            <a:ext cx="6552728"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rgbClr val="FFFF00"/>
                </a:solidFill>
                <a:effectLst>
                  <a:outerShdw blurRad="38100" dist="38100" dir="2700000" algn="tl">
                    <a:srgbClr val="000000">
                      <a:alpha val="43137"/>
                    </a:srgbClr>
                  </a:outerShdw>
                </a:effectLst>
              </a:rPr>
              <a:t>Adenocarcinoma of the Lung – LPF</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244128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WHO 33"/>
          <p:cNvPicPr>
            <a:picLocks noChangeAspect="1" noChangeArrowheads="1"/>
          </p:cNvPicPr>
          <p:nvPr/>
        </p:nvPicPr>
        <p:blipFill>
          <a:blip r:embed="rId3" cstate="print"/>
          <a:srcRect/>
          <a:stretch>
            <a:fillRect/>
          </a:stretch>
        </p:blipFill>
        <p:spPr bwMode="auto">
          <a:xfrm>
            <a:off x="2095500" y="692696"/>
            <a:ext cx="7924800" cy="4824536"/>
          </a:xfrm>
          <a:prstGeom prst="rect">
            <a:avLst/>
          </a:prstGeom>
          <a:noFill/>
          <a:ln w="28575">
            <a:solidFill>
              <a:schemeClr val="tx1"/>
            </a:solidFill>
            <a:miter lim="800000"/>
            <a:headEnd/>
            <a:tailEnd/>
          </a:ln>
        </p:spPr>
      </p:pic>
      <p:sp>
        <p:nvSpPr>
          <p:cNvPr id="4" name="Rectangle 3"/>
          <p:cNvSpPr/>
          <p:nvPr/>
        </p:nvSpPr>
        <p:spPr>
          <a:xfrm>
            <a:off x="2095499" y="5516597"/>
            <a:ext cx="8960427" cy="865365"/>
          </a:xfrm>
          <a:prstGeom prst="rect">
            <a:avLst/>
          </a:prstGeom>
        </p:spPr>
        <p:txBody>
          <a:bodyPr wrap="square">
            <a:spAutoFit/>
          </a:bodyPr>
          <a:lstStyle/>
          <a:p>
            <a:pPr algn="l">
              <a:lnSpc>
                <a:spcPts val="2000"/>
              </a:lnSpc>
            </a:pPr>
            <a:r>
              <a:rPr lang="en-US" b="1" i="1" dirty="0"/>
              <a:t>Section of the tumor shows moderately differentiated malignant glands lined by pleomorphic and hyperchromatic malignant cells showing conspicuous nucleoli </a:t>
            </a:r>
            <a:r>
              <a:rPr lang="en-US" b="1" i="1" dirty="0" smtClean="0"/>
              <a:t>.</a:t>
            </a:r>
          </a:p>
          <a:p>
            <a:pPr algn="l">
              <a:lnSpc>
                <a:spcPts val="2000"/>
              </a:lnSpc>
            </a:pPr>
            <a:r>
              <a:rPr lang="en-US" b="1" i="1" dirty="0" smtClean="0"/>
              <a:t> </a:t>
            </a:r>
            <a:r>
              <a:rPr lang="en-US" b="1" i="1" dirty="0"/>
              <a:t>Note the presence of tissue desmoplasia around the neoplastic glands . </a:t>
            </a:r>
          </a:p>
        </p:txBody>
      </p:sp>
      <p:sp>
        <p:nvSpPr>
          <p:cNvPr id="5" name="Rounded Rectangle 4"/>
          <p:cNvSpPr/>
          <p:nvPr/>
        </p:nvSpPr>
        <p:spPr>
          <a:xfrm>
            <a:off x="2783632" y="260648"/>
            <a:ext cx="6552728"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rgbClr val="FFFF00"/>
                </a:solidFill>
                <a:effectLst>
                  <a:outerShdw blurRad="38100" dist="38100" dir="2700000" algn="tl">
                    <a:srgbClr val="000000">
                      <a:alpha val="43137"/>
                    </a:srgbClr>
                  </a:outerShdw>
                </a:effectLst>
              </a:rPr>
              <a:t>Adenocarcinoma of the Lung – HPF</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
        <p:nvSpPr>
          <p:cNvPr id="7" name="Rectangle 6"/>
          <p:cNvSpPr/>
          <p:nvPr/>
        </p:nvSpPr>
        <p:spPr>
          <a:xfrm>
            <a:off x="6089540" y="1547363"/>
            <a:ext cx="1642181" cy="369332"/>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en-US" b="1" i="1" dirty="0" smtClean="0"/>
              <a:t>Atypical glands</a:t>
            </a:r>
            <a:endParaRPr lang="en-US" dirty="0"/>
          </a:p>
        </p:txBody>
      </p:sp>
    </p:spTree>
    <p:extLst>
      <p:ext uri="{BB962C8B-B14F-4D97-AF65-F5344CB8AC3E}">
        <p14:creationId xmlns:p14="http://schemas.microsoft.com/office/powerpoint/2010/main" val="4089624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73288" y="5388607"/>
            <a:ext cx="8136904" cy="865365"/>
          </a:xfrm>
          <a:prstGeom prst="rect">
            <a:avLst/>
          </a:prstGeom>
        </p:spPr>
        <p:txBody>
          <a:bodyPr wrap="square">
            <a:spAutoFit/>
          </a:bodyPr>
          <a:lstStyle/>
          <a:p>
            <a:pPr algn="ctr">
              <a:lnSpc>
                <a:spcPts val="2000"/>
              </a:lnSpc>
            </a:pPr>
            <a:r>
              <a:rPr lang="en-US" b="1" i="1" dirty="0"/>
              <a:t>On closer inspection, the granulomas have areas of caseous necrosis. </a:t>
            </a:r>
          </a:p>
          <a:p>
            <a:pPr algn="ctr">
              <a:lnSpc>
                <a:spcPts val="2000"/>
              </a:lnSpc>
            </a:pPr>
            <a:r>
              <a:rPr lang="en-US" b="1" i="1" dirty="0"/>
              <a:t>This pattern of multiple caseating  granulomas primarily in the upper</a:t>
            </a:r>
          </a:p>
          <a:p>
            <a:pPr algn="ctr">
              <a:lnSpc>
                <a:spcPts val="2000"/>
              </a:lnSpc>
            </a:pPr>
            <a:r>
              <a:rPr lang="en-US" b="1" i="1" dirty="0"/>
              <a:t> lobes is most characteristic of secondary (reactivation) tuberculosis</a:t>
            </a:r>
          </a:p>
        </p:txBody>
      </p:sp>
      <p:pic>
        <p:nvPicPr>
          <p:cNvPr id="31746" name="Picture 2" descr="http://library.med.utah.edu/WebPath/jpeg1/LUNG0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51784" y="564072"/>
            <a:ext cx="3816424" cy="482453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567608" y="64165"/>
            <a:ext cx="6984776" cy="499907"/>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Pulmonary TB – Caseous Necrosis – Gross</a:t>
            </a:r>
            <a:endParaRPr lang="en-US" sz="2800" i="1" dirty="0">
              <a:effectLst>
                <a:outerShdw blurRad="38100" dist="38100" dir="2700000" algn="tl">
                  <a:srgbClr val="000000">
                    <a:alpha val="43137"/>
                  </a:srgbClr>
                </a:outerShdw>
              </a:effectLst>
            </a:endParaRP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004011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783632" y="259142"/>
            <a:ext cx="6552728"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rgbClr val="FFFF00"/>
                </a:solidFill>
                <a:effectLst>
                  <a:outerShdw blurRad="38100" dist="38100" dir="2700000" algn="tl">
                    <a:srgbClr val="000000">
                      <a:alpha val="43137"/>
                    </a:srgbClr>
                  </a:outerShdw>
                </a:effectLst>
              </a:rPr>
              <a:t>Adenocarcinoma of the Lung – HPF</a:t>
            </a:r>
          </a:p>
        </p:txBody>
      </p:sp>
      <p:pic>
        <p:nvPicPr>
          <p:cNvPr id="276482" name="Picture 2"/>
          <p:cNvPicPr>
            <a:picLocks noChangeAspect="1" noChangeArrowheads="1"/>
          </p:cNvPicPr>
          <p:nvPr/>
        </p:nvPicPr>
        <p:blipFill>
          <a:blip r:embed="rId2" cstate="print"/>
          <a:srcRect/>
          <a:stretch>
            <a:fillRect/>
          </a:stretch>
        </p:blipFill>
        <p:spPr bwMode="auto">
          <a:xfrm>
            <a:off x="2109192" y="695698"/>
            <a:ext cx="8001000" cy="5248275"/>
          </a:xfrm>
          <a:prstGeom prst="rect">
            <a:avLst/>
          </a:prstGeom>
          <a:noFill/>
          <a:ln w="38100">
            <a:solidFill>
              <a:schemeClr val="tx1"/>
            </a:solidFill>
            <a:miter lim="800000"/>
            <a:headEnd/>
            <a:tailEnd/>
          </a:ln>
        </p:spPr>
      </p:pic>
      <p:sp>
        <p:nvSpPr>
          <p:cNvPr id="8" name="Rectangle 7"/>
          <p:cNvSpPr/>
          <p:nvPr/>
        </p:nvSpPr>
        <p:spPr>
          <a:xfrm>
            <a:off x="465513" y="5985028"/>
            <a:ext cx="10972799" cy="646331"/>
          </a:xfrm>
          <a:prstGeom prst="rect">
            <a:avLst/>
          </a:prstGeom>
        </p:spPr>
        <p:txBody>
          <a:bodyPr wrap="square">
            <a:spAutoFit/>
          </a:bodyPr>
          <a:lstStyle/>
          <a:p>
            <a:pPr algn="ctr"/>
            <a:r>
              <a:rPr lang="en-US" b="1" i="1" dirty="0"/>
              <a:t>Differentiated malignant glands lined by pleomorphic and hyperchromatic malignant cells showing conspicuous nucleoli</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963095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387588" y="1973413"/>
            <a:ext cx="7272808" cy="93610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effectLst>
                  <a:outerShdw blurRad="38100" dist="38100" dir="2700000" algn="tl">
                    <a:srgbClr val="000000">
                      <a:alpha val="43137"/>
                    </a:srgbClr>
                  </a:outerShdw>
                </a:effectLst>
              </a:rPr>
              <a:t>3. Large Cell Carcinoma of the lung</a:t>
            </a:r>
          </a:p>
        </p:txBody>
      </p:sp>
      <p:sp>
        <p:nvSpPr>
          <p:cNvPr id="4" name="Rectangle 3"/>
          <p:cNvSpPr/>
          <p:nvPr/>
        </p:nvSpPr>
        <p:spPr>
          <a:xfrm>
            <a:off x="2189820" y="3168394"/>
            <a:ext cx="7712536" cy="2677656"/>
          </a:xfrm>
          <a:prstGeom prst="rect">
            <a:avLst/>
          </a:prstGeom>
          <a:ln w="28575">
            <a:solidFill>
              <a:schemeClr val="tx1"/>
            </a:solidFill>
          </a:ln>
        </p:spPr>
        <p:txBody>
          <a:bodyPr wrap="square">
            <a:spAutoFit/>
          </a:bodyPr>
          <a:lstStyle/>
          <a:p>
            <a:pPr algn="l" rtl="0">
              <a:buFont typeface="Arial" pitchFamily="34" charset="0"/>
              <a:buChar char="•"/>
            </a:pPr>
            <a:r>
              <a:rPr lang="en-US" sz="2000" b="1" dirty="0"/>
              <a:t>  </a:t>
            </a:r>
            <a:r>
              <a:rPr lang="en-US" sz="2400" b="1" dirty="0"/>
              <a:t>Can be a neuroendocrine carcinoma. Probably represents       </a:t>
            </a:r>
          </a:p>
          <a:p>
            <a:pPr algn="l" rtl="0"/>
            <a:r>
              <a:rPr lang="en-US" sz="2400" b="1" dirty="0"/>
              <a:t>    undifferentiated SCC and adenocarcinomas.</a:t>
            </a:r>
          </a:p>
          <a:p>
            <a:pPr algn="l" rtl="0">
              <a:buFont typeface="Arial" pitchFamily="34" charset="0"/>
              <a:buChar char="•"/>
            </a:pPr>
            <a:r>
              <a:rPr lang="en-US" sz="2400" b="1" dirty="0"/>
              <a:t>  Large nuclei, prominent nucleoli.</a:t>
            </a:r>
          </a:p>
          <a:p>
            <a:pPr algn="l" rtl="0">
              <a:buFont typeface="Arial" pitchFamily="34" charset="0"/>
              <a:buChar char="•"/>
            </a:pPr>
            <a:r>
              <a:rPr lang="en-US" sz="2400" b="1" dirty="0"/>
              <a:t>  Variation in size and shape. </a:t>
            </a:r>
          </a:p>
          <a:p>
            <a:pPr algn="l" rtl="0">
              <a:buFont typeface="Arial" pitchFamily="34" charset="0"/>
              <a:buChar char="•"/>
            </a:pPr>
            <a:r>
              <a:rPr lang="en-US" sz="2400" b="1" dirty="0"/>
              <a:t>  Nuclei normally do not touch due to more cytoplasm.</a:t>
            </a:r>
          </a:p>
          <a:p>
            <a:pPr algn="l" rtl="0">
              <a:buFont typeface="Arial" pitchFamily="34" charset="0"/>
              <a:buChar char="•"/>
            </a:pPr>
            <a:r>
              <a:rPr lang="en-US" sz="2400" b="1" dirty="0"/>
              <a:t>  Moderate amount of cytoplasm.</a:t>
            </a:r>
          </a:p>
          <a:p>
            <a:pPr algn="l" rtl="0">
              <a:buFont typeface="Arial" pitchFamily="34" charset="0"/>
              <a:buChar char="•"/>
            </a:pPr>
            <a:r>
              <a:rPr lang="en-US" sz="2400" b="1" dirty="0"/>
              <a:t>  Early and distant metastases, sometimes cavitating. </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861860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495600" y="260648"/>
            <a:ext cx="7128792"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Large Cell Carcinoma of the Lung – Gross</a:t>
            </a:r>
          </a:p>
        </p:txBody>
      </p:sp>
      <p:pic>
        <p:nvPicPr>
          <p:cNvPr id="285700" name="Picture 4" descr="http://www.nlm.nih.gov/medlineplus/ency/images/ency/fullsize/18015.jpg"/>
          <p:cNvPicPr>
            <a:picLocks noChangeAspect="1" noChangeArrowheads="1"/>
          </p:cNvPicPr>
          <p:nvPr/>
        </p:nvPicPr>
        <p:blipFill>
          <a:blip r:embed="rId2" cstate="print"/>
          <a:srcRect/>
          <a:stretch>
            <a:fillRect/>
          </a:stretch>
        </p:blipFill>
        <p:spPr bwMode="auto">
          <a:xfrm>
            <a:off x="2567608" y="1196752"/>
            <a:ext cx="7056784" cy="4824536"/>
          </a:xfrm>
          <a:prstGeom prst="rect">
            <a:avLst/>
          </a:prstGeom>
          <a:noFill/>
          <a:ln>
            <a:solidFill>
              <a:schemeClr val="tx1"/>
            </a:solidFill>
          </a:ln>
        </p:spPr>
      </p:pic>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874559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descr="http://4.bp.blogspot.com/-HzhwPkx2baM/TcPHasehzYI/AAAAAAAAA64/gHMI9X03f7s/s1600/Lung+-+LCC.jpg"/>
          <p:cNvPicPr>
            <a:picLocks noChangeAspect="1" noChangeArrowheads="1"/>
          </p:cNvPicPr>
          <p:nvPr/>
        </p:nvPicPr>
        <p:blipFill>
          <a:blip r:embed="rId2" cstate="print"/>
          <a:srcRect/>
          <a:stretch>
            <a:fillRect/>
          </a:stretch>
        </p:blipFill>
        <p:spPr bwMode="auto">
          <a:xfrm>
            <a:off x="3863752" y="1268760"/>
            <a:ext cx="4176464" cy="4824536"/>
          </a:xfrm>
          <a:prstGeom prst="rect">
            <a:avLst/>
          </a:prstGeom>
          <a:noFill/>
          <a:ln w="38100">
            <a:solidFill>
              <a:schemeClr val="tx1"/>
            </a:solidFill>
          </a:ln>
        </p:spPr>
      </p:pic>
      <p:sp>
        <p:nvSpPr>
          <p:cNvPr id="5" name="Rounded Rectangle 4"/>
          <p:cNvSpPr/>
          <p:nvPr/>
        </p:nvSpPr>
        <p:spPr>
          <a:xfrm>
            <a:off x="1991544" y="260648"/>
            <a:ext cx="8424936" cy="1008112"/>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Undifferentiated Large Cell Carcinoma of the Lung – Gross</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806672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495600" y="260648"/>
            <a:ext cx="7128792"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Large Cell Carcinoma of the Lung – HPF</a:t>
            </a:r>
          </a:p>
        </p:txBody>
      </p:sp>
      <p:pic>
        <p:nvPicPr>
          <p:cNvPr id="277506" name="Picture 2" descr="  Fig. 3E "/>
          <p:cNvPicPr>
            <a:picLocks noChangeAspect="1" noChangeArrowheads="1"/>
          </p:cNvPicPr>
          <p:nvPr/>
        </p:nvPicPr>
        <p:blipFill>
          <a:blip r:embed="rId2" cstate="print"/>
          <a:srcRect/>
          <a:stretch>
            <a:fillRect/>
          </a:stretch>
        </p:blipFill>
        <p:spPr bwMode="auto">
          <a:xfrm>
            <a:off x="1919536" y="692696"/>
            <a:ext cx="8352928" cy="4896544"/>
          </a:xfrm>
          <a:prstGeom prst="rect">
            <a:avLst/>
          </a:prstGeom>
          <a:noFill/>
          <a:ln w="38100">
            <a:solidFill>
              <a:schemeClr val="tx1"/>
            </a:solidFill>
          </a:ln>
        </p:spPr>
      </p:pic>
      <p:sp>
        <p:nvSpPr>
          <p:cNvPr id="8" name="Rectangle 7"/>
          <p:cNvSpPr/>
          <p:nvPr/>
        </p:nvSpPr>
        <p:spPr>
          <a:xfrm>
            <a:off x="1847528" y="5576248"/>
            <a:ext cx="8424936" cy="923330"/>
          </a:xfrm>
          <a:prstGeom prst="rect">
            <a:avLst/>
          </a:prstGeom>
        </p:spPr>
        <p:txBody>
          <a:bodyPr wrap="square">
            <a:spAutoFit/>
          </a:bodyPr>
          <a:lstStyle/>
          <a:p>
            <a:pPr algn="ctr"/>
            <a:r>
              <a:rPr lang="en-US" b="1" i="1" dirty="0"/>
              <a:t>Pleomorphic carcinoma of lung (large cell and giant cell subtype). It shows mixed composition of large cell carcinoma and pleomorphic multinucleated giant cells (arrows). (H and E, ×200)</a:t>
            </a:r>
          </a:p>
        </p:txBody>
      </p:sp>
      <p:sp>
        <p:nvSpPr>
          <p:cNvPr id="10" name="TextBox 9"/>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1" name="TextBox 10"/>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688491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descr="http://upload.wikimedia.org/wikipedia/commons/5/5d/Large_cell_carcinoma_of_the_lung_.jpg"/>
          <p:cNvPicPr>
            <a:picLocks noChangeAspect="1" noChangeArrowheads="1"/>
          </p:cNvPicPr>
          <p:nvPr/>
        </p:nvPicPr>
        <p:blipFill>
          <a:blip r:embed="rId2" cstate="print"/>
          <a:srcRect/>
          <a:stretch>
            <a:fillRect/>
          </a:stretch>
        </p:blipFill>
        <p:spPr bwMode="auto">
          <a:xfrm>
            <a:off x="1847528" y="646156"/>
            <a:ext cx="8352928" cy="5184576"/>
          </a:xfrm>
          <a:prstGeom prst="rect">
            <a:avLst/>
          </a:prstGeom>
          <a:noFill/>
          <a:ln w="38100">
            <a:solidFill>
              <a:schemeClr val="tx1"/>
            </a:solidFill>
          </a:ln>
        </p:spPr>
      </p:pic>
      <p:sp>
        <p:nvSpPr>
          <p:cNvPr id="5" name="Rounded Rectangle 4"/>
          <p:cNvSpPr/>
          <p:nvPr/>
        </p:nvSpPr>
        <p:spPr>
          <a:xfrm>
            <a:off x="2495600" y="260648"/>
            <a:ext cx="7128792"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Large Cell Carcinoma of the Lung – HPF</a:t>
            </a:r>
          </a:p>
        </p:txBody>
      </p:sp>
      <p:sp>
        <p:nvSpPr>
          <p:cNvPr id="7" name="Rectangle 6"/>
          <p:cNvSpPr/>
          <p:nvPr/>
        </p:nvSpPr>
        <p:spPr>
          <a:xfrm>
            <a:off x="1847528" y="5830732"/>
            <a:ext cx="8496944" cy="677108"/>
          </a:xfrm>
          <a:prstGeom prst="rect">
            <a:avLst/>
          </a:prstGeom>
        </p:spPr>
        <p:txBody>
          <a:bodyPr wrap="square">
            <a:spAutoFit/>
          </a:bodyPr>
          <a:lstStyle/>
          <a:p>
            <a:pPr algn="ctr"/>
            <a:r>
              <a:rPr lang="en-US" sz="1900" b="1" i="1" dirty="0"/>
              <a:t>This section from lower respiratory tract shows neoplastic cells with abundant pale eosinophilic cytoplasm and a surrounding infiltrate of inflammatory cells</a:t>
            </a:r>
          </a:p>
        </p:txBody>
      </p: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
        <p:nvSpPr>
          <p:cNvPr id="2" name="Rectangle 1"/>
          <p:cNvSpPr/>
          <p:nvPr/>
        </p:nvSpPr>
        <p:spPr>
          <a:xfrm>
            <a:off x="5257245" y="3244334"/>
            <a:ext cx="1677511" cy="369332"/>
          </a:xfrm>
          <a:prstGeom prst="rect">
            <a:avLst/>
          </a:prstGeom>
        </p:spPr>
        <p:style>
          <a:lnRef idx="1">
            <a:schemeClr val="dk1"/>
          </a:lnRef>
          <a:fillRef idx="3">
            <a:schemeClr val="dk1"/>
          </a:fillRef>
          <a:effectRef idx="2">
            <a:schemeClr val="dk1"/>
          </a:effectRef>
          <a:fontRef idx="minor">
            <a:schemeClr val="lt1"/>
          </a:fontRef>
        </p:style>
        <p:txBody>
          <a:bodyPr wrap="none">
            <a:spAutoFit/>
          </a:bodyPr>
          <a:lstStyle/>
          <a:p>
            <a:r>
              <a:rPr lang="en-US" b="1" i="1" dirty="0"/>
              <a:t>neoplastic cells </a:t>
            </a:r>
            <a:endParaRPr lang="en-US" dirty="0"/>
          </a:p>
        </p:txBody>
      </p:sp>
    </p:spTree>
    <p:extLst>
      <p:ext uri="{BB962C8B-B14F-4D97-AF65-F5344CB8AC3E}">
        <p14:creationId xmlns:p14="http://schemas.microsoft.com/office/powerpoint/2010/main" val="2531037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2" descr="http://cueflash.com/cardimages/questions/thumbnails/9/9/7999612.jpg"/>
          <p:cNvPicPr>
            <a:picLocks noChangeAspect="1" noChangeArrowheads="1"/>
          </p:cNvPicPr>
          <p:nvPr/>
        </p:nvPicPr>
        <p:blipFill>
          <a:blip r:embed="rId2" cstate="print"/>
          <a:srcRect/>
          <a:stretch>
            <a:fillRect/>
          </a:stretch>
        </p:blipFill>
        <p:spPr bwMode="auto">
          <a:xfrm>
            <a:off x="1955540" y="692696"/>
            <a:ext cx="8208912" cy="5256584"/>
          </a:xfrm>
          <a:prstGeom prst="rect">
            <a:avLst/>
          </a:prstGeom>
          <a:noFill/>
          <a:ln w="38100">
            <a:solidFill>
              <a:schemeClr val="tx1"/>
            </a:solidFill>
          </a:ln>
        </p:spPr>
      </p:pic>
      <p:sp>
        <p:nvSpPr>
          <p:cNvPr id="5" name="Rounded Rectangle 4"/>
          <p:cNvSpPr/>
          <p:nvPr/>
        </p:nvSpPr>
        <p:spPr>
          <a:xfrm>
            <a:off x="2495600" y="260648"/>
            <a:ext cx="7128792" cy="432048"/>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Large Cell Carcinoma of the Lung – HPF</a:t>
            </a:r>
          </a:p>
        </p:txBody>
      </p:sp>
      <p:sp>
        <p:nvSpPr>
          <p:cNvPr id="7" name="Rectangle 6"/>
          <p:cNvSpPr/>
          <p:nvPr/>
        </p:nvSpPr>
        <p:spPr>
          <a:xfrm>
            <a:off x="1955540" y="5949280"/>
            <a:ext cx="8496944" cy="646331"/>
          </a:xfrm>
          <a:prstGeom prst="rect">
            <a:avLst/>
          </a:prstGeom>
        </p:spPr>
        <p:txBody>
          <a:bodyPr wrap="square">
            <a:spAutoFit/>
          </a:bodyPr>
          <a:lstStyle/>
          <a:p>
            <a:pPr algn="ctr"/>
            <a:r>
              <a:rPr lang="en-US" b="1" i="1" dirty="0"/>
              <a:t>This section shows neoplastic cells with abundant pale eosinophilic cytoplasm and pleomorphic multinucleated giant cells</a:t>
            </a:r>
          </a:p>
        </p:txBody>
      </p:sp>
    </p:spTree>
    <p:extLst>
      <p:ext uri="{BB962C8B-B14F-4D97-AF65-F5344CB8AC3E}">
        <p14:creationId xmlns:p14="http://schemas.microsoft.com/office/powerpoint/2010/main" val="1430075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063552" y="1358731"/>
            <a:ext cx="7488832" cy="1008112"/>
          </a:xfrm>
          <a:prstGeom prst="roundRect">
            <a:avLst/>
          </a:prstGeom>
          <a:solidFill>
            <a:srgbClr val="99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solidFill>
                  <a:srgbClr val="FFFF00"/>
                </a:solidFill>
                <a:effectLst>
                  <a:outerShdw blurRad="38100" dist="38100" dir="2700000" algn="tl">
                    <a:srgbClr val="000000">
                      <a:alpha val="43137"/>
                    </a:srgbClr>
                  </a:outerShdw>
                </a:effectLst>
              </a:rPr>
              <a:t>Small cell carcinoma of the lung</a:t>
            </a:r>
          </a:p>
        </p:txBody>
      </p:sp>
      <p:sp>
        <p:nvSpPr>
          <p:cNvPr id="7" name="TextBox 6"/>
          <p:cNvSpPr txBox="1"/>
          <p:nvPr/>
        </p:nvSpPr>
        <p:spPr>
          <a:xfrm>
            <a:off x="2279576" y="3861048"/>
            <a:ext cx="7200800" cy="369332"/>
          </a:xfrm>
          <a:prstGeom prst="rect">
            <a:avLst/>
          </a:prstGeom>
          <a:noFill/>
        </p:spPr>
        <p:txBody>
          <a:bodyPr wrap="square" rtlCol="0">
            <a:spAutoFit/>
          </a:bodyPr>
          <a:lstStyle/>
          <a:p>
            <a:endParaRPr lang="en-US" dirty="0"/>
          </a:p>
        </p:txBody>
      </p:sp>
      <p:sp>
        <p:nvSpPr>
          <p:cNvPr id="10" name="Rectangle 9"/>
          <p:cNvSpPr/>
          <p:nvPr/>
        </p:nvSpPr>
        <p:spPr>
          <a:xfrm>
            <a:off x="1192595" y="2452970"/>
            <a:ext cx="9230745" cy="3185487"/>
          </a:xfrm>
          <a:prstGeom prst="rect">
            <a:avLst/>
          </a:prstGeom>
          <a:ln w="38100">
            <a:solidFill>
              <a:schemeClr val="tx1"/>
            </a:solidFill>
          </a:ln>
        </p:spPr>
        <p:txBody>
          <a:bodyPr wrap="square">
            <a:spAutoFit/>
          </a:bodyPr>
          <a:lstStyle/>
          <a:p>
            <a:pPr lvl="0" algn="l" rtl="0" fontAlgn="base">
              <a:spcBef>
                <a:spcPct val="0"/>
              </a:spcBef>
              <a:spcAft>
                <a:spcPct val="0"/>
              </a:spcAft>
              <a:buFontTx/>
              <a:buChar char="•"/>
            </a:pPr>
            <a:r>
              <a:rPr lang="en-US" sz="2400" b="1" dirty="0">
                <a:solidFill>
                  <a:prstClr val="black"/>
                </a:solidFill>
                <a:latin typeface="Arial" charset="0"/>
                <a:cs typeface="Arial" charset="0"/>
              </a:rPr>
              <a:t>  Highly Malignant Tumor. </a:t>
            </a:r>
          </a:p>
          <a:p>
            <a:pPr lvl="0" algn="l" rtl="0" fontAlgn="base">
              <a:spcBef>
                <a:spcPct val="0"/>
              </a:spcBef>
              <a:spcAft>
                <a:spcPct val="0"/>
              </a:spcAft>
              <a:buFontTx/>
              <a:buChar char="•"/>
            </a:pPr>
            <a:r>
              <a:rPr lang="en-US" sz="2400" b="1" dirty="0">
                <a:solidFill>
                  <a:prstClr val="black"/>
                </a:solidFill>
                <a:latin typeface="Arial" charset="0"/>
                <a:cs typeface="Arial" charset="0"/>
              </a:rPr>
              <a:t>  Cells are small, with scant cytoplasm, ill-defined borders,        </a:t>
            </a:r>
          </a:p>
          <a:p>
            <a:pPr lvl="0" algn="l" rtl="0" fontAlgn="base">
              <a:spcBef>
                <a:spcPct val="0"/>
              </a:spcBef>
              <a:spcAft>
                <a:spcPct val="0"/>
              </a:spcAft>
            </a:pPr>
            <a:r>
              <a:rPr lang="en-US" sz="2400" b="1" dirty="0">
                <a:solidFill>
                  <a:prstClr val="black"/>
                </a:solidFill>
                <a:latin typeface="Arial" charset="0"/>
                <a:cs typeface="Arial" charset="0"/>
              </a:rPr>
              <a:t>    finely granular chromatin (salt &amp; pepper pattern) and absent      </a:t>
            </a:r>
          </a:p>
          <a:p>
            <a:pPr lvl="0" algn="l" rtl="0" fontAlgn="base">
              <a:spcBef>
                <a:spcPct val="0"/>
              </a:spcBef>
              <a:spcAft>
                <a:spcPct val="0"/>
              </a:spcAft>
            </a:pPr>
            <a:r>
              <a:rPr lang="en-US" sz="2400" b="1" dirty="0">
                <a:solidFill>
                  <a:prstClr val="black"/>
                </a:solidFill>
                <a:latin typeface="Arial" charset="0"/>
                <a:cs typeface="Arial" charset="0"/>
              </a:rPr>
              <a:t>    or inconspicious nucleoli. </a:t>
            </a:r>
          </a:p>
          <a:p>
            <a:pPr lvl="0" algn="l" rtl="0" fontAlgn="base">
              <a:spcBef>
                <a:spcPct val="0"/>
              </a:spcBef>
              <a:spcAft>
                <a:spcPct val="0"/>
              </a:spcAft>
              <a:buFontTx/>
              <a:buChar char="•"/>
            </a:pPr>
            <a:r>
              <a:rPr lang="en-US" sz="2400" b="1" dirty="0">
                <a:solidFill>
                  <a:prstClr val="black"/>
                </a:solidFill>
                <a:latin typeface="Arial" charset="0"/>
                <a:cs typeface="Arial" charset="0"/>
              </a:rPr>
              <a:t>  High mitotic count and often extensive necrosis. </a:t>
            </a:r>
          </a:p>
          <a:p>
            <a:pPr lvl="0" algn="l" rtl="0" fontAlgn="base">
              <a:spcBef>
                <a:spcPct val="0"/>
              </a:spcBef>
              <a:spcAft>
                <a:spcPct val="0"/>
              </a:spcAft>
              <a:buFontTx/>
              <a:buChar char="•"/>
            </a:pPr>
            <a:r>
              <a:rPr lang="en-US" sz="2400" b="1" dirty="0">
                <a:solidFill>
                  <a:prstClr val="black"/>
                </a:solidFill>
                <a:latin typeface="Arial" charset="0"/>
                <a:cs typeface="Arial" charset="0"/>
              </a:rPr>
              <a:t>  Typically not graded as all SCLC are considered High Grade. </a:t>
            </a:r>
          </a:p>
          <a:p>
            <a:pPr lvl="0" algn="l" rtl="0" fontAlgn="base">
              <a:spcBef>
                <a:spcPct val="0"/>
              </a:spcBef>
              <a:spcAft>
                <a:spcPct val="0"/>
              </a:spcAft>
              <a:buFontTx/>
              <a:buChar char="•"/>
            </a:pPr>
            <a:r>
              <a:rPr lang="en-US" sz="2400" b="1" dirty="0">
                <a:solidFill>
                  <a:prstClr val="black"/>
                </a:solidFill>
                <a:latin typeface="Arial" charset="0"/>
                <a:cs typeface="Arial" charset="0"/>
              </a:rPr>
              <a:t>  Very strong relationship with smoking. </a:t>
            </a:r>
          </a:p>
          <a:p>
            <a:pPr lvl="0" algn="l" rtl="0" fontAlgn="base">
              <a:spcBef>
                <a:spcPct val="0"/>
              </a:spcBef>
              <a:spcAft>
                <a:spcPct val="0"/>
              </a:spcAft>
              <a:buFontTx/>
              <a:buChar char="•"/>
            </a:pPr>
            <a:r>
              <a:rPr lang="en-US" sz="2400" b="1" dirty="0">
                <a:solidFill>
                  <a:prstClr val="black"/>
                </a:solidFill>
                <a:latin typeface="Arial" charset="0"/>
                <a:cs typeface="Arial" charset="0"/>
              </a:rPr>
              <a:t>  Often lead to paraneoplastic syndromes. </a:t>
            </a:r>
          </a:p>
          <a:p>
            <a:pPr lvl="0" algn="l" rtl="0" fontAlgn="base">
              <a:spcBef>
                <a:spcPct val="0"/>
              </a:spcBef>
              <a:spcAft>
                <a:spcPct val="0"/>
              </a:spcAft>
              <a:buFontTx/>
              <a:buChar char="•"/>
            </a:pPr>
            <a:endParaRPr lang="en-US" sz="900" b="1" dirty="0">
              <a:solidFill>
                <a:prstClr val="black"/>
              </a:solidFill>
              <a:latin typeface="Arial" charset="0"/>
              <a:cs typeface="Arial" charset="0"/>
            </a:endParaRP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941049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2480" y="1876708"/>
            <a:ext cx="5922065" cy="3046988"/>
          </a:xfrm>
          <a:prstGeom prst="rect">
            <a:avLst/>
          </a:prstGeom>
        </p:spPr>
        <p:txBody>
          <a:bodyPr wrap="square">
            <a:spAutoFit/>
          </a:bodyPr>
          <a:lstStyle/>
          <a:p>
            <a:pPr algn="l"/>
            <a:r>
              <a:rPr lang="en-US" sz="2400" b="1" i="1" dirty="0"/>
              <a:t>Arising centrally in this lung and spreading extensively is a small cell anaplastic (oat cell) carcinoma</a:t>
            </a:r>
            <a:r>
              <a:rPr lang="en-US" sz="2400" b="1" i="1" dirty="0" smtClean="0"/>
              <a:t>.</a:t>
            </a:r>
          </a:p>
          <a:p>
            <a:pPr algn="l"/>
            <a:r>
              <a:rPr lang="en-US" sz="2400" b="1" i="1" dirty="0" smtClean="0"/>
              <a:t> </a:t>
            </a:r>
            <a:r>
              <a:rPr lang="en-US" sz="2400" b="1" i="1" dirty="0"/>
              <a:t>The cut surface of this tumor has a soft, </a:t>
            </a:r>
            <a:r>
              <a:rPr lang="en-US" sz="2400" b="1" i="1" dirty="0" smtClean="0"/>
              <a:t>lobulated</a:t>
            </a:r>
            <a:r>
              <a:rPr lang="en-US" sz="2400" b="1" i="1" dirty="0"/>
              <a:t>, white to tan appearance. </a:t>
            </a:r>
            <a:endParaRPr lang="en-US" sz="2400" b="1" i="1" dirty="0" smtClean="0"/>
          </a:p>
          <a:p>
            <a:pPr algn="l"/>
            <a:r>
              <a:rPr lang="en-US" sz="2400" b="1" i="1" dirty="0" smtClean="0"/>
              <a:t>The </a:t>
            </a:r>
            <a:r>
              <a:rPr lang="en-US" sz="2400" b="1" i="1" dirty="0"/>
              <a:t>tumor seen here has caused obstruction of the main bronchus to left lung so that the distal lung is collapsed</a:t>
            </a:r>
          </a:p>
        </p:txBody>
      </p:sp>
      <p:pic>
        <p:nvPicPr>
          <p:cNvPr id="60418" name="Picture 2" descr="http://library.med.utah.edu/WebPath/jpeg1/LUNG07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56040" y="864980"/>
            <a:ext cx="3960440" cy="455295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2063552" y="188641"/>
            <a:ext cx="7992888" cy="579859"/>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Small Cell Carcinoma of the Lung “Oat cell” – Gross</a:t>
            </a:r>
          </a:p>
        </p:txBody>
      </p: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24178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library.med.utah.edu/WebPath/jpeg1/LUNG0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3581" y="764704"/>
            <a:ext cx="4032448" cy="4896544"/>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063552" y="260648"/>
            <a:ext cx="7992888" cy="43204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Small Cell Carcinoma of the Lung “Oat cell” – Gross</a:t>
            </a:r>
          </a:p>
        </p:txBody>
      </p:sp>
      <p:sp>
        <p:nvSpPr>
          <p:cNvPr id="4" name="Rectangle 3"/>
          <p:cNvSpPr/>
          <p:nvPr/>
        </p:nvSpPr>
        <p:spPr>
          <a:xfrm>
            <a:off x="545416" y="2428146"/>
            <a:ext cx="5108165" cy="2308324"/>
          </a:xfrm>
          <a:prstGeom prst="rect">
            <a:avLst/>
          </a:prstGeom>
        </p:spPr>
        <p:txBody>
          <a:bodyPr wrap="square">
            <a:spAutoFit/>
          </a:bodyPr>
          <a:lstStyle/>
          <a:p>
            <a:pPr algn="l"/>
            <a:r>
              <a:rPr lang="en-US" sz="2400" b="1" i="1" dirty="0"/>
              <a:t>  Oat cell carcinoma which is spreading along the bronchi. </a:t>
            </a:r>
            <a:endParaRPr lang="en-US" sz="2400" b="1" i="1" dirty="0" smtClean="0"/>
          </a:p>
          <a:p>
            <a:pPr algn="l"/>
            <a:endParaRPr lang="en-US" sz="2400" b="1" i="1" dirty="0"/>
          </a:p>
          <a:p>
            <a:pPr algn="l"/>
            <a:r>
              <a:rPr lang="en-US" sz="2400" b="1" i="1" dirty="0" smtClean="0"/>
              <a:t>The </a:t>
            </a:r>
            <a:r>
              <a:rPr lang="en-US" sz="2400" b="1" i="1" dirty="0"/>
              <a:t>speckled black rounded areas represent </a:t>
            </a:r>
            <a:r>
              <a:rPr lang="en-US" sz="2400" b="1" i="1" dirty="0" err="1"/>
              <a:t>hilar</a:t>
            </a:r>
            <a:r>
              <a:rPr lang="en-US" sz="2400" b="1" i="1" dirty="0"/>
              <a:t> lymph nodes with metastatic carcinoma</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4170537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4069" y="845868"/>
            <a:ext cx="5245927" cy="4524315"/>
          </a:xfrm>
          <a:prstGeom prst="rect">
            <a:avLst/>
          </a:prstGeom>
        </p:spPr>
        <p:txBody>
          <a:bodyPr wrap="square">
            <a:spAutoFit/>
          </a:bodyPr>
          <a:lstStyle/>
          <a:p>
            <a:pPr algn="l"/>
            <a:r>
              <a:rPr lang="en-US" sz="3200" dirty="0">
                <a:latin typeface="Tahoma" panose="020B0604030504040204" pitchFamily="34" charset="0"/>
                <a:ea typeface="Tahoma" panose="020B0604030504040204" pitchFamily="34" charset="0"/>
                <a:cs typeface="Tahoma" panose="020B0604030504040204" pitchFamily="34" charset="0"/>
              </a:rPr>
              <a:t>Extensive caseation and the granulomas involve a larger bronchus causing soft, necrotic center to drain out and leave behind a cavity. Cavitation is typical for large granulomas with TB. Cavitation is more common in the upper lobes</a:t>
            </a:r>
            <a:r>
              <a:rPr lang="en-US" sz="2000" i="1" dirty="0">
                <a:latin typeface="Tahoma" panose="020B0604030504040204" pitchFamily="34" charset="0"/>
                <a:ea typeface="Tahoma" panose="020B0604030504040204" pitchFamily="34" charset="0"/>
                <a:cs typeface="Tahoma" panose="020B0604030504040204" pitchFamily="34" charset="0"/>
              </a:rPr>
              <a:t>.</a:t>
            </a:r>
          </a:p>
        </p:txBody>
      </p:sp>
      <p:pic>
        <p:nvPicPr>
          <p:cNvPr id="32770" name="Picture 2" descr="http://library.med.utah.edu/WebPath/jpeg1/LUNG03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7179" y="845868"/>
            <a:ext cx="3716849" cy="564554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063552" y="266067"/>
            <a:ext cx="7992888" cy="432048"/>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Pulmonary TB – Caseous Necrosis – Gross</a:t>
            </a:r>
            <a:endParaRPr lang="en-US" sz="2800" i="1" dirty="0">
              <a:effectLst>
                <a:outerShdw blurRad="38100" dist="38100" dir="2700000" algn="tl">
                  <a:srgbClr val="000000">
                    <a:alpha val="43137"/>
                  </a:srgbClr>
                </a:outerShdw>
              </a:effectLst>
            </a:endParaRP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945846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57400" y="5228272"/>
            <a:ext cx="8077200" cy="1477328"/>
          </a:xfrm>
          <a:prstGeom prst="rect">
            <a:avLst/>
          </a:prstGeom>
        </p:spPr>
        <p:txBody>
          <a:bodyPr wrap="square">
            <a:spAutoFit/>
          </a:bodyPr>
          <a:lstStyle/>
          <a:p>
            <a:pPr algn="ctr"/>
            <a:r>
              <a:rPr lang="en-US" b="1" i="1" dirty="0"/>
              <a:t>This chest radiograph demonstrates a mass lesion in the right upper lobe. This was an oat cell carcinoma (yellow arrow). It obstructed the right main bronchus, leading to </a:t>
            </a:r>
            <a:r>
              <a:rPr lang="en-US" b="1" i="1" dirty="0" err="1"/>
              <a:t>atelectasis</a:t>
            </a:r>
            <a:r>
              <a:rPr lang="en-US" b="1" i="1" dirty="0"/>
              <a:t> on the right, evidenced by a raised right </a:t>
            </a:r>
            <a:r>
              <a:rPr lang="en-US" b="1" i="1" dirty="0" err="1"/>
              <a:t>hemidiaphragm</a:t>
            </a:r>
            <a:r>
              <a:rPr lang="en-US" b="1" i="1" dirty="0"/>
              <a:t>. The patient aspirated gastric contents, producing a diffuse pneumonia (blue arrow) on the left (since aspirated material could not pass the obstruction on the right).</a:t>
            </a:r>
          </a:p>
        </p:txBody>
      </p:sp>
      <p:sp>
        <p:nvSpPr>
          <p:cNvPr id="5" name="Rounded Rectangle 4"/>
          <p:cNvSpPr/>
          <p:nvPr/>
        </p:nvSpPr>
        <p:spPr>
          <a:xfrm>
            <a:off x="2135560" y="260648"/>
            <a:ext cx="7992888" cy="43204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Small Cell Carcinoma of the Lung “Oat cell” : X-Ray</a:t>
            </a:r>
          </a:p>
        </p:txBody>
      </p:sp>
      <p:pic>
        <p:nvPicPr>
          <p:cNvPr id="167938" name="Picture 2" descr="http://missinglink.ucsf.edu/lm/ids_103_lung_cancer/images/Path%20images/small%20cell/x-ray.jpg"/>
          <p:cNvPicPr>
            <a:picLocks noChangeAspect="1" noChangeArrowheads="1"/>
          </p:cNvPicPr>
          <p:nvPr/>
        </p:nvPicPr>
        <p:blipFill>
          <a:blip r:embed="rId2"/>
          <a:srcRect/>
          <a:stretch>
            <a:fillRect/>
          </a:stretch>
        </p:blipFill>
        <p:spPr bwMode="auto">
          <a:xfrm>
            <a:off x="3505201" y="965608"/>
            <a:ext cx="5482078" cy="4254094"/>
          </a:xfrm>
          <a:prstGeom prst="rect">
            <a:avLst/>
          </a:prstGeom>
          <a:noFill/>
        </p:spPr>
      </p:pic>
      <p:cxnSp>
        <p:nvCxnSpPr>
          <p:cNvPr id="8" name="Straight Arrow Connector 7"/>
          <p:cNvCxnSpPr/>
          <p:nvPr/>
        </p:nvCxnSpPr>
        <p:spPr>
          <a:xfrm flipV="1">
            <a:off x="4495800" y="2514600"/>
            <a:ext cx="609600" cy="15240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a:off x="7772400" y="2971800"/>
            <a:ext cx="533400" cy="381000"/>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0108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2079" y="5663418"/>
            <a:ext cx="10039850" cy="646331"/>
          </a:xfrm>
          <a:prstGeom prst="rect">
            <a:avLst/>
          </a:prstGeom>
        </p:spPr>
        <p:txBody>
          <a:bodyPr wrap="square">
            <a:spAutoFit/>
          </a:bodyPr>
          <a:lstStyle/>
          <a:p>
            <a:pPr algn="ctr"/>
            <a:r>
              <a:rPr lang="en-US" b="1" i="1" dirty="0"/>
              <a:t>This is the microscopic pattern of a small cell anaplastic (oat cell) carcinoma in which small dark blue cells with minimal cytoplasm are packed together in sheets.</a:t>
            </a:r>
          </a:p>
        </p:txBody>
      </p:sp>
      <p:pic>
        <p:nvPicPr>
          <p:cNvPr id="62466" name="Picture 2" descr="http://library.med.utah.edu/WebPath/jpeg1/LUNG0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9820" y="645576"/>
            <a:ext cx="8280920" cy="496855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2135560" y="260648"/>
            <a:ext cx="7992888" cy="43204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Small Cell Carcinoma of the Lung “Oat cell” – HPF</a:t>
            </a:r>
          </a:p>
        </p:txBody>
      </p: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040963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WHO 26"/>
          <p:cNvPicPr>
            <a:picLocks noChangeAspect="1" noChangeArrowheads="1"/>
          </p:cNvPicPr>
          <p:nvPr/>
        </p:nvPicPr>
        <p:blipFill>
          <a:blip r:embed="rId3" cstate="print">
            <a:lum bright="-12000" contrast="6000"/>
          </a:blip>
          <a:srcRect/>
          <a:stretch>
            <a:fillRect/>
          </a:stretch>
        </p:blipFill>
        <p:spPr bwMode="auto">
          <a:xfrm>
            <a:off x="1930066" y="735441"/>
            <a:ext cx="8352928" cy="4608512"/>
          </a:xfrm>
          <a:prstGeom prst="rect">
            <a:avLst/>
          </a:prstGeom>
          <a:noFill/>
          <a:ln w="38100">
            <a:solidFill>
              <a:schemeClr val="tx1"/>
            </a:solidFill>
            <a:miter lim="800000"/>
            <a:headEnd/>
            <a:tailEnd/>
          </a:ln>
        </p:spPr>
      </p:pic>
      <p:sp>
        <p:nvSpPr>
          <p:cNvPr id="32771" name="Text Box 3"/>
          <p:cNvSpPr txBox="1">
            <a:spLocks noChangeArrowheads="1"/>
          </p:cNvSpPr>
          <p:nvPr/>
        </p:nvSpPr>
        <p:spPr bwMode="auto">
          <a:xfrm>
            <a:off x="2423592" y="212221"/>
            <a:ext cx="7659256" cy="523220"/>
          </a:xfrm>
          <a:prstGeom prst="rect">
            <a:avLst/>
          </a:prstGeom>
          <a:solidFill>
            <a:srgbClr val="7030A0"/>
          </a:solidFill>
          <a:ln w="9525">
            <a:noFill/>
            <a:miter lim="800000"/>
            <a:headEnd/>
            <a:tailEnd/>
          </a:ln>
        </p:spPr>
        <p:txBody>
          <a:bodyPr wrap="square">
            <a:spAutoFit/>
          </a:bodyPr>
          <a:lstStyle/>
          <a:p>
            <a:pPr algn="ctr"/>
            <a:r>
              <a:rPr lang="en-AU" sz="2800" b="1" i="1" dirty="0">
                <a:solidFill>
                  <a:schemeClr val="bg1"/>
                </a:solidFill>
                <a:effectLst>
                  <a:outerShdw blurRad="38100" dist="38100" dir="2700000" algn="tl">
                    <a:srgbClr val="000000">
                      <a:alpha val="43137"/>
                    </a:srgbClr>
                  </a:outerShdw>
                </a:effectLst>
              </a:rPr>
              <a:t>Small cell carcinoma </a:t>
            </a:r>
            <a:r>
              <a:rPr lang="en-US" sz="2800" b="1" i="1" dirty="0">
                <a:solidFill>
                  <a:srgbClr val="FFFF00"/>
                </a:solidFill>
                <a:effectLst>
                  <a:outerShdw blurRad="38100" dist="38100" dir="2700000" algn="tl">
                    <a:srgbClr val="000000">
                      <a:alpha val="43137"/>
                    </a:srgbClr>
                  </a:outerShdw>
                </a:effectLst>
              </a:rPr>
              <a:t>“Oat cell” </a:t>
            </a:r>
            <a:r>
              <a:rPr lang="en-US" sz="2800" b="1" i="1" dirty="0">
                <a:solidFill>
                  <a:schemeClr val="bg1"/>
                </a:solidFill>
                <a:effectLst>
                  <a:outerShdw blurRad="38100" dist="38100" dir="2700000" algn="tl">
                    <a:srgbClr val="000000">
                      <a:alpha val="43137"/>
                    </a:srgbClr>
                  </a:outerShdw>
                </a:effectLst>
              </a:rPr>
              <a:t>of the lung - HPF </a:t>
            </a:r>
            <a:endParaRPr lang="en-AU" sz="2800" b="1" i="1"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1523999" y="5343953"/>
            <a:ext cx="9980815" cy="923330"/>
          </a:xfrm>
          <a:prstGeom prst="rect">
            <a:avLst/>
          </a:prstGeom>
        </p:spPr>
        <p:txBody>
          <a:bodyPr wrap="square">
            <a:spAutoFit/>
          </a:bodyPr>
          <a:lstStyle/>
          <a:p>
            <a:pPr algn="l"/>
            <a:r>
              <a:rPr lang="en-US" b="1" i="1" dirty="0"/>
              <a:t>Section of the tumor shows clusters of malignant cells which are small , round , </a:t>
            </a:r>
            <a:r>
              <a:rPr lang="en-US" b="1" i="1" dirty="0" err="1"/>
              <a:t>ovale</a:t>
            </a:r>
            <a:r>
              <a:rPr lang="en-US" b="1" i="1" dirty="0"/>
              <a:t> , or spindle shaped with prominent nuclear molding , finely granular nuclear chromatin (salt and pepper pattern ) , high mitotic count and focal necrosis </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
        <p:nvSpPr>
          <p:cNvPr id="9" name="Rectangle 8"/>
          <p:cNvSpPr/>
          <p:nvPr/>
        </p:nvSpPr>
        <p:spPr>
          <a:xfrm>
            <a:off x="3770071" y="4239763"/>
            <a:ext cx="3225050" cy="369332"/>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en-US" b="1" i="1" dirty="0"/>
              <a:t>clusters of </a:t>
            </a:r>
            <a:r>
              <a:rPr lang="en-US" b="1" i="1" dirty="0" smtClean="0"/>
              <a:t>small malignant </a:t>
            </a:r>
            <a:r>
              <a:rPr lang="en-US" b="1" i="1" dirty="0"/>
              <a:t>cells</a:t>
            </a:r>
            <a:endParaRPr lang="en-US" dirty="0"/>
          </a:p>
        </p:txBody>
      </p:sp>
    </p:spTree>
    <p:extLst>
      <p:ext uri="{BB962C8B-B14F-4D97-AF65-F5344CB8AC3E}">
        <p14:creationId xmlns:p14="http://schemas.microsoft.com/office/powerpoint/2010/main" val="13746521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711624" y="2852936"/>
            <a:ext cx="7299216" cy="86409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effectLst>
                  <a:outerShdw blurRad="38100" dist="38100" dir="2700000" algn="tl">
                    <a:srgbClr val="000000">
                      <a:alpha val="43137"/>
                    </a:srgbClr>
                  </a:outerShdw>
                </a:effectLst>
              </a:rPr>
              <a:t>Metastatic tumours of the lung</a:t>
            </a:r>
          </a:p>
        </p:txBody>
      </p:sp>
      <p:sp>
        <p:nvSpPr>
          <p:cNvPr id="5" name="TextBox 4"/>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7" name="TextBox 6"/>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504793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3071664" y="620688"/>
            <a:ext cx="5976664" cy="720080"/>
          </a:xfrm>
          <a:solidFill>
            <a:srgbClr val="000099"/>
          </a:solidFill>
          <a:scene3d>
            <a:camera prst="orthographicFront"/>
            <a:lightRig rig="threePt" dir="t"/>
          </a:scene3d>
          <a:sp3d>
            <a:bevelT w="165100" prst="coolSlant"/>
          </a:sp3d>
        </p:spPr>
        <p:txBody>
          <a:bodyPr>
            <a:normAutofit/>
          </a:bodyPr>
          <a:lstStyle/>
          <a:p>
            <a:pPr eaLnBrk="1" hangingPunct="1"/>
            <a:r>
              <a:rPr lang="en-US" b="1" i="1" dirty="0" smtClean="0">
                <a:solidFill>
                  <a:srgbClr val="FFFF00"/>
                </a:solidFill>
                <a:effectLst>
                  <a:outerShdw blurRad="38100" dist="38100" dir="2700000" algn="tl">
                    <a:srgbClr val="000000">
                      <a:alpha val="43137"/>
                    </a:srgbClr>
                  </a:outerShdw>
                </a:effectLst>
              </a:rPr>
              <a:t>METASTATIC TUMORS</a:t>
            </a:r>
          </a:p>
        </p:txBody>
      </p:sp>
      <p:sp>
        <p:nvSpPr>
          <p:cNvPr id="2" name="Rounded Rectangle 1"/>
          <p:cNvSpPr/>
          <p:nvPr/>
        </p:nvSpPr>
        <p:spPr>
          <a:xfrm>
            <a:off x="2351584" y="1789441"/>
            <a:ext cx="7344816" cy="345638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l" rtl="0">
              <a:buFont typeface="Arial" pitchFamily="34" charset="0"/>
              <a:buChar char="•"/>
            </a:pPr>
            <a:r>
              <a:rPr lang="en-US" sz="2800" b="1" dirty="0">
                <a:solidFill>
                  <a:srgbClr val="000099"/>
                </a:solidFill>
              </a:rPr>
              <a:t>LUNG is the </a:t>
            </a:r>
            <a:r>
              <a:rPr lang="en-US" sz="2800" b="1" dirty="0">
                <a:solidFill>
                  <a:srgbClr val="FF0000"/>
                </a:solidFill>
              </a:rPr>
              <a:t>MOST COMMON</a:t>
            </a:r>
            <a:r>
              <a:rPr lang="en-US" sz="2800" b="1" dirty="0">
                <a:solidFill>
                  <a:srgbClr val="CC00CC"/>
                </a:solidFill>
              </a:rPr>
              <a:t> </a:t>
            </a:r>
            <a:r>
              <a:rPr lang="en-US" sz="2800" b="1" dirty="0">
                <a:solidFill>
                  <a:srgbClr val="000099"/>
                </a:solidFill>
              </a:rPr>
              <a:t>site for all metastatic tumors, regardless of the site of origin.</a:t>
            </a:r>
          </a:p>
          <a:p>
            <a:pPr marL="457200" indent="-457200" algn="l" rtl="0">
              <a:buFont typeface="Arial" pitchFamily="34" charset="0"/>
              <a:buChar char="•"/>
            </a:pPr>
            <a:endParaRPr lang="en-US" sz="2800" b="1" dirty="0">
              <a:solidFill>
                <a:srgbClr val="CC00CC"/>
              </a:solidFill>
            </a:endParaRPr>
          </a:p>
          <a:p>
            <a:pPr marL="457200" indent="-457200" algn="l" rtl="0">
              <a:buFont typeface="Arial" pitchFamily="34" charset="0"/>
              <a:buChar char="•"/>
            </a:pPr>
            <a:r>
              <a:rPr lang="en-US" sz="2800" b="1" dirty="0">
                <a:solidFill>
                  <a:srgbClr val="000099"/>
                </a:solidFill>
              </a:rPr>
              <a:t>It is the site of </a:t>
            </a:r>
            <a:r>
              <a:rPr lang="en-US" sz="2800" b="1" dirty="0">
                <a:solidFill>
                  <a:srgbClr val="FF0000"/>
                </a:solidFill>
              </a:rPr>
              <a:t>FIRST CHOICE </a:t>
            </a:r>
            <a:r>
              <a:rPr lang="en-US" sz="2800" b="1" dirty="0">
                <a:solidFill>
                  <a:srgbClr val="000099"/>
                </a:solidFill>
              </a:rPr>
              <a:t>for metastatic sarcomas for purely anatomic reasons </a:t>
            </a:r>
            <a:r>
              <a:rPr lang="en-US" sz="2800" b="1" dirty="0">
                <a:solidFill>
                  <a:srgbClr val="CC00CC"/>
                </a:solidFill>
              </a:rPr>
              <a:t>!</a:t>
            </a:r>
          </a:p>
        </p:txBody>
      </p:sp>
      <p:sp>
        <p:nvSpPr>
          <p:cNvPr id="5" name="TextBox 4"/>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6" name="TextBox 5"/>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826022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library.med.utah.edu/WebPath/jpeg1/LUNG07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3552" y="764704"/>
            <a:ext cx="3960440" cy="43204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05268" y="5157192"/>
            <a:ext cx="4572000" cy="1477328"/>
          </a:xfrm>
          <a:prstGeom prst="rect">
            <a:avLst/>
          </a:prstGeom>
        </p:spPr>
        <p:txBody>
          <a:bodyPr>
            <a:spAutoFit/>
          </a:bodyPr>
          <a:lstStyle/>
          <a:p>
            <a:pPr algn="ctr"/>
            <a:r>
              <a:rPr lang="en-US" b="1" i="1" dirty="0"/>
              <a:t>Multiple variably-sized masses are seen in all lung fields. These tan-white nodules are characteristic for metastatic carcinoma. Metastases to the lungs are more common even than primary lung neoplasms</a:t>
            </a:r>
          </a:p>
        </p:txBody>
      </p:sp>
      <p:sp>
        <p:nvSpPr>
          <p:cNvPr id="5" name="Rectangle 4"/>
          <p:cNvSpPr/>
          <p:nvPr/>
        </p:nvSpPr>
        <p:spPr>
          <a:xfrm>
            <a:off x="6450360" y="5085185"/>
            <a:ext cx="3798168" cy="1015663"/>
          </a:xfrm>
          <a:prstGeom prst="rect">
            <a:avLst/>
          </a:prstGeom>
        </p:spPr>
        <p:txBody>
          <a:bodyPr wrap="square">
            <a:spAutoFit/>
          </a:bodyPr>
          <a:lstStyle/>
          <a:p>
            <a:pPr algn="ctr"/>
            <a:r>
              <a:rPr lang="en-US" sz="2000" b="1" i="1" dirty="0"/>
              <a:t> Chest X-ray showing multiple cannon ball opacities in both lung fields. </a:t>
            </a:r>
            <a:endParaRPr lang="en-US" sz="2000" b="1" i="1" dirty="0">
              <a:solidFill>
                <a:srgbClr val="FF0000"/>
              </a:solidFill>
            </a:endParaRPr>
          </a:p>
        </p:txBody>
      </p:sp>
      <p:sp>
        <p:nvSpPr>
          <p:cNvPr id="8" name="Rounded Rectangle 7"/>
          <p:cNvSpPr/>
          <p:nvPr/>
        </p:nvSpPr>
        <p:spPr>
          <a:xfrm>
            <a:off x="2135560" y="260648"/>
            <a:ext cx="7992888" cy="432048"/>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Metastatic Tumors of the Lung  – Gross  &amp; X-ray</a:t>
            </a:r>
          </a:p>
        </p:txBody>
      </p:sp>
      <p:sp>
        <p:nvSpPr>
          <p:cNvPr id="11" name="TextBox 10"/>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2" name="TextBox 11"/>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pic>
        <p:nvPicPr>
          <p:cNvPr id="13314" name="Picture 2" descr="http://images.radiopaedia.org/images/5635055/e1f7f9cadd361dc8f452ace31700fe.PNG"/>
          <p:cNvPicPr>
            <a:picLocks noChangeAspect="1" noChangeArrowheads="1"/>
          </p:cNvPicPr>
          <p:nvPr/>
        </p:nvPicPr>
        <p:blipFill>
          <a:blip r:embed="rId4"/>
          <a:srcRect/>
          <a:stretch>
            <a:fillRect/>
          </a:stretch>
        </p:blipFill>
        <p:spPr bwMode="auto">
          <a:xfrm>
            <a:off x="6172200" y="838201"/>
            <a:ext cx="4343400" cy="4162425"/>
          </a:xfrm>
          <a:prstGeom prst="rect">
            <a:avLst/>
          </a:prstGeom>
          <a:noFill/>
        </p:spPr>
      </p:pic>
    </p:spTree>
    <p:extLst>
      <p:ext uri="{BB962C8B-B14F-4D97-AF65-F5344CB8AC3E}">
        <p14:creationId xmlns:p14="http://schemas.microsoft.com/office/powerpoint/2010/main" val="2598696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descr="LUNG079"/>
          <p:cNvPicPr>
            <a:picLocks noChangeAspect="1" noChangeArrowheads="1"/>
          </p:cNvPicPr>
          <p:nvPr/>
        </p:nvPicPr>
        <p:blipFill>
          <a:blip r:embed="rId3" cstate="print"/>
          <a:srcRect/>
          <a:stretch>
            <a:fillRect/>
          </a:stretch>
        </p:blipFill>
        <p:spPr bwMode="auto">
          <a:xfrm>
            <a:off x="1981201" y="1066800"/>
            <a:ext cx="3797021" cy="4267200"/>
          </a:xfrm>
          <a:prstGeom prst="rect">
            <a:avLst/>
          </a:prstGeom>
          <a:noFill/>
        </p:spPr>
      </p:pic>
      <p:sp>
        <p:nvSpPr>
          <p:cNvPr id="2" name="Rectangle 1"/>
          <p:cNvSpPr/>
          <p:nvPr/>
        </p:nvSpPr>
        <p:spPr>
          <a:xfrm>
            <a:off x="1981201" y="5334000"/>
            <a:ext cx="3810001" cy="923330"/>
          </a:xfrm>
          <a:prstGeom prst="rect">
            <a:avLst/>
          </a:prstGeom>
        </p:spPr>
        <p:txBody>
          <a:bodyPr wrap="square">
            <a:spAutoFit/>
          </a:bodyPr>
          <a:lstStyle/>
          <a:p>
            <a:pPr algn="ctr"/>
            <a:r>
              <a:rPr lang="en-US" b="1" i="1" dirty="0"/>
              <a:t>Here are larger but still variably-sized nodules of metastatic carcinoma in lung.</a:t>
            </a:r>
          </a:p>
        </p:txBody>
      </p:sp>
      <p:sp>
        <p:nvSpPr>
          <p:cNvPr id="3" name="Rectangle 2"/>
          <p:cNvSpPr/>
          <p:nvPr/>
        </p:nvSpPr>
        <p:spPr>
          <a:xfrm>
            <a:off x="5895976" y="5257800"/>
            <a:ext cx="4772024" cy="1200329"/>
          </a:xfrm>
          <a:prstGeom prst="rect">
            <a:avLst/>
          </a:prstGeom>
        </p:spPr>
        <p:txBody>
          <a:bodyPr wrap="square">
            <a:spAutoFit/>
          </a:bodyPr>
          <a:lstStyle/>
          <a:p>
            <a:pPr algn="ctr"/>
            <a:r>
              <a:rPr lang="en-US" b="1" i="1" dirty="0"/>
              <a:t>CT Lung shows Cannonball  Metastases-large, hematogenously spread metastatic lesions in the lungs of varying sizes most often from colon, breast, renal, thyroid primaries</a:t>
            </a:r>
          </a:p>
        </p:txBody>
      </p:sp>
      <p:sp>
        <p:nvSpPr>
          <p:cNvPr id="8" name="Rounded Rectangle 7"/>
          <p:cNvSpPr/>
          <p:nvPr/>
        </p:nvSpPr>
        <p:spPr>
          <a:xfrm>
            <a:off x="2135560" y="260648"/>
            <a:ext cx="7992888" cy="432048"/>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Metastatic Tumors of the Lung  – Gross  &amp; CT scan</a:t>
            </a:r>
          </a:p>
        </p:txBody>
      </p:sp>
      <p:sp>
        <p:nvSpPr>
          <p:cNvPr id="11" name="TextBox 10"/>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2" name="TextBox 11"/>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pic>
        <p:nvPicPr>
          <p:cNvPr id="11267" name="Picture 3"/>
          <p:cNvPicPr>
            <a:picLocks noChangeAspect="1" noChangeArrowheads="1"/>
          </p:cNvPicPr>
          <p:nvPr/>
        </p:nvPicPr>
        <p:blipFill>
          <a:blip r:embed="rId4"/>
          <a:srcRect/>
          <a:stretch>
            <a:fillRect/>
          </a:stretch>
        </p:blipFill>
        <p:spPr bwMode="auto">
          <a:xfrm>
            <a:off x="5895976" y="1066800"/>
            <a:ext cx="4619625" cy="4191000"/>
          </a:xfrm>
          <a:prstGeom prst="rect">
            <a:avLst/>
          </a:prstGeom>
          <a:noFill/>
          <a:ln w="9525">
            <a:noFill/>
            <a:miter lim="800000"/>
            <a:headEnd/>
            <a:tailEnd/>
          </a:ln>
          <a:effectLst/>
        </p:spPr>
      </p:pic>
    </p:spTree>
    <p:extLst>
      <p:ext uri="{BB962C8B-B14F-4D97-AF65-F5344CB8AC3E}">
        <p14:creationId xmlns:p14="http://schemas.microsoft.com/office/powerpoint/2010/main" val="909761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3024" y="5721063"/>
            <a:ext cx="8712968" cy="646331"/>
          </a:xfrm>
          <a:prstGeom prst="rect">
            <a:avLst/>
          </a:prstGeom>
        </p:spPr>
        <p:txBody>
          <a:bodyPr wrap="square">
            <a:spAutoFit/>
          </a:bodyPr>
          <a:lstStyle/>
          <a:p>
            <a:pPr algn="ctr"/>
            <a:r>
              <a:rPr lang="en-US" b="1" i="1" dirty="0"/>
              <a:t>A nest of metastatic infiltrating ductal carcinoma from breast is seen in a dilated lymphatic channel in the lung. Carcinomas often metastasize via lymphatics.</a:t>
            </a:r>
          </a:p>
        </p:txBody>
      </p:sp>
      <p:pic>
        <p:nvPicPr>
          <p:cNvPr id="65538" name="Picture 2" descr="http://library.med.utah.edu/WebPath/jpeg1/LUNG0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3044" y="680502"/>
            <a:ext cx="8352928" cy="504056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639616" y="190381"/>
            <a:ext cx="6999784" cy="490121"/>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Metastatic Tumors of the Lung  – LPF</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387676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47528" y="5404489"/>
            <a:ext cx="8626508" cy="923330"/>
          </a:xfrm>
          <a:prstGeom prst="rect">
            <a:avLst/>
          </a:prstGeom>
        </p:spPr>
        <p:txBody>
          <a:bodyPr wrap="square">
            <a:spAutoFit/>
          </a:bodyPr>
          <a:lstStyle/>
          <a:p>
            <a:pPr algn="ctr"/>
            <a:r>
              <a:rPr lang="en-US" b="1" i="1" dirty="0"/>
              <a:t>A focus of metastatic carcinoma from breast is seen on the pleural surface of the lung. Such pleural metastases may lead to pleural effusions, including hemorrhagic effusions, and pleural fluid cytology can often reveal the malignant cells</a:t>
            </a:r>
          </a:p>
        </p:txBody>
      </p:sp>
      <p:pic>
        <p:nvPicPr>
          <p:cNvPr id="66562" name="Picture 2" descr="http://library.med.utah.edu/WebPath/jpeg1/LUNG1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7528" y="679256"/>
            <a:ext cx="8352928" cy="472523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711624" y="260649"/>
            <a:ext cx="6624736" cy="418609"/>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Metastatic Tumors of the Lung  – LPF</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219455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567608" y="2708920"/>
            <a:ext cx="7128792" cy="1224136"/>
          </a:xfrm>
          <a:prstGeom prst="roundRect">
            <a:avLst/>
          </a:prstGeom>
          <a:solidFill>
            <a:srgbClr val="0070C0"/>
          </a:solidFill>
          <a:effectLst>
            <a:innerShdw blurRad="203200" dir="13500000">
              <a:srgbClr val="0070C0">
                <a:alpha val="80000"/>
              </a:srgbClr>
            </a:innerShdw>
          </a:effectLst>
          <a:scene3d>
            <a:camera prst="orthographicFront"/>
            <a:lightRig rig="freezing" dir="t"/>
          </a:scene3d>
          <a:sp3d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latin typeface="Arial Black" pitchFamily="34" charset="0"/>
              </a:rPr>
              <a:t>Mesothelioma of the lung</a:t>
            </a:r>
          </a:p>
        </p:txBody>
      </p:sp>
      <p:sp>
        <p:nvSpPr>
          <p:cNvPr id="4" name="TextBox 3"/>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7" name="TextBox 6"/>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6538447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8674" name="Picture 2" descr="ghon complex"/>
          <p:cNvPicPr>
            <a:picLocks noGrp="1" noChangeAspect="1" noChangeArrowheads="1"/>
          </p:cNvPicPr>
          <p:nvPr>
            <p:ph type="clipArt" sz="half" idx="2"/>
          </p:nvPr>
        </p:nvPicPr>
        <p:blipFill>
          <a:blip r:embed="rId2" cstate="print"/>
          <a:srcRect/>
          <a:stretch>
            <a:fillRect/>
          </a:stretch>
        </p:blipFill>
        <p:spPr>
          <a:xfrm>
            <a:off x="3761917" y="836712"/>
            <a:ext cx="8208912" cy="4896545"/>
          </a:xfrm>
          <a:noFill/>
        </p:spPr>
      </p:pic>
      <p:sp>
        <p:nvSpPr>
          <p:cNvPr id="143364" name="AutoShape 4"/>
          <p:cNvSpPr>
            <a:spLocks noChangeArrowheads="1"/>
          </p:cNvSpPr>
          <p:nvPr/>
        </p:nvSpPr>
        <p:spPr bwMode="auto">
          <a:xfrm>
            <a:off x="3431704" y="2750713"/>
            <a:ext cx="685800" cy="457200"/>
          </a:xfrm>
          <a:prstGeom prst="rightArrow">
            <a:avLst>
              <a:gd name="adj1" fmla="val 50000"/>
              <a:gd name="adj2" fmla="val 37500"/>
            </a:avLst>
          </a:prstGeom>
          <a:solidFill>
            <a:srgbClr val="FFFF00"/>
          </a:solidFill>
          <a:ln w="9525">
            <a:solidFill>
              <a:schemeClr val="tx1"/>
            </a:solidFill>
            <a:miter lim="800000"/>
            <a:headEnd/>
            <a:tailEnd/>
          </a:ln>
        </p:spPr>
        <p:txBody>
          <a:bodyPr wrap="none" anchor="ctr"/>
          <a:lstStyle/>
          <a:p>
            <a:endParaRPr lang="ar-SA"/>
          </a:p>
        </p:txBody>
      </p:sp>
      <p:sp>
        <p:nvSpPr>
          <p:cNvPr id="143365" name="AutoShape 5"/>
          <p:cNvSpPr>
            <a:spLocks noChangeArrowheads="1"/>
          </p:cNvSpPr>
          <p:nvPr/>
        </p:nvSpPr>
        <p:spPr bwMode="auto">
          <a:xfrm>
            <a:off x="9336360" y="2857500"/>
            <a:ext cx="609600" cy="381000"/>
          </a:xfrm>
          <a:prstGeom prst="leftArrow">
            <a:avLst>
              <a:gd name="adj1" fmla="val 50000"/>
              <a:gd name="adj2" fmla="val 40000"/>
            </a:avLst>
          </a:prstGeom>
          <a:solidFill>
            <a:srgbClr val="FFFF00"/>
          </a:solidFill>
          <a:ln w="9525">
            <a:solidFill>
              <a:schemeClr val="tx1"/>
            </a:solidFill>
            <a:miter lim="800000"/>
            <a:headEnd/>
            <a:tailEnd/>
          </a:ln>
        </p:spPr>
        <p:txBody>
          <a:bodyPr wrap="none" anchor="ctr"/>
          <a:lstStyle/>
          <a:p>
            <a:endParaRPr lang="ar-SA"/>
          </a:p>
        </p:txBody>
      </p:sp>
      <p:sp>
        <p:nvSpPr>
          <p:cNvPr id="2" name="Rectangle 1"/>
          <p:cNvSpPr/>
          <p:nvPr/>
        </p:nvSpPr>
        <p:spPr>
          <a:xfrm>
            <a:off x="285362" y="2161599"/>
            <a:ext cx="3173359" cy="3068597"/>
          </a:xfrm>
          <a:prstGeom prst="rect">
            <a:avLst/>
          </a:prstGeom>
        </p:spPr>
        <p:txBody>
          <a:bodyPr wrap="square">
            <a:spAutoFit/>
          </a:bodyPr>
          <a:lstStyle/>
          <a:p>
            <a:pPr algn="l">
              <a:lnSpc>
                <a:spcPts val="2100"/>
              </a:lnSpc>
            </a:pPr>
            <a:r>
              <a:rPr lang="en-US" sz="2400" b="1" dirty="0"/>
              <a:t>The Ghon’s complex is seen here at closer range. Primary tuberculosis is the pattern seen with initial infection with tuberculosis in children. Reactivation, or secondary tuberculosis, is more typically seen in adults.</a:t>
            </a:r>
          </a:p>
        </p:txBody>
      </p:sp>
      <p:sp>
        <p:nvSpPr>
          <p:cNvPr id="3" name="Rounded Rectangle 2"/>
          <p:cNvSpPr/>
          <p:nvPr/>
        </p:nvSpPr>
        <p:spPr>
          <a:xfrm>
            <a:off x="2135560" y="266067"/>
            <a:ext cx="7992888" cy="432048"/>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Pulmonary TB - Ghon’s Complex – Gross Pathology</a:t>
            </a:r>
            <a:endParaRPr lang="en-US" sz="2800" i="1" dirty="0">
              <a:effectLst>
                <a:outerShdw blurRad="38100" dist="38100" dir="2700000" algn="tl">
                  <a:srgbClr val="000000">
                    <a:alpha val="43137"/>
                  </a:srgbClr>
                </a:outerShdw>
              </a:effectLst>
            </a:endParaRPr>
          </a:p>
        </p:txBody>
      </p:sp>
      <p:sp>
        <p:nvSpPr>
          <p:cNvPr id="10" name="TextBox 9"/>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1" name="TextBox 10"/>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54804022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364"/>
                                        </p:tgtEl>
                                        <p:attrNameLst>
                                          <p:attrName>style.visibility</p:attrName>
                                        </p:attrNameLst>
                                      </p:cBhvr>
                                      <p:to>
                                        <p:strVal val="visible"/>
                                      </p:to>
                                    </p:set>
                                    <p:anim calcmode="lin" valueType="num">
                                      <p:cBhvr additive="base">
                                        <p:cTn id="7" dur="500" fill="hold"/>
                                        <p:tgtEl>
                                          <p:spTgt spid="143364"/>
                                        </p:tgtEl>
                                        <p:attrNameLst>
                                          <p:attrName>ppt_x</p:attrName>
                                        </p:attrNameLst>
                                      </p:cBhvr>
                                      <p:tavLst>
                                        <p:tav tm="0">
                                          <p:val>
                                            <p:strVal val="0-#ppt_w/2"/>
                                          </p:val>
                                        </p:tav>
                                        <p:tav tm="100000">
                                          <p:val>
                                            <p:strVal val="#ppt_x"/>
                                          </p:val>
                                        </p:tav>
                                      </p:tavLst>
                                    </p:anim>
                                    <p:anim calcmode="lin" valueType="num">
                                      <p:cBhvr additive="base">
                                        <p:cTn id="8" dur="500" fill="hold"/>
                                        <p:tgtEl>
                                          <p:spTgt spid="14336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365"/>
                                        </p:tgtEl>
                                        <p:attrNameLst>
                                          <p:attrName>style.visibility</p:attrName>
                                        </p:attrNameLst>
                                      </p:cBhvr>
                                      <p:to>
                                        <p:strVal val="visible"/>
                                      </p:to>
                                    </p:set>
                                    <p:anim calcmode="lin" valueType="num">
                                      <p:cBhvr additive="base">
                                        <p:cTn id="13" dur="500" fill="hold"/>
                                        <p:tgtEl>
                                          <p:spTgt spid="143365"/>
                                        </p:tgtEl>
                                        <p:attrNameLst>
                                          <p:attrName>ppt_x</p:attrName>
                                        </p:attrNameLst>
                                      </p:cBhvr>
                                      <p:tavLst>
                                        <p:tav tm="0">
                                          <p:val>
                                            <p:strVal val="0-#ppt_w/2"/>
                                          </p:val>
                                        </p:tav>
                                        <p:tav tm="100000">
                                          <p:val>
                                            <p:strVal val="#ppt_x"/>
                                          </p:val>
                                        </p:tav>
                                      </p:tavLst>
                                    </p:anim>
                                    <p:anim calcmode="lin" valueType="num">
                                      <p:cBhvr additive="base">
                                        <p:cTn id="14" dur="500" fill="hold"/>
                                        <p:tgtEl>
                                          <p:spTgt spid="1433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4" grpId="0" animBg="1"/>
      <p:bldP spid="14336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3552" y="5670454"/>
            <a:ext cx="8208912" cy="923330"/>
          </a:xfrm>
          <a:prstGeom prst="rect">
            <a:avLst/>
          </a:prstGeom>
        </p:spPr>
        <p:txBody>
          <a:bodyPr wrap="square">
            <a:spAutoFit/>
          </a:bodyPr>
          <a:lstStyle/>
          <a:p>
            <a:pPr algn="ctr"/>
            <a:r>
              <a:rPr lang="en-US" b="1" i="1" dirty="0"/>
              <a:t>The dense white encircling tumor mass is arising from the visceral pleura and is a mesothelioma. These are big bulky tumors that can fill the chest cavity. The risk factor for mesothelioma is asbestos exposure.</a:t>
            </a:r>
          </a:p>
        </p:txBody>
      </p:sp>
      <p:pic>
        <p:nvPicPr>
          <p:cNvPr id="67586" name="Picture 2" descr="http://library.med.utah.edu/WebPath/jpeg1/LUNG0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9011" y="805211"/>
            <a:ext cx="4680520" cy="486524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3071664" y="260648"/>
            <a:ext cx="6192688" cy="432048"/>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Mesothelioma of the Lung  – Gross</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966421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s3.amazonaws.com/meducation/attachments/media_files/previews/8922.jpg"/>
          <p:cNvPicPr>
            <a:picLocks noChangeAspect="1" noChangeArrowheads="1"/>
          </p:cNvPicPr>
          <p:nvPr/>
        </p:nvPicPr>
        <p:blipFill>
          <a:blip r:embed="rId2" cstate="print"/>
          <a:srcRect/>
          <a:stretch>
            <a:fillRect/>
          </a:stretch>
        </p:blipFill>
        <p:spPr bwMode="auto">
          <a:xfrm>
            <a:off x="2135560" y="908720"/>
            <a:ext cx="7776865" cy="5040560"/>
          </a:xfrm>
          <a:prstGeom prst="rect">
            <a:avLst/>
          </a:prstGeom>
          <a:noFill/>
          <a:ln w="38100">
            <a:solidFill>
              <a:schemeClr val="tx1"/>
            </a:solidFill>
          </a:ln>
        </p:spPr>
      </p:pic>
      <p:sp>
        <p:nvSpPr>
          <p:cNvPr id="3" name="Rectangle 2"/>
          <p:cNvSpPr/>
          <p:nvPr/>
        </p:nvSpPr>
        <p:spPr>
          <a:xfrm>
            <a:off x="1919536" y="6033483"/>
            <a:ext cx="8280920" cy="646331"/>
          </a:xfrm>
          <a:prstGeom prst="rect">
            <a:avLst/>
          </a:prstGeom>
        </p:spPr>
        <p:txBody>
          <a:bodyPr wrap="square">
            <a:spAutoFit/>
          </a:bodyPr>
          <a:lstStyle/>
          <a:p>
            <a:pPr algn="ctr"/>
            <a:r>
              <a:rPr lang="en-US" b="1" i="1" dirty="0"/>
              <a:t>RESPIRATORY: Pleura: Mesothelioma: Gross natural color external view of lung with nodules of tumor on pleura</a:t>
            </a:r>
          </a:p>
        </p:txBody>
      </p:sp>
      <p:sp>
        <p:nvSpPr>
          <p:cNvPr id="4" name="Rounded Rectangle 3"/>
          <p:cNvSpPr/>
          <p:nvPr/>
        </p:nvSpPr>
        <p:spPr>
          <a:xfrm>
            <a:off x="3071664" y="260648"/>
            <a:ext cx="6192688" cy="432048"/>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Mesothelioma of the Lung  – Gross</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42643342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47528" y="5648252"/>
            <a:ext cx="8496944" cy="923330"/>
          </a:xfrm>
          <a:prstGeom prst="rect">
            <a:avLst/>
          </a:prstGeom>
        </p:spPr>
        <p:txBody>
          <a:bodyPr wrap="square">
            <a:spAutoFit/>
          </a:bodyPr>
          <a:lstStyle/>
          <a:p>
            <a:pPr algn="ctr"/>
            <a:r>
              <a:rPr lang="en-US" b="1" i="1" dirty="0"/>
              <a:t>Mesotheliomas have either spindle cells or plump rounded cells forming gland-like configurations, as seen here at high power microscopically. They are very difficult to diagnose </a:t>
            </a:r>
            <a:r>
              <a:rPr lang="en-US" b="1" i="1" dirty="0" err="1"/>
              <a:t>cytologically</a:t>
            </a:r>
            <a:r>
              <a:rPr lang="en-US" b="1" i="1" dirty="0"/>
              <a:t>.</a:t>
            </a:r>
          </a:p>
        </p:txBody>
      </p:sp>
      <p:sp>
        <p:nvSpPr>
          <p:cNvPr id="4" name="Rounded Rectangle 3"/>
          <p:cNvSpPr/>
          <p:nvPr/>
        </p:nvSpPr>
        <p:spPr>
          <a:xfrm>
            <a:off x="3071664" y="260648"/>
            <a:ext cx="6192688" cy="432048"/>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Mesothelioma of the Lung  – MPF</a:t>
            </a:r>
          </a:p>
        </p:txBody>
      </p:sp>
      <p:pic>
        <p:nvPicPr>
          <p:cNvPr id="15362" name="Picture 2" descr="8913"/>
          <p:cNvPicPr>
            <a:picLocks noChangeAspect="1" noChangeArrowheads="1"/>
          </p:cNvPicPr>
          <p:nvPr/>
        </p:nvPicPr>
        <p:blipFill>
          <a:blip r:embed="rId2" cstate="print"/>
          <a:srcRect/>
          <a:stretch>
            <a:fillRect/>
          </a:stretch>
        </p:blipFill>
        <p:spPr bwMode="auto">
          <a:xfrm>
            <a:off x="1847528" y="692696"/>
            <a:ext cx="8345424" cy="4891541"/>
          </a:xfrm>
          <a:prstGeom prst="rect">
            <a:avLst/>
          </a:prstGeom>
          <a:noFill/>
          <a:ln w="38100">
            <a:solidFill>
              <a:schemeClr val="tx1"/>
            </a:solidFill>
          </a:ln>
        </p:spPr>
      </p:pic>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933285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s3.amazonaws.com/meducation/files/high_quality/8910.jpg?AWSAccessKeyId=AKIAJFF4C3XTJLL3N63Q&amp;Expires=1358432644&amp;Signature=ih1Pa3hr5VeKQJD5IQD8x%2BCH2H0%3D"/>
          <p:cNvPicPr>
            <a:picLocks noChangeAspect="1" noChangeArrowheads="1"/>
          </p:cNvPicPr>
          <p:nvPr/>
        </p:nvPicPr>
        <p:blipFill>
          <a:blip r:embed="rId2" cstate="print"/>
          <a:srcRect/>
          <a:stretch>
            <a:fillRect/>
          </a:stretch>
        </p:blipFill>
        <p:spPr bwMode="auto">
          <a:xfrm>
            <a:off x="1991544" y="687389"/>
            <a:ext cx="8208912" cy="5256584"/>
          </a:xfrm>
          <a:prstGeom prst="rect">
            <a:avLst/>
          </a:prstGeom>
          <a:noFill/>
          <a:ln w="38100">
            <a:solidFill>
              <a:schemeClr val="tx1"/>
            </a:solidFill>
          </a:ln>
        </p:spPr>
      </p:pic>
      <p:sp>
        <p:nvSpPr>
          <p:cNvPr id="3" name="Rounded Rectangle 2"/>
          <p:cNvSpPr/>
          <p:nvPr/>
        </p:nvSpPr>
        <p:spPr>
          <a:xfrm>
            <a:off x="3071664" y="260648"/>
            <a:ext cx="6192688" cy="432048"/>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Mesothelioma of the Lung  – HPF</a:t>
            </a:r>
          </a:p>
        </p:txBody>
      </p:sp>
      <p:sp>
        <p:nvSpPr>
          <p:cNvPr id="5" name="Rectangle 4"/>
          <p:cNvSpPr/>
          <p:nvPr/>
        </p:nvSpPr>
        <p:spPr>
          <a:xfrm>
            <a:off x="1991544" y="5992833"/>
            <a:ext cx="8064896" cy="646331"/>
          </a:xfrm>
          <a:prstGeom prst="rect">
            <a:avLst/>
          </a:prstGeom>
        </p:spPr>
        <p:txBody>
          <a:bodyPr wrap="square">
            <a:spAutoFit/>
          </a:bodyPr>
          <a:lstStyle/>
          <a:p>
            <a:pPr algn="ctr"/>
            <a:r>
              <a:rPr lang="en-US" b="1" i="1" dirty="0"/>
              <a:t>Mesothelioma: Micro epithelial pattern spindle cells or plump rounded cells forming gland-like configurations</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324606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descr="http://farm8.staticflickr.com/7025/6564688133_973ab5677f_o.jpg"/>
          <p:cNvPicPr>
            <a:picLocks noChangeAspect="1" noChangeArrowheads="1"/>
          </p:cNvPicPr>
          <p:nvPr/>
        </p:nvPicPr>
        <p:blipFill>
          <a:blip r:embed="rId2" cstate="print"/>
          <a:srcRect/>
          <a:stretch>
            <a:fillRect/>
          </a:stretch>
        </p:blipFill>
        <p:spPr bwMode="auto">
          <a:xfrm>
            <a:off x="5143271" y="939478"/>
            <a:ext cx="5256584" cy="5441851"/>
          </a:xfrm>
          <a:prstGeom prst="rect">
            <a:avLst/>
          </a:prstGeom>
          <a:noFill/>
        </p:spPr>
      </p:pic>
      <p:sp>
        <p:nvSpPr>
          <p:cNvPr id="5" name="مستطيل 4"/>
          <p:cNvSpPr/>
          <p:nvPr/>
        </p:nvSpPr>
        <p:spPr>
          <a:xfrm>
            <a:off x="581891" y="939478"/>
            <a:ext cx="4578005" cy="5632311"/>
          </a:xfrm>
          <a:prstGeom prst="rect">
            <a:avLst/>
          </a:prstGeom>
        </p:spPr>
        <p:txBody>
          <a:bodyPr wrap="square">
            <a:spAutoFit/>
          </a:bodyPr>
          <a:lstStyle/>
          <a:p>
            <a:pPr marL="182880" indent="-182880" algn="l" rtl="0">
              <a:buFont typeface="Arial" pitchFamily="34" charset="0"/>
              <a:buChar char="•"/>
            </a:pPr>
            <a:r>
              <a:rPr lang="en-GB" sz="2400" b="1" i="1" dirty="0" err="1">
                <a:solidFill>
                  <a:prstClr val="black"/>
                </a:solidFill>
              </a:rPr>
              <a:t>Miliary</a:t>
            </a:r>
            <a:r>
              <a:rPr lang="en-GB" sz="2400" b="1" i="1" dirty="0">
                <a:solidFill>
                  <a:prstClr val="black"/>
                </a:solidFill>
              </a:rPr>
              <a:t> TB can occur when TB lung lesions erode pulmonary veins or when </a:t>
            </a:r>
            <a:r>
              <a:rPr lang="en-GB" sz="2400" b="1" i="1" dirty="0" err="1">
                <a:solidFill>
                  <a:prstClr val="black"/>
                </a:solidFill>
              </a:rPr>
              <a:t>extrapulmonary</a:t>
            </a:r>
            <a:r>
              <a:rPr lang="en-GB" sz="2400" b="1" i="1" dirty="0">
                <a:solidFill>
                  <a:prstClr val="black"/>
                </a:solidFill>
              </a:rPr>
              <a:t> TB lesions erode systemic veins. </a:t>
            </a:r>
          </a:p>
          <a:p>
            <a:pPr marL="182880" indent="-182880" algn="l" rtl="0">
              <a:buFont typeface="Arial" pitchFamily="34" charset="0"/>
              <a:buChar char="•"/>
            </a:pPr>
            <a:endParaRPr lang="en-GB" sz="2400" b="1" i="1" dirty="0">
              <a:solidFill>
                <a:prstClr val="black"/>
              </a:solidFill>
            </a:endParaRPr>
          </a:p>
          <a:p>
            <a:pPr marL="182880" indent="-182880" algn="l" rtl="0">
              <a:buFont typeface="Arial" pitchFamily="34" charset="0"/>
              <a:buChar char="•"/>
            </a:pPr>
            <a:r>
              <a:rPr lang="en-GB" sz="2400" b="1" i="1" dirty="0">
                <a:solidFill>
                  <a:prstClr val="black"/>
                </a:solidFill>
              </a:rPr>
              <a:t>This results in </a:t>
            </a:r>
            <a:r>
              <a:rPr lang="en-GB" sz="2400" b="1" i="1" dirty="0" err="1">
                <a:solidFill>
                  <a:prstClr val="black"/>
                </a:solidFill>
              </a:rPr>
              <a:t>hematogenous</a:t>
            </a:r>
            <a:r>
              <a:rPr lang="en-GB" sz="2400" b="1" i="1" dirty="0">
                <a:solidFill>
                  <a:prstClr val="black"/>
                </a:solidFill>
              </a:rPr>
              <a:t> dissemination of tubercle bacilli producing myriads of 1-2 mm. lesions throughout the body in susceptible hosts. </a:t>
            </a:r>
          </a:p>
          <a:p>
            <a:pPr marL="182880" indent="-182880" algn="l" rtl="0">
              <a:buFont typeface="Arial" pitchFamily="34" charset="0"/>
              <a:buChar char="•"/>
            </a:pPr>
            <a:endParaRPr lang="en-GB" sz="2400" b="1" i="1" dirty="0">
              <a:solidFill>
                <a:prstClr val="black"/>
              </a:solidFill>
            </a:endParaRPr>
          </a:p>
          <a:p>
            <a:pPr marL="182880" indent="-182880" algn="l" rtl="0">
              <a:buFont typeface="Arial" pitchFamily="34" charset="0"/>
              <a:buChar char="•"/>
            </a:pPr>
            <a:r>
              <a:rPr lang="en-GB" sz="2400" b="1" i="1" dirty="0" err="1">
                <a:solidFill>
                  <a:prstClr val="black"/>
                </a:solidFill>
              </a:rPr>
              <a:t>Miliary</a:t>
            </a:r>
            <a:r>
              <a:rPr lang="en-GB" sz="2400" b="1" i="1" dirty="0">
                <a:solidFill>
                  <a:prstClr val="black"/>
                </a:solidFill>
              </a:rPr>
              <a:t> spread limited to the </a:t>
            </a:r>
            <a:r>
              <a:rPr lang="en-GB" sz="2400" i="1" dirty="0">
                <a:solidFill>
                  <a:prstClr val="black"/>
                </a:solidFill>
              </a:rPr>
              <a:t>l</a:t>
            </a:r>
            <a:r>
              <a:rPr lang="en-GB" sz="2400" b="1" i="1" dirty="0">
                <a:solidFill>
                  <a:prstClr val="black"/>
                </a:solidFill>
              </a:rPr>
              <a:t>ungs can occur following erosion of pulmonary arteries by TB lung lesions.</a:t>
            </a:r>
            <a:endParaRPr lang="ar-SA" sz="2400" b="1" i="1" dirty="0">
              <a:solidFill>
                <a:prstClr val="black"/>
              </a:solidFill>
            </a:endParaRPr>
          </a:p>
        </p:txBody>
      </p:sp>
      <p:sp>
        <p:nvSpPr>
          <p:cNvPr id="6" name="Rounded Rectangle 5"/>
          <p:cNvSpPr/>
          <p:nvPr/>
        </p:nvSpPr>
        <p:spPr>
          <a:xfrm>
            <a:off x="3143672" y="260648"/>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Miliary TB of the Lungs</a:t>
            </a:r>
          </a:p>
        </p:txBody>
      </p:sp>
      <p:cxnSp>
        <p:nvCxnSpPr>
          <p:cNvPr id="8" name="Straight Arrow Connector 7"/>
          <p:cNvCxnSpPr/>
          <p:nvPr/>
        </p:nvCxnSpPr>
        <p:spPr>
          <a:xfrm flipV="1">
            <a:off x="6450676" y="4437112"/>
            <a:ext cx="509420" cy="43946"/>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636029" y="2636912"/>
            <a:ext cx="1004950" cy="7437"/>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9521877" y="2227224"/>
            <a:ext cx="588315" cy="587"/>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9200107" y="3507971"/>
            <a:ext cx="775166" cy="44419"/>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5" name="TextBox 14"/>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914708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http://library.med.utah.edu/WebPath/jpeg1/LUNG039.jpg"/>
          <p:cNvPicPr>
            <a:picLocks noChangeAspect="1" noChangeArrowheads="1"/>
          </p:cNvPicPr>
          <p:nvPr/>
        </p:nvPicPr>
        <p:blipFill>
          <a:blip r:embed="rId2"/>
          <a:srcRect/>
          <a:stretch>
            <a:fillRect/>
          </a:stretch>
        </p:blipFill>
        <p:spPr bwMode="auto">
          <a:xfrm>
            <a:off x="4165261" y="953852"/>
            <a:ext cx="3276600" cy="4476751"/>
          </a:xfrm>
          <a:prstGeom prst="rect">
            <a:avLst/>
          </a:prstGeom>
          <a:noFill/>
        </p:spPr>
      </p:pic>
      <p:sp>
        <p:nvSpPr>
          <p:cNvPr id="5" name="Rounded Rectangle 4"/>
          <p:cNvSpPr/>
          <p:nvPr/>
        </p:nvSpPr>
        <p:spPr>
          <a:xfrm>
            <a:off x="3143672" y="260648"/>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Miliary TB of the Lungs – Cut section</a:t>
            </a:r>
          </a:p>
        </p:txBody>
      </p:sp>
      <p:sp>
        <p:nvSpPr>
          <p:cNvPr id="6" name="Rectangle 5"/>
          <p:cNvSpPr/>
          <p:nvPr/>
        </p:nvSpPr>
        <p:spPr>
          <a:xfrm>
            <a:off x="583851" y="953852"/>
            <a:ext cx="3692236" cy="2308324"/>
          </a:xfrm>
          <a:prstGeom prst="rect">
            <a:avLst/>
          </a:prstGeom>
        </p:spPr>
        <p:txBody>
          <a:bodyPr wrap="square">
            <a:spAutoFit/>
          </a:bodyPr>
          <a:lstStyle/>
          <a:p>
            <a:pPr algn="l" rtl="0"/>
            <a:r>
              <a:rPr lang="en-US" b="1" i="1" dirty="0"/>
              <a:t>This is a "</a:t>
            </a:r>
            <a:r>
              <a:rPr lang="en-US" b="1" i="1" dirty="0" err="1"/>
              <a:t>miliary</a:t>
            </a:r>
            <a:r>
              <a:rPr lang="en-US" b="1" i="1" dirty="0"/>
              <a:t>" pattern of </a:t>
            </a:r>
            <a:r>
              <a:rPr lang="en-US" b="1" i="1" dirty="0" err="1"/>
              <a:t>granulomas</a:t>
            </a:r>
            <a:r>
              <a:rPr lang="en-US" b="1" i="1" dirty="0"/>
              <a:t> because there are a multitude of small tan </a:t>
            </a:r>
            <a:r>
              <a:rPr lang="en-US" b="1" i="1" dirty="0" err="1"/>
              <a:t>granulomas</a:t>
            </a:r>
            <a:r>
              <a:rPr lang="en-US" b="1" i="1" dirty="0"/>
              <a:t>, about 2 to 4 mm in size, scattered throughout the lung parenchyma. The </a:t>
            </a:r>
            <a:r>
              <a:rPr lang="en-US" b="1" i="1" dirty="0" err="1"/>
              <a:t>miliary</a:t>
            </a:r>
            <a:r>
              <a:rPr lang="en-US" b="1" i="1" dirty="0"/>
              <a:t> pattern gets its name from the </a:t>
            </a:r>
            <a:r>
              <a:rPr lang="en-US" b="1" i="1" dirty="0" smtClean="0"/>
              <a:t>resemblance</a:t>
            </a:r>
          </a:p>
          <a:p>
            <a:pPr algn="l" rtl="0"/>
            <a:r>
              <a:rPr lang="en-US" b="1" i="1" dirty="0" smtClean="0"/>
              <a:t> </a:t>
            </a:r>
            <a:r>
              <a:rPr lang="en-US" b="1" i="1" dirty="0"/>
              <a:t>of the granulomas to millet seeds.</a:t>
            </a:r>
          </a:p>
        </p:txBody>
      </p:sp>
      <p:pic>
        <p:nvPicPr>
          <p:cNvPr id="163844" name="Picture 4" descr="http://library.med.utah.edu/WebPath/jpeg1/LUNG040.jpg"/>
          <p:cNvPicPr>
            <a:picLocks noChangeAspect="1" noChangeArrowheads="1"/>
          </p:cNvPicPr>
          <p:nvPr/>
        </p:nvPicPr>
        <p:blipFill>
          <a:blip r:embed="rId3"/>
          <a:srcRect/>
          <a:stretch>
            <a:fillRect/>
          </a:stretch>
        </p:blipFill>
        <p:spPr bwMode="auto">
          <a:xfrm>
            <a:off x="7571184" y="953852"/>
            <a:ext cx="3962400" cy="4495800"/>
          </a:xfrm>
          <a:prstGeom prst="rect">
            <a:avLst/>
          </a:prstGeom>
          <a:noFill/>
        </p:spPr>
      </p:pic>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pic>
        <p:nvPicPr>
          <p:cNvPr id="2" name="Picture 1"/>
          <p:cNvPicPr>
            <a:picLocks noChangeAspect="1"/>
          </p:cNvPicPr>
          <p:nvPr/>
        </p:nvPicPr>
        <p:blipFill>
          <a:blip r:embed="rId4"/>
          <a:stretch>
            <a:fillRect/>
          </a:stretch>
        </p:blipFill>
        <p:spPr>
          <a:xfrm flipH="1">
            <a:off x="380168" y="3658109"/>
            <a:ext cx="3720432" cy="2768138"/>
          </a:xfrm>
          <a:prstGeom prst="rect">
            <a:avLst/>
          </a:prstGeom>
        </p:spPr>
      </p:pic>
      <p:sp>
        <p:nvSpPr>
          <p:cNvPr id="3" name="Rectangle 2"/>
          <p:cNvSpPr/>
          <p:nvPr/>
        </p:nvSpPr>
        <p:spPr>
          <a:xfrm>
            <a:off x="545048" y="5973530"/>
            <a:ext cx="3390672"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dirty="0">
                <a:solidFill>
                  <a:srgbClr val="2A2A2A"/>
                </a:solidFill>
                <a:latin typeface="Open Sans"/>
              </a:rPr>
              <a:t> lesions resembling millet seed.</a:t>
            </a:r>
            <a:endParaRPr lang="en-US" dirty="0"/>
          </a:p>
        </p:txBody>
      </p:sp>
    </p:spTree>
    <p:extLst>
      <p:ext uri="{BB962C8B-B14F-4D97-AF65-F5344CB8AC3E}">
        <p14:creationId xmlns:p14="http://schemas.microsoft.com/office/powerpoint/2010/main" val="3247783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AutoShape 2" descr="data:image/jpeg;base64,/9j/4AAQSkZJRgABAQAAAQABAAD/2wBDAAkGBwgHBgkIBwgKCgkLDRYPDQwMDRsUFRAWIB0iIiAdHx8kKDQsJCYxJx8fLT0tMTU3Ojo6Iys/RD84QzQ5Ojf/2wBDAQoKCg0MDRoPDxo3JR8lNzc3Nzc3Nzc3Nzc3Nzc3Nzc3Nzc3Nzc3Nzc3Nzc3Nzc3Nzc3Nzc3Nzc3Nzc3Nzc3Nzf/wAARCADmANsDASIAAhEBAxEB/8QAHAAAAgIDAQEAAAAAAAAAAAAABAUDBgABAgcI/8QAQBAAAgEDAgUCAwUGAwYHAAAAAQIDAAQREiEFEzFBUSJhBjJxFFKRocEHI0KBsdEzovAVJDRisuFEU2RykqPx/8QAFAEBAAAAAAAAAAAAAAAAAAAAAP/EABQRAQAAAAAAAAAAAAAAAAAAAAD/2gAMAwEAAhEDEQA/APHvh2D7Tx2whIyGnXI9s5r0S94dy+2UPQ1TP2fw874tsF7KXY/yRjXr80CMWQjCnp7GgrNrZERq65GNx7+aH4vw1ZYTMkYDD5seadsJYJCvcVBdTFkKtgKeuB1oKzZSgqLS52XP7tz/AAnwfamoshLGbe4XHdW+6aCNvlicU84WebGIJN2UYU+3igrs3D3hlMbLhh+YrEtsNjGKuUnDVnQJJsw+Vh/Q+1DLwnRIRIpBH8Pc0CFLPJBApvYW0jDCocDvimSWaoMAKn9alRANg5xQS20TDA6EDvR8BZTuox9KHt1IIBYMPrRkKBMFehoDkcPGMbfTtWjCmiRpGZkA6E4zUsKoygIBk9qgvILtfQkOVxnHmg4tVRZHQEkA7UVOW0jTsMUBYNI8x1Lv39qZXDaYsnGcUCm5DYO/40taBt+5I7U1ZdR1Oep6ULPyy27EgdgKBBeWD/Moye4zSa9sHOSykD3FWueS3UE5GR21b0MRDOcREhj470FHfh7aiFGSabcO4G4wGTMjdvAq12vBVLaioL+R/DTBbMRLoQZz1bHWgRQcNjgjMcYBZvnfFL+JFIUMFv1Pzt59qsF/lUMcA37t/akL2rMx1bUE8XCRBb2MrOrLcxu6gDcaWK7/AMxmp1stZOVIBGF2ouFoLnhtlask4mtEkVXVl0nU5YE9x1rFQxnSGOceps0FP/aBYpD8PFgQzrOhLfiP1rzKvWfj5eZ8M3TAfI0Z/wA4H615NQXP9k8HO+Kwcf4dtI39F/WvVZwRI6HqNhXm/wCxkBfiC7lboLbR+LL/AGr1mRYpEZ3QBkPpOetAp5AnT1YDL8p8+1J723Yyew7U+mOoFkGD/EPFC3EBmj5gHrHX3oEK2bE9M0bbWpjII6+aNjhKgbb0dbwE4JG/agltFDKOZgOP9fjXU4jKaXOkjo3f/wDKBv7yO0GFILj8qATiRnOlm9XnzQSXUzhymAgA89felz380erS40eTvmu7uXXCQwypPXuKWzfuogWGUJOGHQ/2oHtnxaF1AkXcdxTe0vYJflbHuaoSNpl/dnBU779abWV1lxn0nx2oPSuEgBtSgAlfxNT/AGidLkJIupXI2I2I70j4PfOFUEDA6Gna3b3EEqEgMoyNu3igBuoVhvtUR9L9B/UVq7Hp9juBXCOHiLFiWR8j27VDf3Iij1DGw70HEiKELOdv61UuP8UdJDDEdCDuO9MG4k8qkE7M2M1WuLBzOHZc74INAKtxK7jS7E+TVg4SDgSLkAdWJ6fSkttDpIabYDfSP1p1bSaBliAuNgP0oLHDfxqmCcAdc/3ogTpPGeSwKkbnzVMubwu/rOkDoo6VlpfyQS/u3I9u1BZbiDGSu/t4oM2hlfwO9M+G3CcQi2wso6+9TT2yxr1Az18mgUlBGumLAA6muwhlWJOW+JSFRsbue2PwP1x7VudUzjJwO1crdzRtHyX0csAKVUdumfJoFnxxZRRfB3FAG1uYkbPsHU14fXvXxcvO+EOIkdrVgf5DP6V4LQehfsnUqeJTAdOUoP8A8jXqd0wFpE338tXm/wCyuLHCb2T71wF/BR/evRLkFrW39lP9aAWOTD5O9ExohcNGcHuDQyx4NTQqxcBfNBMLM68jdDuDQvF75LGExxt+9I3P3f8AvTeaUW9tgEayNvc1UeKqGOXwWbJ3oE8kskspCkknz3qN2WBMO2XY7Be1cy3kcTBVGpvboKWXF28szqW0DoAtA+SfmxaZfTgZUnvXVu7NCFHqySMYyPpVbSVm1AnKgbCm3CJFEcgJPTIH9qAp7bTr0KAVG6t0zXVvb5XUqsMdaLeMPbiZDucZx/r3qWymBwp9JPfzQPOByZVfOmnts4XmKDuUO9LOH24RcjfbJFE2uJLjBzsrf0oNQAiKcnsM/mKV8ZfXqQEhdhtTsoqWsxH3f1pTeorQlnIBGPxoEkELKpKLgDfJpZfOkdwWX1E9Ce1MruV4o5ApIyDSC+lUWwfGpun0oILi/W3Jwupyfl+79alhu3ZMy4DeSetKoo3m9bZAByT3b2qQSAgKG2Bxv2oGnOQthwwyNiDmpE0vL+7cPvgYO9K3JQDQ2oHqfFbDcvHLzqI6/wBqC22dwbXHLfMmd/arJa3C3sO59Y61QrO6fWBKNXv3qz8NlCsskZ69D5oCLiErIag5ftTqaMSxa18UBy8E0C/jil/hXiiebeQf5DXgdfQ3FYc8Gnj/APMik/6SK+eaD1v9mMWj4Y14/wAS4dvyUfpV5K5tIifeql+zqPR8L2SkfOHb/O1W8j/c1/5WNANpz0o60h0gu3QUPGMkACjbxxb2JYnHvQKOK3QVjIzYA8VVeKTvcAlchc5C+aK4jdyXLsBsB0Hil2rAwX1EdqBcQxDZx1396BuLdRllZsnpimd3LbhTnOScej+GgBMiyFcYORpJzt5oBEciZV3GNseac2LiJ4ZEUqAcnfpVfnmdLovsBk42pnZ3dyluFmIKEgqdPntQXLkLLCvKYq2r1DPUV1FaOXTCkA9qg4Vc5jVyFKYyT9Kcxya7hAhAydgaBxYIUt8MfVip7BUM8h8Ia5kCscJ28VGiNGjsATkUBpQfZyexIz9KQXoaaZkUekmn9vEWs8kk0suwF3x0NAku7BniUNnY9qSTWsUUrCZMjOwPSrbNdIiBe7HHtST4hMUCAKQMLswHWgrdwIVEp0+tegx2oCRXLhdHqO/TYVJxK7LFRqIAHVT1oCKZ45gzO/MJIxmgYxxDeJ0yWxhgality8mHDgDpkdKHtLuVQ7E5IGQDRJvpDGD85fc5GMUBSxCN8K2oHz1pzwtzGwU5Oeo80jtphM/XSe5NPbchnV9WlqC4WY1Ww74/MUPLHpcjtmu+BseWyPnUNwDUt0n77HY0Ad9HriEf/Livmw7HFfSsx1S/zr5wvE5d5On3ZGH4Gg9s+DY+V8P8MXH/AIZW/EZ/WrIP+EI/5/0pRwKHkcPtIvuW6L+CgU4IxAo96Dqzj1OPGcml/wAUXDEiBDsNyPenFkuhCx/1iq1xVxzJJZc7ncf0FAgkeJVLO5GDv5NAXDjkmVGwhPTvmu7s86TUy48AeKDlik5i7eg+Tj6bd6BZJr5mxxnf+dQTyrI7RK2QBnVnvTg2LyDQ2cEZ+hqH/ZrxgvEgJx93B/CgWRRF549RaRSN898U2VWl0xRj0g7L48VDFK6EiWMjB32wPx7U2s4luJI+SFHM6MCOvigI4M0irKsiknUSfYEVYeHqBFzF3Pyj2rXDInjvWWZEdCpUnHWmM0HJRSoAGcjAoGPDy7bPucd6LkQ6TXHBwJVBIw3cUfcR5cKNgOtB1ZJot8HfNLLuBUZuZjGadIulFHbFKuKRazuO9BVuJ3HKONIBzsRvtVe+ILhmgi5p2yd8ZGO1WK9iDFiex3qucemVECRorLjdW70FQ0zG4VVB069wTREJkkuGlTBAO+e9EM0MKSc/bXuP+1bs2jVFlJxCDuCfmx0oCTGBh2jCrkbAZOajDDMgZtgflxXUjF5CQwCNghc7URbRhm1NoDEfLmghQYAYkZzTzhN1o06wSucH6e1LHgKAhwAM7Yoq01ITqO350HoPCzmZNJyCmx8ijbhc+rwKSfDExkZEO+k5FWC7XCkD60Cpx68188cdTl8b4in3bqUf5jX0S/Umvnz4tTl/E/FV/wDVyH8WJoPdbNQMAdAMUwIyFX+dAWZ3NHA5mUUBijTbMR42+tUTjMxedo1b09B7nzV8mBXh7kbHGao19AVkdiM56ewoFqMEJ16WJ6L4oO5nj1FpFQnshO9dXfyNyc5+/np9KRyuTKBPkk9MUB1xxWRcFDpUbYA6VuTiU12jL2XqcYwaV3DapfQg9xnrXcgltIQwQ4lHzjPp+tBoxyz5DSpIc/J3o3h4uLe4jcLpjVwO3XNKbVJzLqR1I6sDTeztbq6dNWBnf0nOPfFBd7O5S2ueYzkrqO2NjRd7xNJyIlAwGqs8Ru8zJaojEJ1fHzVImpJFKli2M796D0PgONj5GfNNH0sWJNIvhwNykJ6mnTKQWJoJlcFQB9KXcRcKGyd80RAxzjzQvFY25ZKjrQVbi8ukMN8nbA6GqxxKNLiTIJBQbAjbpVj4rG2ASCcd/ekc0PLRppB8u+4/nQJZzFd2oiKaZ1OQx8jal9zKXEcTrjTvt1xTe2kGJJOWSw9Rcb7ZpRNI89xJcW8Op/u46Cg6nAUhtWkKR1G7UVHeqmWj9OQCTj8qAUtNJGkoGNySR0rtY3ibl4Y5PjrQNpb1Z1jLA4AxkUx4eyTODq2HQdxSlYlRYhoyehHn2o20QRTZBKkNsDQXr4bj5V0rY2Ox9qsN1uo80l+H2WQQnbOQD+hp1cfL9DQK36NXgfx0uj4t4mPMur8QD+te+SnCMa8P+PbYt8WX7AHfln/61oPYLLbNMI95gfpSq0bFNLc+oH6UB96R9kfPTaqhxl0SJkAHMO7b4wPFW29wLElvOo1RLp5LmdmwCcnORQV+4AKNG2cn5cb0FLZ6NMp0sF/hzuae3MY17lRvjFLpXhQMX07bekbUAM0CJEsvKUMTkkb/AI1pObLG0SamTrpxjHt/SpnliEm5zGmPUp2+lcxJPK+uNQRk6gTsRQEWlmVjYSERu+Au9WLgcP2VcTSIydRpHWq/dzytFGgQM+2kL19+lWX4ZhV+GwmT5g2GB6g5oDprBJtMq4CZGnIoVrQDiChT6D1I7U7n0MeUpAKj5T2pdagCVsN6RQW3hMAhjXSBgdDmmbLqXOBS3h0gMAz429qZxYMQPegH0lXzgda3cKJIjnBOPFTyICMjrQt4SkZxue1AivLeOTOUJA7Uj4zAvIKhMahsMZp8J/3rK7kHtvSTjWsS7erLbqPFBWJ7P7HbSAJ6GAG560ClshgkiiV8sQFxnYd6sHEVkktzCEVZHGFIquC1ks2Jnd1CggsrfNvQF2/Co2QNIz69OceTULRch2jOvmdif0ok3Qk4c/JPqRc6icaaFiu5zHzJTGScaQdyaDoW7qwILdNqNiicPqlUDuMDrUMV2r3CgnTvuDTq2UNP2I8mgefCjYnVCe22atF4MBvxqs8BUJxBWAwpO1Wa++UfSgTzn0V5z8T8O+0cbuJcZ1BP+gCvQrluopFd2izXDucZOP6UBVm24pvbHZTSK2YgrT6xwwUe+aAzihxYMo77VTbtY4ULHKgDYnzV0vFLWm25LYFUfjUgnlMSnCJsvufNAiunMmTkqp/Og5oxLEBpbK7AgZFG3Vqy51EEEbnO2fFRxRSOGjiyMAnY7UC9pUAdFiygTceSKjWaWMBU1KAd9uho+Xh87Rq2kA9CF70RBGUl2Ood9S0AVjzJJzIsLEHqU2zTzg8d0ESX1Y1Z0kVPAIiYzEuMDBwNi3mn1oQV5QUMV2C+PegT8Q4i5lXSNMmrS2PpU/C1LK8m+gHv3oS64cTcyvK4LDJAJ70+4DbqbFQemrageWUb8gH8MeKbW3+GAcbUvs8CPTjIHntR1vgjIAoCQNveormINFuN6lH0rcoBXpigqN1GY5ZCB3oGKzlnmZ+obb6GrDdwBtQONOe9DpCsaaVABzQVa/4XNaSiaJQzZ+YmlxSO7if7c2F6ACrxy1ZXDjUScjNVTi1isbSMYmAOTsdhQIRbxQTG3DehxnOM/wAqGuLUgo8GT2BxsaY2dkkvpkbWfc7it3lrNDC0CqQqDJ9x7UAUcekcyaBlAxg/rTK1kjcBhINj0AxtQ0EWbYvcOyj+BSdzXVqhilPKX0MN87mgvXCAsxgmToSCPbFOr9sIT9aQfCEisphxgqQwH5GnvEN4yPrQIZydzQDN6jRk7ek0qkf1mg1bt8oqx8O6LVattyoHWrNw8YK0B9+eVYFu+/4mqDeq4ZgQMZJ27VeuO/8ABrGO7f0qtXRjChSAAN/rQVadNcqEjZcYz3opbmC3ZgsYLFd81uYKoYEjB+UAd/ehRYOZFKMJM9h3oIXvPSwhLY7Z7GujPJLaanI5hbBwN8VOOFszAcwahuUxgCh4bePUUkkBbJAUUDDgLiWUoZHyN+WemaKa4aPiDEMUA71FwiO3UcuH/EIyWPai+I2wlRAMczoMUAd9IGGp5CSSAAP4h7U+4PMxhCpkKuMEGq61o0fEEEm4HTG4O1WbhSmNdBQDUKB/YAkMXz0pjbAeKGtwqQgKfrRNqx32oCFxUkpATJ3GK5XrW5hiFvpQJJ3Mjsue/ihi5KlNIJA796xpCszDpnvWwjhc5O9BkU8bR4Zc774PSl/GhA1u+pvUfFN7a1i5hI2Ldaj4hw9ZIyUGoqOlB55zCoRUQKysdx3rsXswxr0sh9LDG5NFXFjKl0yGB9x8g70OII4oyrRlSASCT0NBr7HqiKNk53Vj/DU/D7JuY2ptQGxxtUIeTSGJBAx0Od6cWk+YlDL33NA0+HlC3qHGMginl+NyPrSrhqaLyJxjBO+KbX/X+VBW7kfMKTSk8xvrTu7GGakU3+I2/egmsFy6gVabBPUmfNVvhQzIDVpsxv8AQUG+MHTEHY4AX9ao19cBn3yd6t3xTNojSIHHdh5qmyJEOYJ3059S+9BDAv2iXlqFJA9IYVGs00U/KRguDgHFcS3RiKrCC0n3hUJnMEvOmy7HcEb6TQT3LlpTGz4zuNJ3aubOziuJmDhiiDJOd8+1cWhDS864wXdsKMdvanEUsKLNpwTjU2MAigkggje2IhITSNyepriYvCYiAWBIyxocX6yIBANBJwQKMkjlntwpYdipFAbaRRTR68guB1x0FM7KMrIoCdts96rcIktIEjyWLHds1Y+HlngjOo5UfzoHduhWMknftRlv19qDsslDrzlqOhQBsCgnU4O1bnP7o5FbGM9Ky6GYGI8UFaucF89gaJhlxGM9M96AlY69zU6vrjAX8qA4IMnDY96guGxNgORGV3PvXEJZzhiQT2rcuZF0aenc0CPiF0kLkOdQJwH71Wrw6rhi7YV9gvtVi4zCohLuThBvjrVQupn+1faiA6E4AzvigNc+nZADGRnfqKKhvHWIpIAo7Y6mla3fPuAoXYJjSNs1AZ3DsrJg/wBKC+fC84nyrElkOQT4p/ebjNUX4cu/s13E5JC53B7ir3d4Kkjod80Ffvh62qvTAGVvrVjvurfSq7McSt9aA7hQ9Y+lWrh43H1qr8L+cH2qzWjaIGbv2oEfHpGlnl9Oct6PoKrt4nypNJnJ/hG4NMuLXZgd9RJOdqRtfLzP3qnUx9Pkmg6mSFGQ2u8i7YagzLI82mVUBZ8N7Gubi5jVz6WB1EDHWhUk5kr6ZcnIO46eTQM5WEIwjrI46kjpvSi6m5V8W5jMuknKmpY47gwuIYHVC2Q77Z/GtWfCbuRtbgADr3oCrKKZpgCGjTQGJ7Yq28Khle2MkgwAMClNnZnlaZHYL4G+3irBw+CRocayFA2BoAZLJY5iZH2xlRjNNOEuUbSi7DrUV0uCvMwcbA96M4WEXc4ydgcbGgfQEPD6eoNERD1ZqCIfuxj+dEwg/hQTgZNaujpt3+ldjrWrkYgY+xoKhKQ8hydhRFsBy33wcdu1RmIEk7D3NSQqyoQMZ60Eu4BYg4x1NRySF0GnOc0SUJt2ZzmhoPTkA4JO5oFHHyyWu2Tq2YYqpWnDZZQ7yAqhBOPu1aePO5Uqj+ldz5qoxcSkR3hOtfVrGrxQcwQLHrYtmRSceRWWkYkk1tJpbOD3qO6uzGh0pjUdye9RW1wjSgYIbIJxQWFAsSJs2tTu3Y1erOb7RwuN++gVRIbmNE0thsjp596t3AJR9iVeqldqAfiO29V2Yjmt9asXExgMPFVuUfvGoGfC6sOsRWZdugqv8LX1ADqdqO+IrxLa1hg6l9z9KCncW4g8k41soUtj2pZczadiutj8jjYCieLCBdZ0Lpzk+TRvA+FSPolnUEYzgrQKrTh1zesDIzRDG/3m/tVi4dwi3tCmhcHHqJ6/jTi1sNUeIUAI6nvTK24OMBm2PUigU/YQ7KGUYB+UVM9gUjEY6E75p/FZcpc4z7Vt4ANLMcmgVQ2IW1wEGc5rqZRb7A7sPV7U3dBpGfSceKDkgZ3JboTigUNaySIWDawNx9KY2MYYBT6VXsanFsIFYhu29R20bF9TnqenmgeQjKgdPaiY10k71FEgWIbb1JEpOcnagmX861c+qFgR2rE671q6yYjjxQVW4yspwRt1qSCZZDpGxoS7DmR9Kk+9cWsR1rrBz7UDC5nzEVU5PQ4oWeRobcnb5d6ieG6DHljCnpk0BdW16yKNefODQC3Vyk8/qYHfDfSq/wASFq9zqSJjp2wPFMrnhd1ljy2LHfPY0muYLqKEh4W16vm8UGS8s20ONIXJxUECRXBL6yNG2M4JxQcvMV1jkLxL1yw6nvU90kTuWtZcE4H1/wBYoOo7orcBYgWj/OvQ/hu4R7RADv2rzi2jPNMjkKo2wN6s3CL1rKSJmA0tuR7UFp4lnBz9KrUxxIw96tHFNJtllU5VgCD58flVXlXMjGgbcEGZlJ7d6WfFVysl4GOyr8p9qO4exjtpHX5tJxQv+zn4hexTOP3aHoaCLh/CnuXSadSU2YKfyzVks7PSTt1oqytVjBBo0RjtQcQ2wVfThfJ71Inp2NdAY6HJrApY5xQd6jINKjGD1rSIQR3Oa2i4JPY1NGik7HoKCGYEuSOwqI9D1ol4mPXpWxCoUjHq7UALR5O/epYIcsoOAM9RXTpkKgHSu7UsJNJXpQHkFQB2xtXSAgmuwpO58VtAe9BiDoe9dSrmFvYVg81tmyuD9KCvXQDHSowc7muIUJk3AGO9TyqUYjrk1DeaWQRoSCOuKDJpYyyqdyBjah+Vl9IXGfPeomKIituxH8Pej7M84BsDTmgDaIoPUMDxQsqQTgqyA75yRVimtxKpUjrSu5tYVfQUJPtQIrvgFvMrEKPV2PaqtxL4dMci8jUmnZc9K9IW3XARmdTjbJqC6smIycNGKDy8Wpt5AtznfbNG8xROAqkBds1YuI8KSUtlThht7VVrmN4GZd1YMO/zUF5tZPtPw/EOrINP4bj9RSGRvWaacAkP2Eo33AaWXKaJ5F8MaBnwpebGUPTBFNbGMImKXcE2Qk96awjEhFAVGMMBRKLUIXcZomJcg5NBsJ4qaIBAc1yox0qRRmgjIyxx0qaKLHqNdKoAxiu1z0ztQYAV261HJ82elTBRgk7muCM7CggePILfnWQxtzAcdT1qXScgdqLhiVQCaDb7KMda0mCPFdyD+lQhsA0EibnHWsl9JwOlaiG+fNdTDpQK39TkEDOaHvLZlVniwcCj7iPBJHfpW4lDKVYUFOldmmOsHfx0FWPhMasEdD6QOlQz8IdpJGixjOQKN4PaS2qNzMYPQUBVwu+cUvucJNqYdaZTMKGliEy4BGoHagCljEjaj46VgUhewHdaMS3Cj1bsKilRuwxg5oF19bK0Rddj3xVU49wpbqHnRj99Hv8A+4Vd3GpTmkdzFplZcbGgS8CYaZAM7R4IqC7w1w5360y4fbCC6uMfKy4pXPtM+euaA7hlynKUIG3OncU9i2ZT5rKygYqMqD4qVKysoJ0GamC7ZrKyg2K2orKygkKgLtUY9qysoJFHc/WpQcisrKDCxZSTvXP8NZWUG4z38Vp2J3rKygiDazg1pVAkrKygJXBFYQMdKysoALzO+nbFCQOwcYON6ysoGOxHSoZTvpxWVlBA24pddRZbUO1ZWUATRBfV3IIqvzxB5WY9zWVlB//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4868" name="AutoShape 4" descr="data:image/jpeg;base64,/9j/4AAQSkZJRgABAQAAAQABAAD/2wBDAAkGBwgHBgkIBwgKCgkLDRYPDQwMDRsUFRAWIB0iIiAdHx8kKDQsJCYxJx8fLT0tMTU3Ojo6Iys/RD84QzQ5Ojf/2wBDAQoKCg0MDRoPDxo3JR8lNzc3Nzc3Nzc3Nzc3Nzc3Nzc3Nzc3Nzc3Nzc3Nzc3Nzc3Nzc3Nzc3Nzc3Nzc3Nzc3Nzf/wAARCADmANsDASIAAhEBAxEB/8QAHAAAAgIDAQEAAAAAAAAAAAAABAUDBgABAgcI/8QAQBAAAgEDAgUCAwUGAwYHAAAAAQIDAAQREiEFEzFBUSJhBjJxFFKRocEHI0KBsdEzovAVJDRisuFEU2RykqPx/8QAFAEBAAAAAAAAAAAAAAAAAAAAAP/EABQRAQAAAAAAAAAAAAAAAAAAAAD/2gAMAwEAAhEDEQA/APHvh2D7Tx2whIyGnXI9s5r0S94dy+2UPQ1TP2fw874tsF7KXY/yRjXr80CMWQjCnp7GgrNrZERq65GNx7+aH4vw1ZYTMkYDD5seadsJYJCvcVBdTFkKtgKeuB1oKzZSgqLS52XP7tz/AAnwfamoshLGbe4XHdW+6aCNvlicU84WebGIJN2UYU+3igrs3D3hlMbLhh+YrEtsNjGKuUnDVnQJJsw+Vh/Q+1DLwnRIRIpBH8Pc0CFLPJBApvYW0jDCocDvimSWaoMAKn9alRANg5xQS20TDA6EDvR8BZTuox9KHt1IIBYMPrRkKBMFehoDkcPGMbfTtWjCmiRpGZkA6E4zUsKoygIBk9qgvILtfQkOVxnHmg4tVRZHQEkA7UVOW0jTsMUBYNI8x1Lv39qZXDaYsnGcUCm5DYO/40taBt+5I7U1ZdR1Oep6ULPyy27EgdgKBBeWD/Moye4zSa9sHOSykD3FWueS3UE5GR21b0MRDOcREhj470FHfh7aiFGSabcO4G4wGTMjdvAq12vBVLaioL+R/DTBbMRLoQZz1bHWgRQcNjgjMcYBZvnfFL+JFIUMFv1Pzt59qsF/lUMcA37t/akL2rMx1bUE8XCRBb2MrOrLcxu6gDcaWK7/AMxmp1stZOVIBGF2ouFoLnhtlask4mtEkVXVl0nU5YE9x1rFQxnSGOceps0FP/aBYpD8PFgQzrOhLfiP1rzKvWfj5eZ8M3TAfI0Z/wA4H615NQXP9k8HO+Kwcf4dtI39F/WvVZwRI6HqNhXm/wCxkBfiC7lboLbR+LL/AGr1mRYpEZ3QBkPpOetAp5AnT1YDL8p8+1J723Yyew7U+mOoFkGD/EPFC3EBmj5gHrHX3oEK2bE9M0bbWpjII6+aNjhKgbb0dbwE4JG/agltFDKOZgOP9fjXU4jKaXOkjo3f/wDKBv7yO0GFILj8qATiRnOlm9XnzQSXUzhymAgA89felz380erS40eTvmu7uXXCQwypPXuKWzfuogWGUJOGHQ/2oHtnxaF1AkXcdxTe0vYJflbHuaoSNpl/dnBU779abWV1lxn0nx2oPSuEgBtSgAlfxNT/AGidLkJIupXI2I2I70j4PfOFUEDA6Gna3b3EEqEgMoyNu3igBuoVhvtUR9L9B/UVq7Hp9juBXCOHiLFiWR8j27VDf3Iij1DGw70HEiKELOdv61UuP8UdJDDEdCDuO9MG4k8qkE7M2M1WuLBzOHZc74INAKtxK7jS7E+TVg4SDgSLkAdWJ6fSkttDpIabYDfSP1p1bSaBliAuNgP0oLHDfxqmCcAdc/3ogTpPGeSwKkbnzVMubwu/rOkDoo6VlpfyQS/u3I9u1BZbiDGSu/t4oM2hlfwO9M+G3CcQi2wso6+9TT2yxr1Az18mgUlBGumLAA6muwhlWJOW+JSFRsbue2PwP1x7VudUzjJwO1crdzRtHyX0csAKVUdumfJoFnxxZRRfB3FAG1uYkbPsHU14fXvXxcvO+EOIkdrVgf5DP6V4LQehfsnUqeJTAdOUoP8A8jXqd0wFpE338tXm/wCyuLHCb2T71wF/BR/evRLkFrW39lP9aAWOTD5O9ExohcNGcHuDQyx4NTQqxcBfNBMLM68jdDuDQvF75LGExxt+9I3P3f8AvTeaUW9tgEayNvc1UeKqGOXwWbJ3oE8kskspCkknz3qN2WBMO2XY7Be1cy3kcTBVGpvboKWXF28szqW0DoAtA+SfmxaZfTgZUnvXVu7NCFHqySMYyPpVbSVm1AnKgbCm3CJFEcgJPTIH9qAp7bTr0KAVG6t0zXVvb5XUqsMdaLeMPbiZDucZx/r3qWymBwp9JPfzQPOByZVfOmnts4XmKDuUO9LOH24RcjfbJFE2uJLjBzsrf0oNQAiKcnsM/mKV8ZfXqQEhdhtTsoqWsxH3f1pTeorQlnIBGPxoEkELKpKLgDfJpZfOkdwWX1E9Ce1MruV4o5ApIyDSC+lUWwfGpun0oILi/W3Jwupyfl+79alhu3ZMy4DeSetKoo3m9bZAByT3b2qQSAgKG2Bxv2oGnOQthwwyNiDmpE0vL+7cPvgYO9K3JQDQ2oHqfFbDcvHLzqI6/wBqC22dwbXHLfMmd/arJa3C3sO59Y61QrO6fWBKNXv3qz8NlCsskZ69D5oCLiErIag5ftTqaMSxa18UBy8E0C/jil/hXiiebeQf5DXgdfQ3FYc8Gnj/APMik/6SK+eaD1v9mMWj4Y14/wAS4dvyUfpV5K5tIifeql+zqPR8L2SkfOHb/O1W8j/c1/5WNANpz0o60h0gu3QUPGMkACjbxxb2JYnHvQKOK3QVjIzYA8VVeKTvcAlchc5C+aK4jdyXLsBsB0Hil2rAwX1EdqBcQxDZx1396BuLdRllZsnpimd3LbhTnOScej+GgBMiyFcYORpJzt5oBEciZV3GNseac2LiJ4ZEUqAcnfpVfnmdLovsBk42pnZ3dyluFmIKEgqdPntQXLkLLCvKYq2r1DPUV1FaOXTCkA9qg4Vc5jVyFKYyT9Kcxya7hAhAydgaBxYIUt8MfVip7BUM8h8Ia5kCscJ28VGiNGjsATkUBpQfZyexIz9KQXoaaZkUekmn9vEWs8kk0suwF3x0NAku7BniUNnY9qSTWsUUrCZMjOwPSrbNdIiBe7HHtST4hMUCAKQMLswHWgrdwIVEp0+tegx2oCRXLhdHqO/TYVJxK7LFRqIAHVT1oCKZ45gzO/MJIxmgYxxDeJ0yWxhgality8mHDgDpkdKHtLuVQ7E5IGQDRJvpDGD85fc5GMUBSxCN8K2oHz1pzwtzGwU5Oeo80jtphM/XSe5NPbchnV9WlqC4WY1Ww74/MUPLHpcjtmu+BseWyPnUNwDUt0n77HY0Ad9HriEf/Livmw7HFfSsx1S/zr5wvE5d5On3ZGH4Gg9s+DY+V8P8MXH/AIZW/EZ/WrIP+EI/5/0pRwKHkcPtIvuW6L+CgU4IxAo96Dqzj1OPGcml/wAUXDEiBDsNyPenFkuhCx/1iq1xVxzJJZc7ncf0FAgkeJVLO5GDv5NAXDjkmVGwhPTvmu7s86TUy48AeKDlik5i7eg+Tj6bd6BZJr5mxxnf+dQTyrI7RK2QBnVnvTg2LyDQ2cEZ+hqH/ZrxgvEgJx93B/CgWRRF549RaRSN898U2VWl0xRj0g7L48VDFK6EiWMjB32wPx7U2s4luJI+SFHM6MCOvigI4M0irKsiknUSfYEVYeHqBFzF3Pyj2rXDInjvWWZEdCpUnHWmM0HJRSoAGcjAoGPDy7bPucd6LkQ6TXHBwJVBIw3cUfcR5cKNgOtB1ZJot8HfNLLuBUZuZjGadIulFHbFKuKRazuO9BVuJ3HKONIBzsRvtVe+ILhmgi5p2yd8ZGO1WK9iDFiex3qucemVECRorLjdW70FQ0zG4VVB069wTREJkkuGlTBAO+e9EM0MKSc/bXuP+1bs2jVFlJxCDuCfmx0oCTGBh2jCrkbAZOajDDMgZtgflxXUjF5CQwCNghc7URbRhm1NoDEfLmghQYAYkZzTzhN1o06wSucH6e1LHgKAhwAM7Yoq01ITqO350HoPCzmZNJyCmx8ijbhc+rwKSfDExkZEO+k5FWC7XCkD60Cpx68188cdTl8b4in3bqUf5jX0S/Umvnz4tTl/E/FV/wDVyH8WJoPdbNQMAdAMUwIyFX+dAWZ3NHA5mUUBijTbMR42+tUTjMxedo1b09B7nzV8mBXh7kbHGao19AVkdiM56ewoFqMEJ16WJ6L4oO5nj1FpFQnshO9dXfyNyc5+/np9KRyuTKBPkk9MUB1xxWRcFDpUbYA6VuTiU12jL2XqcYwaV3DapfQg9xnrXcgltIQwQ4lHzjPp+tBoxyz5DSpIc/J3o3h4uLe4jcLpjVwO3XNKbVJzLqR1I6sDTeztbq6dNWBnf0nOPfFBd7O5S2ueYzkrqO2NjRd7xNJyIlAwGqs8Ru8zJaojEJ1fHzVImpJFKli2M796D0PgONj5GfNNH0sWJNIvhwNykJ6mnTKQWJoJlcFQB9KXcRcKGyd80RAxzjzQvFY25ZKjrQVbi8ukMN8nbA6GqxxKNLiTIJBQbAjbpVj4rG2ASCcd/ekc0PLRppB8u+4/nQJZzFd2oiKaZ1OQx8jal9zKXEcTrjTvt1xTe2kGJJOWSw9Rcb7ZpRNI89xJcW8Op/u46Cg6nAUhtWkKR1G7UVHeqmWj9OQCTj8qAUtNJGkoGNySR0rtY3ibl4Y5PjrQNpb1Z1jLA4AxkUx4eyTODq2HQdxSlYlRYhoyehHn2o20QRTZBKkNsDQXr4bj5V0rY2Ox9qsN1uo80l+H2WQQnbOQD+hp1cfL9DQK36NXgfx0uj4t4mPMur8QD+te+SnCMa8P+PbYt8WX7AHfln/61oPYLLbNMI95gfpSq0bFNLc+oH6UB96R9kfPTaqhxl0SJkAHMO7b4wPFW29wLElvOo1RLp5LmdmwCcnORQV+4AKNG2cn5cb0FLZ6NMp0sF/hzuae3MY17lRvjFLpXhQMX07bekbUAM0CJEsvKUMTkkb/AI1pObLG0SamTrpxjHt/SpnliEm5zGmPUp2+lcxJPK+uNQRk6gTsRQEWlmVjYSERu+Au9WLgcP2VcTSIydRpHWq/dzytFGgQM+2kL19+lWX4ZhV+GwmT5g2GB6g5oDprBJtMq4CZGnIoVrQDiChT6D1I7U7n0MeUpAKj5T2pdagCVsN6RQW3hMAhjXSBgdDmmbLqXOBS3h0gMAz429qZxYMQPegH0lXzgda3cKJIjnBOPFTyICMjrQt4SkZxue1AivLeOTOUJA7Uj4zAvIKhMahsMZp8J/3rK7kHtvSTjWsS7erLbqPFBWJ7P7HbSAJ6GAG560ClshgkiiV8sQFxnYd6sHEVkktzCEVZHGFIquC1ks2Jnd1CggsrfNvQF2/Co2QNIz69OceTULRch2jOvmdif0ok3Qk4c/JPqRc6icaaFiu5zHzJTGScaQdyaDoW7qwILdNqNiicPqlUDuMDrUMV2r3CgnTvuDTq2UNP2I8mgefCjYnVCe22atF4MBvxqs8BUJxBWAwpO1Wa++UfSgTzn0V5z8T8O+0cbuJcZ1BP+gCvQrluopFd2izXDucZOP6UBVm24pvbHZTSK2YgrT6xwwUe+aAzihxYMo77VTbtY4ULHKgDYnzV0vFLWm25LYFUfjUgnlMSnCJsvufNAiunMmTkqp/Og5oxLEBpbK7AgZFG3Vqy51EEEbnO2fFRxRSOGjiyMAnY7UC9pUAdFiygTceSKjWaWMBU1KAd9uho+Xh87Rq2kA9CF70RBGUl2Ood9S0AVjzJJzIsLEHqU2zTzg8d0ESX1Y1Z0kVPAIiYzEuMDBwNi3mn1oQV5QUMV2C+PegT8Q4i5lXSNMmrS2PpU/C1LK8m+gHv3oS64cTcyvK4LDJAJ70+4DbqbFQemrageWUb8gH8MeKbW3+GAcbUvs8CPTjIHntR1vgjIAoCQNveormINFuN6lH0rcoBXpigqN1GY5ZCB3oGKzlnmZ+obb6GrDdwBtQONOe9DpCsaaVABzQVa/4XNaSiaJQzZ+YmlxSO7if7c2F6ACrxy1ZXDjUScjNVTi1isbSMYmAOTsdhQIRbxQTG3DehxnOM/wAqGuLUgo8GT2BxsaY2dkkvpkbWfc7it3lrNDC0CqQqDJ9x7UAUcekcyaBlAxg/rTK1kjcBhINj0AxtQ0EWbYvcOyj+BSdzXVqhilPKX0MN87mgvXCAsxgmToSCPbFOr9sIT9aQfCEisphxgqQwH5GnvEN4yPrQIZydzQDN6jRk7ek0qkf1mg1bt8oqx8O6LVattyoHWrNw8YK0B9+eVYFu+/4mqDeq4ZgQMZJ27VeuO/8ABrGO7f0qtXRjChSAAN/rQVadNcqEjZcYz3opbmC3ZgsYLFd81uYKoYEjB+UAd/ehRYOZFKMJM9h3oIXvPSwhLY7Z7GujPJLaanI5hbBwN8VOOFszAcwahuUxgCh4bePUUkkBbJAUUDDgLiWUoZHyN+WemaKa4aPiDEMUA71FwiO3UcuH/EIyWPai+I2wlRAMczoMUAd9IGGp5CSSAAP4h7U+4PMxhCpkKuMEGq61o0fEEEm4HTG4O1WbhSmNdBQDUKB/YAkMXz0pjbAeKGtwqQgKfrRNqx32oCFxUkpATJ3GK5XrW5hiFvpQJJ3Mjsue/ihi5KlNIJA796xpCszDpnvWwjhc5O9BkU8bR4Zc774PSl/GhA1u+pvUfFN7a1i5hI2Ldaj4hw9ZIyUGoqOlB55zCoRUQKysdx3rsXswxr0sh9LDG5NFXFjKl0yGB9x8g70OII4oyrRlSASCT0NBr7HqiKNk53Vj/DU/D7JuY2ptQGxxtUIeTSGJBAx0Od6cWk+YlDL33NA0+HlC3qHGMginl+NyPrSrhqaLyJxjBO+KbX/X+VBW7kfMKTSk8xvrTu7GGakU3+I2/egmsFy6gVabBPUmfNVvhQzIDVpsxv8AQUG+MHTEHY4AX9ao19cBn3yd6t3xTNojSIHHdh5qmyJEOYJ3059S+9BDAv2iXlqFJA9IYVGs00U/KRguDgHFcS3RiKrCC0n3hUJnMEvOmy7HcEb6TQT3LlpTGz4zuNJ3aubOziuJmDhiiDJOd8+1cWhDS864wXdsKMdvanEUsKLNpwTjU2MAigkggje2IhITSNyepriYvCYiAWBIyxocX6yIBANBJwQKMkjlntwpYdipFAbaRRTR68guB1x0FM7KMrIoCdts96rcIktIEjyWLHds1Y+HlngjOo5UfzoHduhWMknftRlv19qDsslDrzlqOhQBsCgnU4O1bnP7o5FbGM9Ky6GYGI8UFaucF89gaJhlxGM9M96AlY69zU6vrjAX8qA4IMnDY96guGxNgORGV3PvXEJZzhiQT2rcuZF0aenc0CPiF0kLkOdQJwH71Wrw6rhi7YV9gvtVi4zCohLuThBvjrVQupn+1faiA6E4AzvigNc+nZADGRnfqKKhvHWIpIAo7Y6mla3fPuAoXYJjSNs1AZ3DsrJg/wBKC+fC84nyrElkOQT4p/ebjNUX4cu/s13E5JC53B7ir3d4Kkjod80Ffvh62qvTAGVvrVjvurfSq7McSt9aA7hQ9Y+lWrh43H1qr8L+cH2qzWjaIGbv2oEfHpGlnl9Oct6PoKrt4nypNJnJ/hG4NMuLXZgd9RJOdqRtfLzP3qnUx9Pkmg6mSFGQ2u8i7YagzLI82mVUBZ8N7Gubi5jVz6WB1EDHWhUk5kr6ZcnIO46eTQM5WEIwjrI46kjpvSi6m5V8W5jMuknKmpY47gwuIYHVC2Q77Z/GtWfCbuRtbgADr3oCrKKZpgCGjTQGJ7Yq28Khle2MkgwAMClNnZnlaZHYL4G+3irBw+CRocayFA2BoAZLJY5iZH2xlRjNNOEuUbSi7DrUV0uCvMwcbA96M4WEXc4ydgcbGgfQEPD6eoNERD1ZqCIfuxj+dEwg/hQTgZNaujpt3+ldjrWrkYgY+xoKhKQ8hydhRFsBy33wcdu1RmIEk7D3NSQqyoQMZ60Eu4BYg4x1NRySF0GnOc0SUJt2ZzmhoPTkA4JO5oFHHyyWu2Tq2YYqpWnDZZQ7yAqhBOPu1aePO5Uqj+ldz5qoxcSkR3hOtfVrGrxQcwQLHrYtmRSceRWWkYkk1tJpbOD3qO6uzGh0pjUdye9RW1wjSgYIbIJxQWFAsSJs2tTu3Y1erOb7RwuN++gVRIbmNE0thsjp596t3AJR9iVeqldqAfiO29V2Yjmt9asXExgMPFVuUfvGoGfC6sOsRWZdugqv8LX1ADqdqO+IrxLa1hg6l9z9KCncW4g8k41soUtj2pZczadiutj8jjYCieLCBdZ0Lpzk+TRvA+FSPolnUEYzgrQKrTh1zesDIzRDG/3m/tVi4dwi3tCmhcHHqJ6/jTi1sNUeIUAI6nvTK24OMBm2PUigU/YQ7KGUYB+UVM9gUjEY6E75p/FZcpc4z7Vt4ANLMcmgVQ2IW1wEGc5rqZRb7A7sPV7U3dBpGfSceKDkgZ3JboTigUNaySIWDawNx9KY2MYYBT6VXsanFsIFYhu29R20bF9TnqenmgeQjKgdPaiY10k71FEgWIbb1JEpOcnagmX861c+qFgR2rE671q6yYjjxQVW4yspwRt1qSCZZDpGxoS7DmR9Kk+9cWsR1rrBz7UDC5nzEVU5PQ4oWeRobcnb5d6ieG6DHljCnpk0BdW16yKNefODQC3Vyk8/qYHfDfSq/wASFq9zqSJjp2wPFMrnhd1ljy2LHfPY0muYLqKEh4W16vm8UGS8s20ONIXJxUECRXBL6yNG2M4JxQcvMV1jkLxL1yw6nvU90kTuWtZcE4H1/wBYoOo7orcBYgWj/OvQ/hu4R7RADv2rzi2jPNMjkKo2wN6s3CL1rKSJmA0tuR7UFp4lnBz9KrUxxIw96tHFNJtllU5VgCD58flVXlXMjGgbcEGZlJ7d6WfFVysl4GOyr8p9qO4exjtpHX5tJxQv+zn4hexTOP3aHoaCLh/CnuXSadSU2YKfyzVks7PSTt1oqytVjBBo0RjtQcQ2wVfThfJ71Inp2NdAY6HJrApY5xQd6jINKjGD1rSIQR3Oa2i4JPY1NGik7HoKCGYEuSOwqI9D1ol4mPXpWxCoUjHq7UALR5O/epYIcsoOAM9RXTpkKgHSu7UsJNJXpQHkFQB2xtXSAgmuwpO58VtAe9BiDoe9dSrmFvYVg81tmyuD9KCvXQDHSowc7muIUJk3AGO9TyqUYjrk1DeaWQRoSCOuKDJpYyyqdyBjah+Vl9IXGfPeomKIituxH8Pej7M84BsDTmgDaIoPUMDxQsqQTgqyA75yRVimtxKpUjrSu5tYVfQUJPtQIrvgFvMrEKPV2PaqtxL4dMci8jUmnZc9K9IW3XARmdTjbJqC6smIycNGKDy8Wpt5AtznfbNG8xROAqkBds1YuI8KSUtlThht7VVrmN4GZd1YMO/zUF5tZPtPw/EOrINP4bj9RSGRvWaacAkP2Eo33AaWXKaJ5F8MaBnwpebGUPTBFNbGMImKXcE2Qk96awjEhFAVGMMBRKLUIXcZomJcg5NBsJ4qaIBAc1yox0qRRmgjIyxx0qaKLHqNdKoAxiu1z0ztQYAV261HJ82elTBRgk7muCM7CggePILfnWQxtzAcdT1qXScgdqLhiVQCaDb7KMda0mCPFdyD+lQhsA0EibnHWsl9JwOlaiG+fNdTDpQK39TkEDOaHvLZlVniwcCj7iPBJHfpW4lDKVYUFOldmmOsHfx0FWPhMasEdD6QOlQz8IdpJGixjOQKN4PaS2qNzMYPQUBVwu+cUvucJNqYdaZTMKGliEy4BGoHagCljEjaj46VgUhewHdaMS3Cj1bsKilRuwxg5oF19bK0Rddj3xVU49wpbqHnRj99Hv8A+4Vd3GpTmkdzFplZcbGgS8CYaZAM7R4IqC7w1w5360y4fbCC6uMfKy4pXPtM+euaA7hlynKUIG3OncU9i2ZT5rKygYqMqD4qVKysoJ0GamC7ZrKyg2K2orKygkKgLtUY9qysoJFHc/WpQcisrKDCxZSTvXP8NZWUG4z38Vp2J3rKygiDazg1pVAkrKygJXBFYQMdKysoALzO+nbFCQOwcYON6ysoGOxHSoZTvpxWVlBA24pddRZbUO1ZWUATRBfV3IIqvzxB5WY9zWVlB//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Rounded Rectangle 5"/>
          <p:cNvSpPr/>
          <p:nvPr/>
        </p:nvSpPr>
        <p:spPr>
          <a:xfrm>
            <a:off x="3863752" y="35829"/>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Miliary TB of the Lungs – X-Ray</a:t>
            </a:r>
          </a:p>
        </p:txBody>
      </p:sp>
      <p:pic>
        <p:nvPicPr>
          <p:cNvPr id="164870" name="Picture 6" descr="http://www.sharinginhealth.ca/images/CXR_TB_miliary_Bwanika.jpg"/>
          <p:cNvPicPr>
            <a:picLocks noChangeAspect="1" noChangeArrowheads="1"/>
          </p:cNvPicPr>
          <p:nvPr/>
        </p:nvPicPr>
        <p:blipFill>
          <a:blip r:embed="rId2"/>
          <a:srcRect/>
          <a:stretch>
            <a:fillRect/>
          </a:stretch>
        </p:blipFill>
        <p:spPr bwMode="auto">
          <a:xfrm>
            <a:off x="4463934" y="632095"/>
            <a:ext cx="5810596" cy="6130179"/>
          </a:xfrm>
          <a:prstGeom prst="rect">
            <a:avLst/>
          </a:prstGeom>
          <a:noFill/>
        </p:spPr>
      </p:pic>
      <p:sp>
        <p:nvSpPr>
          <p:cNvPr id="8" name="Rectangle 7"/>
          <p:cNvSpPr/>
          <p:nvPr/>
        </p:nvSpPr>
        <p:spPr>
          <a:xfrm>
            <a:off x="815265" y="2693648"/>
            <a:ext cx="2844522" cy="707886"/>
          </a:xfrm>
          <a:prstGeom prst="rect">
            <a:avLst/>
          </a:prstGeom>
        </p:spPr>
        <p:txBody>
          <a:bodyPr wrap="square">
            <a:spAutoFit/>
          </a:bodyPr>
          <a:lstStyle/>
          <a:p>
            <a:pPr algn="l"/>
            <a:r>
              <a:rPr lang="en-US" sz="2000" b="1" i="1" dirty="0"/>
              <a:t>This chest x-ray shows a patient with </a:t>
            </a:r>
            <a:r>
              <a:rPr lang="en-US" sz="2000" b="1" i="1" dirty="0" err="1"/>
              <a:t>miliary</a:t>
            </a:r>
            <a:r>
              <a:rPr lang="en-US" sz="2000" b="1" i="1" dirty="0"/>
              <a:t> TB.</a:t>
            </a:r>
          </a:p>
        </p:txBody>
      </p: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3706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library.med.utah.edu/WebPath/jpeg1/LUNG03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1684" y="985704"/>
            <a:ext cx="8280920" cy="479806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893079" y="1732029"/>
            <a:ext cx="2358605" cy="2585323"/>
          </a:xfrm>
          <a:prstGeom prst="rect">
            <a:avLst/>
          </a:prstGeom>
        </p:spPr>
        <p:txBody>
          <a:bodyPr wrap="square">
            <a:spAutoFit/>
          </a:bodyPr>
          <a:lstStyle/>
          <a:p>
            <a:pPr algn="l"/>
            <a:r>
              <a:rPr lang="en-US" b="1" i="1" dirty="0"/>
              <a:t>At low magnification, this micrograph reveals multiple granulomas. Granulomatous disease by chest radiograph appear as </a:t>
            </a:r>
            <a:r>
              <a:rPr lang="en-US" b="1" i="1" dirty="0" err="1"/>
              <a:t>reticulonodular</a:t>
            </a:r>
            <a:r>
              <a:rPr lang="en-US" b="1" i="1" dirty="0"/>
              <a:t> densities.</a:t>
            </a:r>
          </a:p>
        </p:txBody>
      </p:sp>
      <p:sp>
        <p:nvSpPr>
          <p:cNvPr id="7" name="Rounded Rectangle 6"/>
          <p:cNvSpPr/>
          <p:nvPr/>
        </p:nvSpPr>
        <p:spPr>
          <a:xfrm>
            <a:off x="3251684" y="260648"/>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Tuberculous Granulomas - LPF</a:t>
            </a:r>
          </a:p>
        </p:txBody>
      </p: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
        <p:nvSpPr>
          <p:cNvPr id="2" name="Rectangle 1"/>
          <p:cNvSpPr/>
          <p:nvPr/>
        </p:nvSpPr>
        <p:spPr>
          <a:xfrm>
            <a:off x="6492279" y="1547363"/>
            <a:ext cx="1239442" cy="369332"/>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r>
              <a:rPr lang="en-US" b="1" i="1" dirty="0"/>
              <a:t>granuloma</a:t>
            </a:r>
            <a:endParaRPr lang="en-US" dirty="0"/>
          </a:p>
        </p:txBody>
      </p:sp>
    </p:spTree>
    <p:extLst>
      <p:ext uri="{BB962C8B-B14F-4D97-AF65-F5344CB8AC3E}">
        <p14:creationId xmlns:p14="http://schemas.microsoft.com/office/powerpoint/2010/main" val="3683992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2436</Words>
  <Application>Microsoft Office PowerPoint</Application>
  <PresentationFormat>Widescreen</PresentationFormat>
  <Paragraphs>288</Paragraphs>
  <Slides>53</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Arial</vt:lpstr>
      <vt:lpstr>Arial Black</vt:lpstr>
      <vt:lpstr>Calibri</vt:lpstr>
      <vt:lpstr>Calibri Light</vt:lpstr>
      <vt:lpstr>Franklin Gothic Demi</vt:lpstr>
      <vt:lpstr>Open Sans</vt:lpstr>
      <vt:lpstr>Tahoma</vt:lpstr>
      <vt:lpstr>Times New Roman</vt:lpstr>
      <vt:lpstr>Office Theme</vt:lpstr>
      <vt:lpstr>    1. TUBERCULOSIS  2. CANCER OF THE LUNG</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TWO TYPES OF LUNG CARCINOMA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METASTATIC TUMORS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TUBERCULOSIS  2. CANCER OF THE LUNG</dc:title>
  <dc:creator>Maha Mohammead Arfah</dc:creator>
  <cp:lastModifiedBy>Maha Mohammead Arfah</cp:lastModifiedBy>
  <cp:revision>13</cp:revision>
  <dcterms:created xsi:type="dcterms:W3CDTF">2018-01-18T10:48:59Z</dcterms:created>
  <dcterms:modified xsi:type="dcterms:W3CDTF">2019-12-30T13:43:38Z</dcterms:modified>
</cp:coreProperties>
</file>