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1"/>
  </p:notesMasterIdLst>
  <p:sldIdLst>
    <p:sldId id="282" r:id="rId2"/>
    <p:sldId id="283" r:id="rId3"/>
    <p:sldId id="291" r:id="rId4"/>
    <p:sldId id="298" r:id="rId5"/>
    <p:sldId id="278" r:id="rId6"/>
    <p:sldId id="297" r:id="rId7"/>
    <p:sldId id="295" r:id="rId8"/>
    <p:sldId id="294" r:id="rId9"/>
    <p:sldId id="257" r:id="rId10"/>
    <p:sldId id="285" r:id="rId11"/>
    <p:sldId id="301" r:id="rId12"/>
    <p:sldId id="302" r:id="rId13"/>
    <p:sldId id="259" r:id="rId14"/>
    <p:sldId id="281" r:id="rId15"/>
    <p:sldId id="261" r:id="rId16"/>
    <p:sldId id="280" r:id="rId17"/>
    <p:sldId id="260" r:id="rId18"/>
    <p:sldId id="262" r:id="rId19"/>
    <p:sldId id="263" r:id="rId20"/>
    <p:sldId id="264" r:id="rId21"/>
    <p:sldId id="284" r:id="rId22"/>
    <p:sldId id="287" r:id="rId23"/>
    <p:sldId id="288" r:id="rId24"/>
    <p:sldId id="266" r:id="rId25"/>
    <p:sldId id="267" r:id="rId26"/>
    <p:sldId id="268" r:id="rId27"/>
    <p:sldId id="296" r:id="rId28"/>
    <p:sldId id="269" r:id="rId29"/>
    <p:sldId id="274" r:id="rId30"/>
    <p:sldId id="270" r:id="rId31"/>
    <p:sldId id="272" r:id="rId32"/>
    <p:sldId id="277" r:id="rId33"/>
    <p:sldId id="286" r:id="rId34"/>
    <p:sldId id="289" r:id="rId35"/>
    <p:sldId id="299" r:id="rId36"/>
    <p:sldId id="275" r:id="rId37"/>
    <p:sldId id="276" r:id="rId38"/>
    <p:sldId id="300" r:id="rId39"/>
    <p:sldId id="29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4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07DE8-3EAE-41E1-BD3E-C10024016D36}" type="datetimeFigureOut">
              <a:rPr lang="en-US" smtClean="0"/>
              <a:pPr/>
              <a:t>12/25/2019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FDFC6-B978-418D-8FA6-BA1B82E12EEE}" type="slidenum">
              <a:rPr lang="en-US" smtClean="0"/>
              <a:pPr/>
              <a:t>‹#›</a:t>
            </a:fld>
            <a:endParaRPr lang="en-US"/>
          </a:p>
        </p:txBody>
      </p:sp>
    </p:spTree>
    <p:extLst>
      <p:ext uri="{BB962C8B-B14F-4D97-AF65-F5344CB8AC3E}">
        <p14:creationId xmlns:p14="http://schemas.microsoft.com/office/powerpoint/2010/main" val="76370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BE4260C7-F400-4525-9BB4-20D094214178}" type="slidenum">
              <a:rPr lang="x-none" smtClean="0"/>
              <a:pPr/>
              <a:t>2</a:t>
            </a:fld>
            <a:endParaRPr 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190183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18</a:t>
            </a:fld>
            <a:endParaRPr lang="en-US"/>
          </a:p>
        </p:txBody>
      </p:sp>
    </p:spTree>
    <p:extLst>
      <p:ext uri="{BB962C8B-B14F-4D97-AF65-F5344CB8AC3E}">
        <p14:creationId xmlns:p14="http://schemas.microsoft.com/office/powerpoint/2010/main" val="4106652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A651DD3-FC12-40D9-BDD4-00D9C9D10721}" type="slidenum">
              <a:rPr lang="x-none" sz="1200"/>
              <a:pPr algn="r" eaLnBrk="1" hangingPunct="1"/>
              <a:t>21</a:t>
            </a:fld>
            <a:endParaRPr lang="en-US" sz="120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404583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4882504D-C188-401D-B83F-1D8A9D1F33A1}" type="slidenum">
              <a:rPr lang="x-none" smtClean="0"/>
              <a:pPr/>
              <a:t>22</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275643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A226AF7D-5D78-4C73-BCE1-7B95419F2750}" type="slidenum">
              <a:rPr lang="x-none" smtClean="0"/>
              <a:pPr/>
              <a:t>33</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dirty="0" smtClean="0"/>
          </a:p>
        </p:txBody>
      </p:sp>
    </p:spTree>
    <p:extLst>
      <p:ext uri="{BB962C8B-B14F-4D97-AF65-F5344CB8AC3E}">
        <p14:creationId xmlns:p14="http://schemas.microsoft.com/office/powerpoint/2010/main" val="429565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35511E3D-D9AD-4CE2-9D17-36F98ED6E535}" type="slidenum">
              <a:rPr lang="x-none" smtClean="0"/>
              <a:pPr/>
              <a:t>34</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1016666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741D0AFE-572B-41A3-9A36-2D3995714CF1}" type="slidenum">
              <a:rPr lang="ar-SA" altLang="en-US">
                <a:latin typeface="Arial" pitchFamily="34" charset="0"/>
                <a:cs typeface="Arial" pitchFamily="34" charset="0"/>
              </a:rPr>
              <a:pPr/>
              <a:t>35</a:t>
            </a:fld>
            <a:endParaRPr lang="en-US" altLang="en-US">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ltLang="en-US" smtClean="0"/>
          </a:p>
        </p:txBody>
      </p:sp>
    </p:spTree>
    <p:extLst>
      <p:ext uri="{BB962C8B-B14F-4D97-AF65-F5344CB8AC3E}">
        <p14:creationId xmlns:p14="http://schemas.microsoft.com/office/powerpoint/2010/main" val="193100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96D57A3D-0C73-42A3-84D0-6D0770F97102}" type="slidenum">
              <a:rPr lang="x-none" smtClean="0"/>
              <a:pPr/>
              <a:t>39</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172556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951A94-3F7E-4B6F-9E5D-392F517BCC8A}"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344770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5</a:t>
            </a:fld>
            <a:endParaRPr lang="en-US"/>
          </a:p>
        </p:txBody>
      </p:sp>
    </p:spTree>
    <p:extLst>
      <p:ext uri="{BB962C8B-B14F-4D97-AF65-F5344CB8AC3E}">
        <p14:creationId xmlns:p14="http://schemas.microsoft.com/office/powerpoint/2010/main" val="231037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7</a:t>
            </a:fld>
            <a:endParaRPr lang="en-US"/>
          </a:p>
        </p:txBody>
      </p:sp>
    </p:spTree>
    <p:extLst>
      <p:ext uri="{BB962C8B-B14F-4D97-AF65-F5344CB8AC3E}">
        <p14:creationId xmlns:p14="http://schemas.microsoft.com/office/powerpoint/2010/main" val="169863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8</a:t>
            </a:fld>
            <a:endParaRPr lang="en-US"/>
          </a:p>
        </p:txBody>
      </p:sp>
    </p:spTree>
    <p:extLst>
      <p:ext uri="{BB962C8B-B14F-4D97-AF65-F5344CB8AC3E}">
        <p14:creationId xmlns:p14="http://schemas.microsoft.com/office/powerpoint/2010/main" val="360086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smtClean="0"/>
          </a:p>
        </p:txBody>
      </p:sp>
    </p:spTree>
    <p:extLst>
      <p:ext uri="{BB962C8B-B14F-4D97-AF65-F5344CB8AC3E}">
        <p14:creationId xmlns:p14="http://schemas.microsoft.com/office/powerpoint/2010/main" val="156463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smtClean="0"/>
          </a:p>
        </p:txBody>
      </p:sp>
    </p:spTree>
    <p:extLst>
      <p:ext uri="{BB962C8B-B14F-4D97-AF65-F5344CB8AC3E}">
        <p14:creationId xmlns:p14="http://schemas.microsoft.com/office/powerpoint/2010/main" val="323748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13</a:t>
            </a:fld>
            <a:endParaRPr lang="en-US"/>
          </a:p>
        </p:txBody>
      </p:sp>
    </p:spTree>
    <p:extLst>
      <p:ext uri="{BB962C8B-B14F-4D97-AF65-F5344CB8AC3E}">
        <p14:creationId xmlns:p14="http://schemas.microsoft.com/office/powerpoint/2010/main" val="386698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17</a:t>
            </a:fld>
            <a:endParaRPr lang="en-US"/>
          </a:p>
        </p:txBody>
      </p:sp>
    </p:spTree>
    <p:extLst>
      <p:ext uri="{BB962C8B-B14F-4D97-AF65-F5344CB8AC3E}">
        <p14:creationId xmlns:p14="http://schemas.microsoft.com/office/powerpoint/2010/main" val="85890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D22DB4-8F13-4794-80A1-27360D96B1E0}" type="datetimeFigureOut">
              <a:rPr lang="en-US" smtClean="0"/>
              <a:pPr/>
              <a:t>12/25/2019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EC8C8A8-1FB1-4B49-A3F4-CAE288A3A485}" type="slidenum">
              <a:rPr lang="x-none"/>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D22DB4-8F13-4794-80A1-27360D96B1E0}"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D22DB4-8F13-4794-80A1-27360D96B1E0}" type="datetimeFigureOut">
              <a:rPr lang="en-US" smtClean="0"/>
              <a:pPr/>
              <a:t>12/25/2019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D22DB4-8F13-4794-80A1-27360D96B1E0}" type="datetimeFigureOut">
              <a:rPr lang="en-US" smtClean="0"/>
              <a:pPr/>
              <a:t>12/25/2019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2DB4-8F13-4794-80A1-27360D96B1E0}" type="datetimeFigureOut">
              <a:rPr lang="en-US" smtClean="0"/>
              <a:pPr/>
              <a:t>12/25/2019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D22DB4-8F13-4794-80A1-27360D96B1E0}" type="datetimeFigureOut">
              <a:rPr lang="en-US" smtClean="0"/>
              <a:pPr/>
              <a:t>12/25/2019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9B4660-8023-4CB9-A8AD-D9EBE3EC96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D22DB4-8F13-4794-80A1-27360D96B1E0}" type="datetimeFigureOut">
              <a:rPr lang="en-US" smtClean="0"/>
              <a:pPr/>
              <a:t>12/25/2019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9B4660-8023-4CB9-A8AD-D9EBE3EC96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Accommodation_(PSF).svg"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yetumour.com/images/large/binocular_ophthalmoscopy.jpg"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jewimpharma.hisupplier.com/product/29735/Ipratropium-Bromide-Aerosols/images.html"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hyperlink" Target="http://www.google.com.eg/url?sa=i&amp;rct=j&amp;q=hell&amp;source=images&amp;cd=&amp;cad=rja&amp;uact=8&amp;ved=0CAQQjRw&amp;url=http://patversme.lv/wp-content/two-steps-from-hell-u.htm&amp;ei=JrSzVLaoNYivPM2rgNAO&amp;bvm=bv.83339334,d.ZWU&amp;psig=AFQjCNEAsF4wa3X6jFWLEqSpaZUVNcB4vQ&amp;ust=1421149606910317" TargetMode="External"/><Relationship Id="rId5" Type="http://schemas.openxmlformats.org/officeDocument/2006/relationships/image" Target="../media/image25.gif"/><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219200" y="990600"/>
            <a:ext cx="7056438" cy="1728788"/>
          </a:xfrm>
          <a:prstGeom prst="rect">
            <a:avLst/>
          </a:prstGeom>
          <a:solidFill>
            <a:schemeClr val="accent2">
              <a:lumMod val="60000"/>
              <a:lumOff val="40000"/>
            </a:schemeClr>
          </a:solidFill>
          <a:ln w="38100">
            <a:solidFill>
              <a:schemeClr val="tx1"/>
            </a:solidFill>
            <a:miter lim="800000"/>
            <a:headEnd/>
            <a:tailEnd/>
          </a:ln>
          <a:effectLst>
            <a:prstShdw prst="shdw18" dist="17961" dir="13500000">
              <a:schemeClr val="tx1">
                <a:gamma/>
                <a:shade val="60000"/>
                <a:invGamma/>
              </a:schemeClr>
            </a:prstShdw>
          </a:effectLst>
        </p:spPr>
        <p:txBody>
          <a:bodyPr wrap="none" anchor="ctr"/>
          <a:lstStyle/>
          <a:p>
            <a:pPr algn="ctr" eaLnBrk="1" hangingPunct="1">
              <a:defRPr/>
            </a:pPr>
            <a:r>
              <a:rPr lang="en-US" sz="3200" b="1" dirty="0">
                <a:solidFill>
                  <a:srgbClr val="000000"/>
                </a:solidFill>
                <a:effectLst>
                  <a:outerShdw blurRad="38100" dist="38100" dir="2700000" algn="tl">
                    <a:srgbClr val="C0C0C0"/>
                  </a:outerShdw>
                </a:effectLst>
                <a:latin typeface="Times New Roman" pitchFamily="18" charset="0"/>
                <a:cs typeface="Times New Roman" pitchFamily="18" charset="0"/>
              </a:rPr>
              <a:t>ANTICHOLINERGIC DRUGS</a:t>
            </a:r>
          </a:p>
        </p:txBody>
      </p:sp>
      <p:graphicFrame>
        <p:nvGraphicFramePr>
          <p:cNvPr id="5" name="Group 14"/>
          <p:cNvGraphicFramePr>
            <a:graphicFrameLocks noGrp="1"/>
          </p:cNvGraphicFramePr>
          <p:nvPr/>
        </p:nvGraphicFramePr>
        <p:xfrm>
          <a:off x="1828800" y="3657600"/>
          <a:ext cx="5257800" cy="1834896"/>
        </p:xfrm>
        <a:graphic>
          <a:graphicData uri="http://schemas.openxmlformats.org/drawingml/2006/table">
            <a:tbl>
              <a:tblPr rtl="1"/>
              <a:tblGrid>
                <a:gridCol w="5257800"/>
              </a:tblGrid>
              <a:tr h="1387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Pro</a:t>
                      </a:r>
                      <a:r>
                        <a:rPr kumimoji="0" lang="en-US" sz="2800" b="1" i="0" u="none" strike="noStrike" kern="1200" cap="none" normalizeH="0" baseline="0" dirty="0" smtClean="0">
                          <a:ln>
                            <a:noFill/>
                          </a:ln>
                          <a:solidFill>
                            <a:srgbClr val="000000"/>
                          </a:solidFill>
                          <a:effectLst/>
                          <a:latin typeface="Times New Roman" pitchFamily="18" charset="0"/>
                          <a:ea typeface="+mn-ea"/>
                          <a:cs typeface="Times New Roman" pitchFamily="18" charset="0"/>
                        </a:rPr>
                        <a:t>f. Hanan H</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agar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Pharmacology Unit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Medical College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King Saud University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28600" y="2057400"/>
            <a:ext cx="8534400" cy="4462760"/>
          </a:xfrm>
          <a:prstGeom prst="rect">
            <a:avLst/>
          </a:prstGeom>
          <a:noFill/>
          <a:ln w="9525">
            <a:noFill/>
            <a:miter lim="800000"/>
            <a:headEnd/>
            <a:tailEnd/>
          </a:ln>
        </p:spPr>
        <p:txBody>
          <a:bodyPr wrap="square">
            <a:spAutoFit/>
          </a:bodyPr>
          <a:lstStyle/>
          <a:p>
            <a:pPr>
              <a:spcBef>
                <a:spcPts val="1200"/>
              </a:spcBef>
              <a:buClr>
                <a:srgbClr val="C00000"/>
              </a:buClr>
              <a:buSzPct val="80000"/>
              <a:buFont typeface="Courier New" pitchFamily="49" charset="0"/>
              <a:buChar char="o"/>
            </a:pPr>
            <a:r>
              <a:rPr lang="en-US" sz="2800" b="1" dirty="0">
                <a:latin typeface="Times New Roman" pitchFamily="18" charset="0"/>
                <a:ea typeface="Tahoma" pitchFamily="34" charset="0"/>
                <a:cs typeface="Times New Roman" pitchFamily="18" charset="0"/>
              </a:rPr>
              <a:t> </a:t>
            </a:r>
            <a:r>
              <a:rPr lang="en-US" sz="3200" b="1" dirty="0">
                <a:latin typeface="Times New Roman" pitchFamily="18" charset="0"/>
                <a:ea typeface="Tahoma" pitchFamily="34" charset="0"/>
                <a:cs typeface="Times New Roman" pitchFamily="18" charset="0"/>
              </a:rPr>
              <a:t>Atropine (Hyoscyamine)</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Hyoscine (scopolamine</a:t>
            </a:r>
            <a:r>
              <a:rPr lang="en-US" sz="3200" b="1" dirty="0" smtClean="0">
                <a:latin typeface="Times New Roman" pitchFamily="18" charset="0"/>
                <a:ea typeface="Tahoma" pitchFamily="34" charset="0"/>
                <a:cs typeface="Times New Roman" pitchFamily="18" charset="0"/>
              </a:rPr>
              <a:t>)</a:t>
            </a:r>
            <a:endParaRPr lang="en-US" sz="3200" b="1" dirty="0">
              <a:solidFill>
                <a:srgbClr val="FF0066"/>
              </a:solidFill>
              <a:latin typeface="Times New Roman" pitchFamily="18" charset="0"/>
              <a:ea typeface="Tahoma" pitchFamily="34" charset="0"/>
              <a:cs typeface="Times New Roman" pitchFamily="18" charset="0"/>
            </a:endParaRP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Lipid soluble</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Good oral absorption</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Good distribution</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Cross blood brain barrier</a:t>
            </a:r>
            <a:r>
              <a:rPr lang="en-US" sz="3200" b="1" dirty="0">
                <a:solidFill>
                  <a:srgbClr val="FF0066"/>
                </a:solidFill>
                <a:latin typeface="Times New Roman" pitchFamily="18" charset="0"/>
                <a:ea typeface="Tahoma" pitchFamily="34" charset="0"/>
                <a:cs typeface="Times New Roman" pitchFamily="18" charset="0"/>
              </a:rPr>
              <a:t> </a:t>
            </a:r>
            <a:r>
              <a:rPr lang="en-US" sz="3200" b="1" dirty="0">
                <a:solidFill>
                  <a:srgbClr val="C00000"/>
                </a:solidFill>
                <a:latin typeface="Times New Roman" pitchFamily="18" charset="0"/>
                <a:ea typeface="Tahoma" pitchFamily="34" charset="0"/>
                <a:cs typeface="Times New Roman" pitchFamily="18" charset="0"/>
              </a:rPr>
              <a:t>(have CNS </a:t>
            </a:r>
            <a:r>
              <a:rPr lang="en-US" sz="3200" b="1" dirty="0" smtClean="0">
                <a:solidFill>
                  <a:srgbClr val="C00000"/>
                </a:solidFill>
                <a:latin typeface="Times New Roman" pitchFamily="18" charset="0"/>
                <a:ea typeface="Tahoma" pitchFamily="34" charset="0"/>
                <a:cs typeface="Times New Roman" pitchFamily="18" charset="0"/>
              </a:rPr>
              <a:t>actions)</a:t>
            </a:r>
            <a:endParaRPr lang="en-US" sz="3200" dirty="0" smtClean="0">
              <a:solidFill>
                <a:srgbClr val="C00000"/>
              </a:solidFill>
            </a:endParaRPr>
          </a:p>
          <a:p>
            <a:pPr>
              <a:spcBef>
                <a:spcPts val="1200"/>
              </a:spcBef>
              <a:buClr>
                <a:srgbClr val="C00000"/>
              </a:buClr>
              <a:buSzPct val="80000"/>
            </a:pPr>
            <a:endParaRPr lang="en-US" sz="2800" b="1" dirty="0" smtClean="0">
              <a:latin typeface="Times New Roman" pitchFamily="18" charset="0"/>
              <a:ea typeface="Tahoma" pitchFamily="34" charset="0"/>
              <a:cs typeface="Times New Roman" pitchFamily="18" charset="0"/>
            </a:endParaRPr>
          </a:p>
        </p:txBody>
      </p:sp>
      <p:sp>
        <p:nvSpPr>
          <p:cNvPr id="5" name="TextBox 4"/>
          <p:cNvSpPr txBox="1"/>
          <p:nvPr/>
        </p:nvSpPr>
        <p:spPr>
          <a:xfrm>
            <a:off x="762000" y="1524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Pharmacokinetics</a:t>
            </a:r>
            <a:endParaRPr lang="en-US" sz="3600" b="1" dirty="0">
              <a:solidFill>
                <a:schemeClr val="tx1">
                  <a:lumMod val="95000"/>
                  <a:lumOff val="5000"/>
                </a:schemeClr>
              </a:solidFill>
              <a:latin typeface="Algerian" pitchFamily="82" charset="0"/>
            </a:endParaRPr>
          </a:p>
        </p:txBody>
      </p:sp>
      <p:sp>
        <p:nvSpPr>
          <p:cNvPr id="6" name="TextBox 5"/>
          <p:cNvSpPr txBox="1"/>
          <p:nvPr/>
        </p:nvSpPr>
        <p:spPr>
          <a:xfrm>
            <a:off x="228600" y="1295400"/>
            <a:ext cx="36576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solidFill>
                  <a:srgbClr val="008000"/>
                </a:solidFill>
                <a:latin typeface="Times New Roman" pitchFamily="18" charset="0"/>
                <a:cs typeface="Times New Roman" pitchFamily="18" charset="0"/>
              </a:rPr>
              <a:t>Natural alkaloids</a:t>
            </a:r>
            <a:endParaRPr lang="en-US" sz="3600" b="1" dirty="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458">
                                            <p:txEl>
                                              <p:pRg st="0" end="0"/>
                                            </p:txEl>
                                          </p:spTgt>
                                        </p:tgtEl>
                                        <p:attrNameLst>
                                          <p:attrName>style.visibility</p:attrName>
                                        </p:attrNameLst>
                                      </p:cBhvr>
                                      <p:to>
                                        <p:strVal val="visible"/>
                                      </p:to>
                                    </p:set>
                                    <p:animEffect transition="in" filter="wipe(left)">
                                      <p:cBhvr>
                                        <p:cTn id="17" dur="500"/>
                                        <p:tgtEl>
                                          <p:spTgt spid="194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458">
                                            <p:txEl>
                                              <p:pRg st="1" end="1"/>
                                            </p:txEl>
                                          </p:spTgt>
                                        </p:tgtEl>
                                        <p:attrNameLst>
                                          <p:attrName>style.visibility</p:attrName>
                                        </p:attrNameLst>
                                      </p:cBhvr>
                                      <p:to>
                                        <p:strVal val="visible"/>
                                      </p:to>
                                    </p:set>
                                    <p:animEffect transition="in" filter="wipe(left)">
                                      <p:cBhvr>
                                        <p:cTn id="22" dur="500"/>
                                        <p:tgtEl>
                                          <p:spTgt spid="194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458">
                                            <p:txEl>
                                              <p:pRg st="2" end="2"/>
                                            </p:txEl>
                                          </p:spTgt>
                                        </p:tgtEl>
                                        <p:attrNameLst>
                                          <p:attrName>style.visibility</p:attrName>
                                        </p:attrNameLst>
                                      </p:cBhvr>
                                      <p:to>
                                        <p:strVal val="visible"/>
                                      </p:to>
                                    </p:set>
                                    <p:animEffect transition="in" filter="wipe(left)">
                                      <p:cBhvr>
                                        <p:cTn id="27" dur="500"/>
                                        <p:tgtEl>
                                          <p:spTgt spid="194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458">
                                            <p:txEl>
                                              <p:pRg st="3" end="3"/>
                                            </p:txEl>
                                          </p:spTgt>
                                        </p:tgtEl>
                                        <p:attrNameLst>
                                          <p:attrName>style.visibility</p:attrName>
                                        </p:attrNameLst>
                                      </p:cBhvr>
                                      <p:to>
                                        <p:strVal val="visible"/>
                                      </p:to>
                                    </p:set>
                                    <p:animEffect transition="in" filter="wipe(left)">
                                      <p:cBhvr>
                                        <p:cTn id="32" dur="500"/>
                                        <p:tgtEl>
                                          <p:spTgt spid="1945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458">
                                            <p:txEl>
                                              <p:pRg st="4" end="4"/>
                                            </p:txEl>
                                          </p:spTgt>
                                        </p:tgtEl>
                                        <p:attrNameLst>
                                          <p:attrName>style.visibility</p:attrName>
                                        </p:attrNameLst>
                                      </p:cBhvr>
                                      <p:to>
                                        <p:strVal val="visible"/>
                                      </p:to>
                                    </p:set>
                                    <p:animEffect transition="in" filter="wipe(left)">
                                      <p:cBhvr>
                                        <p:cTn id="37" dur="500"/>
                                        <p:tgtEl>
                                          <p:spTgt spid="1945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458">
                                            <p:txEl>
                                              <p:pRg st="5" end="5"/>
                                            </p:txEl>
                                          </p:spTgt>
                                        </p:tgtEl>
                                        <p:attrNameLst>
                                          <p:attrName>style.visibility</p:attrName>
                                        </p:attrNameLst>
                                      </p:cBhvr>
                                      <p:to>
                                        <p:strVal val="visible"/>
                                      </p:to>
                                    </p:set>
                                    <p:animEffect transition="in" filter="wipe(left)">
                                      <p:cBhvr>
                                        <p:cTn id="42"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94" name="Group 46"/>
          <p:cNvGraphicFramePr>
            <a:graphicFrameLocks noGrp="1"/>
          </p:cNvGraphicFramePr>
          <p:nvPr>
            <p:ph sz="half" idx="4294967295"/>
            <p:extLst>
              <p:ext uri="{D42A27DB-BD31-4B8C-83A1-F6EECF244321}">
                <p14:modId xmlns:p14="http://schemas.microsoft.com/office/powerpoint/2010/main" val="84168155"/>
              </p:ext>
            </p:extLst>
          </p:nvPr>
        </p:nvGraphicFramePr>
        <p:xfrm>
          <a:off x="103188" y="999056"/>
          <a:ext cx="8964612" cy="5706544"/>
        </p:xfrm>
        <a:graphic>
          <a:graphicData uri="http://schemas.openxmlformats.org/drawingml/2006/table">
            <a:tbl>
              <a:tblPr rtl="1"/>
              <a:tblGrid>
                <a:gridCol w="4032833"/>
                <a:gridCol w="4931779"/>
              </a:tblGrid>
              <a:tr h="54310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Anticholinergic 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Cholinergic actions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2586095">
                <a:tc>
                  <a:txBody>
                    <a:bodyPr/>
                    <a:lstStyle/>
                    <a:p>
                      <a:pPr marL="533400" marR="0" lvl="0" indent="-53340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relaxation </a:t>
                      </a: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(mydriasis)</a:t>
                      </a:r>
                    </a:p>
                    <a:p>
                      <a:pPr marL="533400" marR="0" lvl="0" indent="-533400" algn="l" defTabSz="914400" rtl="0" eaLnBrk="0" fontAlgn="base" latinLnBrk="0" hangingPunct="0">
                        <a:lnSpc>
                          <a:spcPct val="80000"/>
                        </a:lnSpc>
                        <a:spcBef>
                          <a:spcPts val="0"/>
                        </a:spcBef>
                        <a:spcAft>
                          <a:spcPct val="0"/>
                        </a:spcAft>
                        <a:buClrTx/>
                        <a:buSzTx/>
                        <a:buFont typeface="Wingdings" pitchFamily="2" charset="2"/>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ctr" defTabSz="914400" rtl="0" eaLnBrk="0" fontAlgn="base" latinLnBrk="0" hangingPunct="0">
                        <a:lnSpc>
                          <a:spcPct val="80000"/>
                        </a:lnSpc>
                        <a:spcBef>
                          <a:spcPts val="600"/>
                        </a:spcBef>
                        <a:spcAft>
                          <a:spcPct val="0"/>
                        </a:spcAft>
                        <a:buClrTx/>
                        <a:buSzTx/>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relaxation </a:t>
                      </a:r>
                      <a:r>
                        <a:rPr kumimoji="0" lang="en-US" sz="2800" b="1" i="0" u="none" strike="noStrike" kern="1200" cap="none" normalizeH="0" baseline="0" dirty="0" smtClean="0">
                          <a:ln>
                            <a:noFill/>
                          </a:ln>
                          <a:solidFill>
                            <a:srgbClr val="C00000"/>
                          </a:solidFill>
                          <a:effectLst/>
                          <a:latin typeface="Times New Roman" pitchFamily="18" charset="0"/>
                          <a:ea typeface="+mn-ea"/>
                          <a:cs typeface="Times New Roman" pitchFamily="18" charset="0"/>
                        </a:rPr>
                        <a:t>(cycloplegia) </a:t>
                      </a:r>
                    </a:p>
                    <a:p>
                      <a:pPr marL="533400" marR="0" lvl="0" indent="-533400" algn="ctr" defTabSz="914400" rtl="0" eaLnBrk="0" fontAlgn="base" latinLnBrk="0" hangingPunct="0">
                        <a:lnSpc>
                          <a:spcPct val="80000"/>
                        </a:lnSpc>
                        <a:spcBef>
                          <a:spcPts val="600"/>
                        </a:spcBef>
                        <a:spcAft>
                          <a:spcPct val="0"/>
                        </a:spcAft>
                        <a:buClrTx/>
                        <a:buSzTx/>
                        <a:buFont typeface="Wingdings" pitchFamily="2" charset="2"/>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loss </a:t>
                      </a: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of accommodation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Eye</a:t>
                      </a:r>
                    </a:p>
                    <a:p>
                      <a:pPr marL="533400" marR="0" lvl="0" indent="-533400" algn="l" defTabSz="914400" rtl="0" eaLnBrk="0" fontAlgn="base" latinLnBrk="0" hangingPunct="0">
                        <a:lnSpc>
                          <a:spcPct val="80000"/>
                        </a:lnSpc>
                        <a:spcBef>
                          <a:spcPts val="0"/>
                        </a:spcBef>
                        <a:spcAft>
                          <a:spcPct val="0"/>
                        </a:spcAft>
                        <a:buClrTx/>
                        <a:buSzPct val="75000"/>
                        <a:buFont typeface="Wingdings" pitchFamily="2" charset="2"/>
                        <a:buNone/>
                        <a:tabLst/>
                      </a:pPr>
                      <a:r>
                        <a:rPr kumimoji="0" lang="en-US" sz="2800" b="1" i="0" u="sng" strike="noStrike" cap="none" normalizeH="0" baseline="0" dirty="0" smtClean="0">
                          <a:ln>
                            <a:noFill/>
                          </a:ln>
                          <a:solidFill>
                            <a:schemeClr val="tx1"/>
                          </a:solidFill>
                          <a:effectLst/>
                          <a:latin typeface="Times New Roman" pitchFamily="18" charset="0"/>
                          <a:cs typeface="Times New Roman" pitchFamily="18" charset="0"/>
                        </a:rPr>
                        <a:t>Circular muscle of iris</a:t>
                      </a:r>
                    </a:p>
                    <a:p>
                      <a:pPr marL="533400" marR="0" lvl="0" indent="-533400" algn="l" defTabSz="914400" rtl="0" eaLnBrk="0" fontAlgn="base" latinLnBrk="0" hangingPunct="0">
                        <a:lnSpc>
                          <a:spcPct val="80000"/>
                        </a:lnSpc>
                        <a:spcBef>
                          <a:spcPts val="0"/>
                        </a:spcBef>
                        <a:spcAft>
                          <a:spcPct val="0"/>
                        </a:spcAft>
                        <a:buClrTx/>
                        <a:buSzPct val="75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Contraction</a:t>
                      </a:r>
                      <a:r>
                        <a:rPr kumimoji="0" lang="en-US" sz="2800" b="1" i="0" u="none" strike="noStrike" cap="none" normalizeH="0" baseline="0" dirty="0" smtClean="0">
                          <a:ln>
                            <a:noFill/>
                          </a:ln>
                          <a:solidFill>
                            <a:srgbClr val="FF0066"/>
                          </a:solidFill>
                          <a:effectLst/>
                          <a:latin typeface="Times New Roman" pitchFamily="18" charset="0"/>
                          <a:cs typeface="Times New Roman" pitchFamily="18" charset="0"/>
                        </a:rPr>
                        <a:t> </a:t>
                      </a: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(miosis)</a:t>
                      </a:r>
                    </a:p>
                    <a:p>
                      <a:pPr marL="533400" marR="0" lvl="0" indent="-533400" algn="l" defTabSz="914400" rtl="0" eaLnBrk="0" fontAlgn="base" latinLnBrk="0" hangingPunct="0">
                        <a:lnSpc>
                          <a:spcPct val="80000"/>
                        </a:lnSpc>
                        <a:spcBef>
                          <a:spcPts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Times New Roman" pitchFamily="18" charset="0"/>
                          <a:cs typeface="Times New Roman" pitchFamily="18" charset="0"/>
                        </a:rPr>
                        <a:t>Ciliary muscles</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Contraction</a:t>
                      </a:r>
                    </a:p>
                    <a:p>
                      <a:pPr marL="533400" marR="0" lvl="0" indent="-53340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accommodation for near vision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807">
                <a:tc>
                  <a:txBody>
                    <a:bodyPr/>
                    <a:lstStyle/>
                    <a:p>
                      <a:pPr marL="0" marR="0" lvl="0" indent="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Tachycardia (     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Heart</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bradycardia (    H.R.)</a:t>
                      </a:r>
                    </a:p>
                    <a:p>
                      <a:pPr marL="0" marR="0" lvl="0" indent="0" algn="l" defTabSz="914400" rtl="0" eaLnBrk="0" fontAlgn="base" latinLnBrk="0" hangingPunct="0">
                        <a:lnSpc>
                          <a:spcPct val="80000"/>
                        </a:lnSpc>
                        <a:spcBef>
                          <a:spcPts val="0"/>
                        </a:spcBef>
                        <a:spcAft>
                          <a:spcPct val="0"/>
                        </a:spcAft>
                        <a:buClrTx/>
                        <a:buSzTx/>
                        <a:buFontTx/>
                        <a:buNone/>
                        <a:tabLst/>
                      </a:pPr>
                      <a:endParaRPr kumimoji="0" lang="en-US" sz="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8540">
                <a:tc>
                  <a:txBody>
                    <a:bodyPr/>
                    <a:lstStyle/>
                    <a:p>
                      <a:pPr marL="0" marR="0" lvl="0" indent="0" algn="l" defTabSz="914400" rtl="0" eaLnBrk="0" fontAlgn="base" latinLnBrk="0" hangingPunct="0">
                        <a:lnSpc>
                          <a:spcPct val="8000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Relaxation of muscles</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contraction of sphincter</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kern="1200" cap="none" normalizeH="0" baseline="0" dirty="0" smtClean="0">
                          <a:ln>
                            <a:noFill/>
                          </a:ln>
                          <a:solidFill>
                            <a:srgbClr val="C00000"/>
                          </a:solidFill>
                          <a:effectLst/>
                          <a:latin typeface="Times New Roman" pitchFamily="18" charset="0"/>
                          <a:ea typeface="+mn-ea"/>
                          <a:cs typeface="Times New Roman" pitchFamily="18" charset="0"/>
                        </a:rPr>
                        <a:t>Urinary retention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Urinary bladder</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Contraction of muscles</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Relaxation of sphincter</a:t>
                      </a:r>
                    </a:p>
                    <a:p>
                      <a:pPr marL="0" marR="0" lvl="0" indent="0" algn="l" defTabSz="914400" rtl="0" eaLnBrk="0" fontAlgn="base" latinLnBrk="0" hangingPunct="0">
                        <a:lnSpc>
                          <a:spcPct val="80000"/>
                        </a:lnSpc>
                        <a:spcBef>
                          <a:spcPts val="0"/>
                        </a:spcBef>
                        <a:spcAft>
                          <a:spcPct val="0"/>
                        </a:spcAft>
                        <a:buClrTx/>
                        <a:buSzTx/>
                        <a:buFontTx/>
                        <a:buNone/>
                        <a:tabLst/>
                      </a:pPr>
                      <a:r>
                        <a:rPr kumimoji="0" lang="en-US" sz="2800" b="1" i="0" u="none" strike="noStrike" kern="1200" cap="none" normalizeH="0" baseline="0" dirty="0" smtClean="0">
                          <a:ln>
                            <a:noFill/>
                          </a:ln>
                          <a:solidFill>
                            <a:srgbClr val="C00000"/>
                          </a:solidFill>
                          <a:effectLst/>
                          <a:latin typeface="Times New Roman" pitchFamily="18" charset="0"/>
                          <a:ea typeface="+mn-ea"/>
                          <a:cs typeface="Times New Roman" pitchFamily="18" charset="0"/>
                        </a:rPr>
                        <a:t>Urination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3" name="Line 20"/>
          <p:cNvSpPr>
            <a:spLocks noChangeShapeType="1"/>
          </p:cNvSpPr>
          <p:nvPr/>
        </p:nvSpPr>
        <p:spPr bwMode="auto">
          <a:xfrm>
            <a:off x="2514600" y="4448175"/>
            <a:ext cx="0" cy="504825"/>
          </a:xfrm>
          <a:prstGeom prst="line">
            <a:avLst/>
          </a:prstGeom>
          <a:noFill/>
          <a:ln w="57150">
            <a:solidFill>
              <a:srgbClr val="090DB7"/>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764" name="Line 21"/>
          <p:cNvSpPr>
            <a:spLocks noChangeShapeType="1"/>
          </p:cNvSpPr>
          <p:nvPr/>
        </p:nvSpPr>
        <p:spPr bwMode="auto">
          <a:xfrm flipV="1">
            <a:off x="7467600" y="4448175"/>
            <a:ext cx="0" cy="504825"/>
          </a:xfrm>
          <a:prstGeom prst="line">
            <a:avLst/>
          </a:prstGeom>
          <a:noFill/>
          <a:ln w="57150">
            <a:solidFill>
              <a:srgbClr val="090DB7"/>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p:cNvPicPr>
            <a:picLocks noChangeAspect="1"/>
          </p:cNvPicPr>
          <p:nvPr/>
        </p:nvPicPr>
        <p:blipFill>
          <a:blip r:embed="rId3"/>
          <a:stretch>
            <a:fillRect/>
          </a:stretch>
        </p:blipFill>
        <p:spPr>
          <a:xfrm>
            <a:off x="860515" y="35805"/>
            <a:ext cx="7449958" cy="963251"/>
          </a:xfrm>
          <a:prstGeom prst="rect">
            <a:avLst/>
          </a:prstGeom>
        </p:spPr>
      </p:pic>
    </p:spTree>
    <p:extLst>
      <p:ext uri="{BB962C8B-B14F-4D97-AF65-F5344CB8AC3E}">
        <p14:creationId xmlns:p14="http://schemas.microsoft.com/office/powerpoint/2010/main" val="41665307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97" name="Group 25"/>
          <p:cNvGraphicFramePr>
            <a:graphicFrameLocks noGrp="1"/>
          </p:cNvGraphicFramePr>
          <p:nvPr>
            <p:ph sz="half" idx="4294967295"/>
            <p:extLst>
              <p:ext uri="{D42A27DB-BD31-4B8C-83A1-F6EECF244321}">
                <p14:modId xmlns:p14="http://schemas.microsoft.com/office/powerpoint/2010/main" val="2510871071"/>
              </p:ext>
            </p:extLst>
          </p:nvPr>
        </p:nvGraphicFramePr>
        <p:xfrm>
          <a:off x="152400" y="685800"/>
          <a:ext cx="8864543" cy="6060663"/>
        </p:xfrm>
        <a:graphic>
          <a:graphicData uri="http://schemas.openxmlformats.org/drawingml/2006/table">
            <a:tbl>
              <a:tblPr rtl="1"/>
              <a:tblGrid>
                <a:gridCol w="4237038"/>
                <a:gridCol w="4627505"/>
              </a:tblGrid>
              <a:tr h="51820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Anticholinergic drugs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Cholinergic drugs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1798474">
                <a:tc>
                  <a:txBody>
                    <a:bodyPr/>
                    <a:lstStyle/>
                    <a:p>
                      <a:pPr marL="533400" marR="0" lvl="0" indent="-533400" algn="l" defTabSz="914400" rtl="0" eaLnBrk="0" fontAlgn="base" latinLnBrk="0" hangingPunct="0">
                        <a:lnSpc>
                          <a:spcPts val="336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Decrease all secretions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Exocrine glands</a:t>
                      </a: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Increase of sweat, saliva, lacrimal, bronchial, intestinal secretions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1748">
                <a:tc>
                  <a:txBody>
                    <a:bodyPr/>
                    <a:lstStyle/>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peristalsis</a:t>
                      </a: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secretion</a:t>
                      </a:r>
                    </a:p>
                    <a:p>
                      <a:pPr marL="0" marR="0" lvl="0" indent="0" algn="ctr"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Contraction of sphincter</a:t>
                      </a:r>
                      <a:r>
                        <a:rPr kumimoji="0" lang="en-US" sz="2800" b="1"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constipation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rgbClr val="090DB7"/>
                          </a:solidFill>
                          <a:effectLst/>
                          <a:latin typeface="Times New Roman" pitchFamily="18" charset="0"/>
                          <a:cs typeface="Times New Roman" pitchFamily="18" charset="0"/>
                        </a:rPr>
                        <a:t>GIT</a:t>
                      </a: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peristalsis   secretion</a:t>
                      </a:r>
                    </a:p>
                    <a:p>
                      <a:pPr marL="0" marR="0" lvl="0" indent="0" algn="ctr"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relaxation of sphincter</a:t>
                      </a:r>
                      <a:r>
                        <a:rPr kumimoji="0" lang="en-US" sz="2800" b="1"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en-US" sz="2800" b="1" i="0" u="none" strike="noStrike" kern="1200" cap="none" normalizeH="0" baseline="0" dirty="0" smtClean="0">
                          <a:ln>
                            <a:noFill/>
                          </a:ln>
                          <a:solidFill>
                            <a:srgbClr val="090DB7"/>
                          </a:solidFill>
                          <a:effectLst/>
                          <a:latin typeface="Times New Roman" pitchFamily="18" charset="0"/>
                          <a:ea typeface="+mn-ea"/>
                          <a:cs typeface="Times New Roman" pitchFamily="18" charset="0"/>
                        </a:rPr>
                        <a:t>Diarrhea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163">
                <a:tc>
                  <a:txBody>
                    <a:bodyPr/>
                    <a:lstStyle/>
                    <a:p>
                      <a:pPr marL="0" marR="0" lvl="0" indent="0" algn="l" defTabSz="914400" rtl="0" eaLnBrk="0" fontAlgn="base" latinLnBrk="0" hangingPunct="0">
                        <a:lnSpc>
                          <a:spcPts val="3360"/>
                        </a:lnSpc>
                        <a:spcBef>
                          <a:spcPts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Bronchodilatation</a:t>
                      </a:r>
                    </a:p>
                    <a:p>
                      <a:pPr marL="0" marR="0" lvl="0" indent="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Decrease secretion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rgbClr val="FF0066"/>
                          </a:solidFill>
                          <a:effectLst/>
                          <a:latin typeface="Times New Roman" pitchFamily="18" charset="0"/>
                          <a:cs typeface="Times New Roman" pitchFamily="18" charset="0"/>
                        </a:rPr>
                        <a:t>Lung</a:t>
                      </a:r>
                    </a:p>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Bronchoconstriction</a:t>
                      </a:r>
                    </a:p>
                    <a:p>
                      <a:pPr marL="533400" marR="0" lvl="0" indent="-533400" algn="l" defTabSz="914400" rtl="0" eaLnBrk="0" fontAlgn="base" latinLnBrk="0" hangingPunct="0">
                        <a:lnSpc>
                          <a:spcPts val="3360"/>
                        </a:lnSpc>
                        <a:spcBef>
                          <a:spcPts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bronchial secretion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87" name="Line 19"/>
          <p:cNvSpPr>
            <a:spLocks noChangeShapeType="1"/>
          </p:cNvSpPr>
          <p:nvPr/>
        </p:nvSpPr>
        <p:spPr bwMode="auto">
          <a:xfrm>
            <a:off x="5454267" y="3668093"/>
            <a:ext cx="0"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88" name="Line 20"/>
          <p:cNvSpPr>
            <a:spLocks noChangeShapeType="1"/>
          </p:cNvSpPr>
          <p:nvPr/>
        </p:nvSpPr>
        <p:spPr bwMode="auto">
          <a:xfrm flipV="1">
            <a:off x="457200" y="3523630"/>
            <a:ext cx="0"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89" name="Line 21"/>
          <p:cNvSpPr>
            <a:spLocks noChangeShapeType="1"/>
          </p:cNvSpPr>
          <p:nvPr/>
        </p:nvSpPr>
        <p:spPr bwMode="auto">
          <a:xfrm flipV="1">
            <a:off x="2362200" y="3452193"/>
            <a:ext cx="0" cy="431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90" name="Line 22"/>
          <p:cNvSpPr>
            <a:spLocks noChangeShapeType="1"/>
          </p:cNvSpPr>
          <p:nvPr/>
        </p:nvSpPr>
        <p:spPr bwMode="auto">
          <a:xfrm>
            <a:off x="5410200" y="3091830"/>
            <a:ext cx="0" cy="360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91" name="Line 25"/>
          <p:cNvSpPr>
            <a:spLocks noChangeShapeType="1"/>
          </p:cNvSpPr>
          <p:nvPr/>
        </p:nvSpPr>
        <p:spPr bwMode="auto">
          <a:xfrm flipV="1">
            <a:off x="381000" y="5715000"/>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792" name="Line 19"/>
          <p:cNvSpPr>
            <a:spLocks noChangeShapeType="1"/>
          </p:cNvSpPr>
          <p:nvPr/>
        </p:nvSpPr>
        <p:spPr bwMode="auto">
          <a:xfrm>
            <a:off x="5029200" y="57912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p:cNvPicPr>
            <a:picLocks noChangeAspect="1"/>
          </p:cNvPicPr>
          <p:nvPr/>
        </p:nvPicPr>
        <p:blipFill>
          <a:blip r:embed="rId3"/>
          <a:stretch>
            <a:fillRect/>
          </a:stretch>
        </p:blipFill>
        <p:spPr>
          <a:xfrm>
            <a:off x="859692" y="-63758"/>
            <a:ext cx="7449958" cy="963251"/>
          </a:xfrm>
          <a:prstGeom prst="rect">
            <a:avLst/>
          </a:prstGeom>
        </p:spPr>
      </p:pic>
    </p:spTree>
    <p:extLst>
      <p:ext uri="{BB962C8B-B14F-4D97-AF65-F5344CB8AC3E}">
        <p14:creationId xmlns:p14="http://schemas.microsoft.com/office/powerpoint/2010/main" val="13735792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Pharmacodynamic Actions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152400" y="953869"/>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t>CNS:</a:t>
            </a:r>
            <a:endParaRPr lang="en-US" sz="3600" b="1" dirty="0">
              <a:latin typeface="Arial Narrow" pitchFamily="34" charset="0"/>
            </a:endParaRPr>
          </a:p>
        </p:txBody>
      </p:sp>
      <p:sp>
        <p:nvSpPr>
          <p:cNvPr id="9" name="Rectangle 8"/>
          <p:cNvSpPr/>
          <p:nvPr/>
        </p:nvSpPr>
        <p:spPr>
          <a:xfrm>
            <a:off x="76200" y="1779925"/>
            <a:ext cx="8915400" cy="3477875"/>
          </a:xfrm>
          <a:prstGeom prst="rect">
            <a:avLst/>
          </a:prstGeom>
        </p:spPr>
        <p:txBody>
          <a:bodyPr wrap="square">
            <a:spAutoFit/>
          </a:bodyPr>
          <a:lstStyle/>
          <a:p>
            <a:pPr>
              <a:spcBef>
                <a:spcPts val="1800"/>
              </a:spcBef>
              <a:buClr>
                <a:srgbClr val="C00000"/>
              </a:buClr>
              <a:buFont typeface="Courier New" pitchFamily="49" charset="0"/>
              <a:buChar char="o"/>
            </a:pPr>
            <a:r>
              <a:rPr lang="en-US" sz="3200" dirty="0" smtClean="0">
                <a:solidFill>
                  <a:srgbClr val="003300"/>
                </a:solidFill>
                <a:sym typeface="Symbol" pitchFamily="18" charset="2"/>
              </a:rPr>
              <a:t> </a:t>
            </a:r>
            <a:r>
              <a:rPr lang="en-US" sz="3200" b="1" dirty="0" smtClean="0">
                <a:sym typeface="Symbol" pitchFamily="18" charset="2"/>
              </a:rPr>
              <a:t>Atropine</a:t>
            </a:r>
            <a:r>
              <a:rPr lang="en-US" sz="3200" dirty="0" smtClean="0">
                <a:solidFill>
                  <a:srgbClr val="003300"/>
                </a:solidFill>
                <a:sym typeface="Symbol" pitchFamily="18" charset="2"/>
              </a:rPr>
              <a:t> </a:t>
            </a:r>
            <a:r>
              <a:rPr lang="en-US" sz="3200" dirty="0" smtClean="0">
                <a:sym typeface="Symbol" pitchFamily="18" charset="2"/>
              </a:rPr>
              <a:t>at clinical dose, initial stimulation</a:t>
            </a:r>
          </a:p>
          <a:p>
            <a:pPr>
              <a:spcBef>
                <a:spcPts val="1800"/>
              </a:spcBef>
              <a:buClr>
                <a:srgbClr val="C00000"/>
              </a:buClr>
            </a:pPr>
            <a:r>
              <a:rPr lang="en-US" sz="3200" dirty="0" smtClean="0">
                <a:sym typeface="Symbol" pitchFamily="18" charset="2"/>
              </a:rPr>
              <a:t>   followed by depression </a:t>
            </a:r>
            <a:r>
              <a:rPr lang="en-US" sz="3200" b="1" dirty="0" smtClean="0">
                <a:solidFill>
                  <a:srgbClr val="C00000"/>
                </a:solidFill>
                <a:sym typeface="Symbol" pitchFamily="18" charset="2"/>
              </a:rPr>
              <a:t>(sedative effect).</a:t>
            </a:r>
          </a:p>
          <a:p>
            <a:pPr>
              <a:spcBef>
                <a:spcPts val="1800"/>
              </a:spcBef>
              <a:buClr>
                <a:srgbClr val="C00000"/>
              </a:buClr>
              <a:buFont typeface="Courier New" pitchFamily="49" charset="0"/>
              <a:buChar char="o"/>
            </a:pPr>
            <a:r>
              <a:rPr lang="en-US" sz="3200" dirty="0" smtClean="0">
                <a:solidFill>
                  <a:srgbClr val="003300"/>
                </a:solidFill>
                <a:sym typeface="Symbol" pitchFamily="18" charset="2"/>
              </a:rPr>
              <a:t> </a:t>
            </a:r>
            <a:r>
              <a:rPr lang="en-US" sz="3200" b="1" dirty="0" smtClean="0">
                <a:sym typeface="Symbol" pitchFamily="18" charset="2"/>
              </a:rPr>
              <a:t>Hyoscine </a:t>
            </a:r>
            <a:r>
              <a:rPr lang="en-US" sz="3200" dirty="0" smtClean="0">
                <a:sym typeface="Symbol" pitchFamily="18" charset="2"/>
              </a:rPr>
              <a:t>sedative effect</a:t>
            </a:r>
          </a:p>
          <a:p>
            <a:pPr>
              <a:spcBef>
                <a:spcPts val="1800"/>
              </a:spcBef>
              <a:buClr>
                <a:srgbClr val="C00000"/>
              </a:buClr>
              <a:buFont typeface="Courier New" pitchFamily="49" charset="0"/>
              <a:buChar char="o"/>
            </a:pPr>
            <a:r>
              <a:rPr lang="en-US" sz="3200" b="1" dirty="0" smtClean="0"/>
              <a:t> Antiemetic effect </a:t>
            </a:r>
            <a:r>
              <a:rPr lang="en-US" sz="3200" dirty="0" smtClean="0"/>
              <a:t>(block vomiting center).</a:t>
            </a:r>
          </a:p>
          <a:p>
            <a:pPr>
              <a:spcBef>
                <a:spcPts val="1800"/>
              </a:spcBef>
              <a:buClr>
                <a:srgbClr val="C00000"/>
              </a:buClr>
              <a:buFont typeface="Courier New" pitchFamily="49" charset="0"/>
              <a:buChar char="o"/>
            </a:pPr>
            <a:r>
              <a:rPr lang="en-US" sz="3200" dirty="0" smtClean="0"/>
              <a:t> </a:t>
            </a:r>
            <a:r>
              <a:rPr lang="en-US" sz="3200" b="1" dirty="0" smtClean="0"/>
              <a:t>Antiparkinsonian effect </a:t>
            </a:r>
            <a:r>
              <a:rPr lang="en-US" sz="3200" dirty="0" smtClean="0"/>
              <a:t>(block basal ganglia).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Pharmacodynamic Actions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152400" y="1447800"/>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t>CNS:</a:t>
            </a:r>
            <a:endParaRPr lang="en-US" sz="3600" b="1" dirty="0">
              <a:latin typeface="Arial Narrow" pitchFamily="34" charset="0"/>
            </a:endParaRPr>
          </a:p>
        </p:txBody>
      </p:sp>
      <p:sp>
        <p:nvSpPr>
          <p:cNvPr id="9" name="Rectangle 8"/>
          <p:cNvSpPr/>
          <p:nvPr/>
        </p:nvSpPr>
        <p:spPr>
          <a:xfrm>
            <a:off x="76200" y="2286000"/>
            <a:ext cx="9067800" cy="3490186"/>
          </a:xfrm>
          <a:prstGeom prst="rect">
            <a:avLst/>
          </a:prstGeom>
        </p:spPr>
        <p:txBody>
          <a:bodyPr wrap="square">
            <a:spAutoFit/>
          </a:bodyPr>
          <a:lstStyle/>
          <a:p>
            <a:pPr marL="609600" indent="-609600">
              <a:lnSpc>
                <a:spcPct val="150000"/>
              </a:lnSpc>
              <a:buFont typeface="Wingdings" pitchFamily="2" charset="2"/>
              <a:buNone/>
            </a:pPr>
            <a:r>
              <a:rPr lang="en-US" sz="3200" b="1" dirty="0" smtClean="0">
                <a:solidFill>
                  <a:srgbClr val="FFFF00"/>
                </a:solidFill>
                <a:latin typeface="Times New Roman" pitchFamily="18" charset="0"/>
                <a:cs typeface="Times New Roman" pitchFamily="18" charset="0"/>
              </a:rPr>
              <a:t>		</a:t>
            </a:r>
            <a:r>
              <a:rPr lang="en-US" sz="3200" b="1" dirty="0" smtClean="0"/>
              <a:t>High doses of atropine </a:t>
            </a:r>
            <a:r>
              <a:rPr lang="en-US" sz="3200" dirty="0" smtClean="0"/>
              <a:t>cause cortical excitation, restlessness, disorientation, hallucinations, and delirium followed by respiratory depression and coma.</a:t>
            </a:r>
          </a:p>
          <a:p>
            <a:pPr marL="1009650" lvl="1" indent="-609600">
              <a:lnSpc>
                <a:spcPct val="90000"/>
              </a:lnSpc>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28600"/>
            <a:ext cx="1447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Eye:</a:t>
            </a:r>
            <a:endParaRPr lang="en-US" sz="2800" b="1" dirty="0">
              <a:latin typeface="Arial Narrow" pitchFamily="34" charset="0"/>
            </a:endParaRPr>
          </a:p>
        </p:txBody>
      </p:sp>
      <p:sp>
        <p:nvSpPr>
          <p:cNvPr id="13" name="Rectangle 12"/>
          <p:cNvSpPr/>
          <p:nvPr/>
        </p:nvSpPr>
        <p:spPr>
          <a:xfrm>
            <a:off x="152400" y="973955"/>
            <a:ext cx="8839200" cy="5503045"/>
          </a:xfrm>
          <a:prstGeom prst="rect">
            <a:avLst/>
          </a:prstGeom>
        </p:spPr>
        <p:txBody>
          <a:bodyPr wrap="square">
            <a:spAutoFit/>
          </a:bodyPr>
          <a:lstStyle/>
          <a:p>
            <a:pPr lvl="1">
              <a:lnSpc>
                <a:spcPct val="110000"/>
              </a:lnSpc>
              <a:spcBef>
                <a:spcPts val="1200"/>
              </a:spcBef>
              <a:buClr>
                <a:srgbClr val="C00000"/>
              </a:buClr>
              <a:buSzPct val="70000"/>
              <a:buFont typeface="Courier New" pitchFamily="49" charset="0"/>
              <a:buChar char="o"/>
            </a:pPr>
            <a:r>
              <a:rPr lang="en-US" sz="3200" b="1" dirty="0" smtClean="0">
                <a:latin typeface="Times New Roman" pitchFamily="18" charset="0"/>
                <a:cs typeface="Times New Roman" pitchFamily="18" charset="0"/>
              </a:rPr>
              <a:t>Passive mydriasis</a:t>
            </a:r>
          </a:p>
          <a:p>
            <a:pPr lvl="1">
              <a:lnSpc>
                <a:spcPct val="110000"/>
              </a:lnSpc>
              <a:spcBef>
                <a:spcPts val="1200"/>
              </a:spcBef>
              <a:buClr>
                <a:srgbClr val="C00000"/>
              </a:buClr>
              <a:buSzPct val="70000"/>
            </a:pPr>
            <a:r>
              <a:rPr lang="en-US" sz="3200" i="1" dirty="0" smtClean="0">
                <a:solidFill>
                  <a:srgbClr val="C00000"/>
                </a:solidFill>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rPr>
              <a:t>due to </a:t>
            </a:r>
            <a:r>
              <a:rPr lang="en-US" sz="3200" u="sng" dirty="0" smtClean="0">
                <a:solidFill>
                  <a:srgbClr val="C00000"/>
                </a:solidFill>
                <a:latin typeface="Times New Roman" pitchFamily="18" charset="0"/>
                <a:cs typeface="Times New Roman" pitchFamily="18" charset="0"/>
              </a:rPr>
              <a:t>paralysis</a:t>
            </a:r>
            <a:r>
              <a:rPr lang="en-US" sz="3200" dirty="0" smtClean="0">
                <a:solidFill>
                  <a:srgbClr val="C00000"/>
                </a:solidFill>
                <a:latin typeface="Times New Roman" pitchFamily="18" charset="0"/>
                <a:cs typeface="Times New Roman" pitchFamily="18" charset="0"/>
              </a:rPr>
              <a:t> of circular muscle</a:t>
            </a:r>
          </a:p>
          <a:p>
            <a:pPr lvl="1">
              <a:lnSpc>
                <a:spcPct val="110000"/>
              </a:lnSpc>
              <a:spcBef>
                <a:spcPts val="1200"/>
              </a:spcBef>
              <a:buClr>
                <a:srgbClr val="C00000"/>
              </a:buClr>
              <a:buSzPct val="70000"/>
              <a:buFont typeface="Courier New" pitchFamily="49" charset="0"/>
              <a:buChar char="o"/>
            </a:pPr>
            <a:r>
              <a:rPr lang="en-US" sz="3200" b="1" dirty="0" smtClean="0">
                <a:latin typeface="Times New Roman" pitchFamily="18" charset="0"/>
                <a:cs typeface="Times New Roman" pitchFamily="18" charset="0"/>
              </a:rPr>
              <a:t>Cycloplegia</a:t>
            </a:r>
            <a:r>
              <a:rPr lang="en-US" sz="3200" dirty="0" smtClean="0">
                <a:latin typeface="Times New Roman" pitchFamily="18" charset="0"/>
                <a:cs typeface="Times New Roman" pitchFamily="18" charset="0"/>
              </a:rPr>
              <a:t> (loss of near accommodation)</a:t>
            </a:r>
          </a:p>
          <a:p>
            <a:pPr lvl="1">
              <a:lnSpc>
                <a:spcPct val="110000"/>
              </a:lnSpc>
              <a:spcBef>
                <a:spcPts val="1200"/>
              </a:spcBef>
              <a:buClr>
                <a:srgbClr val="C00000"/>
              </a:buClr>
              <a:buSzPct val="70000"/>
            </a:pPr>
            <a:r>
              <a:rPr lang="en-US" sz="3200" i="1" dirty="0" smtClean="0">
                <a:solidFill>
                  <a:srgbClr val="C00000"/>
                </a:solidFill>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rPr>
              <a:t>due to </a:t>
            </a:r>
            <a:r>
              <a:rPr lang="en-US" sz="3200" u="sng" dirty="0" smtClean="0">
                <a:solidFill>
                  <a:srgbClr val="C00000"/>
                </a:solidFill>
                <a:latin typeface="Times New Roman" pitchFamily="18" charset="0"/>
                <a:cs typeface="Times New Roman" pitchFamily="18" charset="0"/>
              </a:rPr>
              <a:t>paralysis </a:t>
            </a:r>
            <a:r>
              <a:rPr lang="en-US" sz="3200" dirty="0" smtClean="0">
                <a:solidFill>
                  <a:srgbClr val="C00000"/>
                </a:solidFill>
                <a:latin typeface="Times New Roman" pitchFamily="18" charset="0"/>
                <a:cs typeface="Times New Roman" pitchFamily="18" charset="0"/>
              </a:rPr>
              <a:t>of ciliary muscle.</a:t>
            </a:r>
          </a:p>
          <a:p>
            <a:pPr lvl="1">
              <a:lnSpc>
                <a:spcPct val="110000"/>
              </a:lnSpc>
              <a:spcBef>
                <a:spcPts val="1200"/>
              </a:spcBef>
              <a:buClr>
                <a:srgbClr val="C00000"/>
              </a:buClr>
              <a:buSzPct val="70000"/>
              <a:buFont typeface="Courier New" pitchFamily="49" charset="0"/>
              <a:buChar char="o"/>
            </a:pPr>
            <a:r>
              <a:rPr lang="en-US" sz="3200" b="1" dirty="0" smtClean="0">
                <a:latin typeface="Times New Roman" pitchFamily="18" charset="0"/>
                <a:cs typeface="Times New Roman" pitchFamily="18" charset="0"/>
              </a:rPr>
              <a:t>Loss of light reflex.</a:t>
            </a:r>
          </a:p>
          <a:p>
            <a:pPr lvl="1">
              <a:lnSpc>
                <a:spcPct val="110000"/>
              </a:lnSpc>
              <a:spcBef>
                <a:spcPts val="1200"/>
              </a:spcBef>
              <a:buClr>
                <a:srgbClr val="C00000"/>
              </a:buClr>
              <a:buSzPct val="70000"/>
              <a:buFont typeface="Courier New" pitchFamily="49" charset="0"/>
              <a:buChar char="o"/>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Increase I.O.P </a:t>
            </a:r>
            <a:r>
              <a:rPr lang="en-US" sz="3200" b="1" dirty="0" smtClean="0">
                <a:solidFill>
                  <a:srgbClr val="3403BD"/>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glaucoma.</a:t>
            </a:r>
          </a:p>
          <a:p>
            <a:pPr lvl="1">
              <a:lnSpc>
                <a:spcPct val="110000"/>
              </a:lnSpc>
              <a:spcBef>
                <a:spcPts val="1200"/>
              </a:spcBef>
              <a:buClr>
                <a:srgbClr val="C00000"/>
              </a:buClr>
              <a:buSzPct val="70000"/>
              <a:buFont typeface="Courier New" pitchFamily="49" charset="0"/>
              <a:buChar char="o"/>
            </a:pPr>
            <a:r>
              <a:rPr lang="en-US" sz="3200" dirty="0" smtClean="0">
                <a:latin typeface="Times New Roman" pitchFamily="18" charset="0"/>
                <a:cs typeface="Times New Roman" pitchFamily="18" charset="0"/>
                <a:sym typeface="Symbol" pitchFamily="18" charset="2"/>
              </a:rPr>
              <a:t></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Lacrimal secretion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Dry &amp; sandy </a:t>
            </a:r>
            <a:r>
              <a:rPr lang="en-US" sz="3200" b="1" dirty="0" smtClean="0">
                <a:latin typeface="Times New Roman" pitchFamily="18" charset="0"/>
                <a:cs typeface="Times New Roman" pitchFamily="18" charset="0"/>
              </a:rPr>
              <a:t>eye</a:t>
            </a:r>
          </a:p>
          <a:p>
            <a:pPr lvl="1">
              <a:lnSpc>
                <a:spcPct val="110000"/>
              </a:lnSpc>
              <a:spcBef>
                <a:spcPts val="1200"/>
              </a:spcBef>
              <a:buClr>
                <a:srgbClr val="C00000"/>
              </a:buClr>
              <a:buSzPct val="70000"/>
            </a:pP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left)">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wipe(left)">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wipe(left)">
                                      <p:cBhvr>
                                        <p:cTn id="37" dur="500"/>
                                        <p:tgtEl>
                                          <p:spTgt spid="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wipe(left)">
                                      <p:cBhvr>
                                        <p:cTn id="4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381000"/>
            <a:ext cx="1447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Eye:</a:t>
            </a:r>
            <a:endParaRPr lang="en-US" sz="2800" b="1" dirty="0">
              <a:latin typeface="Arial Narrow" pitchFamily="34" charset="0"/>
            </a:endParaRPr>
          </a:p>
        </p:txBody>
      </p:sp>
      <p:pic>
        <p:nvPicPr>
          <p:cNvPr id="9" name="Picture 2" descr="Accommodation (PSF).svg">
            <a:hlinkClick r:id="rId2"/>
          </p:cNvPr>
          <p:cNvPicPr>
            <a:picLocks noChangeAspect="1" noChangeArrowheads="1"/>
          </p:cNvPicPr>
          <p:nvPr/>
        </p:nvPicPr>
        <p:blipFill>
          <a:blip r:embed="rId3" cstate="print"/>
          <a:srcRect/>
          <a:stretch>
            <a:fillRect/>
          </a:stretch>
        </p:blipFill>
        <p:spPr bwMode="auto">
          <a:xfrm>
            <a:off x="1066800" y="1676400"/>
            <a:ext cx="3962400" cy="3657600"/>
          </a:xfrm>
          <a:prstGeom prst="rect">
            <a:avLst/>
          </a:prstGeom>
          <a:noFill/>
        </p:spPr>
      </p:pic>
      <p:pic>
        <p:nvPicPr>
          <p:cNvPr id="10" name="Picture 4"/>
          <p:cNvPicPr>
            <a:picLocks noChangeAspect="1" noChangeArrowheads="1"/>
          </p:cNvPicPr>
          <p:nvPr/>
        </p:nvPicPr>
        <p:blipFill>
          <a:blip r:embed="rId4" cstate="print"/>
          <a:srcRect/>
          <a:stretch>
            <a:fillRect/>
          </a:stretch>
        </p:blipFill>
        <p:spPr bwMode="auto">
          <a:xfrm>
            <a:off x="5529263" y="3429000"/>
            <a:ext cx="3614737" cy="34290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5" cstate="print"/>
          <a:stretch>
            <a:fillRect/>
          </a:stretch>
        </p:blipFill>
        <p:spPr bwMode="auto">
          <a:xfrm>
            <a:off x="5486400" y="152400"/>
            <a:ext cx="3190875" cy="428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blinds(horizontal)">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14339"/>
                                        </p:tgtEl>
                                      </p:cBhvr>
                                    </p:animEffect>
                                    <p:set>
                                      <p:cBhvr>
                                        <p:cTn id="17" dur="1" fill="hold">
                                          <p:stCondLst>
                                            <p:cond delay="499"/>
                                          </p:stCondLst>
                                        </p:cTn>
                                        <p:tgtEl>
                                          <p:spTgt spid="143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28600"/>
            <a:ext cx="12192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CVS:</a:t>
            </a:r>
            <a:endParaRPr lang="en-US" sz="2800" b="1" dirty="0">
              <a:solidFill>
                <a:schemeClr val="tx1">
                  <a:lumMod val="95000"/>
                  <a:lumOff val="5000"/>
                </a:schemeClr>
              </a:solidFill>
              <a:latin typeface="Arial Narrow" pitchFamily="34" charset="0"/>
            </a:endParaRPr>
          </a:p>
        </p:txBody>
      </p:sp>
      <p:pic>
        <p:nvPicPr>
          <p:cNvPr id="11" name="Picture 4"/>
          <p:cNvPicPr>
            <a:picLocks noChangeAspect="1" noChangeArrowheads="1"/>
          </p:cNvPicPr>
          <p:nvPr/>
        </p:nvPicPr>
        <p:blipFill>
          <a:blip r:embed="rId3" cstate="print"/>
          <a:srcRect/>
          <a:stretch>
            <a:fillRect/>
          </a:stretch>
        </p:blipFill>
        <p:spPr bwMode="auto">
          <a:xfrm>
            <a:off x="457200" y="4419600"/>
            <a:ext cx="3276600" cy="2087563"/>
          </a:xfrm>
          <a:prstGeom prst="rect">
            <a:avLst/>
          </a:prstGeom>
          <a:noFill/>
          <a:ln w="9525">
            <a:noFill/>
            <a:miter lim="800000"/>
            <a:headEnd/>
            <a:tailEnd/>
          </a:ln>
          <a:effectLst/>
        </p:spPr>
      </p:pic>
      <p:pic>
        <p:nvPicPr>
          <p:cNvPr id="19460" name="Picture 4" descr="Moving illustrated gif animation picture of a heart beating"/>
          <p:cNvPicPr>
            <a:picLocks noChangeAspect="1" noChangeArrowheads="1" noCrop="1"/>
          </p:cNvPicPr>
          <p:nvPr/>
        </p:nvPicPr>
        <p:blipFill>
          <a:blip r:embed="rId4" cstate="print"/>
          <a:srcRect/>
          <a:stretch>
            <a:fillRect/>
          </a:stretch>
        </p:blipFill>
        <p:spPr bwMode="auto">
          <a:xfrm>
            <a:off x="7086600" y="4648200"/>
            <a:ext cx="1676400" cy="1714500"/>
          </a:xfrm>
          <a:prstGeom prst="rect">
            <a:avLst/>
          </a:prstGeom>
          <a:noFill/>
        </p:spPr>
      </p:pic>
      <p:sp>
        <p:nvSpPr>
          <p:cNvPr id="12" name="Rectangle 11"/>
          <p:cNvSpPr/>
          <p:nvPr/>
        </p:nvSpPr>
        <p:spPr>
          <a:xfrm>
            <a:off x="76200" y="838200"/>
            <a:ext cx="8991600" cy="3570208"/>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2800" b="1" dirty="0" smtClean="0">
                <a:sym typeface="Symbol" pitchFamily="18" charset="2"/>
              </a:rPr>
              <a:t>Atropine</a:t>
            </a:r>
            <a:r>
              <a:rPr lang="en-US" sz="2800" dirty="0" smtClean="0">
                <a:sym typeface="Symbol" pitchFamily="18" charset="2"/>
              </a:rPr>
              <a:t>  causes </a:t>
            </a:r>
            <a:r>
              <a:rPr lang="en-US" sz="2800" i="1" dirty="0" smtClean="0">
                <a:sym typeface="Symbol" pitchFamily="18" charset="2"/>
              </a:rPr>
              <a:t>initial bradycardia </a:t>
            </a:r>
            <a:r>
              <a:rPr lang="en-US" sz="2800" dirty="0" smtClean="0">
                <a:sym typeface="Symbol" pitchFamily="18" charset="2"/>
              </a:rPr>
              <a:t>followed by </a:t>
            </a:r>
            <a:r>
              <a:rPr lang="en-US" sz="2800" i="1" dirty="0" smtClean="0">
                <a:sym typeface="Symbol" pitchFamily="18" charset="2"/>
              </a:rPr>
              <a:t>tachycardia</a:t>
            </a:r>
            <a:r>
              <a:rPr lang="en-US" sz="2800" dirty="0" smtClean="0">
                <a:sym typeface="Symbol" pitchFamily="18" charset="2"/>
              </a:rPr>
              <a:t> due to blockade of M2-receptors on SA node.</a:t>
            </a:r>
          </a:p>
          <a:p>
            <a:pPr>
              <a:spcBef>
                <a:spcPts val="1200"/>
              </a:spcBef>
              <a:buClr>
                <a:srgbClr val="C00000"/>
              </a:buClr>
              <a:buSzPct val="80000"/>
              <a:buFont typeface="Courier New" pitchFamily="49" charset="0"/>
              <a:buChar char="o"/>
            </a:pPr>
            <a:r>
              <a:rPr lang="en-US" sz="2800" b="1" dirty="0" smtClean="0">
                <a:latin typeface="Times New Roman" pitchFamily="18" charset="0"/>
                <a:cs typeface="Times New Roman" pitchFamily="18" charset="0"/>
                <a:sym typeface="Symbol" pitchFamily="18" charset="2"/>
              </a:rPr>
              <a:t></a:t>
            </a:r>
            <a:r>
              <a:rPr lang="en-US" sz="2800" b="1" dirty="0" smtClean="0">
                <a:latin typeface="Times New Roman" pitchFamily="18" charset="0"/>
                <a:cs typeface="Times New Roman" pitchFamily="18" charset="0"/>
              </a:rPr>
              <a:t> AV conduction </a:t>
            </a:r>
            <a:r>
              <a:rPr lang="en-US" sz="2800" dirty="0" smtClean="0">
                <a:sym typeface="Symbol" pitchFamily="18" charset="2"/>
              </a:rPr>
              <a:t>( + </a:t>
            </a:r>
            <a:r>
              <a:rPr lang="en-US" sz="2800" dirty="0" err="1" smtClean="0">
                <a:sym typeface="Symbol" pitchFamily="18" charset="2"/>
              </a:rPr>
              <a:t>ve</a:t>
            </a:r>
            <a:r>
              <a:rPr lang="en-US" sz="2800" dirty="0" smtClean="0">
                <a:sym typeface="Symbol" pitchFamily="18" charset="2"/>
              </a:rPr>
              <a:t> dromotropic effect).</a:t>
            </a:r>
          </a:p>
          <a:p>
            <a:pPr>
              <a:spcBef>
                <a:spcPts val="1200"/>
              </a:spcBef>
              <a:buClr>
                <a:srgbClr val="C00000"/>
              </a:buClr>
              <a:buSzPct val="80000"/>
              <a:buFont typeface="Courier New" pitchFamily="49" charset="0"/>
              <a:buChar char="o"/>
            </a:pPr>
            <a:r>
              <a:rPr lang="en-US" sz="2800" b="1" dirty="0" smtClean="0">
                <a:latin typeface="Times New Roman" pitchFamily="18" charset="0"/>
                <a:cs typeface="Times New Roman" pitchFamily="18" charset="0"/>
                <a:sym typeface="Symbol" pitchFamily="18" charset="2"/>
              </a:rPr>
              <a:t> </a:t>
            </a:r>
            <a:r>
              <a:rPr lang="en-US" sz="2800" b="1" dirty="0" smtClean="0">
                <a:latin typeface="Times New Roman" pitchFamily="18" charset="0"/>
                <a:cs typeface="Times New Roman" pitchFamily="18" charset="0"/>
              </a:rPr>
              <a:t> </a:t>
            </a:r>
            <a:r>
              <a:rPr lang="en-US" sz="2800" dirty="0" smtClean="0"/>
              <a:t>Vasodilatation induced by cholinergic agonists</a:t>
            </a:r>
            <a:r>
              <a:rPr lang="en-US" sz="2800" b="1" dirty="0" smtClean="0">
                <a:latin typeface="Times New Roman" pitchFamily="18" charset="0"/>
                <a:cs typeface="Times New Roman" pitchFamily="18" charset="0"/>
              </a:rPr>
              <a:t>.</a:t>
            </a:r>
          </a:p>
          <a:p>
            <a:pPr>
              <a:spcBef>
                <a:spcPts val="1200"/>
              </a:spcBef>
              <a:buClr>
                <a:srgbClr val="C00000"/>
              </a:buClr>
              <a:buSzPct val="80000"/>
              <a:buFont typeface="Courier New" pitchFamily="49" charset="0"/>
              <a:buChar char="o"/>
            </a:pPr>
            <a:r>
              <a:rPr lang="en-US" sz="2800" b="1" dirty="0" smtClean="0">
                <a:solidFill>
                  <a:srgbClr val="C00000"/>
                </a:solidFill>
                <a:latin typeface="Times New Roman" pitchFamily="18" charset="0"/>
                <a:cs typeface="Times New Roman" pitchFamily="18" charset="0"/>
              </a:rPr>
              <a:t>Toxic dose: </a:t>
            </a:r>
            <a:r>
              <a:rPr lang="en-US" sz="2800" dirty="0" smtClean="0"/>
              <a:t>Cutaneous vasodilatation</a:t>
            </a:r>
            <a:r>
              <a:rPr lang="en-US" sz="2800" dirty="0" smtClean="0">
                <a:sym typeface="Symbol" pitchFamily="18" charset="2"/>
              </a:rPr>
              <a:t></a:t>
            </a:r>
            <a:r>
              <a:rPr lang="en-US" sz="2800" dirty="0" smtClean="0"/>
              <a:t> (atropine flush</a:t>
            </a:r>
            <a:r>
              <a:rPr lang="en-US" sz="2800" dirty="0" smtClean="0"/>
              <a:t>)</a:t>
            </a:r>
            <a:endParaRPr lang="en-US" sz="2800" b="1" dirty="0" smtClean="0">
              <a:solidFill>
                <a:schemeClr val="tx1">
                  <a:lumMod val="95000"/>
                  <a:lumOff val="5000"/>
                </a:schemeClr>
              </a:solidFill>
              <a:latin typeface="Arial Narrow" pitchFamily="34" charset="0"/>
            </a:endParaRPr>
          </a:p>
          <a:p>
            <a:endParaRPr lang="en-US" sz="2800" dirty="0" smtClean="0">
              <a:solidFill>
                <a:schemeClr val="tx1">
                  <a:lumMod val="95000"/>
                  <a:lumOff val="5000"/>
                </a:schemeClr>
              </a:solidFill>
              <a:latin typeface="Arial Narrow" pitchFamily="34" charset="0"/>
            </a:endParaRPr>
          </a:p>
          <a:p>
            <a:endParaRPr lang="en-US" sz="2800" dirty="0"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1000"/>
            <a:ext cx="40386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Respiratory system</a:t>
            </a:r>
            <a:endParaRPr lang="en-US" sz="3200" b="1" dirty="0">
              <a:latin typeface="Arial Narrow" pitchFamily="34" charset="0"/>
            </a:endParaRPr>
          </a:p>
        </p:txBody>
      </p:sp>
      <p:pic>
        <p:nvPicPr>
          <p:cNvPr id="17410" name="Picture 2" descr="Moving picture breathing lungs animated gif"/>
          <p:cNvPicPr>
            <a:picLocks noChangeAspect="1" noChangeArrowheads="1" noCrop="1"/>
          </p:cNvPicPr>
          <p:nvPr/>
        </p:nvPicPr>
        <p:blipFill>
          <a:blip r:embed="rId3" cstate="print"/>
          <a:srcRect/>
          <a:stretch>
            <a:fillRect/>
          </a:stretch>
        </p:blipFill>
        <p:spPr bwMode="auto">
          <a:xfrm>
            <a:off x="7010400" y="1003416"/>
            <a:ext cx="1676400" cy="1600200"/>
          </a:xfrm>
          <a:prstGeom prst="rect">
            <a:avLst/>
          </a:prstGeom>
          <a:noFill/>
        </p:spPr>
      </p:pic>
      <p:sp>
        <p:nvSpPr>
          <p:cNvPr id="7" name="Rectangle 6"/>
          <p:cNvSpPr/>
          <p:nvPr/>
        </p:nvSpPr>
        <p:spPr>
          <a:xfrm>
            <a:off x="152400" y="1447800"/>
            <a:ext cx="7075583" cy="1954381"/>
          </a:xfrm>
          <a:prstGeom prst="rect">
            <a:avLst/>
          </a:prstGeom>
        </p:spPr>
        <p:txBody>
          <a:bodyPr wrap="square">
            <a:spAutoFit/>
          </a:bodyPr>
          <a:lstStyle/>
          <a:p>
            <a:pPr marL="609600" indent="-609600">
              <a:spcBef>
                <a:spcPts val="3000"/>
              </a:spcBef>
              <a:buClr>
                <a:srgbClr val="C00000"/>
              </a:buClr>
              <a:buSzPct val="80000"/>
              <a:buFont typeface="Wingdings" panose="05000000000000000000" pitchFamily="2" charset="2"/>
              <a:buChar char="§"/>
            </a:pPr>
            <a:r>
              <a:rPr lang="en-US" sz="3200" dirty="0" smtClean="0"/>
              <a:t>Relaxation of bronchial muscles (bronchodilators</a:t>
            </a:r>
            <a:r>
              <a:rPr lang="en-US" sz="3200" dirty="0" smtClean="0"/>
              <a:t>)</a:t>
            </a:r>
            <a:endParaRPr lang="en-US" sz="3200" dirty="0" smtClean="0"/>
          </a:p>
          <a:p>
            <a:pPr marL="609600" indent="-609600">
              <a:spcBef>
                <a:spcPts val="3000"/>
              </a:spcBef>
              <a:buClr>
                <a:srgbClr val="C00000"/>
              </a:buClr>
              <a:buSzPct val="80000"/>
              <a:buFont typeface="Wingdings" panose="05000000000000000000" pitchFamily="2" charset="2"/>
              <a:buChar char="§"/>
            </a:pPr>
            <a:r>
              <a:rPr lang="en-US" sz="3200" dirty="0" smtClean="0">
                <a:sym typeface="Symbol" pitchFamily="18" charset="2"/>
              </a:rPr>
              <a:t></a:t>
            </a:r>
            <a:r>
              <a:rPr lang="en-US" sz="3200" dirty="0" smtClean="0"/>
              <a:t> Bronchial secretion </a:t>
            </a:r>
            <a:r>
              <a:rPr lang="en-US" sz="3200" dirty="0" smtClean="0">
                <a:sym typeface="Symbol" pitchFamily="18" charset="2"/>
              </a:rPr>
              <a:t></a:t>
            </a:r>
            <a:r>
              <a:rPr lang="en-US" sz="3200" dirty="0" smtClean="0"/>
              <a:t> </a:t>
            </a:r>
            <a:r>
              <a:rPr lang="en-US" sz="3200" dirty="0" smtClean="0">
                <a:sym typeface="Symbol" pitchFamily="18" charset="2"/>
              </a:rPr>
              <a:t></a:t>
            </a:r>
            <a:r>
              <a:rPr lang="en-US" sz="3200" dirty="0" smtClean="0"/>
              <a:t> viscosity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304800"/>
            <a:ext cx="11430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GIT:</a:t>
            </a:r>
            <a:endParaRPr lang="en-US" sz="3200" b="1" dirty="0">
              <a:latin typeface="Arial Narrow" pitchFamily="34" charset="0"/>
            </a:endParaRPr>
          </a:p>
        </p:txBody>
      </p:sp>
      <p:pic>
        <p:nvPicPr>
          <p:cNvPr id="5" name="Picture 4"/>
          <p:cNvPicPr>
            <a:picLocks noChangeAspect="1" noChangeArrowheads="1"/>
          </p:cNvPicPr>
          <p:nvPr/>
        </p:nvPicPr>
        <p:blipFill>
          <a:blip r:embed="rId2" cstate="print">
            <a:lum bright="-19000" contrast="12000"/>
          </a:blip>
          <a:stretch>
            <a:fillRect/>
          </a:stretch>
        </p:blipFill>
        <p:spPr bwMode="auto">
          <a:xfrm>
            <a:off x="6705600" y="3657600"/>
            <a:ext cx="2286000" cy="3048000"/>
          </a:xfrm>
          <a:prstGeom prst="rect">
            <a:avLst/>
          </a:prstGeom>
          <a:noFill/>
          <a:ln>
            <a:noFill/>
          </a:ln>
        </p:spPr>
      </p:pic>
      <p:sp>
        <p:nvSpPr>
          <p:cNvPr id="8" name="Rectangle 7"/>
          <p:cNvSpPr/>
          <p:nvPr/>
        </p:nvSpPr>
        <p:spPr>
          <a:xfrm>
            <a:off x="381000" y="1143000"/>
            <a:ext cx="8610600" cy="3520964"/>
          </a:xfrm>
          <a:prstGeom prst="rect">
            <a:avLst/>
          </a:prstGeom>
        </p:spPr>
        <p:txBody>
          <a:bodyPr wrap="square">
            <a:spAutoFit/>
          </a:bodyPr>
          <a:lstStyle/>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Dryness of mouth</a:t>
            </a: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 Gastric </a:t>
            </a:r>
            <a:r>
              <a:rPr lang="en-US" sz="3200" b="1" dirty="0" smtClean="0">
                <a:latin typeface="Times New Roman" pitchFamily="18" charset="0"/>
                <a:cs typeface="Times New Roman" pitchFamily="18" charset="0"/>
              </a:rPr>
              <a:t>acid secretion</a:t>
            </a: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Relaxation of smooth muscles.</a:t>
            </a:r>
            <a:endParaRPr lang="en-US" sz="3200" b="1" dirty="0" smtClean="0">
              <a:latin typeface="Times New Roman" pitchFamily="18" charset="0"/>
              <a:cs typeface="Times New Roman" pitchFamily="18" charset="0"/>
              <a:sym typeface="Symbol" pitchFamily="18" charset="2"/>
            </a:endParaRP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GIT motility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Antispasmodic effect.</a:t>
            </a:r>
            <a:endParaRPr lang="en-US" sz="3200" b="1" dirty="0" smtClean="0">
              <a:solidFill>
                <a:srgbClr val="C00000"/>
              </a:solidFill>
              <a:latin typeface="Times New Roman" pitchFamily="18" charset="0"/>
              <a:cs typeface="Times New Roman" pitchFamily="18" charset="0"/>
              <a:sym typeface="Symbol" pitchFamily="18" charset="2"/>
            </a:endParaRP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Sphincter contractions</a:t>
            </a: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Constipation</a:t>
            </a:r>
            <a:endParaRPr 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9" name="Text Box 3"/>
          <p:cNvSpPr txBox="1">
            <a:spLocks noChangeArrowheads="1"/>
          </p:cNvSpPr>
          <p:nvPr/>
        </p:nvSpPr>
        <p:spPr bwMode="auto">
          <a:xfrm>
            <a:off x="179388" y="931863"/>
            <a:ext cx="8785225" cy="5262979"/>
          </a:xfrm>
          <a:prstGeom prst="rect">
            <a:avLst/>
          </a:prstGeom>
          <a:noFill/>
          <a:ln w="9525">
            <a:solidFill>
              <a:schemeClr val="tx1"/>
            </a:solidFill>
            <a:miter lim="800000"/>
            <a:headEnd/>
            <a:tailEnd/>
          </a:ln>
          <a:effectLst/>
        </p:spPr>
        <p:txBody>
          <a:bodyPr>
            <a:spAutoFit/>
          </a:bodyPr>
          <a:lstStyle/>
          <a:p>
            <a:pPr eaLnBrk="1" hangingPunct="1">
              <a:defRPr/>
            </a:pPr>
            <a:r>
              <a:rPr lang="en-US" sz="3200" b="1" dirty="0">
                <a:solidFill>
                  <a:srgbClr val="008000"/>
                </a:solidFill>
                <a:effectLst>
                  <a:outerShdw blurRad="38100" dist="38100" dir="2700000" algn="tl">
                    <a:srgbClr val="000000"/>
                  </a:outerShdw>
                </a:effectLst>
                <a:latin typeface="Times New Roman" pitchFamily="18" charset="0"/>
                <a:cs typeface="Times New Roman" pitchFamily="18" charset="0"/>
              </a:rPr>
              <a:t>What students should know:</a:t>
            </a:r>
          </a:p>
          <a:p>
            <a:pPr eaLnBrk="1" hangingPunct="1">
              <a:defRPr/>
            </a:pPr>
            <a:r>
              <a:rPr lang="en-US" sz="2000" b="1" dirty="0">
                <a:effectLst>
                  <a:outerShdw blurRad="38100" dist="38100" dir="2700000" algn="tl">
                    <a:srgbClr val="FFFFFF"/>
                  </a:outerShdw>
                </a:effectLst>
                <a:latin typeface="Times New Roman" pitchFamily="18" charset="0"/>
                <a:cs typeface="Times New Roman" pitchFamily="18" charset="0"/>
              </a:rPr>
              <a:t>Student should be able to : </a:t>
            </a:r>
          </a:p>
          <a:p>
            <a:pPr eaLnBrk="1" hangingPunct="1">
              <a:defRPr/>
            </a:pPr>
            <a:endParaRPr lang="en-US" sz="2000" b="1" dirty="0">
              <a:effectLst>
                <a:outerShdw blurRad="38100" dist="38100" dir="2700000" algn="tl">
                  <a:srgbClr val="FFFFFF"/>
                </a:outerShdw>
              </a:effectLst>
              <a:latin typeface="Times New Roman" pitchFamily="18" charset="0"/>
              <a:cs typeface="Times New Roman" pitchFamily="18" charset="0"/>
            </a:endParaRPr>
          </a:p>
          <a:p>
            <a:pPr eaLnBrk="1" hangingPunct="1">
              <a:buFontTx/>
              <a:buChar char="•"/>
              <a:defRPr/>
            </a:pPr>
            <a:r>
              <a:rPr lang="en-US" sz="2000" b="1" dirty="0">
                <a:effectLst>
                  <a:outerShdw blurRad="38100" dist="38100" dir="2700000" algn="tl">
                    <a:srgbClr val="FFFFFF"/>
                  </a:outerShdw>
                </a:effectLst>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Identify the classification of anticholinergic drugs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Describe pharmacokinetics  and dynamics of muscarinic antagonists </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Identify the effects of atropine on the major organ systems.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list the clinical uses of muscarinic antagonists</a:t>
            </a:r>
            <a:r>
              <a:rPr lang="en-US" sz="2400" dirty="0">
                <a:latin typeface="Times New Roman" pitchFamily="18" charset="0"/>
                <a:cs typeface="Times New Roman" pitchFamily="18" charset="0"/>
              </a:rPr>
              <a:t>.</a:t>
            </a:r>
          </a:p>
          <a:p>
            <a:pPr eaLnBrk="1" hangingPunct="1">
              <a:buFontTx/>
              <a:buChar char="•"/>
              <a:defRPr/>
            </a:pPr>
            <a:r>
              <a:rPr lang="en-US" sz="2400" dirty="0">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know adverse effects</a:t>
            </a:r>
            <a:r>
              <a:rPr lang="en-US" sz="2400" dirty="0">
                <a:effectLst>
                  <a:outerShdw blurRad="38100" dist="38100" dir="2700000" algn="tl">
                    <a:srgbClr val="000000"/>
                  </a:outerShdw>
                </a:effectLst>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&amp; contraindications of anticholinergic </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drugs.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Identify at least one antimuscarinic agent for each of the</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following special uses: mydriasis, cyclopedia, peptic ulcer &amp; </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parkinsonism.</a:t>
            </a:r>
          </a:p>
          <a:p>
            <a:pPr eaLnBrk="1" hangingPunct="1">
              <a:buFontTx/>
              <a:buChar char="•"/>
              <a:defRPr/>
            </a:pPr>
            <a:endParaRPr lang="en-US" sz="2400" b="1" i="1" dirty="0">
              <a:effectLst>
                <a:outerShdw blurRad="38100" dist="38100" dir="2700000" algn="tl">
                  <a:srgbClr val="FFFFFF"/>
                </a:outerShdw>
              </a:effectLst>
              <a:latin typeface="Times New Roman" pitchFamily="18" charset="0"/>
              <a:cs typeface="Times New Roman" pitchFamily="18" charset="0"/>
            </a:endParaRPr>
          </a:p>
          <a:p>
            <a:pPr eaLnBrk="1" hangingPunct="1">
              <a:defRPr/>
            </a:pPr>
            <a:endParaRPr lang="en-US" sz="2400" b="1" i="1" dirty="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44958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Genitourinary tract</a:t>
            </a:r>
            <a:r>
              <a:rPr lang="en-US" sz="3200" dirty="0" smtClean="0"/>
              <a:t>:</a:t>
            </a:r>
            <a:endParaRPr lang="en-US" sz="3200" dirty="0"/>
          </a:p>
        </p:txBody>
      </p:sp>
      <p:sp>
        <p:nvSpPr>
          <p:cNvPr id="7" name="Rectangle 6"/>
          <p:cNvSpPr/>
          <p:nvPr/>
        </p:nvSpPr>
        <p:spPr>
          <a:xfrm>
            <a:off x="0" y="1371600"/>
            <a:ext cx="8991600" cy="4136517"/>
          </a:xfrm>
          <a:prstGeom prst="rect">
            <a:avLst/>
          </a:prstGeom>
        </p:spPr>
        <p:txBody>
          <a:bodyPr wrap="square">
            <a:spAutoFit/>
          </a:bodyPr>
          <a:lstStyle/>
          <a:p>
            <a:pPr marL="717550" lvl="1" indent="-457200">
              <a:lnSpc>
                <a:spcPct val="95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Relaxation of smooth muscles of urinary bladder.</a:t>
            </a:r>
          </a:p>
          <a:p>
            <a:pPr marL="717550" lvl="1" indent="-457200">
              <a:lnSpc>
                <a:spcPct val="95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Sphincter contraction. </a:t>
            </a:r>
          </a:p>
          <a:p>
            <a:pPr marL="717550" lvl="1" indent="-457200">
              <a:lnSpc>
                <a:spcPct val="95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Urinary retention</a:t>
            </a:r>
            <a:r>
              <a:rPr lang="en-US" sz="3200" b="1" i="1" dirty="0" smtClean="0">
                <a:latin typeface="Times New Roman" pitchFamily="18" charset="0"/>
                <a:cs typeface="Times New Roman" pitchFamily="18" charset="0"/>
              </a:rPr>
              <a:t>.</a:t>
            </a:r>
          </a:p>
          <a:p>
            <a:pPr marL="717550" lvl="1" indent="-457200">
              <a:lnSpc>
                <a:spcPct val="95000"/>
              </a:lnSpc>
              <a:spcBef>
                <a:spcPts val="1200"/>
              </a:spcBef>
              <a:buClr>
                <a:srgbClr val="C00000"/>
              </a:buClr>
              <a:buSzPct val="80000"/>
              <a:buFont typeface="Courier New" pitchFamily="49" charset="0"/>
              <a:buChar char="o"/>
            </a:pPr>
            <a:r>
              <a:rPr lang="en-US" sz="3200" b="1" dirty="0" smtClean="0">
                <a:solidFill>
                  <a:srgbClr val="C00000"/>
                </a:solidFill>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Contraindicated</a:t>
            </a:r>
            <a:r>
              <a:rPr lang="en-US" sz="3200" b="1" dirty="0" smtClean="0">
                <a:latin typeface="Times New Roman" pitchFamily="18" charset="0"/>
                <a:cs typeface="Times New Roman" pitchFamily="18" charset="0"/>
              </a:rPr>
              <a:t> in old men with prostatic hyperplasia</a:t>
            </a:r>
            <a:r>
              <a:rPr lang="en-US" sz="2800" dirty="0" smtClean="0">
                <a:latin typeface="Arial Narrow" pitchFamily="34" charset="0"/>
              </a:rPr>
              <a:t>.</a:t>
            </a:r>
          </a:p>
          <a:p>
            <a:pPr marL="717550" lvl="1" indent="-457200">
              <a:lnSpc>
                <a:spcPct val="95000"/>
              </a:lnSpc>
              <a:spcBef>
                <a:spcPts val="1200"/>
              </a:spcBef>
            </a:pPr>
            <a:endParaRPr lang="en-US" sz="3200" b="1" i="1" dirty="0" smtClean="0">
              <a:latin typeface="Times New Roman" pitchFamily="18" charset="0"/>
              <a:cs typeface="Times New Roman" pitchFamily="18" charset="0"/>
            </a:endParaRPr>
          </a:p>
        </p:txBody>
      </p:sp>
      <p:pic>
        <p:nvPicPr>
          <p:cNvPr id="8" name="Picture 2" descr="http://www.bladdercontrol.com.sg/images/prostate.jpg"/>
          <p:cNvPicPr>
            <a:picLocks noChangeAspect="1" noChangeArrowheads="1"/>
          </p:cNvPicPr>
          <p:nvPr/>
        </p:nvPicPr>
        <p:blipFill>
          <a:blip r:embed="rId2" cstate="print"/>
          <a:srcRect/>
          <a:stretch>
            <a:fillRect/>
          </a:stretch>
        </p:blipFill>
        <p:spPr bwMode="auto">
          <a:xfrm>
            <a:off x="5410200" y="4267200"/>
            <a:ext cx="3276600" cy="240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152400" y="1371600"/>
            <a:ext cx="8839200" cy="3657600"/>
          </a:xfrm>
        </p:spPr>
        <p:txBody>
          <a:bodyPr>
            <a:noAutofit/>
          </a:bodyPr>
          <a:lstStyle/>
          <a:p>
            <a:pPr>
              <a:spcBef>
                <a:spcPts val="1200"/>
              </a:spcBef>
              <a:buClr>
                <a:srgbClr val="C00000"/>
              </a:buClr>
              <a:buFont typeface="Wingdings" panose="05000000000000000000" pitchFamily="2" charset="2"/>
              <a:buChar char="§"/>
            </a:pP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Salivary secretion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(Dry mouth).</a:t>
            </a:r>
          </a:p>
          <a:p>
            <a:pPr>
              <a:spcBef>
                <a:spcPts val="1200"/>
              </a:spcBef>
              <a:buClr>
                <a:srgbClr val="C00000"/>
              </a:buClr>
              <a:buFont typeface="Wingdings" panose="05000000000000000000" pitchFamily="2" charset="2"/>
              <a:buChar char="§"/>
            </a:pP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Sweating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dry skin  </a:t>
            </a:r>
          </a:p>
          <a:p>
            <a:pPr>
              <a:spcBef>
                <a:spcPts val="1200"/>
              </a:spcBef>
              <a:buClr>
                <a:srgbClr val="C00000"/>
              </a:buClr>
              <a:buFont typeface="Wingdings" panose="05000000000000000000" pitchFamily="2" charset="2"/>
              <a:buChar char="§"/>
            </a:pPr>
            <a:r>
              <a:rPr lang="en-US" sz="3200" b="1" dirty="0" smtClean="0">
                <a:solidFill>
                  <a:srgbClr val="3403BD"/>
                </a:solidFill>
                <a:latin typeface="Times New Roman" pitchFamily="18" charset="0"/>
                <a:cs typeface="Times New Roman" pitchFamily="18" charset="0"/>
                <a:sym typeface="Symbol" pitchFamily="18" charset="2"/>
              </a:rPr>
              <a:t>In children modest doses  “atropine fever”</a:t>
            </a:r>
            <a:endParaRPr lang="en-US" sz="3200" b="1" dirty="0" smtClean="0">
              <a:solidFill>
                <a:srgbClr val="3403BD"/>
              </a:solidFill>
              <a:latin typeface="Times New Roman" pitchFamily="18" charset="0"/>
              <a:cs typeface="Times New Roman" pitchFamily="18" charset="0"/>
            </a:endParaRPr>
          </a:p>
          <a:p>
            <a:pPr>
              <a:spcBef>
                <a:spcPts val="1200"/>
              </a:spcBef>
              <a:buClr>
                <a:srgbClr val="C00000"/>
              </a:buClr>
              <a:buFont typeface="Wingdings" panose="05000000000000000000" pitchFamily="2" charset="2"/>
              <a:buChar char="§"/>
            </a:pP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Bronchial  secretion </a:t>
            </a: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 Viscosity</a:t>
            </a:r>
          </a:p>
          <a:p>
            <a:pPr>
              <a:spcBef>
                <a:spcPts val="1200"/>
              </a:spcBef>
              <a:buClr>
                <a:srgbClr val="C00000"/>
              </a:buClr>
              <a:buFont typeface="Wingdings" panose="05000000000000000000" pitchFamily="2" charset="2"/>
              <a:buChar char="§"/>
            </a:pP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Lacrimal secretion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Sandy eye</a:t>
            </a:r>
          </a:p>
          <a:p>
            <a:pPr>
              <a:spcBef>
                <a:spcPts val="1200"/>
              </a:spcBef>
              <a:buClr>
                <a:srgbClr val="C00000"/>
              </a:buClr>
              <a:buFont typeface="Wingdings" panose="05000000000000000000" pitchFamily="2" charset="2"/>
              <a:buChar char="§"/>
            </a:pPr>
            <a:endParaRPr lang="en-US" sz="3200" b="1" dirty="0" smtClean="0">
              <a:latin typeface="Times New Roman" pitchFamily="18" charset="0"/>
              <a:cs typeface="Times New Roman" pitchFamily="18" charset="0"/>
            </a:endParaRPr>
          </a:p>
          <a:p>
            <a:pPr>
              <a:lnSpc>
                <a:spcPct val="80000"/>
              </a:lnSpc>
              <a:buFont typeface="Symbol" pitchFamily="18" charset="2"/>
              <a:buNone/>
            </a:pPr>
            <a:endParaRPr lang="en-US" sz="3200" b="1" dirty="0" smtClean="0">
              <a:solidFill>
                <a:srgbClr val="C00000"/>
              </a:solidFill>
              <a:latin typeface="Times New Roman" pitchFamily="18" charset="0"/>
              <a:cs typeface="Times New Roman" pitchFamily="18" charset="0"/>
            </a:endParaRPr>
          </a:p>
        </p:txBody>
      </p:sp>
      <p:sp>
        <p:nvSpPr>
          <p:cNvPr id="3" name="TextBox 2"/>
          <p:cNvSpPr txBox="1"/>
          <p:nvPr/>
        </p:nvSpPr>
        <p:spPr>
          <a:xfrm>
            <a:off x="381000" y="533400"/>
            <a:ext cx="25146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Secretions</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left)">
                                      <p:cBhvr>
                                        <p:cTn id="7" dur="1000"/>
                                        <p:tgtEl>
                                          <p:spTgt spid="25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wipe(left)">
                                      <p:cBhvr>
                                        <p:cTn id="12" dur="10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wipe(left)">
                                      <p:cBhvr>
                                        <p:cTn id="17" dur="1000"/>
                                        <p:tgtEl>
                                          <p:spTgt spid="256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wipe(left)">
                                      <p:cBhvr>
                                        <p:cTn id="22" dur="1000"/>
                                        <p:tgtEl>
                                          <p:spTgt spid="256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602">
                                            <p:txEl>
                                              <p:pRg st="4" end="4"/>
                                            </p:txEl>
                                          </p:spTgt>
                                        </p:tgtEl>
                                        <p:attrNameLst>
                                          <p:attrName>style.visibility</p:attrName>
                                        </p:attrNameLst>
                                      </p:cBhvr>
                                      <p:to>
                                        <p:strVal val="visible"/>
                                      </p:to>
                                    </p:set>
                                    <p:animEffect transition="in" filter="wipe(left)">
                                      <p:cBhvr>
                                        <p:cTn id="27" dur="10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228600" y="1143000"/>
            <a:ext cx="8458200" cy="5029200"/>
          </a:xfrm>
        </p:spPr>
        <p:txBody>
          <a:bodyPr>
            <a:noAutofit/>
          </a:bodyPr>
          <a:lstStyle/>
          <a:p>
            <a:pPr marL="990600" lvl="1" indent="-533400">
              <a:lnSpc>
                <a:spcPct val="125000"/>
              </a:lnSpc>
            </a:pPr>
            <a:r>
              <a:rPr lang="en-US" sz="3200" b="1" dirty="0" smtClean="0">
                <a:latin typeface="Times New Roman" pitchFamily="18" charset="0"/>
                <a:cs typeface="Times New Roman" pitchFamily="18" charset="0"/>
              </a:rPr>
              <a:t>Parkinsonism</a:t>
            </a:r>
          </a:p>
          <a:p>
            <a:pPr marL="990600" lvl="1" indent="-533400">
              <a:lnSpc>
                <a:spcPct val="125000"/>
              </a:lnSpc>
            </a:pPr>
            <a:r>
              <a:rPr lang="en-US" sz="3200" b="1" dirty="0" smtClean="0">
                <a:latin typeface="Times New Roman" pitchFamily="18" charset="0"/>
                <a:cs typeface="Times New Roman" pitchFamily="18" charset="0"/>
              </a:rPr>
              <a:t>Vomiting (Motion sickness)</a:t>
            </a:r>
          </a:p>
          <a:p>
            <a:pPr marL="990600" lvl="1" indent="-533400">
              <a:lnSpc>
                <a:spcPct val="125000"/>
              </a:lnSpc>
            </a:pPr>
            <a:r>
              <a:rPr lang="en-US" sz="3200" b="1" dirty="0" smtClean="0">
                <a:latin typeface="Times New Roman" pitchFamily="18" charset="0"/>
                <a:cs typeface="Times New Roman" pitchFamily="18" charset="0"/>
              </a:rPr>
              <a:t>Pre-anesthetic medication</a:t>
            </a:r>
          </a:p>
          <a:p>
            <a:pPr marL="990600" lvl="1" indent="-533400">
              <a:lnSpc>
                <a:spcPct val="125000"/>
              </a:lnSpc>
            </a:pPr>
            <a:r>
              <a:rPr lang="en-US" sz="3200" b="1" dirty="0" smtClean="0">
                <a:latin typeface="Times New Roman" pitchFamily="18" charset="0"/>
                <a:cs typeface="Times New Roman" pitchFamily="18" charset="0"/>
              </a:rPr>
              <a:t>Asthma &amp; COPD</a:t>
            </a:r>
          </a:p>
          <a:p>
            <a:pPr marL="990600" lvl="1" indent="-533400">
              <a:lnSpc>
                <a:spcPct val="125000"/>
              </a:lnSpc>
            </a:pPr>
            <a:r>
              <a:rPr lang="en-US" sz="3200" b="1" dirty="0" smtClean="0">
                <a:latin typeface="Times New Roman" pitchFamily="18" charset="0"/>
                <a:cs typeface="Times New Roman" pitchFamily="18" charset="0"/>
              </a:rPr>
              <a:t>Peptic ulcer</a:t>
            </a:r>
          </a:p>
          <a:p>
            <a:pPr marL="990600" lvl="1" indent="-533400">
              <a:lnSpc>
                <a:spcPct val="125000"/>
              </a:lnSpc>
            </a:pPr>
            <a:r>
              <a:rPr lang="en-US" sz="3200" b="1" dirty="0" smtClean="0">
                <a:latin typeface="Times New Roman" pitchFamily="18" charset="0"/>
                <a:cs typeface="Times New Roman" pitchFamily="18" charset="0"/>
              </a:rPr>
              <a:t>Intestinal spasm as antispasmodics</a:t>
            </a:r>
          </a:p>
          <a:p>
            <a:pPr marL="990600" lvl="1" indent="-533400">
              <a:lnSpc>
                <a:spcPct val="125000"/>
              </a:lnSpc>
            </a:pPr>
            <a:r>
              <a:rPr lang="en-US" sz="3200" b="1" dirty="0" smtClean="0">
                <a:latin typeface="Times New Roman" pitchFamily="18" charset="0"/>
                <a:cs typeface="Times New Roman" pitchFamily="18" charset="0"/>
              </a:rPr>
              <a:t>Urinary urgency, urinary incontinence</a:t>
            </a:r>
          </a:p>
        </p:txBody>
      </p:sp>
      <p:sp>
        <p:nvSpPr>
          <p:cNvPr id="5" name="TextBox 4"/>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Clinical Uses</a:t>
            </a:r>
            <a:endParaRPr lang="en-US" sz="3600" b="1" dirty="0">
              <a:solidFill>
                <a:schemeClr val="tx1">
                  <a:lumMod val="95000"/>
                  <a:lumOff val="5000"/>
                </a:schemeClr>
              </a:solidFill>
              <a:latin typeface="Algerian"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left)">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wipe(left)">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wipe(left)">
                                      <p:cBhvr>
                                        <p:cTn id="22" dur="500"/>
                                        <p:tgtEl>
                                          <p:spTgt spid="35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wipe(left)">
                                      <p:cBhvr>
                                        <p:cTn id="27" dur="500"/>
                                        <p:tgtEl>
                                          <p:spTgt spid="358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wipe(left)">
                                      <p:cBhvr>
                                        <p:cTn id="32" dur="500"/>
                                        <p:tgtEl>
                                          <p:spTgt spid="358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842">
                                            <p:txEl>
                                              <p:pRg st="6" end="6"/>
                                            </p:txEl>
                                          </p:spTgt>
                                        </p:tgtEl>
                                        <p:attrNameLst>
                                          <p:attrName>style.visibility</p:attrName>
                                        </p:attrNameLst>
                                      </p:cBhvr>
                                      <p:to>
                                        <p:strVal val="visible"/>
                                      </p:to>
                                    </p:set>
                                    <p:animEffect transition="in" filter="wipe(left)">
                                      <p:cBhvr>
                                        <p:cTn id="37" dur="500"/>
                                        <p:tgtEl>
                                          <p:spTgt spid="358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Clinical Uses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304800" y="1219200"/>
            <a:ext cx="16002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CNS</a:t>
            </a:r>
            <a:r>
              <a:rPr lang="en-US" sz="3200" dirty="0" smtClean="0"/>
              <a:t>:</a:t>
            </a:r>
            <a:endParaRPr lang="en-US" sz="3200" dirty="0"/>
          </a:p>
        </p:txBody>
      </p:sp>
      <p:pic>
        <p:nvPicPr>
          <p:cNvPr id="6" name="Picture 4" descr="img43"/>
          <p:cNvPicPr>
            <a:picLocks noChangeAspect="1" noChangeArrowheads="1"/>
          </p:cNvPicPr>
          <p:nvPr/>
        </p:nvPicPr>
        <p:blipFill>
          <a:blip r:embed="rId2" cstate="print"/>
          <a:srcRect/>
          <a:stretch>
            <a:fillRect/>
          </a:stretch>
        </p:blipFill>
        <p:spPr bwMode="auto">
          <a:xfrm>
            <a:off x="4572000" y="1066800"/>
            <a:ext cx="4267200" cy="5486400"/>
          </a:xfrm>
          <a:prstGeom prst="rect">
            <a:avLst/>
          </a:prstGeom>
          <a:noFill/>
        </p:spPr>
      </p:pic>
      <p:sp>
        <p:nvSpPr>
          <p:cNvPr id="8" name="Rectangle 7"/>
          <p:cNvSpPr/>
          <p:nvPr/>
        </p:nvSpPr>
        <p:spPr>
          <a:xfrm>
            <a:off x="381000" y="2209800"/>
            <a:ext cx="4114800" cy="1938992"/>
          </a:xfrm>
          <a:prstGeom prst="rect">
            <a:avLst/>
          </a:prstGeom>
        </p:spPr>
        <p:txBody>
          <a:bodyPr wrap="square">
            <a:spAutoFit/>
          </a:bodyPr>
          <a:lstStyle/>
          <a:p>
            <a:pPr marL="990600" lvl="1" indent="-533400">
              <a:lnSpc>
                <a:spcPct val="125000"/>
              </a:lnSpc>
            </a:pPr>
            <a:r>
              <a:rPr lang="en-US" sz="3200" b="1" dirty="0" smtClean="0">
                <a:latin typeface="Times New Roman" pitchFamily="18" charset="0"/>
                <a:cs typeface="Times New Roman" pitchFamily="18" charset="0"/>
              </a:rPr>
              <a:t>Parkinsonism</a:t>
            </a:r>
          </a:p>
          <a:p>
            <a:pPr marL="990600" lvl="1" indent="-533400">
              <a:lnSpc>
                <a:spcPct val="125000"/>
              </a:lnSpc>
            </a:pPr>
            <a:r>
              <a:rPr lang="en-US" sz="3200" b="1" dirty="0" smtClean="0">
                <a:latin typeface="Times New Roman" pitchFamily="18" charset="0"/>
                <a:cs typeface="Times New Roman" pitchFamily="18" charset="0"/>
              </a:rPr>
              <a:t>e.g. Benztropine</a:t>
            </a:r>
          </a:p>
          <a:p>
            <a:pPr marL="990600" lvl="1" indent="-533400">
              <a:lnSpc>
                <a:spcPct val="125000"/>
              </a:lnSpc>
            </a:pPr>
            <a:endParaRPr lang="en-US" sz="3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Clinical Uses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304800" y="1219200"/>
            <a:ext cx="16002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CNS</a:t>
            </a:r>
            <a:r>
              <a:rPr lang="en-US" sz="3200" dirty="0" smtClean="0"/>
              <a:t>:</a:t>
            </a:r>
            <a:endParaRPr lang="en-US" sz="3200" dirty="0"/>
          </a:p>
        </p:txBody>
      </p:sp>
      <p:pic>
        <p:nvPicPr>
          <p:cNvPr id="9" name="Picture 8" descr="sea_sick_railing_cartoon"/>
          <p:cNvPicPr>
            <a:picLocks noChangeAspect="1" noChangeArrowheads="1"/>
          </p:cNvPicPr>
          <p:nvPr/>
        </p:nvPicPr>
        <p:blipFill>
          <a:blip r:embed="rId2" cstate="print"/>
          <a:srcRect/>
          <a:stretch>
            <a:fillRect/>
          </a:stretch>
        </p:blipFill>
        <p:spPr bwMode="auto">
          <a:xfrm>
            <a:off x="5181600" y="2971800"/>
            <a:ext cx="3733800" cy="3657601"/>
          </a:xfrm>
          <a:prstGeom prst="rect">
            <a:avLst/>
          </a:prstGeom>
          <a:noFill/>
        </p:spPr>
      </p:pic>
      <p:sp>
        <p:nvSpPr>
          <p:cNvPr id="12" name="Rectangle 11"/>
          <p:cNvSpPr/>
          <p:nvPr/>
        </p:nvSpPr>
        <p:spPr>
          <a:xfrm>
            <a:off x="304800" y="2057400"/>
            <a:ext cx="6781800" cy="650178"/>
          </a:xfrm>
          <a:prstGeom prst="rect">
            <a:avLst/>
          </a:prstGeom>
        </p:spPr>
        <p:txBody>
          <a:bodyPr wrap="square">
            <a:spAutoFit/>
          </a:bodyPr>
          <a:lstStyle/>
          <a:p>
            <a:pPr marL="990600" lvl="1" indent="-533400">
              <a:lnSpc>
                <a:spcPct val="125000"/>
              </a:lnSpc>
            </a:pPr>
            <a:r>
              <a:rPr lang="en-US" sz="3200" b="1" dirty="0" smtClean="0">
                <a:latin typeface="Times New Roman" pitchFamily="18" charset="0"/>
                <a:cs typeface="Times New Roman" pitchFamily="18" charset="0"/>
              </a:rPr>
              <a:t>Motion sickness e.g. Hyoscine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1000"/>
            <a:ext cx="45720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Ophthalmic disorders</a:t>
            </a:r>
            <a:r>
              <a:rPr lang="en-US" sz="3200" dirty="0" smtClean="0"/>
              <a:t>:</a:t>
            </a:r>
            <a:endParaRPr lang="en-US" sz="3200" dirty="0"/>
          </a:p>
        </p:txBody>
      </p:sp>
      <p:pic>
        <p:nvPicPr>
          <p:cNvPr id="6" name="Picture 5" descr="Binocular indirect ophthalmoscopy">
            <a:hlinkClick r:id="rId2" tooltip="Click for larger image"/>
          </p:cNvPr>
          <p:cNvPicPr>
            <a:picLocks noChangeAspect="1" noChangeArrowheads="1"/>
          </p:cNvPicPr>
          <p:nvPr/>
        </p:nvPicPr>
        <p:blipFill>
          <a:blip r:embed="rId3" cstate="print"/>
          <a:srcRect/>
          <a:stretch>
            <a:fillRect/>
          </a:stretch>
        </p:blipFill>
        <p:spPr bwMode="auto">
          <a:xfrm>
            <a:off x="5105400" y="3276600"/>
            <a:ext cx="3844925" cy="34290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381000" y="3505200"/>
            <a:ext cx="4191000" cy="3048000"/>
          </a:xfrm>
          <a:prstGeom prst="rect">
            <a:avLst/>
          </a:prstGeom>
          <a:noFill/>
          <a:ln w="9525">
            <a:noFill/>
            <a:miter lim="800000"/>
            <a:headEnd/>
            <a:tailEnd/>
          </a:ln>
          <a:effectLst/>
        </p:spPr>
      </p:pic>
      <p:sp>
        <p:nvSpPr>
          <p:cNvPr id="8" name="Rectangle 7"/>
          <p:cNvSpPr/>
          <p:nvPr/>
        </p:nvSpPr>
        <p:spPr>
          <a:xfrm>
            <a:off x="533400" y="1219200"/>
            <a:ext cx="7696200" cy="1384995"/>
          </a:xfrm>
          <a:prstGeom prst="rect">
            <a:avLst/>
          </a:prstGeom>
        </p:spPr>
        <p:txBody>
          <a:bodyPr wrap="square">
            <a:spAutoFit/>
          </a:bodyPr>
          <a:lstStyle/>
          <a:p>
            <a:r>
              <a:rPr lang="en-US" sz="2800" dirty="0" smtClean="0"/>
              <a:t>Ophthalmoscopic examination of retina</a:t>
            </a:r>
          </a:p>
          <a:p>
            <a:endParaRPr lang="en-US" sz="2800" dirty="0" smtClean="0"/>
          </a:p>
          <a:p>
            <a:r>
              <a:rPr lang="en-US" sz="2800" b="1" dirty="0" smtClean="0"/>
              <a:t>e.g. </a:t>
            </a:r>
            <a:r>
              <a:rPr lang="en-US" sz="2800" b="1" dirty="0" smtClean="0">
                <a:solidFill>
                  <a:srgbClr val="3403BD"/>
                </a:solidFill>
              </a:rPr>
              <a:t>Tropica</a:t>
            </a:r>
            <a:r>
              <a:rPr lang="en-US" sz="2800" b="1" dirty="0" smtClean="0"/>
              <a:t>mide, hom</a:t>
            </a:r>
            <a:r>
              <a:rPr lang="en-US" sz="2800" b="1" dirty="0" smtClean="0">
                <a:solidFill>
                  <a:srgbClr val="3403BD"/>
                </a:solidFill>
              </a:rPr>
              <a:t>atropine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2057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GIT</a:t>
            </a:r>
            <a:r>
              <a:rPr lang="en-US" sz="3200" dirty="0" smtClean="0"/>
              <a:t>:</a:t>
            </a:r>
            <a:endParaRPr lang="en-US" sz="3200" dirty="0"/>
          </a:p>
        </p:txBody>
      </p:sp>
      <p:sp>
        <p:nvSpPr>
          <p:cNvPr id="12" name="Rectangle 11"/>
          <p:cNvSpPr/>
          <p:nvPr/>
        </p:nvSpPr>
        <p:spPr>
          <a:xfrm>
            <a:off x="0" y="1371600"/>
            <a:ext cx="8915400" cy="4031873"/>
          </a:xfrm>
          <a:prstGeom prst="rect">
            <a:avLst/>
          </a:prstGeom>
        </p:spPr>
        <p:txBody>
          <a:bodyPr wrap="square">
            <a:spAutoFit/>
          </a:bodyPr>
          <a:lstStyle/>
          <a:p>
            <a:pPr>
              <a:spcBef>
                <a:spcPts val="1200"/>
              </a:spcBef>
              <a:buClr>
                <a:srgbClr val="C00000"/>
              </a:buClr>
              <a:buSzPct val="79000"/>
            </a:pPr>
            <a:r>
              <a:rPr lang="en-US" sz="2800" dirty="0"/>
              <a:t>e.g</a:t>
            </a:r>
            <a:r>
              <a:rPr lang="en-US" sz="2800" dirty="0" smtClean="0"/>
              <a:t>.</a:t>
            </a:r>
            <a:r>
              <a:rPr lang="en-US" sz="2800" b="1" dirty="0" smtClean="0"/>
              <a:t> Glycopyrrolate, Hyocine butyl bromide</a:t>
            </a:r>
            <a:r>
              <a:rPr lang="en-US" sz="2800" dirty="0" smtClean="0"/>
              <a:t>. </a:t>
            </a:r>
          </a:p>
          <a:p>
            <a:pPr>
              <a:spcBef>
                <a:spcPts val="1200"/>
              </a:spcBef>
              <a:buClr>
                <a:srgbClr val="C00000"/>
              </a:buClr>
              <a:buSzPct val="79000"/>
              <a:buFont typeface="Courier New" pitchFamily="49" charset="0"/>
              <a:buChar char="o"/>
            </a:pPr>
            <a:r>
              <a:rPr lang="en-US" sz="2800" dirty="0"/>
              <a:t> </a:t>
            </a:r>
            <a:r>
              <a:rPr lang="en-US" sz="2800" dirty="0" smtClean="0"/>
              <a:t>Intestinal spasm</a:t>
            </a:r>
          </a:p>
          <a:p>
            <a:pPr>
              <a:spcBef>
                <a:spcPts val="1200"/>
              </a:spcBef>
              <a:buClr>
                <a:srgbClr val="C00000"/>
              </a:buClr>
              <a:buSzPct val="79000"/>
              <a:buFont typeface="Courier New" pitchFamily="49" charset="0"/>
              <a:buChar char="o"/>
            </a:pPr>
            <a:r>
              <a:rPr lang="en-US" sz="2800" dirty="0"/>
              <a:t> </a:t>
            </a:r>
            <a:r>
              <a:rPr lang="en-US" sz="2800" dirty="0" smtClean="0"/>
              <a:t>Biliary and renal colics.</a:t>
            </a:r>
          </a:p>
          <a:p>
            <a:pPr>
              <a:spcBef>
                <a:spcPts val="1200"/>
              </a:spcBef>
              <a:buClr>
                <a:srgbClr val="C00000"/>
              </a:buClr>
              <a:buSzPct val="79000"/>
              <a:buFont typeface="Courier New" pitchFamily="49" charset="0"/>
              <a:buChar char="o"/>
            </a:pPr>
            <a:r>
              <a:rPr lang="en-US" sz="2800" dirty="0" smtClean="0"/>
              <a:t>Irritable bowel syndrome </a:t>
            </a:r>
          </a:p>
          <a:p>
            <a:pPr>
              <a:spcBef>
                <a:spcPts val="1200"/>
              </a:spcBef>
              <a:buClr>
                <a:srgbClr val="C00000"/>
              </a:buClr>
              <a:buSzPct val="79000"/>
            </a:pPr>
            <a:r>
              <a:rPr lang="en-US" sz="2800" dirty="0"/>
              <a:t> </a:t>
            </a:r>
            <a:r>
              <a:rPr lang="en-US" sz="2800" dirty="0" smtClean="0"/>
              <a:t>    </a:t>
            </a:r>
          </a:p>
          <a:p>
            <a:pPr>
              <a:spcBef>
                <a:spcPts val="1200"/>
              </a:spcBef>
              <a:buClr>
                <a:srgbClr val="C00000"/>
              </a:buClr>
              <a:buSzPct val="79000"/>
              <a:buFont typeface="Courier New" pitchFamily="49" charset="0"/>
              <a:buChar char="o"/>
            </a:pPr>
            <a:r>
              <a:rPr lang="en-US" sz="2800" dirty="0" smtClean="0"/>
              <a:t> </a:t>
            </a:r>
            <a:r>
              <a:rPr lang="en-US" sz="2800" b="1" dirty="0"/>
              <a:t>Atropine + </a:t>
            </a:r>
            <a:r>
              <a:rPr lang="en-US" sz="2800" b="1" dirty="0" smtClean="0"/>
              <a:t>diphenoxylate</a:t>
            </a:r>
            <a:endParaRPr lang="en-US" sz="2800" dirty="0"/>
          </a:p>
          <a:p>
            <a:pPr>
              <a:spcBef>
                <a:spcPts val="1200"/>
              </a:spcBef>
              <a:buClr>
                <a:srgbClr val="C00000"/>
              </a:buClr>
              <a:buSzPct val="79000"/>
            </a:pPr>
            <a:r>
              <a:rPr lang="en-US" sz="2800" dirty="0"/>
              <a:t> </a:t>
            </a:r>
            <a:r>
              <a:rPr lang="en-US" sz="2800" dirty="0" smtClean="0"/>
              <a:t> used for treatment of Traveler's diarrhea with opioid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wipe(left)">
                                      <p:cBhvr>
                                        <p:cTn id="4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00" y="1600200"/>
            <a:ext cx="8610600" cy="2123658"/>
          </a:xfrm>
          <a:prstGeom prst="rect">
            <a:avLst/>
          </a:prstGeom>
        </p:spPr>
        <p:txBody>
          <a:bodyPr wrap="square">
            <a:spAutoFit/>
          </a:bodyPr>
          <a:lstStyle/>
          <a:p>
            <a:pPr>
              <a:spcBef>
                <a:spcPts val="1200"/>
              </a:spcBef>
            </a:pPr>
            <a:r>
              <a:rPr lang="en-US" sz="2800" dirty="0" smtClean="0"/>
              <a:t>Urinary incontinence &amp; Urinary urgency caused by minor inflammatory bladder disorders</a:t>
            </a:r>
          </a:p>
          <a:p>
            <a:pPr>
              <a:spcBef>
                <a:spcPts val="1200"/>
              </a:spcBef>
            </a:pPr>
            <a:r>
              <a:rPr lang="en-US" sz="2800" b="1" dirty="0" smtClean="0"/>
              <a:t>e.g. Oxybutynin</a:t>
            </a:r>
          </a:p>
          <a:p>
            <a:pPr>
              <a:spcBef>
                <a:spcPts val="1200"/>
              </a:spcBef>
            </a:pPr>
            <a:r>
              <a:rPr lang="en-US" sz="2800" b="1" dirty="0" smtClean="0">
                <a:sym typeface="Symbol" pitchFamily="18" charset="2"/>
              </a:rPr>
              <a:t>e.g. Darifenacin  </a:t>
            </a:r>
          </a:p>
        </p:txBody>
      </p:sp>
      <p:sp>
        <p:nvSpPr>
          <p:cNvPr id="15" name="TextBox 14"/>
          <p:cNvSpPr txBox="1"/>
          <p:nvPr/>
        </p:nvSpPr>
        <p:spPr>
          <a:xfrm>
            <a:off x="304800" y="609600"/>
            <a:ext cx="2057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GUT</a:t>
            </a:r>
            <a:r>
              <a:rPr lang="en-US" sz="3200" dirty="0" smtClean="0"/>
              <a:t>:</a:t>
            </a:r>
            <a:endParaRPr lang="en-US" sz="3200" dirty="0"/>
          </a:p>
        </p:txBody>
      </p:sp>
    </p:spTree>
    <p:extLst>
      <p:ext uri="{BB962C8B-B14F-4D97-AF65-F5344CB8AC3E}">
        <p14:creationId xmlns:p14="http://schemas.microsoft.com/office/powerpoint/2010/main" val="33093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2400"/>
            <a:ext cx="7391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003300"/>
                </a:solidFill>
                <a:sym typeface="Symbol" pitchFamily="18" charset="2"/>
              </a:rPr>
              <a:t>Respiratory disorders</a:t>
            </a:r>
            <a:r>
              <a:rPr lang="en-US" sz="3200" dirty="0" smtClean="0">
                <a:solidFill>
                  <a:srgbClr val="003300"/>
                </a:solidFill>
                <a:sym typeface="Symbol" pitchFamily="18" charset="2"/>
              </a:rPr>
              <a:t>: </a:t>
            </a:r>
            <a:endParaRPr lang="en-US" sz="3200" dirty="0">
              <a:solidFill>
                <a:srgbClr val="003300"/>
              </a:solidFill>
              <a:sym typeface="Symbol" pitchFamily="18" charset="2"/>
            </a:endParaRPr>
          </a:p>
        </p:txBody>
      </p:sp>
      <p:sp>
        <p:nvSpPr>
          <p:cNvPr id="11" name="Rectangle 10"/>
          <p:cNvSpPr/>
          <p:nvPr/>
        </p:nvSpPr>
        <p:spPr>
          <a:xfrm>
            <a:off x="228600" y="838200"/>
            <a:ext cx="5105400" cy="4154984"/>
          </a:xfrm>
          <a:prstGeom prst="rect">
            <a:avLst/>
          </a:prstGeom>
        </p:spPr>
        <p:txBody>
          <a:bodyPr wrap="square">
            <a:spAutoFit/>
          </a:bodyPr>
          <a:lstStyle/>
          <a:p>
            <a:pPr>
              <a:spcBef>
                <a:spcPts val="1200"/>
              </a:spcBef>
            </a:pPr>
            <a:r>
              <a:rPr lang="en-US" sz="2800" b="1" dirty="0" smtClean="0">
                <a:sym typeface="Symbol" pitchFamily="18" charset="2"/>
              </a:rPr>
              <a:t>e.g</a:t>
            </a:r>
            <a:r>
              <a:rPr lang="en-US" sz="2800" b="1" dirty="0" smtClean="0">
                <a:sym typeface="Symbol" pitchFamily="18" charset="2"/>
              </a:rPr>
              <a:t>. </a:t>
            </a:r>
            <a:r>
              <a:rPr lang="en-US" sz="2800" b="1" dirty="0" smtClean="0">
                <a:sym typeface="Symbol" pitchFamily="18" charset="2"/>
              </a:rPr>
              <a:t>Ipratropium </a:t>
            </a:r>
            <a:r>
              <a:rPr lang="en-US" sz="2800" dirty="0" smtClean="0">
                <a:sym typeface="Symbol" pitchFamily="18" charset="2"/>
              </a:rPr>
              <a:t>(inhalation)</a:t>
            </a:r>
          </a:p>
          <a:p>
            <a:pPr marL="457200" indent="-457200">
              <a:spcBef>
                <a:spcPts val="1200"/>
              </a:spcBef>
              <a:buFont typeface="Wingdings" panose="05000000000000000000" pitchFamily="2" charset="2"/>
              <a:buChar char="§"/>
            </a:pPr>
            <a:r>
              <a:rPr lang="en-US" sz="2800" dirty="0"/>
              <a:t>a nonselective muscarinic </a:t>
            </a:r>
            <a:r>
              <a:rPr lang="en-US" sz="2800" dirty="0" smtClean="0"/>
              <a:t>antagonist</a:t>
            </a:r>
          </a:p>
          <a:p>
            <a:pPr marL="457200" indent="-457200">
              <a:spcBef>
                <a:spcPts val="1200"/>
              </a:spcBef>
              <a:buFont typeface="Wingdings" panose="05000000000000000000" pitchFamily="2" charset="2"/>
              <a:buChar char="§"/>
            </a:pPr>
            <a:r>
              <a:rPr lang="en-US" sz="2800" dirty="0" smtClean="0">
                <a:sym typeface="Symbol" pitchFamily="18" charset="2"/>
              </a:rPr>
              <a:t>Can not cross BBB</a:t>
            </a:r>
          </a:p>
          <a:p>
            <a:pPr marL="457200" indent="-457200">
              <a:spcBef>
                <a:spcPts val="1200"/>
              </a:spcBef>
              <a:buFont typeface="Wingdings" panose="05000000000000000000" pitchFamily="2" charset="2"/>
              <a:buChar char="§"/>
            </a:pPr>
            <a:r>
              <a:rPr lang="en-US" sz="2800" dirty="0" smtClean="0">
                <a:sym typeface="Symbol" pitchFamily="18" charset="2"/>
              </a:rPr>
              <a:t>Bronchial </a:t>
            </a:r>
            <a:r>
              <a:rPr lang="en-US" sz="2800" dirty="0">
                <a:sym typeface="Symbol" pitchFamily="18" charset="2"/>
              </a:rPr>
              <a:t>asthma &amp; chronic obstructive pulmonary disease (COPD)</a:t>
            </a:r>
          </a:p>
          <a:p>
            <a:pPr marL="457200" indent="-457200">
              <a:spcBef>
                <a:spcPts val="1200"/>
              </a:spcBef>
              <a:buFont typeface="Wingdings" panose="05000000000000000000" pitchFamily="2" charset="2"/>
              <a:buChar char="§"/>
            </a:pPr>
            <a:r>
              <a:rPr lang="en-US" sz="2800" dirty="0" smtClean="0"/>
              <a:t>No systemic </a:t>
            </a:r>
            <a:r>
              <a:rPr lang="en-US" sz="2800" dirty="0"/>
              <a:t>side effects.</a:t>
            </a:r>
            <a:endParaRPr lang="en-US" sz="2800" dirty="0">
              <a:sym typeface="Symbol" pitchFamily="18" charset="2"/>
            </a:endParaRPr>
          </a:p>
        </p:txBody>
      </p:sp>
      <p:pic>
        <p:nvPicPr>
          <p:cNvPr id="7" name="Picture 7" descr="Ipratropium Bromide Aerosols">
            <a:hlinkClick r:id="rId2"/>
          </p:cNvPr>
          <p:cNvPicPr>
            <a:picLocks noChangeAspect="1" noChangeArrowheads="1"/>
          </p:cNvPicPr>
          <p:nvPr/>
        </p:nvPicPr>
        <p:blipFill>
          <a:blip r:embed="rId3" cstate="print"/>
          <a:srcRect/>
          <a:stretch>
            <a:fillRect/>
          </a:stretch>
        </p:blipFill>
        <p:spPr bwMode="auto">
          <a:xfrm>
            <a:off x="4495800" y="4495800"/>
            <a:ext cx="2611437" cy="2204446"/>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6477000" y="762000"/>
            <a:ext cx="2390775" cy="412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5"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8" dur="1000" fill="hold"/>
                                        <p:tgtEl>
                                          <p:spTgt spid="102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09600"/>
            <a:ext cx="7391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Cardiovascular uses:</a:t>
            </a:r>
            <a:endParaRPr lang="en-US" sz="3200" b="1" dirty="0">
              <a:latin typeface="Arial Narrow" pitchFamily="34" charset="0"/>
            </a:endParaRPr>
          </a:p>
        </p:txBody>
      </p:sp>
      <p:sp>
        <p:nvSpPr>
          <p:cNvPr id="6" name="TextBox 5"/>
          <p:cNvSpPr txBox="1"/>
          <p:nvPr/>
        </p:nvSpPr>
        <p:spPr>
          <a:xfrm>
            <a:off x="457200" y="1676400"/>
            <a:ext cx="7467600" cy="2677656"/>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Sinus bradycardia</a:t>
            </a:r>
          </a:p>
          <a:p>
            <a:endParaRPr lang="en-US" sz="2800" b="1" dirty="0" smtClean="0"/>
          </a:p>
          <a:p>
            <a:r>
              <a:rPr lang="en-US" sz="2800" b="1" dirty="0" smtClean="0"/>
              <a:t>atropine </a:t>
            </a:r>
            <a:r>
              <a:rPr lang="en-US" sz="2800" b="1" dirty="0"/>
              <a:t>IV/IM </a:t>
            </a:r>
          </a:p>
          <a:p>
            <a:r>
              <a:rPr lang="en-US" sz="2800" dirty="0" smtClean="0"/>
              <a:t>Used </a:t>
            </a:r>
            <a:r>
              <a:rPr lang="en-US" sz="2800" dirty="0"/>
              <a:t>to increase heart rate through vagolytic effects, causing increase in cardiac output</a:t>
            </a:r>
            <a:r>
              <a:rPr lang="en-US" sz="2800" dirty="0" smtClean="0"/>
              <a:t>.</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 y="152400"/>
            <a:ext cx="8763000" cy="6553200"/>
          </a:xfrm>
        </p:spPr>
        <p:txBody>
          <a:bodyPr/>
          <a:lstStyle/>
          <a:p>
            <a:pPr>
              <a:defRPr/>
            </a:pPr>
            <a:endParaRPr lang="en-US" b="1" kern="1200" dirty="0" smtClean="0"/>
          </a:p>
          <a:p>
            <a:pPr>
              <a:buFontTx/>
              <a:buNone/>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buFontTx/>
              <a:buNone/>
              <a:defRPr/>
            </a:pPr>
            <a:endParaRPr lang="en-US" sz="1800" b="1" kern="1200" dirty="0" smtClean="0"/>
          </a:p>
          <a:p>
            <a:pPr>
              <a:buFontTx/>
              <a:buNone/>
              <a:defRPr/>
            </a:pPr>
            <a:endParaRPr lang="en-US" sz="1800" b="1" kern="1200" dirty="0" smtClean="0"/>
          </a:p>
          <a:p>
            <a:pPr>
              <a:buFontTx/>
              <a:buNone/>
              <a:defRPr/>
            </a:pPr>
            <a:r>
              <a:rPr lang="en-US" sz="1800" b="1" kern="1200" dirty="0" smtClean="0">
                <a:latin typeface="Times New Roman" pitchFamily="18" charset="0"/>
                <a:cs typeface="Times New Roman" pitchFamily="18" charset="0"/>
              </a:rPr>
              <a:t>   </a:t>
            </a:r>
            <a:endParaRPr lang="en-US" b="1" kern="1200" dirty="0" smtClean="0"/>
          </a:p>
          <a:p>
            <a:pPr>
              <a:defRPr/>
            </a:pPr>
            <a:endParaRPr lang="en-US" b="1" kern="1200" dirty="0" smtClean="0"/>
          </a:p>
        </p:txBody>
      </p:sp>
      <p:sp>
        <p:nvSpPr>
          <p:cNvPr id="17411" name="Line 5"/>
          <p:cNvSpPr>
            <a:spLocks noChangeShapeType="1"/>
          </p:cNvSpPr>
          <p:nvPr/>
        </p:nvSpPr>
        <p:spPr bwMode="auto">
          <a:xfrm>
            <a:off x="3962400" y="990600"/>
            <a:ext cx="0" cy="7620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 name="Line 6"/>
          <p:cNvSpPr>
            <a:spLocks noChangeShapeType="1"/>
          </p:cNvSpPr>
          <p:nvPr/>
        </p:nvSpPr>
        <p:spPr bwMode="auto">
          <a:xfrm>
            <a:off x="2362200" y="1752600"/>
            <a:ext cx="4191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3" name="Line 7"/>
          <p:cNvSpPr>
            <a:spLocks noChangeShapeType="1"/>
          </p:cNvSpPr>
          <p:nvPr/>
        </p:nvSpPr>
        <p:spPr bwMode="auto">
          <a:xfrm>
            <a:off x="2362200" y="1752600"/>
            <a:ext cx="0" cy="304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4" name="Line 8"/>
          <p:cNvSpPr>
            <a:spLocks noChangeShapeType="1"/>
          </p:cNvSpPr>
          <p:nvPr/>
        </p:nvSpPr>
        <p:spPr bwMode="auto">
          <a:xfrm>
            <a:off x="6553200" y="1752600"/>
            <a:ext cx="0" cy="304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5" name="Text Box 9"/>
          <p:cNvSpPr txBox="1">
            <a:spLocks noChangeArrowheads="1"/>
          </p:cNvSpPr>
          <p:nvPr/>
        </p:nvSpPr>
        <p:spPr bwMode="auto">
          <a:xfrm>
            <a:off x="1295400" y="1981200"/>
            <a:ext cx="25796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a:t>Antimuscarinics</a:t>
            </a:r>
          </a:p>
          <a:p>
            <a:pPr algn="ctr" eaLnBrk="1" hangingPunct="1"/>
            <a:endParaRPr lang="en-US" sz="2400" b="1" dirty="0"/>
          </a:p>
        </p:txBody>
      </p:sp>
      <p:sp>
        <p:nvSpPr>
          <p:cNvPr id="17416" name="Text Box 10"/>
          <p:cNvSpPr txBox="1">
            <a:spLocks noChangeArrowheads="1"/>
          </p:cNvSpPr>
          <p:nvPr/>
        </p:nvSpPr>
        <p:spPr bwMode="auto">
          <a:xfrm>
            <a:off x="5387975" y="2057400"/>
            <a:ext cx="21971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t>Antinicotinics</a:t>
            </a:r>
          </a:p>
        </p:txBody>
      </p:sp>
      <p:sp>
        <p:nvSpPr>
          <p:cNvPr id="17417" name="Line 11"/>
          <p:cNvSpPr>
            <a:spLocks noChangeShapeType="1"/>
          </p:cNvSpPr>
          <p:nvPr/>
        </p:nvSpPr>
        <p:spPr bwMode="auto">
          <a:xfrm>
            <a:off x="6553200" y="2514600"/>
            <a:ext cx="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8" name="Line 12"/>
          <p:cNvSpPr>
            <a:spLocks noChangeShapeType="1"/>
          </p:cNvSpPr>
          <p:nvPr/>
        </p:nvSpPr>
        <p:spPr bwMode="auto">
          <a:xfrm>
            <a:off x="5486400" y="2971800"/>
            <a:ext cx="2362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9" name="Line 13"/>
          <p:cNvSpPr>
            <a:spLocks noChangeShapeType="1"/>
          </p:cNvSpPr>
          <p:nvPr/>
        </p:nvSpPr>
        <p:spPr bwMode="auto">
          <a:xfrm>
            <a:off x="5486400" y="2971800"/>
            <a:ext cx="0" cy="3810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20" name="Line 14"/>
          <p:cNvSpPr>
            <a:spLocks noChangeShapeType="1"/>
          </p:cNvSpPr>
          <p:nvPr/>
        </p:nvSpPr>
        <p:spPr bwMode="auto">
          <a:xfrm>
            <a:off x="7848600" y="2971800"/>
            <a:ext cx="0" cy="3810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Rectangle 30"/>
          <p:cNvSpPr/>
          <p:nvPr/>
        </p:nvSpPr>
        <p:spPr>
          <a:xfrm>
            <a:off x="4267200" y="3352800"/>
            <a:ext cx="2286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tx1"/>
                </a:solidFill>
              </a:rPr>
              <a:t>Ganglionic </a:t>
            </a:r>
          </a:p>
          <a:p>
            <a:pPr algn="ctr" eaLnBrk="1" hangingPunct="1">
              <a:defRPr/>
            </a:pPr>
            <a:r>
              <a:rPr lang="en-US" sz="2400" b="1" dirty="0">
                <a:solidFill>
                  <a:schemeClr val="tx1"/>
                </a:solidFill>
              </a:rPr>
              <a:t>blockers</a:t>
            </a:r>
            <a:endParaRPr lang="en-US" sz="2400" dirty="0">
              <a:solidFill>
                <a:schemeClr val="tx1"/>
              </a:solidFill>
            </a:endParaRPr>
          </a:p>
        </p:txBody>
      </p:sp>
      <p:sp>
        <p:nvSpPr>
          <p:cNvPr id="32" name="Rectangle 31"/>
          <p:cNvSpPr/>
          <p:nvPr/>
        </p:nvSpPr>
        <p:spPr>
          <a:xfrm>
            <a:off x="6705600" y="3352800"/>
            <a:ext cx="2286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b="1">
                <a:solidFill>
                  <a:schemeClr val="tx1"/>
                </a:solidFill>
              </a:rPr>
              <a:t>Neuromuscular blockers</a:t>
            </a:r>
            <a:endParaRPr lang="en-US" sz="2200">
              <a:solidFill>
                <a:schemeClr val="tx1"/>
              </a:solidFill>
            </a:endParaRPr>
          </a:p>
        </p:txBody>
      </p:sp>
      <p:sp>
        <p:nvSpPr>
          <p:cNvPr id="24" name="TextBox 23"/>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Tree>
    <p:extLst>
      <p:ext uri="{BB962C8B-B14F-4D97-AF65-F5344CB8AC3E}">
        <p14:creationId xmlns:p14="http://schemas.microsoft.com/office/powerpoint/2010/main" val="1586404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sym typeface="Symbol" pitchFamily="18" charset="2"/>
              </a:rPr>
              <a:t>Cholinergic  poisoning</a:t>
            </a:r>
          </a:p>
        </p:txBody>
      </p:sp>
      <p:pic>
        <p:nvPicPr>
          <p:cNvPr id="1026" name="Picture 2"/>
          <p:cNvPicPr>
            <a:picLocks noChangeAspect="1" noChangeArrowheads="1"/>
          </p:cNvPicPr>
          <p:nvPr/>
        </p:nvPicPr>
        <p:blipFill>
          <a:blip r:embed="rId2" cstate="print"/>
          <a:srcRect/>
          <a:stretch>
            <a:fillRect/>
          </a:stretch>
        </p:blipFill>
        <p:spPr bwMode="auto">
          <a:xfrm>
            <a:off x="6172200" y="3733800"/>
            <a:ext cx="2819400" cy="2895600"/>
          </a:xfrm>
          <a:prstGeom prst="rect">
            <a:avLst/>
          </a:prstGeom>
          <a:noFill/>
          <a:ln w="9525">
            <a:noFill/>
            <a:miter lim="800000"/>
            <a:headEnd/>
            <a:tailEnd/>
          </a:ln>
        </p:spPr>
      </p:pic>
      <p:sp>
        <p:nvSpPr>
          <p:cNvPr id="10" name="Rectangle 9"/>
          <p:cNvSpPr/>
          <p:nvPr/>
        </p:nvSpPr>
        <p:spPr>
          <a:xfrm>
            <a:off x="457200" y="1223671"/>
            <a:ext cx="8312830" cy="2246769"/>
          </a:xfrm>
          <a:prstGeom prst="rect">
            <a:avLst/>
          </a:prstGeom>
        </p:spPr>
        <p:txBody>
          <a:bodyPr wrap="square">
            <a:spAutoFit/>
          </a:bodyPr>
          <a:lstStyle/>
          <a:p>
            <a:r>
              <a:rPr lang="en-US" sz="2800" dirty="0" smtClean="0">
                <a:sym typeface="Symbol" pitchFamily="18" charset="2"/>
              </a:rPr>
              <a:t>Cholinesterase inhibitors “insecticides”.</a:t>
            </a:r>
            <a:endParaRPr lang="en-US" sz="2800" dirty="0" smtClean="0"/>
          </a:p>
          <a:p>
            <a:r>
              <a:rPr lang="en-US" sz="2800" dirty="0" smtClean="0">
                <a:sym typeface="Symbol" pitchFamily="18" charset="2"/>
              </a:rPr>
              <a:t>Mushroom poisoning.</a:t>
            </a:r>
          </a:p>
          <a:p>
            <a:endParaRPr lang="en-US" sz="2800" dirty="0"/>
          </a:p>
          <a:p>
            <a:r>
              <a:rPr lang="en-US" sz="2800" b="1" dirty="0" smtClean="0"/>
              <a:t>Atropine </a:t>
            </a:r>
            <a:r>
              <a:rPr lang="en-US" sz="2800" dirty="0" smtClean="0"/>
              <a:t>reverses </a:t>
            </a:r>
            <a:r>
              <a:rPr lang="en-US" sz="2800" dirty="0"/>
              <a:t>muscarinic effects of cholinergic </a:t>
            </a:r>
            <a:r>
              <a:rPr lang="en-US" sz="2800" dirty="0" smtClean="0"/>
              <a:t>poisoning.</a:t>
            </a:r>
            <a:endParaRPr 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6000" contrast="25000"/>
                    </a14:imgEffect>
                  </a14:imgLayer>
                </a14:imgProps>
              </a:ext>
            </a:extLst>
          </a:blip>
          <a:srcRect/>
          <a:stretch>
            <a:fillRect/>
          </a:stretch>
        </p:blipFill>
        <p:spPr bwMode="auto">
          <a:xfrm>
            <a:off x="5638800" y="1676400"/>
            <a:ext cx="3276600" cy="4114800"/>
          </a:xfrm>
          <a:prstGeom prst="rect">
            <a:avLst/>
          </a:prstGeom>
          <a:noFill/>
          <a:ln w="9525">
            <a:noFill/>
            <a:miter lim="800000"/>
            <a:headEnd/>
            <a:tailEnd/>
          </a:ln>
        </p:spPr>
      </p:pic>
      <p:sp>
        <p:nvSpPr>
          <p:cNvPr id="2" name="TextBox 1"/>
          <p:cNvSpPr txBox="1"/>
          <p:nvPr/>
        </p:nvSpPr>
        <p:spPr>
          <a:xfrm>
            <a:off x="6858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kern="10" dirty="0" smtClean="0">
                <a:ln w="9525">
                  <a:noFill/>
                  <a:round/>
                  <a:headEnd/>
                  <a:tailEnd/>
                </a:ln>
                <a:effectLst>
                  <a:outerShdw dist="53882" dir="2700000" algn="ctr" rotWithShape="0">
                    <a:srgbClr val="C0C0C0"/>
                  </a:outerShdw>
                </a:effectLst>
                <a:latin typeface="Algerian" pitchFamily="82" charset="0"/>
                <a:cs typeface="Times New Roman"/>
              </a:rPr>
              <a:t>Adverse Effects</a:t>
            </a:r>
            <a:endParaRPr lang="en-US" sz="3600" kern="10" dirty="0">
              <a:ln w="9525">
                <a:noFill/>
                <a:round/>
                <a:headEnd/>
                <a:tailEnd/>
              </a:ln>
              <a:effectLst>
                <a:outerShdw dist="53882" dir="2700000" algn="ctr" rotWithShape="0">
                  <a:srgbClr val="C0C0C0"/>
                </a:outerShdw>
              </a:effectLst>
              <a:latin typeface="Algerian" pitchFamily="82" charset="0"/>
              <a:cs typeface="Times New Roman"/>
            </a:endParaRPr>
          </a:p>
        </p:txBody>
      </p:sp>
      <p:sp>
        <p:nvSpPr>
          <p:cNvPr id="10" name="Rectangle 9"/>
          <p:cNvSpPr/>
          <p:nvPr/>
        </p:nvSpPr>
        <p:spPr>
          <a:xfrm>
            <a:off x="228600" y="1371600"/>
            <a:ext cx="5486400" cy="5312223"/>
          </a:xfrm>
          <a:prstGeom prst="rect">
            <a:avLst/>
          </a:prstGeom>
        </p:spPr>
        <p:txBody>
          <a:bodyPr wrap="square">
            <a:spAutoFit/>
          </a:bodyPr>
          <a:lstStyle/>
          <a:p>
            <a:pPr>
              <a:lnSpc>
                <a:spcPct val="90000"/>
              </a:lnSpc>
              <a:spcBef>
                <a:spcPts val="1200"/>
              </a:spcBef>
              <a:buClr>
                <a:srgbClr val="C00000"/>
              </a:buClr>
              <a:buSzPct val="80000"/>
              <a:buFont typeface="Courier New" pitchFamily="49" charset="0"/>
              <a:buChar char="o"/>
            </a:pPr>
            <a:r>
              <a:rPr lang="en-US" sz="2800" dirty="0">
                <a:sym typeface="Symbol" pitchFamily="18" charset="2"/>
              </a:rPr>
              <a:t>Confusion, agitation, delirium</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Mydriasis, blurred vision</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Dry mouth , hot flushed skin</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 </a:t>
            </a:r>
            <a:r>
              <a:rPr lang="en-US" sz="2800" dirty="0">
                <a:sym typeface="Symbol" pitchFamily="18" charset="2"/>
              </a:rPr>
              <a:t>Tachycardia</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 Palpitation</a:t>
            </a:r>
          </a:p>
          <a:p>
            <a:pPr>
              <a:lnSpc>
                <a:spcPct val="90000"/>
              </a:lnSpc>
              <a:spcBef>
                <a:spcPts val="1200"/>
              </a:spcBef>
              <a:buClr>
                <a:srgbClr val="C00000"/>
              </a:buClr>
              <a:buSzPct val="80000"/>
              <a:buFont typeface="Courier New" pitchFamily="49" charset="0"/>
              <a:buChar char="o"/>
            </a:pPr>
            <a:r>
              <a:rPr lang="en-US" sz="2800" dirty="0">
                <a:sym typeface="Symbol" pitchFamily="18" charset="2"/>
              </a:rPr>
              <a:t> </a:t>
            </a:r>
            <a:r>
              <a:rPr lang="en-US" sz="2800" dirty="0" smtClean="0">
                <a:sym typeface="Symbol" pitchFamily="18" charset="2"/>
              </a:rPr>
              <a:t>Constipation</a:t>
            </a:r>
            <a:r>
              <a:rPr lang="en-US" sz="2800" dirty="0" smtClean="0">
                <a:sym typeface="Symbol" pitchFamily="18" charset="2"/>
              </a:rPr>
              <a:t>, urinary retention</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 S</a:t>
            </a:r>
            <a:r>
              <a:rPr lang="en-US" sz="2800" dirty="0" smtClean="0"/>
              <a:t>kin </a:t>
            </a:r>
            <a:r>
              <a:rPr lang="en-US" sz="2800" dirty="0"/>
              <a:t>flushing </a:t>
            </a:r>
            <a:endParaRPr lang="en-US" sz="2800" dirty="0" smtClean="0"/>
          </a:p>
          <a:p>
            <a:pPr>
              <a:lnSpc>
                <a:spcPct val="90000"/>
              </a:lnSpc>
              <a:spcBef>
                <a:spcPts val="1200"/>
              </a:spcBef>
              <a:buClr>
                <a:srgbClr val="C00000"/>
              </a:buClr>
              <a:buSzPct val="80000"/>
              <a:buFont typeface="Courier New" pitchFamily="49" charset="0"/>
              <a:buChar char="o"/>
            </a:pPr>
            <a:r>
              <a:rPr lang="en-US" sz="2800" dirty="0">
                <a:sym typeface="Symbol" pitchFamily="18" charset="2"/>
              </a:rPr>
              <a:t> </a:t>
            </a:r>
            <a:r>
              <a:rPr lang="en-US" sz="2800" dirty="0" smtClean="0">
                <a:sym typeface="Symbol" pitchFamily="18" charset="2"/>
              </a:rPr>
              <a:t> </a:t>
            </a:r>
            <a:r>
              <a:rPr lang="en-US" sz="2800" dirty="0" smtClean="0">
                <a:sym typeface="Symbol" pitchFamily="18" charset="2"/>
              </a:rPr>
              <a:t>Body temperature </a:t>
            </a:r>
          </a:p>
          <a:p>
            <a:pPr>
              <a:lnSpc>
                <a:spcPct val="90000"/>
              </a:lnSpc>
              <a:spcBef>
                <a:spcPts val="1200"/>
              </a:spcBef>
              <a:buClr>
                <a:srgbClr val="C00000"/>
              </a:buClr>
              <a:buSzPct val="80000"/>
            </a:pPr>
            <a:r>
              <a:rPr lang="en-US" sz="2800" dirty="0">
                <a:sym typeface="Symbol" pitchFamily="18" charset="2"/>
              </a:rPr>
              <a:t> </a:t>
            </a:r>
            <a:r>
              <a:rPr lang="en-US" sz="2800" dirty="0" smtClean="0">
                <a:sym typeface="Symbol" pitchFamily="18" charset="2"/>
              </a:rPr>
              <a:t>   (hyperthermia</a:t>
            </a:r>
            <a:r>
              <a:rPr lang="en-US" sz="2800" dirty="0" smtClean="0">
                <a:sym typeface="Symbol" pitchFamily="18" charset="2"/>
              </a:rPr>
              <a:t>).</a:t>
            </a:r>
            <a:endParaRPr lang="en-US" dirty="0" smtClean="0">
              <a:latin typeface="Arial Narrow" pitchFamily="34" charset="0"/>
            </a:endParaRPr>
          </a:p>
          <a:p>
            <a:pPr>
              <a:lnSpc>
                <a:spcPct val="90000"/>
              </a:lnSpc>
            </a:pPr>
            <a:r>
              <a:rPr lang="en-US" dirty="0" smtClean="0"/>
              <a:t> </a:t>
            </a:r>
            <a:endParaRPr lang="en-US" dirty="0" smtClean="0">
              <a:latin typeface="Arial Narrow" pitchFamily="34" charset="0"/>
            </a:endParaRPr>
          </a:p>
          <a:p>
            <a:pPr>
              <a:lnSpc>
                <a:spcPct val="90000"/>
              </a:lnSpc>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AU" sz="3600" dirty="0" smtClean="0">
                <a:solidFill>
                  <a:prstClr val="black"/>
                </a:solidFill>
                <a:latin typeface="Algerian" pitchFamily="82" charset="0"/>
              </a:rPr>
              <a:t>The Mnemonic</a:t>
            </a:r>
            <a:endParaRPr lang="en-US" sz="3600" kern="10" dirty="0">
              <a:ln w="9525">
                <a:noFill/>
                <a:round/>
                <a:headEnd/>
                <a:tailEnd/>
              </a:ln>
              <a:effectLst>
                <a:outerShdw dist="53882" dir="2700000" algn="ctr" rotWithShape="0">
                  <a:srgbClr val="C0C0C0"/>
                </a:outerShdw>
              </a:effectLst>
              <a:latin typeface="Algerian" pitchFamily="82" charset="0"/>
              <a:cs typeface="Times New Roman"/>
            </a:endParaRPr>
          </a:p>
        </p:txBody>
      </p:sp>
      <p:sp>
        <p:nvSpPr>
          <p:cNvPr id="3" name="TextBox 2"/>
          <p:cNvSpPr txBox="1"/>
          <p:nvPr/>
        </p:nvSpPr>
        <p:spPr>
          <a:xfrm>
            <a:off x="6096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3200" dirty="0" smtClean="0"/>
              <a:t>Red as a beet </a:t>
            </a:r>
          </a:p>
        </p:txBody>
      </p:sp>
      <p:sp>
        <p:nvSpPr>
          <p:cNvPr id="4" name="TextBox 3"/>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Dry as a bone</a:t>
            </a:r>
            <a:endParaRPr lang="en-AU" sz="2800" i="1" baseline="30000" dirty="0" smtClean="0">
              <a:solidFill>
                <a:prstClr val="black"/>
              </a:solidFill>
              <a:latin typeface="Calibri"/>
            </a:endParaRPr>
          </a:p>
        </p:txBody>
      </p:sp>
      <p:sp>
        <p:nvSpPr>
          <p:cNvPr id="7" name="TextBox 6"/>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t>Blind as a bat</a:t>
            </a:r>
          </a:p>
        </p:txBody>
      </p:sp>
      <p:sp>
        <p:nvSpPr>
          <p:cNvPr id="8" name="TextBox 7"/>
          <p:cNvSpPr txBox="1"/>
          <p:nvPr/>
        </p:nvSpPr>
        <p:spPr>
          <a:xfrm>
            <a:off x="6096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Mad as a hen</a:t>
            </a:r>
          </a:p>
        </p:txBody>
      </p:sp>
      <p:sp>
        <p:nvSpPr>
          <p:cNvPr id="9" name="TextBox 8"/>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Full as a Flask</a:t>
            </a:r>
            <a:endParaRPr lang="en-US" sz="2800" dirty="0">
              <a:latin typeface="Arial Narrow" pitchFamily="34" charset="0"/>
            </a:endParaRPr>
          </a:p>
        </p:txBody>
      </p:sp>
      <p:pic>
        <p:nvPicPr>
          <p:cNvPr id="10" name="Picture 9" descr="C:\Users\Anj\Desktop\beet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590800"/>
            <a:ext cx="4495800" cy="3429000"/>
          </a:xfrm>
          <a:prstGeom prst="rect">
            <a:avLst/>
          </a:prstGeom>
          <a:noFill/>
          <a:ln>
            <a:noFill/>
          </a:ln>
        </p:spPr>
      </p:pic>
      <p:pic>
        <p:nvPicPr>
          <p:cNvPr id="28674" name="Picture 2" descr="https://pitchingtheworld.files.wordpress.com/2012/06/4170bone.jpg"/>
          <p:cNvPicPr>
            <a:picLocks noChangeAspect="1" noChangeArrowheads="1"/>
          </p:cNvPicPr>
          <p:nvPr/>
        </p:nvPicPr>
        <p:blipFill>
          <a:blip r:embed="rId3" cstate="print"/>
          <a:srcRect/>
          <a:stretch>
            <a:fillRect/>
          </a:stretch>
        </p:blipFill>
        <p:spPr bwMode="auto">
          <a:xfrm>
            <a:off x="2133600" y="2590800"/>
            <a:ext cx="5054600" cy="2819400"/>
          </a:xfrm>
          <a:prstGeom prst="rect">
            <a:avLst/>
          </a:prstGeom>
          <a:noFill/>
        </p:spPr>
      </p:pic>
      <p:pic>
        <p:nvPicPr>
          <p:cNvPr id="28676" name="Picture 4" descr="http://upload.wikimedia.org/wikipedia/commons/7/77/Big-eared-townsend-fledermaus.jpg"/>
          <p:cNvPicPr>
            <a:picLocks noChangeAspect="1" noChangeArrowheads="1"/>
          </p:cNvPicPr>
          <p:nvPr/>
        </p:nvPicPr>
        <p:blipFill>
          <a:blip r:embed="rId4" cstate="print"/>
          <a:srcRect/>
          <a:stretch>
            <a:fillRect/>
          </a:stretch>
        </p:blipFill>
        <p:spPr bwMode="auto">
          <a:xfrm>
            <a:off x="1219200" y="2362200"/>
            <a:ext cx="6400800" cy="3724275"/>
          </a:xfrm>
          <a:prstGeom prst="rect">
            <a:avLst/>
          </a:prstGeom>
          <a:noFill/>
        </p:spPr>
      </p:pic>
      <p:pic>
        <p:nvPicPr>
          <p:cNvPr id="13" name="Picture 12" descr="Animation__Overflowing_Flask_by_LunaLazuli.gif"/>
          <p:cNvPicPr/>
          <p:nvPr/>
        </p:nvPicPr>
        <p:blipFill>
          <a:blip r:embed="rId5" cstate="print"/>
          <a:stretch>
            <a:fillRect/>
          </a:stretch>
        </p:blipFill>
        <p:spPr>
          <a:xfrm>
            <a:off x="2514600" y="2514600"/>
            <a:ext cx="4114800" cy="3886200"/>
          </a:xfrm>
          <a:prstGeom prst="rect">
            <a:avLst/>
          </a:prstGeom>
        </p:spPr>
      </p:pic>
      <p:sp>
        <p:nvSpPr>
          <p:cNvPr id="15" name="TextBox 14"/>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Hot as Hell fire</a:t>
            </a:r>
          </a:p>
        </p:txBody>
      </p:sp>
      <p:sp>
        <p:nvSpPr>
          <p:cNvPr id="28680" name="AutoShape 8"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4" name="AutoShape 12"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8" name="Picture 16" descr="http://t3.gstatic.com/images?q=tbn:ANd9GcSvL15Qe_pV0OQc_WcblxZ46bCWFsvDjemdqGpVySoDlefoFhbJFZqOlA">
            <a:hlinkClick r:id="rId6"/>
          </p:cNvPr>
          <p:cNvPicPr>
            <a:picLocks noChangeAspect="1" noChangeArrowheads="1"/>
          </p:cNvPicPr>
          <p:nvPr/>
        </p:nvPicPr>
        <p:blipFill>
          <a:blip r:embed="rId7" cstate="print"/>
          <a:srcRect/>
          <a:stretch>
            <a:fillRect/>
          </a:stretch>
        </p:blipFill>
        <p:spPr bwMode="auto">
          <a:xfrm>
            <a:off x="1066800" y="2133600"/>
            <a:ext cx="6048375" cy="4152901"/>
          </a:xfrm>
          <a:prstGeom prst="rect">
            <a:avLst/>
          </a:prstGeom>
          <a:noFill/>
        </p:spPr>
      </p:pic>
      <p:pic>
        <p:nvPicPr>
          <p:cNvPr id="1026" name="Picture 2" descr="http://www.abelincoln.com/cliffhangers/images/sc-21.jpg"/>
          <p:cNvPicPr>
            <a:picLocks noChangeAspect="1" noChangeArrowheads="1"/>
          </p:cNvPicPr>
          <p:nvPr/>
        </p:nvPicPr>
        <p:blipFill>
          <a:blip r:embed="rId8" cstate="print"/>
          <a:srcRect/>
          <a:stretch>
            <a:fillRect/>
          </a:stretch>
        </p:blipFill>
        <p:spPr bwMode="auto">
          <a:xfrm>
            <a:off x="4114800" y="2514600"/>
            <a:ext cx="4419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28674"/>
                                        </p:tgtEl>
                                        <p:attrNameLst>
                                          <p:attrName>style.visibility</p:attrName>
                                        </p:attrNameLst>
                                      </p:cBhvr>
                                      <p:to>
                                        <p:strVal val="visible"/>
                                      </p:to>
                                    </p:set>
                                    <p:animEffect transition="in" filter="blinds(horizontal)">
                                      <p:cBhvr>
                                        <p:cTn id="26" dur="500"/>
                                        <p:tgtEl>
                                          <p:spTgt spid="2867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28674"/>
                                        </p:tgtEl>
                                      </p:cBhvr>
                                    </p:animEffect>
                                    <p:set>
                                      <p:cBhvr>
                                        <p:cTn id="34" dur="1" fill="hold">
                                          <p:stCondLst>
                                            <p:cond delay="499"/>
                                          </p:stCondLst>
                                        </p:cTn>
                                        <p:tgtEl>
                                          <p:spTgt spid="286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nodeType="withEffect">
                                  <p:stCondLst>
                                    <p:cond delay="0"/>
                                  </p:stCondLst>
                                  <p:childTnLst>
                                    <p:set>
                                      <p:cBhvr>
                                        <p:cTn id="41" dur="1" fill="hold">
                                          <p:stCondLst>
                                            <p:cond delay="0"/>
                                          </p:stCondLst>
                                        </p:cTn>
                                        <p:tgtEl>
                                          <p:spTgt spid="28676"/>
                                        </p:tgtEl>
                                        <p:attrNameLst>
                                          <p:attrName>style.visibility</p:attrName>
                                        </p:attrNameLst>
                                      </p:cBhvr>
                                      <p:to>
                                        <p:strVal val="visible"/>
                                      </p:to>
                                    </p:set>
                                    <p:animEffect transition="in" filter="blinds(horizontal)">
                                      <p:cBhvr>
                                        <p:cTn id="42" dur="500"/>
                                        <p:tgtEl>
                                          <p:spTgt spid="2867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28676"/>
                                        </p:tgtEl>
                                      </p:cBhvr>
                                    </p:animEffect>
                                    <p:set>
                                      <p:cBhvr>
                                        <p:cTn id="50" dur="1" fill="hold">
                                          <p:stCondLst>
                                            <p:cond delay="499"/>
                                          </p:stCondLst>
                                        </p:cTn>
                                        <p:tgtEl>
                                          <p:spTgt spid="286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par>
                                <p:cTn id="72" presetID="3" presetClass="entr" presetSubtype="10" fill="hold" nodeType="withEffect">
                                  <p:stCondLst>
                                    <p:cond delay="0"/>
                                  </p:stCondLst>
                                  <p:childTnLst>
                                    <p:set>
                                      <p:cBhvr>
                                        <p:cTn id="73" dur="1" fill="hold">
                                          <p:stCondLst>
                                            <p:cond delay="0"/>
                                          </p:stCondLst>
                                        </p:cTn>
                                        <p:tgtEl>
                                          <p:spTgt spid="1026"/>
                                        </p:tgtEl>
                                        <p:attrNameLst>
                                          <p:attrName>style.visibility</p:attrName>
                                        </p:attrNameLst>
                                      </p:cBhvr>
                                      <p:to>
                                        <p:strVal val="visible"/>
                                      </p:to>
                                    </p:set>
                                    <p:animEffect transition="in" filter="blinds(horizontal)">
                                      <p:cBhvr>
                                        <p:cTn id="74" dur="500"/>
                                        <p:tgtEl>
                                          <p:spTgt spid="1026"/>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xit" presetSubtype="16" fill="hold" grpId="1" nodeType="clickEffect">
                                  <p:stCondLst>
                                    <p:cond delay="0"/>
                                  </p:stCondLst>
                                  <p:childTnLst>
                                    <p:animEffect transition="out" filter="box(in)">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4" presetClass="exit" presetSubtype="16" fill="hold" nodeType="withEffect">
                                  <p:stCondLst>
                                    <p:cond delay="0"/>
                                  </p:stCondLst>
                                  <p:childTnLst>
                                    <p:animEffect transition="out" filter="box(in)">
                                      <p:cBhvr>
                                        <p:cTn id="81" dur="500"/>
                                        <p:tgtEl>
                                          <p:spTgt spid="1026"/>
                                        </p:tgtEl>
                                      </p:cBhvr>
                                    </p:animEffect>
                                    <p:set>
                                      <p:cBhvr>
                                        <p:cTn id="82" dur="1" fill="hold">
                                          <p:stCondLst>
                                            <p:cond delay="499"/>
                                          </p:stCondLst>
                                        </p:cTn>
                                        <p:tgtEl>
                                          <p:spTgt spid="10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par>
                                <p:cTn id="88" presetID="3" presetClass="entr" presetSubtype="10" fill="hold" nodeType="withEffect">
                                  <p:stCondLst>
                                    <p:cond delay="0"/>
                                  </p:stCondLst>
                                  <p:childTnLst>
                                    <p:set>
                                      <p:cBhvr>
                                        <p:cTn id="89" dur="1" fill="hold">
                                          <p:stCondLst>
                                            <p:cond delay="0"/>
                                          </p:stCondLst>
                                        </p:cTn>
                                        <p:tgtEl>
                                          <p:spTgt spid="28688"/>
                                        </p:tgtEl>
                                        <p:attrNameLst>
                                          <p:attrName>style.visibility</p:attrName>
                                        </p:attrNameLst>
                                      </p:cBhvr>
                                      <p:to>
                                        <p:strVal val="visible"/>
                                      </p:to>
                                    </p:set>
                                    <p:animEffect transition="in" filter="blinds(horizontal)">
                                      <p:cBhvr>
                                        <p:cTn id="90" dur="500"/>
                                        <p:tgtEl>
                                          <p:spTgt spid="28688"/>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xit" presetSubtype="16" fill="hold" grpId="1" nodeType="clickEffect">
                                  <p:stCondLst>
                                    <p:cond delay="0"/>
                                  </p:stCondLst>
                                  <p:childTnLst>
                                    <p:animEffect transition="out" filter="box(in)">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28688"/>
                                        </p:tgtEl>
                                      </p:cBhvr>
                                    </p:animEffect>
                                    <p:set>
                                      <p:cBhvr>
                                        <p:cTn id="98" dur="1" fill="hold">
                                          <p:stCondLst>
                                            <p:cond delay="499"/>
                                          </p:stCondLst>
                                        </p:cTn>
                                        <p:tgtEl>
                                          <p:spTgt spid="286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7" grpId="1" animBg="1"/>
      <p:bldP spid="8" grpId="0" animBg="1"/>
      <p:bldP spid="8" grpId="1" animBg="1"/>
      <p:bldP spid="9" grpId="0" animBg="1"/>
      <p:bldP spid="9" grpId="1" animBg="1"/>
      <p:bldP spid="15" grpId="0" animBg="1"/>
      <p:bldP spid="1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46" name="Group 50"/>
          <p:cNvGraphicFramePr>
            <a:graphicFrameLocks noGrp="1"/>
          </p:cNvGraphicFramePr>
          <p:nvPr>
            <p:ph sz="half" idx="2"/>
            <p:extLst>
              <p:ext uri="{D42A27DB-BD31-4B8C-83A1-F6EECF244321}">
                <p14:modId xmlns:p14="http://schemas.microsoft.com/office/powerpoint/2010/main" val="2995637435"/>
              </p:ext>
            </p:extLst>
          </p:nvPr>
        </p:nvGraphicFramePr>
        <p:xfrm>
          <a:off x="304800" y="762000"/>
          <a:ext cx="8686800" cy="5913681"/>
        </p:xfrm>
        <a:graphic>
          <a:graphicData uri="http://schemas.openxmlformats.org/drawingml/2006/table">
            <a:tbl>
              <a:tblPr rtl="1"/>
              <a:tblGrid>
                <a:gridCol w="4495800"/>
                <a:gridCol w="1870075"/>
                <a:gridCol w="2320925"/>
              </a:tblGrid>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Uses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organ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Drugs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Pre-anesthetic medication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Antispasmodic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Atropine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Pre-anesthetic medication,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Motion sickness, antispasmodic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Hyoscine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Parkinson's disease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Benz</a:t>
                      </a:r>
                      <a:r>
                        <a:rPr kumimoji="0" lang="en-US" sz="2200" b="1" i="0" u="none" strike="noStrike" cap="none" normalizeH="0" baseline="0" dirty="0" smtClean="0">
                          <a:ln>
                            <a:noFill/>
                          </a:ln>
                          <a:solidFill>
                            <a:srgbClr val="008000"/>
                          </a:solidFill>
                          <a:effectLst/>
                          <a:latin typeface="Arial" pitchFamily="34" charset="0"/>
                          <a:cs typeface="Tahoma" pitchFamily="34" charset="0"/>
                        </a:rPr>
                        <a:t>tropine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Fundus examination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Eye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Hom</a:t>
                      </a:r>
                      <a:r>
                        <a:rPr kumimoji="0" lang="en-US" sz="2200" b="1" i="0" u="none" strike="noStrike" cap="none" normalizeH="0" baseline="0" dirty="0" smtClean="0">
                          <a:ln>
                            <a:noFill/>
                          </a:ln>
                          <a:solidFill>
                            <a:srgbClr val="008000"/>
                          </a:solidFill>
                          <a:effectLst/>
                          <a:latin typeface="Arial" pitchFamily="34" charset="0"/>
                          <a:cs typeface="Tahoma" pitchFamily="34" charset="0"/>
                        </a:rPr>
                        <a:t>atropine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rgbClr val="008000"/>
                          </a:solidFill>
                          <a:effectLst/>
                          <a:latin typeface="Arial" pitchFamily="34" charset="0"/>
                          <a:ea typeface="+mn-ea"/>
                          <a:cs typeface="Tahoma" pitchFamily="34" charset="0"/>
                        </a:rPr>
                        <a:t>Tropi</a:t>
                      </a:r>
                      <a:r>
                        <a:rPr kumimoji="0" lang="en-US" sz="2200" b="1" i="0" u="none" strike="noStrike" kern="1200" cap="none" normalizeH="0" baseline="0" dirty="0" smtClean="0">
                          <a:ln>
                            <a:noFill/>
                          </a:ln>
                          <a:solidFill>
                            <a:schemeClr val="tx1"/>
                          </a:solidFill>
                          <a:effectLst/>
                          <a:latin typeface="Arial" pitchFamily="34" charset="0"/>
                          <a:ea typeface="+mn-ea"/>
                          <a:cs typeface="Tahoma" pitchFamily="34" charset="0"/>
                        </a:rPr>
                        <a:t>camide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990600" marR="0" lvl="1" indent="-53340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asthma, COPD, inhalation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Respiratory system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Ipra</a:t>
                      </a:r>
                      <a:r>
                        <a:rPr kumimoji="0" lang="en-US" sz="2200" b="1" i="0" u="none" strike="noStrike" cap="none" normalizeH="0" baseline="0" dirty="0" smtClean="0">
                          <a:ln>
                            <a:noFill/>
                          </a:ln>
                          <a:solidFill>
                            <a:srgbClr val="008000"/>
                          </a:solidFill>
                          <a:effectLst/>
                          <a:latin typeface="Arial" pitchFamily="34" charset="0"/>
                          <a:cs typeface="Tahoma" pitchFamily="34" charset="0"/>
                        </a:rPr>
                        <a:t>tropi</a:t>
                      </a:r>
                      <a:r>
                        <a:rPr kumimoji="0" lang="en-US" sz="2200" b="1" i="0" u="none" strike="noStrike" cap="none" normalizeH="0" baseline="0" dirty="0" smtClean="0">
                          <a:ln>
                            <a:noFill/>
                          </a:ln>
                          <a:solidFill>
                            <a:schemeClr val="tx1"/>
                          </a:solidFill>
                          <a:effectLst/>
                          <a:latin typeface="Arial" pitchFamily="34" charset="0"/>
                          <a:cs typeface="Tahoma" pitchFamily="34" charset="0"/>
                        </a:rPr>
                        <a:t>um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Peptic ulcer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Stomach</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Pirenzepine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Antispasmodics in hypermotility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GIT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Glycopyyrolate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Urinary urgency, Urinary incontinence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C00000"/>
                          </a:solidFill>
                          <a:effectLst/>
                          <a:latin typeface="Arial" pitchFamily="34" charset="0"/>
                          <a:cs typeface="Tahoma" pitchFamily="34" charset="0"/>
                        </a:rPr>
                        <a:t>UT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Oxybutynin</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sym typeface="Symbol" pitchFamily="18" charset="2"/>
                        </a:rPr>
                        <a:t>Darifenacin </a:t>
                      </a:r>
                      <a:endParaRPr kumimoji="0" lang="en-US" sz="2200" b="1" i="0" u="none" strike="noStrike" cap="none" normalizeH="0" baseline="0" dirty="0" smtClean="0">
                        <a:ln>
                          <a:noFill/>
                        </a:ln>
                        <a:solidFill>
                          <a:schemeClr val="tx1"/>
                        </a:solidFill>
                        <a:effectLst/>
                        <a:latin typeface="Arial" pitchFamily="34" charset="0"/>
                        <a:cs typeface="Tahoma"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4"/>
          <p:cNvSpPr>
            <a:spLocks noChangeArrowheads="1"/>
          </p:cNvSpPr>
          <p:nvPr/>
        </p:nvSpPr>
        <p:spPr bwMode="auto">
          <a:xfrm>
            <a:off x="609600" y="76200"/>
            <a:ext cx="7920038" cy="576263"/>
          </a:xfrm>
          <a:prstGeom prst="rect">
            <a:avLst/>
          </a:prstGeom>
          <a:solidFill>
            <a:srgbClr val="008000"/>
          </a:solidFill>
          <a:ln w="9525">
            <a:solidFill>
              <a:srgbClr val="FFFF00"/>
            </a:solidFill>
            <a:miter lim="800000"/>
            <a:headEnd/>
            <a:tailEnd/>
          </a:ln>
          <a:effectLst/>
        </p:spPr>
        <p:txBody>
          <a:bodyPr anchor="ctr" anchorCtr="1"/>
          <a:lstStyle/>
          <a:p>
            <a:pPr eaLnBrk="1" hangingPunct="1">
              <a:defRPr/>
            </a:pPr>
            <a:r>
              <a:rPr lang="en-US" sz="3600" b="1" dirty="0">
                <a:solidFill>
                  <a:srgbClr val="FFFF00"/>
                </a:solidFill>
                <a:effectLst>
                  <a:outerShdw blurRad="38100" dist="38100" dir="2700000" algn="tl">
                    <a:srgbClr val="000000"/>
                  </a:outerShdw>
                </a:effectLst>
                <a:latin typeface="Times New Roman" pitchFamily="18" charset="0"/>
                <a:cs typeface="Times New Roman" pitchFamily="18" charset="0"/>
              </a:rPr>
              <a:t>Uses of antimuscarinic drugs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228600" y="1752600"/>
            <a:ext cx="8763000" cy="4419600"/>
          </a:xfrm>
        </p:spPr>
        <p:txBody>
          <a:bodyPr/>
          <a:lstStyle/>
          <a:p>
            <a:pPr marL="990600" lvl="1" indent="-533400">
              <a:spcBef>
                <a:spcPts val="1200"/>
              </a:spcBef>
            </a:pPr>
            <a:r>
              <a:rPr lang="en-US" sz="3200" b="1" dirty="0" smtClean="0">
                <a:latin typeface="Times New Roman" pitchFamily="18" charset="0"/>
                <a:cs typeface="Times New Roman" pitchFamily="18" charset="0"/>
              </a:rPr>
              <a:t>Glaucoma </a:t>
            </a:r>
            <a:r>
              <a:rPr lang="en-US" sz="3200" b="1" dirty="0" smtClean="0">
                <a:latin typeface="Times New Roman" pitchFamily="18" charset="0"/>
                <a:cs typeface="Times New Roman" pitchFamily="18" charset="0"/>
              </a:rPr>
              <a:t>(</a:t>
            </a:r>
            <a:r>
              <a:rPr lang="en-US" sz="3200" dirty="0"/>
              <a:t>acute angle-closure glaucoma</a:t>
            </a:r>
            <a:r>
              <a:rPr lang="en-US" sz="3200" b="1" dirty="0" smtClean="0">
                <a:latin typeface="Times New Roman" pitchFamily="18" charset="0"/>
                <a:cs typeface="Times New Roman" pitchFamily="18" charset="0"/>
              </a:rPr>
              <a:t>)</a:t>
            </a:r>
            <a:endParaRPr lang="en-US" sz="3200" b="1" dirty="0" smtClean="0">
              <a:latin typeface="Times New Roman" pitchFamily="18" charset="0"/>
              <a:cs typeface="Times New Roman" pitchFamily="18" charset="0"/>
            </a:endParaRPr>
          </a:p>
          <a:p>
            <a:pPr marL="990600" lvl="1" indent="-533400">
              <a:spcBef>
                <a:spcPts val="1200"/>
              </a:spcBef>
            </a:pPr>
            <a:r>
              <a:rPr lang="en-US" sz="3200" b="1" dirty="0" smtClean="0">
                <a:latin typeface="Times New Roman" pitchFamily="18" charset="0"/>
                <a:cs typeface="Times New Roman" pitchFamily="18" charset="0"/>
              </a:rPr>
              <a:t>Tachycardia</a:t>
            </a:r>
            <a:r>
              <a:rPr lang="en-US" sz="3200" dirty="0" smtClean="0"/>
              <a:t> secondary to thyrotoxicosis or cardiac insufficiency</a:t>
            </a:r>
            <a:endParaRPr lang="en-US" sz="3200" b="1" dirty="0" smtClean="0">
              <a:latin typeface="Times New Roman" pitchFamily="18" charset="0"/>
              <a:cs typeface="Times New Roman" pitchFamily="18" charset="0"/>
            </a:endParaRPr>
          </a:p>
          <a:p>
            <a:pPr marL="990600" lvl="1" indent="-533400">
              <a:spcBef>
                <a:spcPts val="1200"/>
              </a:spcBef>
            </a:pPr>
            <a:r>
              <a:rPr lang="en-US" sz="3200" b="1" dirty="0" smtClean="0">
                <a:latin typeface="Times New Roman" pitchFamily="18" charset="0"/>
                <a:cs typeface="Times New Roman" pitchFamily="18" charset="0"/>
              </a:rPr>
              <a:t>Old patients with prostate hypertrophy.</a:t>
            </a:r>
          </a:p>
          <a:p>
            <a:pPr marL="990600" lvl="1" indent="-533400">
              <a:spcBef>
                <a:spcPts val="1200"/>
              </a:spcBef>
            </a:pPr>
            <a:r>
              <a:rPr lang="en-US" sz="3200" b="1" dirty="0" smtClean="0">
                <a:latin typeface="Times New Roman" pitchFamily="18" charset="0"/>
                <a:cs typeface="Times New Roman" pitchFamily="18" charset="0"/>
              </a:rPr>
              <a:t>Paralytic ileus</a:t>
            </a:r>
          </a:p>
          <a:p>
            <a:pPr marL="990600" lvl="1" indent="-533400">
              <a:spcBef>
                <a:spcPts val="1200"/>
              </a:spcBef>
            </a:pPr>
            <a:r>
              <a:rPr lang="en-US" sz="3200" b="1" dirty="0" smtClean="0">
                <a:latin typeface="Times New Roman" pitchFamily="18" charset="0"/>
                <a:cs typeface="Times New Roman" pitchFamily="18" charset="0"/>
              </a:rPr>
              <a:t>Constipation</a:t>
            </a:r>
          </a:p>
          <a:p>
            <a:pPr marL="990600" lvl="1" indent="-533400">
              <a:spcBef>
                <a:spcPts val="1200"/>
              </a:spcBef>
            </a:pPr>
            <a:r>
              <a:rPr lang="en-US" sz="3200" b="1" dirty="0" smtClean="0">
                <a:latin typeface="Times New Roman" pitchFamily="18" charset="0"/>
                <a:cs typeface="Times New Roman" pitchFamily="18" charset="0"/>
              </a:rPr>
              <a:t>Children in case of atropine</a:t>
            </a:r>
            <a:r>
              <a:rPr lang="en-US" sz="3200" b="1" dirty="0" smtClean="0">
                <a:latin typeface="Times New Roman" pitchFamily="18" charset="0"/>
                <a:cs typeface="Times New Roman" pitchFamily="18" charset="0"/>
              </a:rPr>
              <a:t>.</a:t>
            </a:r>
            <a:endParaRPr lang="en-US" sz="3200" b="1" dirty="0" smtClean="0">
              <a:latin typeface="Times New Roman" pitchFamily="18" charset="0"/>
              <a:cs typeface="Times New Roman" pitchFamily="18" charset="0"/>
            </a:endParaRPr>
          </a:p>
          <a:p>
            <a:pPr marL="990600" lvl="1" indent="-533400">
              <a:spcBef>
                <a:spcPts val="1200"/>
              </a:spcBef>
              <a:buNone/>
            </a:pPr>
            <a:endParaRPr lang="en-US" sz="3200" b="1" i="1" dirty="0" smtClean="0">
              <a:latin typeface="Times New Roman" pitchFamily="18" charset="0"/>
              <a:cs typeface="Times New Roman" pitchFamily="18" charset="0"/>
            </a:endParaRPr>
          </a:p>
        </p:txBody>
      </p:sp>
      <p:sp>
        <p:nvSpPr>
          <p:cNvPr id="3" name="TextBox 2"/>
          <p:cNvSpPr txBox="1"/>
          <p:nvPr/>
        </p:nvSpPr>
        <p:spPr>
          <a:xfrm>
            <a:off x="762000" y="685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Contra-indications</a:t>
            </a:r>
            <a:endParaRPr lang="en-US" sz="3600" b="1" dirty="0">
              <a:solidFill>
                <a:schemeClr val="tx1">
                  <a:lumMod val="95000"/>
                  <a:lumOff val="5000"/>
                </a:schemeClr>
              </a:solidFill>
              <a:latin typeface="Algerian"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left)">
                                      <p:cBhvr>
                                        <p:cTn id="7" dur="10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wipe(left)">
                                      <p:cBhvr>
                                        <p:cTn id="12" dur="1000"/>
                                        <p:tgtEl>
                                          <p:spTgt spid="29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wipe(left)">
                                      <p:cBhvr>
                                        <p:cTn id="17" dur="1000"/>
                                        <p:tgtEl>
                                          <p:spTgt spid="296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wipe(left)">
                                      <p:cBhvr>
                                        <p:cTn id="22" dur="1000"/>
                                        <p:tgtEl>
                                          <p:spTgt spid="296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wipe(left)">
                                      <p:cBhvr>
                                        <p:cTn id="27" dur="1000"/>
                                        <p:tgtEl>
                                          <p:spTgt spid="296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698">
                                            <p:txEl>
                                              <p:pRg st="5" end="5"/>
                                            </p:txEl>
                                          </p:spTgt>
                                        </p:tgtEl>
                                        <p:attrNameLst>
                                          <p:attrName>style.visibility</p:attrName>
                                        </p:attrNameLst>
                                      </p:cBhvr>
                                      <p:to>
                                        <p:strVal val="visible"/>
                                      </p:to>
                                    </p:set>
                                    <p:animEffect transition="in" filter="wipe(left)">
                                      <p:cBhvr>
                                        <p:cTn id="32" dur="10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81000" y="304800"/>
            <a:ext cx="8534400" cy="6292850"/>
          </a:xfrm>
        </p:spPr>
        <p:txBody>
          <a:bodyPr/>
          <a:lstStyle/>
          <a:p>
            <a:pPr marL="609600" indent="-609600" algn="ctr">
              <a:buFont typeface="Wingdings" pitchFamily="2" charset="2"/>
              <a:buNone/>
            </a:pPr>
            <a:r>
              <a:rPr lang="en-US" altLang="en-US" sz="3200" b="1" dirty="0" smtClean="0">
                <a:solidFill>
                  <a:srgbClr val="C00000"/>
                </a:solidFill>
                <a:latin typeface="Times New Roman" pitchFamily="18" charset="0"/>
                <a:cs typeface="Times New Roman" pitchFamily="18" charset="0"/>
              </a:rPr>
              <a:t>SUMMARY</a:t>
            </a:r>
          </a:p>
          <a:p>
            <a:pPr marL="609600" indent="-609600" algn="ctr">
              <a:buFont typeface="Wingdings" pitchFamily="2" charset="2"/>
              <a:buNone/>
            </a:pPr>
            <a:endParaRPr lang="en-US" altLang="en-US" sz="1000" b="1" dirty="0" smtClean="0">
              <a:solidFill>
                <a:srgbClr val="C00000"/>
              </a:solidFill>
              <a:latin typeface="Times New Roman" pitchFamily="18" charset="0"/>
              <a:cs typeface="Times New Roman" pitchFamily="18" charset="0"/>
            </a:endParaRPr>
          </a:p>
          <a:p>
            <a:pPr marL="990600" lvl="1" indent="-533400">
              <a:lnSpc>
                <a:spcPct val="125000"/>
              </a:lnSpc>
            </a:pPr>
            <a:r>
              <a:rPr lang="en-US" altLang="en-US" sz="2800" b="1" dirty="0" smtClean="0">
                <a:latin typeface="Times New Roman" pitchFamily="18" charset="0"/>
                <a:cs typeface="Times New Roman" pitchFamily="18" charset="0"/>
              </a:rPr>
              <a:t>Antimuscarinics reverse action of cholinomimetics on muscarinic receptors.</a:t>
            </a:r>
          </a:p>
          <a:p>
            <a:pPr marL="990600" lvl="1" indent="-533400">
              <a:lnSpc>
                <a:spcPct val="125000"/>
              </a:lnSpc>
            </a:pPr>
            <a:r>
              <a:rPr lang="en-US" altLang="en-US" sz="2800" b="1" dirty="0" smtClean="0">
                <a:latin typeface="Times New Roman" pitchFamily="18" charset="0"/>
                <a:cs typeface="Times New Roman" pitchFamily="18" charset="0"/>
              </a:rPr>
              <a:t>Are useful in many applications including intestinal spasm, urinary urgency, vomiting, parkinsonism, asthma and peptic ulcer.</a:t>
            </a:r>
          </a:p>
          <a:p>
            <a:pPr marL="990600" lvl="1" indent="-533400">
              <a:lnSpc>
                <a:spcPct val="125000"/>
              </a:lnSpc>
            </a:pPr>
            <a:r>
              <a:rPr lang="en-US" altLang="en-US" sz="2800" b="1" dirty="0" smtClean="0">
                <a:latin typeface="Times New Roman" pitchFamily="18" charset="0"/>
                <a:cs typeface="Times New Roman" pitchFamily="18" charset="0"/>
              </a:rPr>
              <a:t>Are contraindicated in constipation, Prostate hypertrophy, tachycardia and glaucoma.</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1683"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1684"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168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484313"/>
            <a:ext cx="7391400" cy="319087"/>
            <a:chOff x="144" y="1248"/>
            <a:chExt cx="4656" cy="201"/>
          </a:xfrm>
        </p:grpSpPr>
        <p:sp>
          <p:nvSpPr>
            <p:cNvPr id="71687"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1688"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1689" name="Rectangle 9"/>
          <p:cNvSpPr>
            <a:spLocks noChangeArrowheads="1"/>
          </p:cNvSpPr>
          <p:nvPr/>
        </p:nvSpPr>
        <p:spPr bwMode="auto">
          <a:xfrm>
            <a:off x="1187450" y="908050"/>
            <a:ext cx="7734300" cy="649288"/>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1?</a:t>
            </a:r>
            <a:endParaRPr lang="en-US" sz="4400" dirty="0">
              <a:solidFill>
                <a:schemeClr val="tx2"/>
              </a:solidFill>
            </a:endParaRPr>
          </a:p>
        </p:txBody>
      </p:sp>
      <p:sp>
        <p:nvSpPr>
          <p:cNvPr id="71690" name="Rectangle 10"/>
          <p:cNvSpPr>
            <a:spLocks noChangeArrowheads="1"/>
          </p:cNvSpPr>
          <p:nvPr/>
        </p:nvSpPr>
        <p:spPr bwMode="auto">
          <a:xfrm>
            <a:off x="533400" y="1773238"/>
            <a:ext cx="8431213" cy="4932362"/>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A patient is brought into the emergency room. Upon examination you find the following: a high fever, rapid pulse, no bowel sounds and dilated pupils that do not respond to light. His lungs are clear. His face is flushed and his skin is dry. He is confused, disorientated and reports 'seeing monsters'. Based on these symptoms, you suspect he has been 'poisoned'. Which of the following, is the MOST obvious </a:t>
            </a:r>
            <a:r>
              <a:rPr lang="en-US" sz="2400" b="1" dirty="0" smtClean="0"/>
              <a:t>cause of poisoning?</a:t>
            </a:r>
            <a:endParaRPr lang="en-US" sz="2400" b="1" dirty="0"/>
          </a:p>
          <a:p>
            <a:pPr marL="342900" indent="-342900">
              <a:buFontTx/>
              <a:buBlip>
                <a:blip r:embed="rId2"/>
              </a:buBlip>
            </a:pPr>
            <a:r>
              <a:rPr lang="en-US" sz="2400" dirty="0"/>
              <a:t>A. </a:t>
            </a:r>
            <a:r>
              <a:rPr lang="en-US" sz="2400" dirty="0" smtClean="0"/>
              <a:t>Neostigmine</a:t>
            </a:r>
            <a:endParaRPr lang="en-US" sz="2400" dirty="0"/>
          </a:p>
          <a:p>
            <a:pPr marL="342900" indent="-342900">
              <a:buFontTx/>
              <a:buBlip>
                <a:blip r:embed="rId2"/>
              </a:buBlip>
            </a:pPr>
            <a:r>
              <a:rPr lang="en-US" sz="2400" dirty="0"/>
              <a:t>B. Physostigmine </a:t>
            </a:r>
          </a:p>
          <a:p>
            <a:pPr marL="342900" indent="-342900">
              <a:buFontTx/>
              <a:buBlip>
                <a:blip r:embed="rId2"/>
              </a:buBlip>
            </a:pPr>
            <a:r>
              <a:rPr lang="en-US" sz="2400" dirty="0"/>
              <a:t>C. </a:t>
            </a:r>
            <a:r>
              <a:rPr lang="en-US" sz="2400" dirty="0" smtClean="0"/>
              <a:t>Atropine sulfate</a:t>
            </a:r>
            <a:endParaRPr lang="en-US" sz="2400" dirty="0"/>
          </a:p>
          <a:p>
            <a:pPr marL="342900" indent="-342900">
              <a:buFontTx/>
              <a:buBlip>
                <a:blip r:embed="rId2"/>
              </a:buBlip>
            </a:pPr>
            <a:r>
              <a:rPr lang="en-US" sz="2400" dirty="0"/>
              <a:t>D. Acetylcholine</a:t>
            </a:r>
          </a:p>
        </p:txBody>
      </p:sp>
      <p:pic>
        <p:nvPicPr>
          <p:cNvPr id="71691" name="Picture 11" descr="QUESTION"/>
          <p:cNvPicPr>
            <a:picLocks noChangeAspect="1" noChangeArrowheads="1"/>
          </p:cNvPicPr>
          <p:nvPr/>
        </p:nvPicPr>
        <p:blipFill>
          <a:blip r:embed="rId3" cstate="print"/>
          <a:srcRect/>
          <a:stretch>
            <a:fillRect/>
          </a:stretch>
        </p:blipFill>
        <p:spPr bwMode="auto">
          <a:xfrm>
            <a:off x="6767513" y="0"/>
            <a:ext cx="2376487" cy="1916113"/>
          </a:xfrm>
          <a:prstGeom prst="rect">
            <a:avLst/>
          </a:prstGeom>
          <a:noFill/>
        </p:spPr>
      </p:pic>
      <p:sp>
        <p:nvSpPr>
          <p:cNvPr id="12" name="Right Arrow 11"/>
          <p:cNvSpPr/>
          <p:nvPr/>
        </p:nvSpPr>
        <p:spPr>
          <a:xfrm>
            <a:off x="-152400" y="54864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38500" cy="6553200"/>
            <a:chOff x="0" y="0"/>
            <a:chExt cx="2016" cy="4320"/>
          </a:xfrm>
        </p:grpSpPr>
        <p:sp>
          <p:nvSpPr>
            <p:cNvPr id="7065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066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066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628775"/>
            <a:ext cx="7391400" cy="319088"/>
            <a:chOff x="144" y="1248"/>
            <a:chExt cx="4656" cy="201"/>
          </a:xfrm>
        </p:grpSpPr>
        <p:sp>
          <p:nvSpPr>
            <p:cNvPr id="7066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066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0665" name="Rectangle 9"/>
          <p:cNvSpPr>
            <a:spLocks noChangeArrowheads="1"/>
          </p:cNvSpPr>
          <p:nvPr/>
        </p:nvSpPr>
        <p:spPr bwMode="auto">
          <a:xfrm>
            <a:off x="1181100" y="914400"/>
            <a:ext cx="7734300" cy="785813"/>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2?</a:t>
            </a:r>
            <a:endParaRPr lang="en-US" sz="4400" dirty="0">
              <a:solidFill>
                <a:schemeClr val="tx2"/>
              </a:solidFill>
            </a:endParaRPr>
          </a:p>
        </p:txBody>
      </p:sp>
      <p:sp>
        <p:nvSpPr>
          <p:cNvPr id="70666" name="Rectangle 10"/>
          <p:cNvSpPr>
            <a:spLocks noChangeArrowheads="1"/>
          </p:cNvSpPr>
          <p:nvPr/>
        </p:nvSpPr>
        <p:spPr bwMode="auto">
          <a:xfrm>
            <a:off x="1042988" y="2205038"/>
            <a:ext cx="7777162" cy="4464050"/>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You are working in the post anesthesia care unit of a hospital. You have just received a patient back from surgery and you are monitoring his status. Knowing that the patient has received atropine, which of the following statements/observations is UNEXPECTED?</a:t>
            </a:r>
          </a:p>
          <a:p>
            <a:pPr marL="342900" indent="-342900">
              <a:spcBef>
                <a:spcPct val="20000"/>
              </a:spcBef>
              <a:buFontTx/>
              <a:buBlip>
                <a:blip r:embed="rId2"/>
              </a:buBlip>
            </a:pPr>
            <a:r>
              <a:rPr lang="en-US" sz="2400" dirty="0"/>
              <a:t>A. The patient is complaining of extreme thirst.</a:t>
            </a:r>
          </a:p>
          <a:p>
            <a:pPr marL="342900" indent="-342900">
              <a:spcBef>
                <a:spcPct val="20000"/>
              </a:spcBef>
              <a:buFontTx/>
              <a:buBlip>
                <a:blip r:embed="rId2"/>
              </a:buBlip>
            </a:pPr>
            <a:r>
              <a:rPr lang="en-US" sz="2400" dirty="0"/>
              <a:t>B. The patient complains he is unable to clearly see</a:t>
            </a:r>
          </a:p>
          <a:p>
            <a:pPr marL="342900" indent="-342900">
              <a:spcBef>
                <a:spcPct val="20000"/>
              </a:spcBef>
            </a:pPr>
            <a:r>
              <a:rPr lang="en-US" sz="2400" dirty="0" smtClean="0"/>
              <a:t>     </a:t>
            </a:r>
            <a:r>
              <a:rPr lang="en-US" sz="2400" dirty="0"/>
              <a:t>the clock located just across from him.</a:t>
            </a:r>
          </a:p>
          <a:p>
            <a:pPr marL="342900" indent="-342900">
              <a:spcBef>
                <a:spcPct val="20000"/>
              </a:spcBef>
              <a:buFontTx/>
              <a:buBlip>
                <a:blip r:embed="rId2"/>
              </a:buBlip>
            </a:pPr>
            <a:r>
              <a:rPr lang="en-US" sz="2400" dirty="0"/>
              <a:t>C. The patient's heart rate is elevated.</a:t>
            </a:r>
          </a:p>
          <a:p>
            <a:pPr marL="342900" indent="-342900">
              <a:spcBef>
                <a:spcPct val="20000"/>
              </a:spcBef>
              <a:buFontTx/>
              <a:buBlip>
                <a:blip r:embed="rId2"/>
              </a:buBlip>
            </a:pPr>
            <a:r>
              <a:rPr lang="en-US" sz="2400" dirty="0"/>
              <a:t>D. The patient reports he has cramping and diarrhea.</a:t>
            </a:r>
            <a:endParaRPr lang="en-US" sz="2400" b="1" dirty="0"/>
          </a:p>
        </p:txBody>
      </p:sp>
      <p:pic>
        <p:nvPicPr>
          <p:cNvPr id="70667" name="Picture 11" descr="QUESTION"/>
          <p:cNvPicPr>
            <a:picLocks noChangeAspect="1" noChangeArrowheads="1"/>
          </p:cNvPicPr>
          <p:nvPr/>
        </p:nvPicPr>
        <p:blipFill>
          <a:blip r:embed="rId3" cstate="print"/>
          <a:srcRect/>
          <a:stretch>
            <a:fillRect/>
          </a:stretch>
        </p:blipFill>
        <p:spPr bwMode="auto">
          <a:xfrm>
            <a:off x="6588125" y="0"/>
            <a:ext cx="2376488" cy="1916113"/>
          </a:xfrm>
          <a:prstGeom prst="rect">
            <a:avLst/>
          </a:prstGeom>
          <a:noFill/>
        </p:spPr>
      </p:pic>
      <p:sp>
        <p:nvSpPr>
          <p:cNvPr id="12" name="Right Arrow 11"/>
          <p:cNvSpPr/>
          <p:nvPr/>
        </p:nvSpPr>
        <p:spPr>
          <a:xfrm>
            <a:off x="152400" y="64008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6400800" cy="3095625"/>
          </a:xfrm>
        </p:spPr>
        <p:txBody>
          <a:bodyPr/>
          <a:lstStyle/>
          <a:p>
            <a:pPr>
              <a:buFontTx/>
              <a:buNone/>
              <a:defRPr/>
            </a:pPr>
            <a:r>
              <a:rPr lang="en-US" b="1" dirty="0" smtClean="0">
                <a:latin typeface="Times New Roman" pitchFamily="18" charset="0"/>
                <a:cs typeface="Times New Roman" pitchFamily="18" charset="0"/>
              </a:rPr>
              <a:t>Can </a:t>
            </a:r>
            <a:r>
              <a:rPr lang="en-US" b="1" dirty="0" smtClean="0">
                <a:latin typeface="Times New Roman" pitchFamily="18" charset="0"/>
                <a:cs typeface="Times New Roman" pitchFamily="18" charset="0"/>
              </a:rPr>
              <a:t>antimuscarinic drugs reverse </a:t>
            </a:r>
            <a:r>
              <a:rPr lang="en-US" b="1" dirty="0" smtClean="0">
                <a:latin typeface="Times New Roman" pitchFamily="18" charset="0"/>
                <a:cs typeface="Times New Roman" pitchFamily="18" charset="0"/>
              </a:rPr>
              <a:t>the</a:t>
            </a:r>
          </a:p>
          <a:p>
            <a:pPr>
              <a:buFontTx/>
              <a:buNone/>
              <a:defRPr/>
            </a:pPr>
            <a:r>
              <a:rPr lang="en-US" b="1" dirty="0" smtClean="0">
                <a:latin typeface="Times New Roman" pitchFamily="18" charset="0"/>
                <a:cs typeface="Times New Roman" pitchFamily="18" charset="0"/>
              </a:rPr>
              <a:t>Action of </a:t>
            </a:r>
            <a:r>
              <a:rPr lang="en-US" b="1" dirty="0" smtClean="0">
                <a:latin typeface="Times New Roman" pitchFamily="18" charset="0"/>
                <a:cs typeface="Times New Roman" pitchFamily="18" charset="0"/>
              </a:rPr>
              <a:t>neostigmine on </a:t>
            </a:r>
            <a:r>
              <a:rPr lang="en-US" b="1" dirty="0" smtClean="0">
                <a:latin typeface="Times New Roman" pitchFamily="18" charset="0"/>
                <a:cs typeface="Times New Roman" pitchFamily="18" charset="0"/>
              </a:rPr>
              <a:t>skeletal muscles</a:t>
            </a:r>
            <a:r>
              <a:rPr lang="en-US" b="1" dirty="0" smtClean="0">
                <a:latin typeface="Times New Roman" pitchFamily="18" charset="0"/>
                <a:cs typeface="Times New Roman" pitchFamily="18" charset="0"/>
              </a:rPr>
              <a:t>?</a:t>
            </a:r>
          </a:p>
          <a:p>
            <a:pPr>
              <a:buFontTx/>
              <a:buNone/>
              <a:defRPr/>
            </a:pPr>
            <a:endParaRPr lang="en-US" b="1" dirty="0">
              <a:latin typeface="Times New Roman" pitchFamily="18" charset="0"/>
              <a:cs typeface="Times New Roman" pitchFamily="18" charset="0"/>
            </a:endParaRPr>
          </a:p>
          <a:p>
            <a:pPr>
              <a:buFontTx/>
              <a:buNone/>
              <a:defRPr/>
            </a:pPr>
            <a:r>
              <a:rPr lang="en-US" b="1" dirty="0" smtClean="0">
                <a:latin typeface="Times New Roman" pitchFamily="18" charset="0"/>
                <a:cs typeface="Times New Roman" pitchFamily="18" charset="0"/>
              </a:rPr>
              <a:t>What is the antidote that can be used </a:t>
            </a:r>
            <a:r>
              <a:rPr lang="en-US" b="1" dirty="0" smtClean="0">
                <a:latin typeface="Times New Roman" pitchFamily="18" charset="0"/>
                <a:cs typeface="Times New Roman" pitchFamily="18" charset="0"/>
              </a:rPr>
              <a:t>in</a:t>
            </a:r>
          </a:p>
          <a:p>
            <a:pPr>
              <a:buFontTx/>
              <a:buNone/>
              <a:defRPr/>
            </a:pPr>
            <a:r>
              <a:rPr lang="en-US" b="1" dirty="0" smtClean="0">
                <a:latin typeface="Times New Roman" pitchFamily="18" charset="0"/>
                <a:cs typeface="Times New Roman" pitchFamily="18" charset="0"/>
              </a:rPr>
              <a:t>atropine </a:t>
            </a:r>
            <a:r>
              <a:rPr lang="en-US" b="1" dirty="0" smtClean="0">
                <a:latin typeface="Times New Roman" pitchFamily="18" charset="0"/>
                <a:cs typeface="Times New Roman" pitchFamily="18" charset="0"/>
              </a:rPr>
              <a:t>toxicity?</a:t>
            </a:r>
            <a:endParaRPr lang="en-US" dirty="0"/>
          </a:p>
        </p:txBody>
      </p:sp>
      <p:pic>
        <p:nvPicPr>
          <p:cNvPr id="35843" name="Picture 11" descr="j0078711"/>
          <p:cNvPicPr>
            <a:picLocks noChangeAspect="1" noChangeArrowheads="1"/>
          </p:cNvPicPr>
          <p:nvPr/>
        </p:nvPicPr>
        <p:blipFill>
          <a:blip r:embed="rId2" cstate="print"/>
          <a:srcRect/>
          <a:stretch>
            <a:fillRect/>
          </a:stretch>
        </p:blipFill>
        <p:spPr bwMode="auto">
          <a:xfrm>
            <a:off x="6248400" y="228600"/>
            <a:ext cx="243840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new_pa2"/>
          <p:cNvPicPr>
            <a:picLocks noChangeAspect="1" noChangeArrowheads="1" noCrop="1"/>
          </p:cNvPicPr>
          <p:nvPr/>
        </p:nvPicPr>
        <p:blipFill>
          <a:blip r:embed="rId3" cstate="print"/>
          <a:srcRect/>
          <a:stretch>
            <a:fillRect/>
          </a:stretch>
        </p:blipFill>
        <p:spPr bwMode="auto">
          <a:xfrm>
            <a:off x="250825" y="1231900"/>
            <a:ext cx="8893175" cy="4392613"/>
          </a:xfrm>
          <a:prstGeom prst="rect">
            <a:avLst/>
          </a:prstGeom>
          <a:noFill/>
          <a:ln w="9525">
            <a:noFill/>
            <a:miter lim="800000"/>
            <a:headEnd/>
            <a:tailEnd/>
          </a:ln>
        </p:spPr>
      </p:pic>
      <p:sp>
        <p:nvSpPr>
          <p:cNvPr id="38915" name="Rectangle 3"/>
          <p:cNvSpPr>
            <a:spLocks noGrp="1" noChangeArrowheads="1"/>
          </p:cNvSpPr>
          <p:nvPr>
            <p:ph type="title"/>
          </p:nvPr>
        </p:nvSpPr>
        <p:spPr>
          <a:xfrm>
            <a:off x="323850" y="838200"/>
            <a:ext cx="8439150" cy="5562600"/>
          </a:xfrm>
        </p:spPr>
        <p:txBody>
          <a:bodyPr/>
          <a:lstStyle/>
          <a:p>
            <a:r>
              <a:rPr lang="en-US" sz="7200" smtClean="0">
                <a:solidFill>
                  <a:schemeClr val="tx1"/>
                </a:solidFill>
                <a:latin typeface="Bodoni MT Black" pitchFamily="18" charset="0"/>
              </a:rPr>
              <a:t>Thank you</a:t>
            </a:r>
            <a:br>
              <a:rPr lang="en-US" sz="7200" smtClean="0">
                <a:solidFill>
                  <a:schemeClr val="tx1"/>
                </a:solidFill>
                <a:latin typeface="Bodoni MT Black" pitchFamily="18" charset="0"/>
              </a:rPr>
            </a:br>
            <a:r>
              <a:rPr lang="en-US" sz="7200" smtClean="0">
                <a:solidFill>
                  <a:schemeClr val="tx1"/>
                </a:solidFill>
                <a:latin typeface="Bodoni MT Black" pitchFamily="18" charset="0"/>
              </a:rPr>
              <a:t/>
            </a:r>
            <a:br>
              <a:rPr lang="en-US" sz="7200" smtClean="0">
                <a:solidFill>
                  <a:schemeClr val="tx1"/>
                </a:solidFill>
                <a:latin typeface="Bodoni MT Black" pitchFamily="18" charset="0"/>
              </a:rPr>
            </a:br>
            <a:r>
              <a:rPr lang="en-US" sz="7200" smtClean="0">
                <a:solidFill>
                  <a:schemeClr val="tx1"/>
                </a:solidFill>
                <a:latin typeface="Bodoni MT Black" pitchFamily="18" charset="0"/>
              </a:rPr>
              <a:t/>
            </a:r>
            <a:br>
              <a:rPr lang="en-US" sz="7200" smtClean="0">
                <a:solidFill>
                  <a:schemeClr val="tx1"/>
                </a:solidFill>
                <a:latin typeface="Bodoni MT Black" pitchFamily="18" charset="0"/>
              </a:rPr>
            </a:br>
            <a:r>
              <a:rPr lang="en-US" sz="7200" smtClean="0">
                <a:solidFill>
                  <a:schemeClr val="tx1"/>
                </a:solidFill>
                <a:latin typeface="Bodoni MT Black" pitchFamily="18" charset="0"/>
              </a:rPr>
              <a:t/>
            </a:r>
            <a:br>
              <a:rPr lang="en-US" sz="7200" smtClean="0">
                <a:solidFill>
                  <a:schemeClr val="tx1"/>
                </a:solidFill>
                <a:latin typeface="Bodoni MT Black" pitchFamily="18" charset="0"/>
              </a:rPr>
            </a:br>
            <a:r>
              <a:rPr lang="en-US" sz="7200" smtClean="0">
                <a:solidFill>
                  <a:schemeClr val="tx1"/>
                </a:solidFill>
                <a:latin typeface="Bodoni MT Black" pitchFamily="18" charset="0"/>
              </a:rPr>
              <a:t>Questions ?</a:t>
            </a:r>
            <a:r>
              <a:rPr lang="en-US" sz="4000" smtClean="0">
                <a:solidFill>
                  <a:schemeClr val="tx1"/>
                </a:solidFill>
                <a:latin typeface="Bodoni MT Black" pitchFamily="18" charset="0"/>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6200" y="1143000"/>
            <a:ext cx="8991600" cy="5638800"/>
          </a:xfrm>
          <a:prstGeom prst="rect">
            <a:avLst/>
          </a:prstGeom>
          <a:noFill/>
          <a:ln w="9525">
            <a:noFill/>
            <a:miter lim="800000"/>
            <a:headEnd/>
            <a:tailEnd/>
          </a:ln>
        </p:spPr>
      </p:pic>
      <p:sp>
        <p:nvSpPr>
          <p:cNvPr id="11" name="Striped Right Arrow 10"/>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14" name="Striped Right Arrow 13"/>
          <p:cNvSpPr/>
          <p:nvPr/>
        </p:nvSpPr>
        <p:spPr>
          <a:xfrm>
            <a:off x="1752600" y="533400"/>
            <a:ext cx="24384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Muscarinic</a:t>
            </a:r>
            <a:r>
              <a:rPr lang="en-US" b="1" dirty="0">
                <a:solidFill>
                  <a:schemeClr val="tx1"/>
                </a:solidFill>
              </a:rPr>
              <a:t> blocker</a:t>
            </a:r>
          </a:p>
        </p:txBody>
      </p:sp>
      <p:sp>
        <p:nvSpPr>
          <p:cNvPr id="15" name="Striped Right Arrow 14"/>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Ganglionic</a:t>
            </a:r>
            <a:r>
              <a:rPr lang="en-US" b="1" dirty="0">
                <a:solidFill>
                  <a:schemeClr val="tx1"/>
                </a:solidFill>
              </a:rPr>
              <a:t> blockers</a:t>
            </a:r>
          </a:p>
        </p:txBody>
      </p:sp>
      <p:sp>
        <p:nvSpPr>
          <p:cNvPr id="16" name="Striped Right Arrow 15"/>
          <p:cNvSpPr/>
          <p:nvPr/>
        </p:nvSpPr>
        <p:spPr>
          <a:xfrm>
            <a:off x="1143000" y="533400"/>
            <a:ext cx="30480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Neuromuscular blockers</a:t>
            </a:r>
          </a:p>
        </p:txBody>
      </p:sp>
      <p:sp>
        <p:nvSpPr>
          <p:cNvPr id="18" name="Striped Right Arrow 17"/>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Nn</a:t>
            </a:r>
            <a:endParaRPr lang="en-US" b="1" dirty="0">
              <a:solidFill>
                <a:schemeClr val="tx1"/>
              </a:solidFill>
            </a:endParaRPr>
          </a:p>
        </p:txBody>
      </p:sp>
      <p:sp>
        <p:nvSpPr>
          <p:cNvPr id="20" name="Striped Right Arrow 19"/>
          <p:cNvSpPr/>
          <p:nvPr/>
        </p:nvSpPr>
        <p:spPr>
          <a:xfrm>
            <a:off x="27432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M</a:t>
            </a:r>
          </a:p>
        </p:txBody>
      </p:sp>
      <p:sp>
        <p:nvSpPr>
          <p:cNvPr id="21" name="Striped Right Arrow 20"/>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22" name="Striped Right Arrow 21"/>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24" name="Striped Right Arrow 23"/>
          <p:cNvSpPr/>
          <p:nvPr/>
        </p:nvSpPr>
        <p:spPr>
          <a:xfrm>
            <a:off x="26670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25" name="Striped Right Arrow 24"/>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Ach</a:t>
            </a:r>
          </a:p>
        </p:txBody>
      </p:sp>
      <p:sp>
        <p:nvSpPr>
          <p:cNvPr id="19" name="Striped Right Arrow 18"/>
          <p:cNvSpPr/>
          <p:nvPr/>
        </p:nvSpPr>
        <p:spPr>
          <a:xfrm>
            <a:off x="28194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Nm</a:t>
            </a:r>
          </a:p>
        </p:txBody>
      </p:sp>
      <p:sp>
        <p:nvSpPr>
          <p:cNvPr id="26" name="Striped Right Arrow 25"/>
          <p:cNvSpPr/>
          <p:nvPr/>
        </p:nvSpPr>
        <p:spPr>
          <a:xfrm>
            <a:off x="28956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Nn</a:t>
            </a:r>
            <a:endParaRPr lang="en-US" b="1" dirty="0">
              <a:solidFill>
                <a:schemeClr val="tx1"/>
              </a:solidFill>
            </a:endParaRPr>
          </a:p>
        </p:txBody>
      </p:sp>
      <p:sp>
        <p:nvSpPr>
          <p:cNvPr id="27" name="Striped Right Arrow 26"/>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Nn</a:t>
            </a:r>
            <a:endParaRPr lang="en-US" b="1" dirty="0">
              <a:solidFill>
                <a:schemeClr val="tx1"/>
              </a:solidFill>
            </a:endParaRPr>
          </a:p>
        </p:txBody>
      </p:sp>
      <p:sp>
        <p:nvSpPr>
          <p:cNvPr id="28" name="Striped Right Arrow 27"/>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Ganglionic</a:t>
            </a:r>
            <a:r>
              <a:rPr lang="en-US" b="1" dirty="0">
                <a:solidFill>
                  <a:schemeClr val="tx1"/>
                </a:solidFill>
              </a:rPr>
              <a:t> blockers</a:t>
            </a:r>
          </a:p>
        </p:txBody>
      </p:sp>
      <p:sp>
        <p:nvSpPr>
          <p:cNvPr id="29" name="Striped Right Arrow 28"/>
          <p:cNvSpPr/>
          <p:nvPr/>
        </p:nvSpPr>
        <p:spPr>
          <a:xfrm>
            <a:off x="1600200" y="5334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Ganglionic</a:t>
            </a:r>
            <a:r>
              <a:rPr lang="en-US" b="1" dirty="0">
                <a:solidFill>
                  <a:schemeClr val="tx1"/>
                </a:solidFill>
              </a:rPr>
              <a:t> blockers</a:t>
            </a:r>
          </a:p>
        </p:txBody>
      </p:sp>
      <p:sp>
        <p:nvSpPr>
          <p:cNvPr id="10" name="TextBox 9"/>
          <p:cNvSpPr txBox="1"/>
          <p:nvPr/>
        </p:nvSpPr>
        <p:spPr>
          <a:xfrm>
            <a:off x="838200" y="228600"/>
            <a:ext cx="6477000" cy="707886"/>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a:spAutoFit/>
          </a:bodyPr>
          <a:lstStyle/>
          <a:p>
            <a:pPr fontAlgn="auto">
              <a:spcBef>
                <a:spcPts val="0"/>
              </a:spcBef>
              <a:spcAft>
                <a:spcPts val="0"/>
              </a:spcAft>
              <a:defRPr/>
            </a:pPr>
            <a:r>
              <a:rPr lang="en-US" sz="4000" b="1" dirty="0">
                <a:solidFill>
                  <a:srgbClr val="FF0000"/>
                </a:solidFill>
                <a:latin typeface="Algerian" pitchFamily="82" charset="0"/>
                <a:cs typeface="+mn-cs"/>
              </a:rPr>
              <a:t>Anticholinergic Drugs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788 0.00162 C 0.10521 0.00486 0.14218 0.01204 0.17968 0.01435 C 0.1908 0.0169 0.20191 0.01782 0.21302 0.01898 C 0.22396 0.0287 0.24097 0.03009 0.25364 0.03171 C 0.25955 0.03588 0.26614 0.03773 0.27257 0.03958 C 0.27916 0.04398 0.28698 0.04792 0.29409 0.05069 C 0.29705 0.0537 0.30069 0.05556 0.30364 0.0588 C 0.31076 0.06667 0.30069 0.06111 0.30955 0.06505 C 0.31163 0.06806 0.31458 0.06991 0.31666 0.07292 C 0.32014 0.07801 0.32309 0.08356 0.32621 0.08889 C 0.33316 0.10093 0.33819 0.11829 0.34757 0.12708 C 0.35208 0.14468 0.34461 0.11713 0.35121 0.13657 C 0.3533 0.14259 0.35312 0.15 0.3559 0.15556 C 0.36041 0.16435 0.36163 0.17523 0.36302 0.18565 C 0.36441 0.19606 0.36389 0.19236 0.36666 0.20324 C 0.36753 0.20648 0.36909 0.21273 0.36909 0.21273 C 0.37066 0.22639 0.37066 0.24028 0.37257 0.25394 C 0.37378 0.26227 0.37621 0.27106 0.37621 0.2794 " pathEditMode="relative" ptsTypes="fffffffffffffffffA">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2.22222E-6 C 0.004 0.00556 0.00764 0.01227 0.01059 0.01898 C 0.01233 0.02315 0.01545 0.03172 0.01545 0.03195 C 0.01806 0.04537 0.01927 0.03843 0.01771 0.05556 C 0.01875 0.06227 0.01997 0.06945 0.02136 0.07616 C 0.02205 0.0794 0.02379 0.08565 0.02379 0.08588 C 0.02466 0.12153 0.03021 0.16922 0.02136 0.20486 C 0.01945 0.22222 0.01545 0.23843 0.01302 0.25556 C 0.01146 0.26713 0.01042 0.27894 0.00834 0.29051 C 0.0066 0.3 0.00608 0.30949 0.00469 0.31898 C 0.004 0.32338 0.00226 0.33172 0.00226 0.33195 C 0.00261 0.35602 0.00278 0.38056 0.00348 0.40486 C 0.00365 0.41065 0.00278 0.41806 0.00591 0.42222 C 0.00938 0.42685 0.01754 0.42639 0.02257 0.42871 C 0.02327 0.43241 0.025 0.43588 0.025 0.43982 C 0.025 0.44144 0.02379 0.44445 0.02379 0.44468 " pathEditMode="relative" rAng="0" ptsTypes="fffffffffffffffA">
                                      <p:cBhvr>
                                        <p:cTn id="10" dur="2000" fill="hold"/>
                                        <p:tgtEl>
                                          <p:spTgt spid="24"/>
                                        </p:tgtEl>
                                        <p:attrNameLst>
                                          <p:attrName>ppt_x</p:attrName>
                                          <p:attrName>ppt_y</p:attrName>
                                        </p:attrNameLst>
                                      </p:cBhvr>
                                      <p:rCtr x="1500" y="22200"/>
                                    </p:animMotion>
                                  </p:childTnLst>
                                </p:cTn>
                              </p:par>
                              <p:par>
                                <p:cTn id="11" presetID="0" presetClass="path" presetSubtype="0" accel="50000" decel="50000" fill="hold" nodeType="withEffect">
                                  <p:stCondLst>
                                    <p:cond delay="0"/>
                                  </p:stCondLst>
                                  <p:childTnLst>
                                    <p:animMotion origin="layout" path="M -5.55556E-7 -3.7037E-7 C 0.00451 0.00324 0.00816 0.00764 0.01302 0.00949 C 0.01423 0.01065 0.01545 0.01181 0.01666 0.01273 C 0.01771 0.01343 0.01944 0.01296 0.02014 0.01435 C 0.02118 0.01667 0.02083 0.01968 0.02135 0.02222 C 0.02205 0.02546 0.02291 0.02847 0.02378 0.03171 C 0.02465 0.03495 0.02621 0.04144 0.02621 0.04144 C 0.02656 0.04468 0.02673 0.04792 0.02725 0.05093 C 0.02778 0.05417 0.02968 0.06042 0.02968 0.06042 C 0.02847 0.09792 0.03038 0.13565 0.02135 0.17153 C 0.01979 0.18611 0.01649 0.19884 0.01302 0.21273 C 0.01076 0.23611 0.00816 0.25926 0.0059 0.28264 C 0.01041 0.31134 0.00659 0.3412 0.00347 0.36991 C 0.0026 0.38542 0.00139 0.39931 -5.55556E-7 0.41435 C -0.00104 0.43843 -0.00139 0.46181 0.00121 0.48588 C 0.00191 0.49167 0.0033 0.49583 0.00468 0.50162 C 0.00555 0.50486 0.00712 0.51111 0.00712 0.51111 C 0.00937 0.53194 0.01666 0.57245 0.02621 0.59051 C 0.02743 0.59931 0.02847 0.6081 0.0368 0.6081 " pathEditMode="relative" ptsTypes="ffffffffffffffffffA">
                                      <p:cBhvr>
                                        <p:cTn id="12" dur="2000" fill="hold"/>
                                        <p:tgtEl>
                                          <p:spTgt spid="2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025 -2.22222E-6 C -0.02118 0.00486 -0.01997 0.01019 -0.01545 0.01412 C -0.01216 0.02732 -0.00295 0.03634 0.00121 0.04908 C 0.0092 0.07338 0.01927 0.09699 0.02986 0.11898 C 0.03472 0.12917 0.03663 0.14213 0.04288 0.1507 C 0.04409 0.15486 0.04479 0.15949 0.04652 0.16343 C 0.05034 0.17246 0.05573 0.18033 0.05833 0.19028 C 0.05885 0.20093 0.06076 0.21158 0.06076 0.22222 C 0.06076 0.25047 0.05677 0.28079 0.05 0.30787 C 0.04896 0.31783 0.04809 0.32801 0.04652 0.33797 C 0.04409 0.37662 0.04774 0.41574 0.04288 0.45394 C 0.04323 0.48009 0.03646 0.53704 0.05607 0.56343 C 0.06146 0.57824 0.05816 0.57292 0.06441 0.58079 C 0.06684 0.5919 0.06336 0.57917 0.06909 0.59028 C 0.07066 0.59329 0.07118 0.59676 0.07274 0.6 C 0.07743 0.61991 0.07274 0.59815 0.07621 0.62037 C 0.0776 0.62917 0.08073 0.63704 0.08211 0.64584 C 0.08264 0.64908 0.08246 0.65232 0.08333 0.65556 C 0.0842 0.65834 0.08593 0.66065 0.08698 0.66343 C 0.0901 0.67246 0.09097 0.68218 0.09531 0.69028 C 0.09618 0.69352 0.09739 0.69653 0.09774 0.7 C 0.09809 0.70417 0.09757 0.70857 0.09878 0.71204 C 0.0993 0.71435 0.10121 0.71459 0.10243 0.71574 C 0.10711 0.72523 0.11041 0.73843 0.11909 0.74259 C 0.12465 0.75324 0.13333 0.76204 0.14288 0.76482 C 0.14652 0.76597 0.15364 0.76759 0.15364 0.76783 C 0.15729 0.77547 0.15607 0.78079 0.14878 0.78079 " pathEditMode="relative" rAng="0" ptsTypes="ffffffffffffffffffffffffffA">
                                      <p:cBhvr>
                                        <p:cTn id="14" dur="2000" fill="hold"/>
                                        <p:tgtEl>
                                          <p:spTgt spid="22"/>
                                        </p:tgtEl>
                                        <p:attrNameLst>
                                          <p:attrName>ppt_x</p:attrName>
                                          <p:attrName>ppt_y</p:attrName>
                                        </p:attrNameLst>
                                      </p:cBhvr>
                                      <p:rCtr x="9100" y="390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6.93889E-18 -1.11111E-6 C 0.00729 0.00602 0.01215 0.01597 0.01909 0.02222 C 0.02205 0.02801 0.02534 0.03264 0.02864 0.03796 C 0.03281 0.04468 0.03698 0.05556 0.04166 0.06181 C 0.04809 0.07037 0.04496 0.0625 0.05 0.07292 C 0.05434 0.08195 0.06146 0.09908 0.06788 0.10463 C 0.07222 0.11435 0.07569 0.12338 0.07968 0.13333 C 0.08194 0.13866 0.08437 0.14398 0.08698 0.14908 C 0.08819 0.15116 0.08941 0.15324 0.09045 0.15556 C 0.09479 0.1662 0.09861 0.17708 0.10364 0.18727 C 0.10555 0.19838 0.10972 0.20787 0.11423 0.21736 C 0.11614 0.22732 0.11458 0.22176 0.12031 0.23333 C 0.12222 0.23704 0.12205 0.24213 0.12378 0.24583 C 0.125 0.24861 0.12604 0.25116 0.12743 0.25394 C 0.13732 0.2713 0.14739 0.29051 0.1559 0.30949 C 0.1618 0.32222 0.16458 0.3375 0.17031 0.3507 C 0.17343 0.35764 0.17673 0.36482 0.17864 0.37292 C 0.18211 0.38727 0.1809 0.40301 0.18455 0.41736 C 0.18489 0.43426 0.18489 0.45116 0.18576 0.46806 C 0.18646 0.48264 0.19114 0.49745 0.19409 0.51088 C 0.19722 0.52546 0.19861 0.53866 0.20364 0.55208 C 0.20451 0.56134 0.20625 0.56597 0.20833 0.57431 C 0.20989 0.59329 0.21823 0.62037 0.225 0.63796 C 0.22743 0.64445 0.22795 0.65093 0.2309 0.65695 C 0.23385 0.67269 0.23923 0.68658 0.24635 0.69977 C 0.24861 0.7081 0.25382 0.71875 0.25955 0.72361 C 0.26041 0.725 0.26093 0.72708 0.26198 0.72824 C 0.26284 0.7294 0.26458 0.7287 0.26545 0.72986 C 0.26736 0.73241 0.26718 0.73704 0.26909 0.73958 C 0.27222 0.74375 0.27639 0.74607 0.27968 0.75046 C 0.28246 0.76134 0.2875 0.76759 0.29409 0.77431 C 0.29566 0.78009 0.30034 0.78912 0.30364 0.79329 C 0.30364 0.79329 0.30295 0.79005 0.30243 0.78866 C 0.30173 0.78727 0.30069 0.78565 0.3 0.78403 C 0.29948 0.78241 0.29878 0.77917 0.29878 0.77917 " pathEditMode="relative" ptsTypes="ffffffffffffffffffffffffffffffffffA">
                                      <p:cBhvr>
                                        <p:cTn id="18" dur="2000" fill="hold"/>
                                        <p:tgtEl>
                                          <p:spTgt spid="2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4" presetClass="exit" presetSubtype="16" fill="hold" nodeType="withEffect">
                                  <p:stCondLst>
                                    <p:cond delay="0"/>
                                  </p:stCondLst>
                                  <p:childTnLst>
                                    <p:animEffect transition="out" filter="box(in)">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par>
                                <p:cTn id="27" presetID="4" presetClass="exit" presetSubtype="16" fill="hold" nodeType="withEffect">
                                  <p:stCondLst>
                                    <p:cond delay="0"/>
                                  </p:stCondLst>
                                  <p:childTnLst>
                                    <p:animEffect transition="out" filter="box(in)">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77556E-17 -1.11111E-6 C 0.00799 0.00208 0.01458 0.00741 0.02257 0.00949 C 0.03264 0.01644 0.04479 0.02083 0.0559 0.02384 C 0.0625 0.02847 0.06962 0.02708 0.07622 0.03171 C 0.0816 0.03542 0.08594 0.03866 0.09167 0.0412 C 0.1158 0.06366 0.15521 0.05347 0.18455 0.06181 C 0.18576 0.06296 0.18681 0.06412 0.18802 0.06505 C 0.18924 0.06574 0.19063 0.06574 0.19167 0.06667 C 0.19306 0.06783 0.19375 0.07014 0.19514 0.07153 C 0.19965 0.0757 0.20573 0.07755 0.21059 0.08102 C 0.21632 0.08519 0.22083 0.0882 0.22726 0.09051 C 0.23472 0.09722 0.24253 0.10301 0.25122 0.10625 C 0.25191 0.10787 0.25243 0.10972 0.25347 0.11111 C 0.25451 0.1125 0.25642 0.11273 0.25712 0.11435 C 0.25903 0.11898 0.25868 0.12662 0.26059 0.13171 C 0.26424 0.1419 0.26823 0.15417 0.275 0.16181 C 0.27708 0.16412 0.27986 0.16458 0.28212 0.16667 C 0.28455 0.17662 0.28976 0.18472 0.29514 0.19213 C 0.29688 0.19908 0.29983 0.19653 0.30226 0.20324 C 0.3066 0.21505 0.31215 0.22708 0.31545 0.23958 C 0.3151 0.25116 0.31493 0.26296 0.31424 0.27454 C 0.31406 0.27616 0.3125 0.27778 0.31302 0.2794 C 0.31354 0.28102 0.31545 0.28056 0.31667 0.28102 C 0.32396 0.27755 0.31892 0.2794 0.33212 0.2794 " pathEditMode="relative" rAng="0" ptsTypes="fffffffffffffffffffffffA">
                                      <p:cBhvr>
                                        <p:cTn id="39" dur="2000" fill="hold"/>
                                        <p:tgtEl>
                                          <p:spTgt spid="19"/>
                                        </p:tgtEl>
                                        <p:attrNameLst>
                                          <p:attrName>ppt_x</p:attrName>
                                          <p:attrName>ppt_y</p:attrName>
                                        </p:attrNameLst>
                                      </p:cBhvr>
                                      <p:rCtr x="16600" y="14100"/>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3.33333E-6 -0.02222 C 0.00886 -0.0199 0.0132 -0.0125 0.02032 -0.00625 C 0.02205 -0.00277 0.02466 -0.00023 0.02622 0.00324 C 0.03212 0.01736 0.03195 0.03681 0.03334 0.05232 C 0.03195 0.08125 0.02952 0.1125 0.02136 0.13982 C 0.01945 0.15695 0.01528 0.17338 0.01302 0.19051 C 0.01407 0.24491 0.01424 0.29954 0.01545 0.35394 C 0.01563 0.35949 0.0191 0.36991 0.0191 0.37014 C 0.01702 0.37778 0.01754 0.37292 0.02032 0.38426 C 0.02118 0.38797 0.02344 0.39051 0.025 0.39375 C 0.029 0.40162 0.03212 0.41042 0.03802 0.41598 C 0.03959 0.42223 0.03924 0.41898 0.03924 0.42547 " pathEditMode="relative" rAng="0" ptsTypes="fffffffffffA">
                                      <p:cBhvr>
                                        <p:cTn id="43" dur="2000" fill="hold"/>
                                        <p:tgtEl>
                                          <p:spTgt spid="26"/>
                                        </p:tgtEl>
                                        <p:attrNameLst>
                                          <p:attrName>ppt_x</p:attrName>
                                          <p:attrName>ppt_y</p:attrName>
                                        </p:attrNameLst>
                                      </p:cBhvr>
                                      <p:rCtr x="2000" y="22400"/>
                                    </p:animMotion>
                                  </p:childTnLst>
                                </p:cTn>
                              </p:par>
                              <p:par>
                                <p:cTn id="44" presetID="0" presetClass="path" presetSubtype="0" accel="50000" decel="50000" fill="hold" nodeType="withEffect">
                                  <p:stCondLst>
                                    <p:cond delay="0"/>
                                  </p:stCondLst>
                                  <p:childTnLst>
                                    <p:animMotion origin="layout" path="M 2.77778E-6 8.67362E-19 C 0.00608 0.00556 0.00191 0.00023 0.00469 0.01111 C 0.00781 0.02338 0.01215 0.03542 0.01545 0.04769 C 0.02014 0.08981 0.01997 0.13241 0.02135 0.17477 C 0.02257 0.21481 0.02205 0.24491 0.03924 0.27778 C 0.04097 0.29398 0.04236 0.30926 0.03802 0.32523 C 0.03663 0.33681 0.03663 0.34931 0.03455 0.36042 C 0.03368 0.36458 0.0309 0.36759 0.02969 0.37153 C 0.02691 0.38079 0.02726 0.38889 0.02257 0.39699 C 0.02188 0.40185 0.02014 0.40625 0.02014 0.41111 C 0.02014 0.43356 0.02292 0.45648 0.02847 0.47778 C 0.02934 0.48611 0.0309 0.49329 0.03212 0.50162 C 0.03472 0.53611 0.03177 0.52338 0.03681 0.54144 C 0.03767 0.55417 0.03767 0.56435 0.04288 0.57477 C 0.04514 0.58426 0.04688 0.59167 0.05469 0.59537 C 0.05695 0.6037 0.06129 0.60995 0.06424 0.61759 " pathEditMode="relative" ptsTypes="fffffffffffffffA">
                                      <p:cBhvr>
                                        <p:cTn id="45" dur="2000" fill="hold"/>
                                        <p:tgtEl>
                                          <p:spTgt spid="27"/>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03316 0.00139 C -0.02552 0.00486 -0.03334 0 -0.02604 0.0125 C -0.02483 0.01458 -0.02257 0.01551 -0.02118 0.01736 C -0.01146 0.03032 -0.00226 0.04444 0.00503 0.06019 C 0.00677 0.0713 0.0085 0.08241 0.01336 0.0919 C 0.01684 0.10648 0.02152 0.11991 0.02517 0.13472 C 0.02725 0.14329 0.0283 0.15116 0.03229 0.15856 C 0.0342 0.16944 0.03698 0.17708 0.03958 0.18727 C 0.0408 0.19792 0.04236 0.20856 0.04427 0.21898 C 0.04496 0.23889 0.04566 0.28727 0.05503 0.30602 C 0.05711 0.32222 0.06093 0.33981 0.06562 0.35509 C 0.06684 0.35926 0.06927 0.3625 0.07048 0.36644 C 0.07586 0.3831 0.08003 0.39977 0.08836 0.41412 C 0.09097 0.42755 0.09566 0.44074 0.09896 0.45394 C 0.10104 0.46273 0.10104 0.47176 0.10503 0.47917 C 0.10659 0.48704 0.1085 0.49491 0.10972 0.50278 C 0.11076 0.51528 0.11232 0.52546 0.11458 0.53796 C 0.11597 0.55648 0.11927 0.57477 0.1217 0.59329 C 0.12205 0.61551 0.12239 0.6375 0.12291 0.65995 C 0.12343 0.68102 0.12135 0.70648 0.13125 0.725 C 0.13264 0.73148 0.1342 0.73403 0.13836 0.7375 C 0.14201 0.7456 0.15434 0.75694 0.16093 0.75972 C 0.16267 0.7669 0.16562 0.7794 0.16562 0.78681 " pathEditMode="relative" rAng="0" ptsTypes="ffffffffffffffffffffffA">
                                      <p:cBhvr>
                                        <p:cTn id="47" dur="2000" fill="hold"/>
                                        <p:tgtEl>
                                          <p:spTgt spid="18"/>
                                        </p:tgtEl>
                                        <p:attrNameLst>
                                          <p:attrName>ppt_x</p:attrName>
                                          <p:attrName>ppt_y</p:attrName>
                                        </p:attrNameLst>
                                      </p:cBhvr>
                                      <p:rCtr x="9900" y="39200"/>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1666 0 C -0.01458 0.0037 -0.01232 0.00833 -0.00955 0.01111 C -0.00104 0.01921 0.01007 0.02153 0.01667 0.03333 C 0.02084 0.04097 0.0224 0.04931 0.02605 0.05718 C 0.02709 0.05949 0.02848 0.06134 0.02969 0.06343 C 0.03125 0.06644 0.03438 0.07292 0.03438 0.07315 C 0.03716 0.08796 0.03316 0.0713 0.03924 0.08403 C 0.04115 0.08796 0.04393 0.09676 0.04393 0.09699 C 0.04775 0.12153 0.04931 0.14606 0.05105 0.1713 C 0.05139 0.17778 0.05261 0.18403 0.05348 0.19051 C 0.05417 0.1963 0.05591 0.20787 0.05591 0.2081 C 0.05782 0.24005 0.05747 0.27222 0.07136 0.3 C 0.07344 0.31042 0.07761 0.3294 0.08212 0.33796 C 0.09098 0.37315 0.08247 0.41319 0.09167 0.44907 C 0.09306 0.46227 0.09306 0.47546 0.09757 0.48727 C 0.09931 0.50556 0.10261 0.5206 0.10938 0.53657 C 0.11216 0.55069 0.1217 0.55764 0.12969 0.56667 C 0.13351 0.57106 0.13629 0.57569 0.14045 0.5794 C 0.14601 0.59097 0.15486 0.59884 0.16424 0.60463 C 0.16962 0.61528 0.17518 0.62616 0.18334 0.63333 C 0.18629 0.63866 0.19028 0.64329 0.19271 0.64907 C 0.19601 0.65671 0.19653 0.66343 0.20105 0.66991 C 0.20539 0.6838 0.21233 0.69491 0.21771 0.70787 C 0.22761 0.73194 0.2375 0.75648 0.25226 0.77616 C 0.25782 0.78356 0.27552 0.78704 0.28334 0.79051 C 0.29236 0.79005 0.30157 0.79028 0.31059 0.78889 C 0.31302 0.78843 0.31771 0.78565 0.31771 0.78588 C 0.31789 0.78565 0.32848 0.79306 0.32848 0.78889 " pathEditMode="relative" rAng="0" ptsTypes="fffffffffffffffffffffffffffA">
                                      <p:cBhvr>
                                        <p:cTn id="51" dur="2000" fill="hold"/>
                                        <p:tgtEl>
                                          <p:spTgt spid="20"/>
                                        </p:tgtEl>
                                        <p:attrNameLst>
                                          <p:attrName>ppt_x</p:attrName>
                                          <p:attrName>ppt_y</p:attrName>
                                        </p:attrNameLst>
                                      </p:cBhvr>
                                      <p:rCtr x="17300" y="39700"/>
                                    </p:animMotion>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nodeType="clickEffect">
                                  <p:stCondLst>
                                    <p:cond delay="0"/>
                                  </p:stCondLst>
                                  <p:childTnLst>
                                    <p:animEffect transition="out" filter="box(in)">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4" presetClass="exit" presetSubtype="16" fill="hold" nodeType="withEffect">
                                  <p:stCondLst>
                                    <p:cond delay="0"/>
                                  </p:stCondLst>
                                  <p:childTnLst>
                                    <p:animEffect transition="out" filter="box(in)">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4" presetClass="exit" presetSubtype="16" fill="hold" nodeType="withEffect">
                                  <p:stCondLst>
                                    <p:cond delay="0"/>
                                  </p:stCondLst>
                                  <p:childTnLst>
                                    <p:animEffect transition="out" filter="box(in)">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4" presetClass="exit" presetSubtype="16" fill="hold" nodeType="withEffect">
                                  <p:stCondLst>
                                    <p:cond delay="0"/>
                                  </p:stCondLst>
                                  <p:childTnLst>
                                    <p:animEffect transition="out" filter="box(in)">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4" presetClass="exit" presetSubtype="16" fill="hold" nodeType="withEffect">
                                  <p:stCondLst>
                                    <p:cond delay="0"/>
                                  </p:stCondLst>
                                  <p:childTnLst>
                                    <p:animEffect transition="out" filter="box(in)">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nodeType="clickEffect">
                                  <p:stCondLst>
                                    <p:cond delay="0"/>
                                  </p:stCondLst>
                                  <p:childTnLst>
                                    <p:animMotion origin="layout" path="M -1.38889E-6 -7.40741E-7 C 0.01719 0.00185 0.01649 0.00139 0.02986 0.01412 C 0.03594 0.01991 0.03073 0.01482 0.03698 0.0206 C 0.03819 0.02176 0.04045 0.02384 0.04045 0.02384 C 0.04323 0.02917 0.04809 0.03611 0.05243 0.03796 C 0.05364 0.03959 0.05451 0.04144 0.0559 0.04283 C 0.05816 0.04514 0.06319 0.04908 0.06319 0.04908 C 0.0651 0.0581 0.06267 0.05046 0.06788 0.05718 C 0.06892 0.05857 0.06927 0.06065 0.07031 0.06181 C 0.07239 0.06435 0.07743 0.06829 0.07743 0.06829 C 0.08038 0.07384 0.08281 0.07408 0.08698 0.07778 C 0.09288 0.08982 0.10469 0.09236 0.11319 0.1 C 0.12291 0.10857 0.11528 0.1044 0.12257 0.10787 C 0.12743 0.11435 0.13368 0.11713 0.13923 0.12222 C 0.14357 0.13056 0.15989 0.13773 0.16788 0.14121 C 0.17257 0.14746 0.17795 0.15046 0.18333 0.15556 C 0.19097 0.17037 0.21024 0.17986 0.22257 0.18565 C 0.23021 0.18935 0.23385 0.19468 0.24166 0.19676 C 0.24496 0.19977 0.24878 0.20255 0.25243 0.20463 C 0.25469 0.20602 0.25712 0.20671 0.25955 0.20787 C 0.26076 0.20834 0.26319 0.20949 0.26319 0.20949 C 0.26476 0.21898 0.26979 0.22176 0.27257 0.23009 C 0.27569 0.23982 0.27864 0.24676 0.28333 0.25533 C 0.28489 0.25857 0.28837 0.2588 0.29045 0.26019 C 0.30173 0.26783 0.30555 0.26968 0.3191 0.26968 " pathEditMode="relative" ptsTypes="ffffffffffffffffffffffffA">
                                      <p:cBhvr>
                                        <p:cTn id="72" dur="2000" fill="hold"/>
                                        <p:tgtEl>
                                          <p:spTgt spid="16"/>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04409 -1.11111E-6 C 0.04965 0.00046 0.05521 0.00023 0.06076 0.00162 C 0.06701 0.00324 0.06944 0.01736 0.075 0.02222 C 0.07691 0.03264 0.07656 0.04352 0.07864 0.05394 C 0.07812 0.08171 0.08125 0.10995 0.07152 0.13495 C 0.06927 0.14977 0.0651 0.16366 0.05729 0.17477 C 0.05347 0.18935 0.04722 0.20185 0.04288 0.21597 C 0.04149 0.22014 0.04097 0.22477 0.03941 0.2287 C 0.03767 0.23264 0.03333 0.23982 0.03333 0.24005 C 0.03194 0.24583 0.02882 0.24884 0.02621 0.25394 C 0.02482 0.25949 0.02413 0.26343 0.02152 0.26829 C 0.01857 0.2794 0.02048 0.275 0.01666 0.28264 C 0.01371 0.30046 0.01163 0.31991 0.00364 0.33495 C 0.00069 0.3463 0.0033 0.34259 -0.00226 0.34769 C -0.00382 0.35093 -0.00556 0.35394 -0.00712 0.35695 C -0.01198 0.36667 -0.0092 0.37778 -0.01667 0.38727 C -0.01841 0.3956 -0.02292 0.39931 -0.02604 0.40648 C -0.02691 0.40857 -0.02778 0.41065 -0.02848 0.41273 C -0.02934 0.41574 -0.03091 0.42222 -0.03091 0.42245 C -0.03212 0.43889 -0.02934 0.43449 -0.03334 0.43982 " pathEditMode="relative" rAng="0" ptsTypes="fffffffffffffffffffA">
                                      <p:cBhvr>
                                        <p:cTn id="76" dur="2000" fill="hold"/>
                                        <p:tgtEl>
                                          <p:spTgt spid="29"/>
                                        </p:tgtEl>
                                        <p:attrNameLst>
                                          <p:attrName>ppt_x</p:attrName>
                                          <p:attrName>ppt_y</p:attrName>
                                        </p:attrNameLst>
                                      </p:cBhvr>
                                      <p:rCtr x="-2000" y="22000"/>
                                    </p:animMotion>
                                  </p:childTnLst>
                                </p:cTn>
                              </p:par>
                              <p:par>
                                <p:cTn id="77" presetID="0" presetClass="path" presetSubtype="0" accel="50000" decel="50000" fill="hold" nodeType="withEffect">
                                  <p:stCondLst>
                                    <p:cond delay="0"/>
                                  </p:stCondLst>
                                  <p:childTnLst>
                                    <p:animMotion origin="layout" path="M 0.05278 -0.01111 C 0.05729 -0.00509 0.05955 0.00116 0.06458 0.00625 C 0.06858 0.01644 0.06667 0.01042 0.06944 0.02523 C 0.06979 0.02732 0.07066 0.03172 0.07066 0.03195 C 0.06927 0.05301 0.06563 0.07477 0.05399 0.09028 C 0.05191 0.09861 0.04705 0.10672 0.04323 0.11389 C 0.04063 0.13449 0.04444 0.11528 0.03837 0.12847 C 0.03455 0.13658 0.03733 0.13496 0.0349 0.14283 C 0.0316 0.15324 0.02969 0.15648 0.02778 0.16667 C 0.03003 0.17801 0.03003 0.19028 0.0349 0.2 C 0.03333 0.21158 0.03194 0.21574 0.02778 0.22685 C 0.02622 0.23102 0.0217 0.23797 0.0217 0.2382 C 0.02031 0.24468 0.02031 0.24676 0.0158 0.2507 C 0.01372 0.26134 0.00799 0.26945 0.00625 0.28079 C 0.00434 0.29306 0.00156 0.30509 -0.00087 0.31736 C -0.00278 0.32755 -0.0026 0.33218 -0.00799 0.33959 C -0.01285 0.3588 -0.01858 0.37755 -0.02344 0.39676 C -0.02639 0.40857 -0.02899 0.4213 -0.03177 0.43334 C -0.03385 0.44259 -0.0349 0.45185 -0.03889 0.46019 C -0.04358 0.49005 -0.03906 0.45926 -0.04132 0.53334 C -0.04167 0.54445 -0.04149 0.55533 -0.04844 0.56181 C -0.05 0.56783 -0.04809 0.5956 -0.0401 0.59653 C -0.03177 0.59746 -0.02344 0.59653 -0.0151 0.59653 " pathEditMode="relative" rAng="0" ptsTypes="ffffffffffffffffffffffA">
                                      <p:cBhvr>
                                        <p:cTn id="78" dur="2000" fill="hold"/>
                                        <p:tgtEl>
                                          <p:spTgt spid="28"/>
                                        </p:tgtEl>
                                        <p:attrNameLst>
                                          <p:attrName>ppt_x</p:attrName>
                                          <p:attrName>ppt_y</p:attrName>
                                        </p:attrNameLst>
                                      </p:cBhvr>
                                      <p:rCtr x="-4300" y="30400"/>
                                    </p:animMotion>
                                  </p:childTnLst>
                                </p:cTn>
                              </p:par>
                              <p:par>
                                <p:cTn id="79" presetID="0" presetClass="path" presetSubtype="0" accel="50000" decel="50000" fill="hold" nodeType="withEffect">
                                  <p:stCondLst>
                                    <p:cond delay="0"/>
                                  </p:stCondLst>
                                  <p:childTnLst>
                                    <p:animMotion origin="layout" path="M 0.05069 -0.01111 C 0.05677 -0.00879 0.06007 -0.00324 0.06389 0.00301 C 0.06597 0.00648 0.06979 0.01412 0.06979 0.01435 C 0.07205 0.02593 0.075 0.03727 0.07691 0.04908 C 0.07795 0.07037 0.07639 0.07269 0.08177 0.08727 C 0.08385 0.10023 0.08681 0.11273 0.0901 0.12523 C 0.08906 0.14028 0.0901 0.14422 0.08281 0.15394 C 0.08038 0.16088 0.07795 0.16389 0.07448 0.16968 C 0.07101 0.17523 0.07205 0.17824 0.06736 0.18241 C 0.0658 0.18889 0.06233 0.18889 0.06024 0.19514 C 0.05729 0.20394 0.05608 0.21435 0.05434 0.22361 C 0.0533 0.23634 0.05243 0.25139 0.04948 0.26343 C 0.04861 0.27315 0.04792 0.28241 0.04601 0.2919 C 0.04427 0.31829 0.04566 0.34514 0.04236 0.3713 C 0.0408 0.40347 0.0408 0.43588 0.03767 0.46806 C 0.03819 0.49375 0.03333 0.52801 0.04236 0.55394 C 0.0434 0.56088 0.04531 0.56759 0.04601 0.57454 C 0.04722 0.58565 0.04722 0.59398 0.05191 0.60301 C 0.05503 0.61551 0.05087 0.60023 0.05556 0.6125 C 0.05764 0.61806 0.05729 0.62454 0.05903 0.63009 C 0.06163 0.63797 0.06476 0.64607 0.06736 0.65394 C 0.06979 0.66134 0.07014 0.66783 0.07344 0.67454 C 0.07483 0.68102 0.0776 0.68797 0.08056 0.69352 C 0.08368 0.70602 0.08576 0.71597 0.09115 0.72685 C 0.09323 0.73125 0.10191 0.73334 0.10191 0.73357 C 0.10365 0.73658 0.10521 0.74537 0.10781 0.74746 C 0.11354 0.75209 0.11927 0.7507 0.12569 0.7507 " pathEditMode="relative" rAng="0" ptsTypes="ffffffffffffffffffffffffffA">
                                      <p:cBhvr>
                                        <p:cTn id="80" dur="2000" fill="hold"/>
                                        <p:tgtEl>
                                          <p:spTgt spid="15"/>
                                        </p:tgtEl>
                                        <p:attrNameLst>
                                          <p:attrName>ppt_x</p:attrName>
                                          <p:attrName>ppt_y</p:attrName>
                                        </p:attrNameLst>
                                      </p:cBhvr>
                                      <p:rCtr x="2900" y="38100"/>
                                    </p:animMotion>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nodeType="clickEffect">
                                  <p:stCondLst>
                                    <p:cond delay="0"/>
                                  </p:stCondLst>
                                  <p:childTnLst>
                                    <p:animMotion origin="layout" path="M 5.55112E-17 0.02222 C 0.00417 0.03333 0.00122 0.02708 0.01076 0.03982 C 0.01458 0.04491 0.0184 0.05394 0.02153 0.06042 C 0.02483 0.06713 0.02465 0.07778 0.02622 0.08588 C 0.02726 0.11482 0.02569 0.14838 0.03212 0.17639 C 0.03403 0.21158 0.03576 0.2463 0.03819 0.28125 C 0.03906 0.32801 0.03177 0.41065 0.05955 0.44954 C 0.06163 0.45764 0.06719 0.47014 0.07274 0.475 C 0.075 0.48519 0.0717 0.47431 0.07743 0.48287 C 0.07934 0.48565 0.08056 0.48912 0.08212 0.49236 C 0.08368 0.4956 0.08698 0.50185 0.08698 0.50208 C 0.08837 0.50926 0.0908 0.5162 0.0941 0.52269 C 0.09601 0.53056 0.09757 0.53958 0.10122 0.54653 C 0.10313 0.5544 0.10642 0.5632 0.10955 0.57037 C 0.11094 0.57361 0.11441 0.57986 0.11441 0.58009 C 0.11615 0.5882 0.11892 0.59653 0.12274 0.6037 C 0.12396 0.60926 0.12569 0.61296 0.12743 0.61806 C 0.13125 0.6294 0.1342 0.64097 0.13941 0.65139 C 0.14063 0.65625 0.1408 0.66158 0.14288 0.66574 C 0.14444 0.66898 0.14774 0.67523 0.14774 0.67546 C 0.15087 0.68889 0.1526 0.70278 0.15608 0.71644 C 0.15694 0.71991 0.16111 0.72245 0.16319 0.72431 C 0.16563 0.72639 0.17031 0.73079 0.17031 0.73102 C 0.1717 0.73796 0.17205 0.7412 0.17743 0.74352 C 0.18021 0.7537 0.18438 0.76227 0.18941 0.77037 C 0.19479 0.77894 0.19375 0.78658 0.20243 0.79259 C 0.20521 0.79815 0.20712 0.8 0.21198 0.80208 C 0.2158 0.80972 0.22101 0.80903 0.22743 0.81158 C 0.23542 0.80995 0.23559 0.81296 0.23333 0.80695 " pathEditMode="relative" rAng="0" ptsTypes="ffffffffffffffffffffffffffffA">
                                      <p:cBhvr>
                                        <p:cTn id="84" dur="2000" fill="hold"/>
                                        <p:tgtEl>
                                          <p:spTgt spid="14"/>
                                        </p:tgtEl>
                                        <p:attrNameLst>
                                          <p:attrName>ppt_x</p:attrName>
                                          <p:attrName>ppt_y</p:attrName>
                                        </p:attrNameLst>
                                      </p:cBhvr>
                                      <p:rCtr x="11800" y="39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
        <p:nvSpPr>
          <p:cNvPr id="6" name="TextBox 5"/>
          <p:cNvSpPr txBox="1"/>
          <p:nvPr/>
        </p:nvSpPr>
        <p:spPr>
          <a:xfrm>
            <a:off x="1943100" y="976594"/>
            <a:ext cx="5257799"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b="1" dirty="0" smtClean="0">
                <a:solidFill>
                  <a:srgbClr val="C00000"/>
                </a:solidFill>
              </a:rPr>
              <a:t>Antimuscarinic Drugs</a:t>
            </a:r>
            <a:endParaRPr lang="en-US" sz="3200" b="1" dirty="0">
              <a:solidFill>
                <a:srgbClr val="C00000"/>
              </a:solidFill>
            </a:endParaRPr>
          </a:p>
        </p:txBody>
      </p:sp>
      <p:sp>
        <p:nvSpPr>
          <p:cNvPr id="7" name="TextBox 6"/>
          <p:cNvSpPr txBox="1"/>
          <p:nvPr/>
        </p:nvSpPr>
        <p:spPr>
          <a:xfrm>
            <a:off x="327248" y="1815939"/>
            <a:ext cx="4344537"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b="1" dirty="0" smtClean="0">
                <a:solidFill>
                  <a:srgbClr val="3403BD"/>
                </a:solidFill>
              </a:rPr>
              <a:t>According to source</a:t>
            </a:r>
            <a:endParaRPr lang="en-US" sz="3200" b="1" dirty="0">
              <a:solidFill>
                <a:srgbClr val="3403BD"/>
              </a:solidFill>
            </a:endParaRPr>
          </a:p>
        </p:txBody>
      </p:sp>
      <p:sp>
        <p:nvSpPr>
          <p:cNvPr id="8" name="TextBox 7"/>
          <p:cNvSpPr txBox="1"/>
          <p:nvPr/>
        </p:nvSpPr>
        <p:spPr>
          <a:xfrm>
            <a:off x="381000" y="2895600"/>
            <a:ext cx="16002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smtClean="0"/>
              <a:t>Natural</a:t>
            </a:r>
            <a:endParaRPr lang="en-US" sz="3200" dirty="0"/>
          </a:p>
        </p:txBody>
      </p:sp>
      <p:sp>
        <p:nvSpPr>
          <p:cNvPr id="13" name="TextBox 12"/>
          <p:cNvSpPr txBox="1"/>
          <p:nvPr/>
        </p:nvSpPr>
        <p:spPr>
          <a:xfrm>
            <a:off x="196186" y="4212894"/>
            <a:ext cx="2808027"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Semisynthetic</a:t>
            </a:r>
            <a:endParaRPr lang="en-US" sz="3200" dirty="0"/>
          </a:p>
        </p:txBody>
      </p:sp>
      <p:sp>
        <p:nvSpPr>
          <p:cNvPr id="14" name="TextBox 13"/>
          <p:cNvSpPr txBox="1"/>
          <p:nvPr/>
        </p:nvSpPr>
        <p:spPr>
          <a:xfrm>
            <a:off x="327248" y="5530188"/>
            <a:ext cx="20574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Synthetic</a:t>
            </a:r>
            <a:endParaRPr lang="en-US" sz="3200" dirty="0"/>
          </a:p>
        </p:txBody>
      </p:sp>
      <p:sp>
        <p:nvSpPr>
          <p:cNvPr id="3" name="Rectangle 2"/>
          <p:cNvSpPr/>
          <p:nvPr/>
        </p:nvSpPr>
        <p:spPr>
          <a:xfrm>
            <a:off x="2499516" y="2610911"/>
            <a:ext cx="5726373"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Atropine (Hyoscyamine)</a:t>
            </a:r>
          </a:p>
          <a:p>
            <a:pPr>
              <a:spcBef>
                <a:spcPts val="1200"/>
              </a:spcBef>
              <a:buClr>
                <a:srgbClr val="C00000"/>
              </a:buClr>
              <a:buSzPct val="80000"/>
              <a:buFont typeface="Courier New" pitchFamily="49" charset="0"/>
              <a:buChar char="o"/>
            </a:pPr>
            <a:r>
              <a:rPr lang="en-US" sz="3200" dirty="0"/>
              <a:t> Hyoscine (scopolamine)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
          <p:cNvSpPr txBox="1">
            <a:spLocks noChangeArrowheads="1"/>
          </p:cNvSpPr>
          <p:nvPr/>
        </p:nvSpPr>
        <p:spPr bwMode="auto">
          <a:xfrm>
            <a:off x="304800" y="1524000"/>
            <a:ext cx="8686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smtClean="0">
                <a:solidFill>
                  <a:srgbClr val="090DB7"/>
                </a:solidFill>
                <a:latin typeface="Times New Roman" panose="02020603050405020304" pitchFamily="18" charset="0"/>
                <a:cs typeface="Times New Roman" panose="02020603050405020304" pitchFamily="18" charset="0"/>
              </a:rPr>
              <a:t>Semisynthetic &amp; Synthetic </a:t>
            </a:r>
            <a:r>
              <a:rPr lang="en-US" sz="3200" b="1" dirty="0">
                <a:solidFill>
                  <a:srgbClr val="090DB7"/>
                </a:solidFill>
                <a:latin typeface="Times New Roman" panose="02020603050405020304" pitchFamily="18" charset="0"/>
                <a:cs typeface="Times New Roman" panose="02020603050405020304" pitchFamily="18" charset="0"/>
              </a:rPr>
              <a:t>atropine substitutes</a:t>
            </a:r>
          </a:p>
        </p:txBody>
      </p:sp>
      <p:sp>
        <p:nvSpPr>
          <p:cNvPr id="11" name="Rectangle 4"/>
          <p:cNvSpPr>
            <a:spLocks noChangeArrowheads="1"/>
          </p:cNvSpPr>
          <p:nvPr/>
        </p:nvSpPr>
        <p:spPr bwMode="auto">
          <a:xfrm>
            <a:off x="76200" y="76200"/>
            <a:ext cx="8991600" cy="1143000"/>
          </a:xfrm>
          <a:prstGeom prst="rect">
            <a:avLst/>
          </a:prstGeom>
          <a:solidFill>
            <a:schemeClr val="accent1">
              <a:lumMod val="40000"/>
              <a:lumOff val="60000"/>
            </a:schemeClr>
          </a:solidFill>
          <a:ln w="9525">
            <a:solidFill>
              <a:schemeClr val="tx1"/>
            </a:solidFill>
            <a:miter lim="800000"/>
            <a:headEnd/>
            <a:tailEnd/>
          </a:ln>
          <a:effectLst/>
        </p:spPr>
        <p:txBody>
          <a:bodyPr anchor="ctr" anchorCtr="1"/>
          <a:lstStyle/>
          <a:p>
            <a:pPr algn="ctr" eaLnBrk="1" hangingPunct="1">
              <a:defRPr/>
            </a:pPr>
            <a:r>
              <a:rPr lang="en-US" sz="3200" b="1" dirty="0">
                <a:solidFill>
                  <a:srgbClr val="090DB7"/>
                </a:solidFill>
                <a:latin typeface="Times New Roman" panose="02020603050405020304" pitchFamily="18" charset="0"/>
                <a:cs typeface="Times New Roman" panose="02020603050405020304" pitchFamily="18" charset="0"/>
              </a:rPr>
              <a:t>Antimuscarinics</a:t>
            </a:r>
          </a:p>
          <a:p>
            <a:pPr algn="ctr" eaLnBrk="1" hangingPunct="1">
              <a:defRPr/>
            </a:pPr>
            <a:r>
              <a:rPr lang="en-US" sz="3200" b="1" dirty="0">
                <a:solidFill>
                  <a:srgbClr val="090DB7"/>
                </a:solidFill>
                <a:latin typeface="Times New Roman" panose="02020603050405020304" pitchFamily="18" charset="0"/>
                <a:cs typeface="Times New Roman" panose="02020603050405020304" pitchFamily="18" charset="0"/>
              </a:rPr>
              <a:t>Muscarinic antagonists</a:t>
            </a:r>
          </a:p>
        </p:txBody>
      </p:sp>
      <p:sp>
        <p:nvSpPr>
          <p:cNvPr id="23556" name="Rectangle 4"/>
          <p:cNvSpPr>
            <a:spLocks noChangeArrowheads="1"/>
          </p:cNvSpPr>
          <p:nvPr/>
        </p:nvSpPr>
        <p:spPr bwMode="auto">
          <a:xfrm>
            <a:off x="304800" y="2133600"/>
            <a:ext cx="8686800" cy="446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Homa</a:t>
            </a:r>
            <a:r>
              <a:rPr lang="en-US" sz="32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tropine </a:t>
            </a:r>
            <a:r>
              <a:rPr lang="en-US" sz="3200" b="1" dirty="0">
                <a:latin typeface="Times New Roman" panose="02020603050405020304" pitchFamily="18" charset="0"/>
                <a:ea typeface="Tahoma" panose="020B0604030504040204" pitchFamily="34" charset="0"/>
                <a:cs typeface="Times New Roman" panose="02020603050405020304" pitchFamily="18" charset="0"/>
              </a:rPr>
              <a:t>(semisynthetic)</a:t>
            </a:r>
          </a:p>
          <a:p>
            <a:pPr>
              <a:spcBef>
                <a:spcPts val="1200"/>
              </a:spcBef>
            </a:pP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a:t>
            </a:r>
            <a:r>
              <a:rPr lang="en-US" sz="3200" b="1" dirty="0">
                <a:latin typeface="Times New Roman" panose="02020603050405020304" pitchFamily="18" charset="0"/>
                <a:ea typeface="Tahoma" panose="020B0604030504040204" pitchFamily="34" charset="0"/>
                <a:cs typeface="Times New Roman" panose="02020603050405020304" pitchFamily="18" charset="0"/>
              </a:rPr>
              <a:t>icamaide</a:t>
            </a:r>
          </a:p>
          <a:p>
            <a:pPr eaLnBrk="1" hangingPunct="1">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Benz</a:t>
            </a:r>
            <a:r>
              <a:rPr lang="en-US" sz="32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tropine</a:t>
            </a:r>
            <a:endPar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a:p>
            <a:pPr eaLnBrk="1" hangingPunct="1">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Pirenze</a:t>
            </a:r>
            <a:r>
              <a:rPr lang="en-US" sz="32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pine</a:t>
            </a:r>
            <a:endPar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Ipra</a:t>
            </a: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a:t>
            </a:r>
            <a:r>
              <a:rPr lang="en-US" sz="3200" b="1" dirty="0">
                <a:latin typeface="Times New Roman" panose="02020603050405020304" pitchFamily="18" charset="0"/>
                <a:ea typeface="Tahoma" panose="020B0604030504040204" pitchFamily="34" charset="0"/>
                <a:cs typeface="Times New Roman" panose="02020603050405020304" pitchFamily="18" charset="0"/>
              </a:rPr>
              <a:t>um</a:t>
            </a: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Glycopyrrolate</a:t>
            </a:r>
          </a:p>
          <a:p>
            <a:pPr>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Oxybutynin, </a:t>
            </a:r>
            <a:r>
              <a:rPr lang="en-US" sz="3200" b="1" dirty="0">
                <a:latin typeface="Times New Roman" panose="02020603050405020304" pitchFamily="18" charset="0"/>
                <a:ea typeface="Tahoma" panose="020B0604030504040204" pitchFamily="34" charset="0"/>
                <a:cs typeface="Times New Roman" panose="02020603050405020304" pitchFamily="18" charset="0"/>
              </a:rPr>
              <a:t>Darifenacin</a:t>
            </a:r>
          </a:p>
        </p:txBody>
      </p:sp>
    </p:spTree>
    <p:extLst>
      <p:ext uri="{BB962C8B-B14F-4D97-AF65-F5344CB8AC3E}">
        <p14:creationId xmlns:p14="http://schemas.microsoft.com/office/powerpoint/2010/main" val="4058468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strips(downRight)">
                                      <p:cBhvr>
                                        <p:cTn id="7" dur="5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3556">
                                            <p:txEl>
                                              <p:pRg st="2" end="2"/>
                                            </p:txEl>
                                          </p:spTgt>
                                        </p:tgtEl>
                                        <p:attrNameLst>
                                          <p:attrName>style.visibility</p:attrName>
                                        </p:attrNameLst>
                                      </p:cBhvr>
                                      <p:to>
                                        <p:strVal val="visible"/>
                                      </p:to>
                                    </p:set>
                                    <p:animEffect transition="in" filter="strips(downRight)">
                                      <p:cBhvr>
                                        <p:cTn id="12" dur="500"/>
                                        <p:tgtEl>
                                          <p:spTgt spid="235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3556">
                                            <p:txEl>
                                              <p:pRg st="1" end="1"/>
                                            </p:txEl>
                                          </p:spTgt>
                                        </p:tgtEl>
                                        <p:attrNameLst>
                                          <p:attrName>style.visibility</p:attrName>
                                        </p:attrNameLst>
                                      </p:cBhvr>
                                      <p:to>
                                        <p:strVal val="visible"/>
                                      </p:to>
                                    </p:set>
                                    <p:animEffect transition="in" filter="strips(downRight)">
                                      <p:cBhvr>
                                        <p:cTn id="17" dur="500"/>
                                        <p:tgtEl>
                                          <p:spTgt spid="2355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3556">
                                            <p:txEl>
                                              <p:pRg st="3" end="3"/>
                                            </p:txEl>
                                          </p:spTgt>
                                        </p:tgtEl>
                                        <p:attrNameLst>
                                          <p:attrName>style.visibility</p:attrName>
                                        </p:attrNameLst>
                                      </p:cBhvr>
                                      <p:to>
                                        <p:strVal val="visible"/>
                                      </p:to>
                                    </p:set>
                                    <p:animEffect transition="in" filter="strips(downRight)">
                                      <p:cBhvr>
                                        <p:cTn id="22" dur="500"/>
                                        <p:tgtEl>
                                          <p:spTgt spid="235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3556">
                                            <p:txEl>
                                              <p:pRg st="4" end="4"/>
                                            </p:txEl>
                                          </p:spTgt>
                                        </p:tgtEl>
                                        <p:attrNameLst>
                                          <p:attrName>style.visibility</p:attrName>
                                        </p:attrNameLst>
                                      </p:cBhvr>
                                      <p:to>
                                        <p:strVal val="visible"/>
                                      </p:to>
                                    </p:set>
                                    <p:animEffect transition="in" filter="strips(downRight)">
                                      <p:cBhvr>
                                        <p:cTn id="27" dur="500"/>
                                        <p:tgtEl>
                                          <p:spTgt spid="235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23556">
                                            <p:txEl>
                                              <p:pRg st="5" end="5"/>
                                            </p:txEl>
                                          </p:spTgt>
                                        </p:tgtEl>
                                        <p:attrNameLst>
                                          <p:attrName>style.visibility</p:attrName>
                                        </p:attrNameLst>
                                      </p:cBhvr>
                                      <p:to>
                                        <p:strVal val="visible"/>
                                      </p:to>
                                    </p:set>
                                    <p:animEffect transition="in" filter="strips(downRight)">
                                      <p:cBhvr>
                                        <p:cTn id="32" dur="500"/>
                                        <p:tgtEl>
                                          <p:spTgt spid="235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23556">
                                            <p:txEl>
                                              <p:pRg st="6" end="6"/>
                                            </p:txEl>
                                          </p:spTgt>
                                        </p:tgtEl>
                                        <p:attrNameLst>
                                          <p:attrName>style.visibility</p:attrName>
                                        </p:attrNameLst>
                                      </p:cBhvr>
                                      <p:to>
                                        <p:strVal val="visible"/>
                                      </p:to>
                                    </p:set>
                                    <p:animEffect transition="in" filter="strips(downRight)">
                                      <p:cBhvr>
                                        <p:cTn id="37" dur="500"/>
                                        <p:tgtEl>
                                          <p:spTgt spid="235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
        <p:nvSpPr>
          <p:cNvPr id="6" name="TextBox 5"/>
          <p:cNvSpPr txBox="1"/>
          <p:nvPr/>
        </p:nvSpPr>
        <p:spPr>
          <a:xfrm>
            <a:off x="2057400" y="986136"/>
            <a:ext cx="54864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pPr algn="ctr"/>
            <a:r>
              <a:rPr lang="en-US" sz="3200" b="1" dirty="0" smtClean="0">
                <a:solidFill>
                  <a:srgbClr val="C00000"/>
                </a:solidFill>
              </a:rPr>
              <a:t>Antimuscarinic Drugs</a:t>
            </a:r>
            <a:endParaRPr lang="en-US" sz="3200" b="1" dirty="0">
              <a:solidFill>
                <a:srgbClr val="C00000"/>
              </a:solidFill>
            </a:endParaRPr>
          </a:p>
        </p:txBody>
      </p:sp>
      <p:sp>
        <p:nvSpPr>
          <p:cNvPr id="10" name="TextBox 9"/>
          <p:cNvSpPr txBox="1"/>
          <p:nvPr/>
        </p:nvSpPr>
        <p:spPr>
          <a:xfrm>
            <a:off x="266700" y="1671936"/>
            <a:ext cx="45339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b="1" dirty="0" smtClean="0">
                <a:solidFill>
                  <a:srgbClr val="3403BD"/>
                </a:solidFill>
              </a:rPr>
              <a:t>According to structure</a:t>
            </a:r>
            <a:endParaRPr lang="en-US" sz="3200" b="1" dirty="0">
              <a:solidFill>
                <a:srgbClr val="3403BD"/>
              </a:solidFill>
            </a:endParaRPr>
          </a:p>
        </p:txBody>
      </p:sp>
      <p:sp>
        <p:nvSpPr>
          <p:cNvPr id="15" name="TextBox 14"/>
          <p:cNvSpPr txBox="1"/>
          <p:nvPr/>
        </p:nvSpPr>
        <p:spPr>
          <a:xfrm>
            <a:off x="299681" y="2598748"/>
            <a:ext cx="3305969"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Tertiary amines</a:t>
            </a:r>
            <a:endParaRPr lang="en-US" sz="3200" dirty="0"/>
          </a:p>
        </p:txBody>
      </p:sp>
      <p:sp>
        <p:nvSpPr>
          <p:cNvPr id="17" name="TextBox 16"/>
          <p:cNvSpPr txBox="1"/>
          <p:nvPr/>
        </p:nvSpPr>
        <p:spPr>
          <a:xfrm>
            <a:off x="135731" y="4406711"/>
            <a:ext cx="4817269"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Quaternary ammonium</a:t>
            </a:r>
            <a:endParaRPr lang="en-US" sz="3200" dirty="0"/>
          </a:p>
        </p:txBody>
      </p:sp>
      <p:sp>
        <p:nvSpPr>
          <p:cNvPr id="18" name="Rectangle 17"/>
          <p:cNvSpPr/>
          <p:nvPr/>
        </p:nvSpPr>
        <p:spPr>
          <a:xfrm>
            <a:off x="3962400" y="2479625"/>
            <a:ext cx="5072987" cy="1723549"/>
          </a:xfrm>
          <a:prstGeom prst="rect">
            <a:avLst/>
          </a:prstGeom>
        </p:spPr>
        <p:txBody>
          <a:bodyPr wrap="square">
            <a:spAutoFit/>
          </a:bodyPr>
          <a:lstStyle/>
          <a:p>
            <a:pPr>
              <a:spcBef>
                <a:spcPts val="600"/>
              </a:spcBef>
              <a:buClr>
                <a:srgbClr val="C00000"/>
              </a:buClr>
              <a:buSzPct val="80000"/>
              <a:buFont typeface="Courier New" pitchFamily="49" charset="0"/>
              <a:buChar char="o"/>
            </a:pPr>
            <a:r>
              <a:rPr lang="en-US" sz="3200" dirty="0"/>
              <a:t>Atropine (Hyoscyamine)</a:t>
            </a:r>
          </a:p>
          <a:p>
            <a:pPr>
              <a:spcBef>
                <a:spcPts val="600"/>
              </a:spcBef>
              <a:buClr>
                <a:srgbClr val="C00000"/>
              </a:buClr>
              <a:buSzPct val="80000"/>
              <a:buFont typeface="Courier New" pitchFamily="49" charset="0"/>
              <a:buChar char="o"/>
            </a:pPr>
            <a:r>
              <a:rPr lang="en-US" sz="3200" dirty="0"/>
              <a:t> Hyoscine (scopolamine</a:t>
            </a:r>
            <a:r>
              <a:rPr lang="en-US" sz="3200" dirty="0" smtClean="0"/>
              <a:t>)</a:t>
            </a:r>
          </a:p>
          <a:p>
            <a:pPr>
              <a:spcBef>
                <a:spcPts val="600"/>
              </a:spcBef>
              <a:buClr>
                <a:srgbClr val="C00000"/>
              </a:buClr>
              <a:buSzPct val="80000"/>
              <a:buFont typeface="Courier New" pitchFamily="49" charset="0"/>
              <a:buChar char="o"/>
            </a:pPr>
            <a:r>
              <a:rPr lang="en-US" sz="3200" dirty="0"/>
              <a:t> </a:t>
            </a:r>
            <a:r>
              <a:rPr lang="en-US" sz="3200" dirty="0" smtClean="0"/>
              <a:t>lipid soluble</a:t>
            </a:r>
            <a:endParaRPr lang="en-US" sz="3200" dirty="0"/>
          </a:p>
        </p:txBody>
      </p:sp>
      <p:sp>
        <p:nvSpPr>
          <p:cNvPr id="19" name="Rectangle 18"/>
          <p:cNvSpPr/>
          <p:nvPr/>
        </p:nvSpPr>
        <p:spPr>
          <a:xfrm>
            <a:off x="4114800" y="5105400"/>
            <a:ext cx="3962400" cy="1077218"/>
          </a:xfrm>
          <a:prstGeom prst="rect">
            <a:avLst/>
          </a:prstGeom>
        </p:spPr>
        <p:txBody>
          <a:bodyPr wrap="square">
            <a:spAutoFit/>
          </a:bodyPr>
          <a:lstStyle/>
          <a:p>
            <a:pPr>
              <a:buClr>
                <a:srgbClr val="C00000"/>
              </a:buClr>
              <a:buSzPct val="80000"/>
              <a:buFont typeface="Courier New" pitchFamily="49" charset="0"/>
              <a:buChar char="o"/>
            </a:pPr>
            <a:r>
              <a:rPr lang="en-US" sz="3200" dirty="0" smtClean="0"/>
              <a:t> Glycopyrrolate</a:t>
            </a:r>
          </a:p>
          <a:p>
            <a:pPr>
              <a:buClr>
                <a:srgbClr val="C00000"/>
              </a:buClr>
              <a:buSzPct val="80000"/>
              <a:buFont typeface="Courier New" pitchFamily="49" charset="0"/>
              <a:buChar char="o"/>
            </a:pPr>
            <a:r>
              <a:rPr lang="en-US" sz="3200" dirty="0"/>
              <a:t> </a:t>
            </a:r>
            <a:r>
              <a:rPr lang="en-US" sz="3200" dirty="0" smtClean="0"/>
              <a:t>Ipratropium</a:t>
            </a:r>
            <a:endParaRPr lang="en-US" sz="3200" dirty="0" smtClean="0"/>
          </a:p>
        </p:txBody>
      </p:sp>
    </p:spTree>
    <p:extLst>
      <p:ext uri="{BB962C8B-B14F-4D97-AF65-F5344CB8AC3E}">
        <p14:creationId xmlns:p14="http://schemas.microsoft.com/office/powerpoint/2010/main" val="426599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animBg="1"/>
      <p:bldP spid="17"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
        <p:nvSpPr>
          <p:cNvPr id="6" name="TextBox 5"/>
          <p:cNvSpPr txBox="1"/>
          <p:nvPr/>
        </p:nvSpPr>
        <p:spPr>
          <a:xfrm>
            <a:off x="2171700" y="1103531"/>
            <a:ext cx="47244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pPr algn="ctr"/>
            <a:r>
              <a:rPr lang="en-US" sz="3200" b="1" dirty="0" smtClean="0">
                <a:solidFill>
                  <a:srgbClr val="C00000"/>
                </a:solidFill>
              </a:rPr>
              <a:t>Antimuscarinic Drugs</a:t>
            </a:r>
            <a:endParaRPr lang="en-US" sz="3200" b="1" dirty="0">
              <a:solidFill>
                <a:srgbClr val="C00000"/>
              </a:solidFill>
            </a:endParaRPr>
          </a:p>
        </p:txBody>
      </p:sp>
      <p:sp>
        <p:nvSpPr>
          <p:cNvPr id="19" name="TextBox 18"/>
          <p:cNvSpPr txBox="1"/>
          <p:nvPr/>
        </p:nvSpPr>
        <p:spPr>
          <a:xfrm>
            <a:off x="342900" y="1976736"/>
            <a:ext cx="56769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b="1" dirty="0" smtClean="0">
                <a:solidFill>
                  <a:srgbClr val="3403BD"/>
                </a:solidFill>
              </a:rPr>
              <a:t>According to selectivity</a:t>
            </a:r>
            <a:endParaRPr lang="en-US" sz="3200" b="1" dirty="0">
              <a:solidFill>
                <a:srgbClr val="3403BD"/>
              </a:solidFill>
            </a:endParaRPr>
          </a:p>
        </p:txBody>
      </p:sp>
      <p:sp>
        <p:nvSpPr>
          <p:cNvPr id="20" name="TextBox 19"/>
          <p:cNvSpPr txBox="1"/>
          <p:nvPr/>
        </p:nvSpPr>
        <p:spPr>
          <a:xfrm>
            <a:off x="342900" y="2924588"/>
            <a:ext cx="26670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Non-selective</a:t>
            </a:r>
            <a:endParaRPr lang="en-US" sz="3200" dirty="0"/>
          </a:p>
        </p:txBody>
      </p:sp>
      <p:sp>
        <p:nvSpPr>
          <p:cNvPr id="24" name="TextBox 23"/>
          <p:cNvSpPr txBox="1"/>
          <p:nvPr/>
        </p:nvSpPr>
        <p:spPr>
          <a:xfrm>
            <a:off x="342900" y="4421903"/>
            <a:ext cx="19812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Selective</a:t>
            </a:r>
            <a:endParaRPr lang="en-US" sz="3200" dirty="0"/>
          </a:p>
        </p:txBody>
      </p:sp>
      <p:sp>
        <p:nvSpPr>
          <p:cNvPr id="22" name="Rectangle 21"/>
          <p:cNvSpPr/>
          <p:nvPr/>
        </p:nvSpPr>
        <p:spPr>
          <a:xfrm>
            <a:off x="3874827" y="2765640"/>
            <a:ext cx="4126173"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smtClean="0"/>
              <a:t>Atropine, Hyoscine </a:t>
            </a:r>
          </a:p>
          <a:p>
            <a:pPr>
              <a:spcBef>
                <a:spcPts val="1200"/>
              </a:spcBef>
              <a:buClr>
                <a:srgbClr val="C00000"/>
              </a:buClr>
              <a:buSzPct val="80000"/>
              <a:buFont typeface="Courier New" pitchFamily="49" charset="0"/>
              <a:buChar char="o"/>
            </a:pPr>
            <a:r>
              <a:rPr lang="en-US" sz="3200" dirty="0" smtClean="0"/>
              <a:t> Ipratropium</a:t>
            </a:r>
            <a:endParaRPr lang="en-US" sz="3200" dirty="0"/>
          </a:p>
        </p:txBody>
      </p:sp>
      <p:sp>
        <p:nvSpPr>
          <p:cNvPr id="23" name="Rectangle 22"/>
          <p:cNvSpPr/>
          <p:nvPr/>
        </p:nvSpPr>
        <p:spPr>
          <a:xfrm>
            <a:off x="3924868" y="4725176"/>
            <a:ext cx="3542732"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smtClean="0"/>
              <a:t> Pirenzepine(M1)</a:t>
            </a:r>
          </a:p>
          <a:p>
            <a:pPr>
              <a:spcBef>
                <a:spcPts val="1200"/>
              </a:spcBef>
              <a:buClr>
                <a:srgbClr val="C00000"/>
              </a:buClr>
              <a:buSzPct val="80000"/>
              <a:buFont typeface="Courier New" pitchFamily="49" charset="0"/>
              <a:buChar char="o"/>
            </a:pPr>
            <a:r>
              <a:rPr lang="en-US" sz="3200" dirty="0" smtClean="0"/>
              <a:t> Darifenacin(M3)</a:t>
            </a:r>
            <a:endParaRPr lang="en-US" sz="3200" dirty="0"/>
          </a:p>
        </p:txBody>
      </p:sp>
    </p:spTree>
    <p:extLst>
      <p:ext uri="{BB962C8B-B14F-4D97-AF65-F5344CB8AC3E}">
        <p14:creationId xmlns:p14="http://schemas.microsoft.com/office/powerpoint/2010/main" val="24497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4"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057400" y="228600"/>
            <a:ext cx="52578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Mechanism of action</a:t>
            </a:r>
            <a:endParaRPr lang="en-US" sz="3600" dirty="0">
              <a:latin typeface="Algerian" pitchFamily="82" charset="0"/>
            </a:endParaRPr>
          </a:p>
        </p:txBody>
      </p:sp>
      <p:pic>
        <p:nvPicPr>
          <p:cNvPr id="1026" name="Picture 2"/>
          <p:cNvPicPr>
            <a:picLocks noChangeAspect="1" noChangeArrowheads="1"/>
          </p:cNvPicPr>
          <p:nvPr/>
        </p:nvPicPr>
        <p:blipFill>
          <a:blip r:embed="rId3" cstate="print"/>
          <a:srcRect/>
          <a:stretch>
            <a:fillRect/>
          </a:stretch>
        </p:blipFill>
        <p:spPr bwMode="auto">
          <a:xfrm>
            <a:off x="5562600" y="3390900"/>
            <a:ext cx="3429000" cy="3390900"/>
          </a:xfrm>
          <a:prstGeom prst="rect">
            <a:avLst/>
          </a:prstGeom>
          <a:noFill/>
          <a:ln w="9525">
            <a:noFill/>
            <a:miter lim="800000"/>
            <a:headEnd/>
            <a:tailEnd/>
          </a:ln>
        </p:spPr>
      </p:pic>
      <p:sp>
        <p:nvSpPr>
          <p:cNvPr id="5" name="Rectangle 4"/>
          <p:cNvSpPr/>
          <p:nvPr/>
        </p:nvSpPr>
        <p:spPr>
          <a:xfrm>
            <a:off x="152400" y="1143000"/>
            <a:ext cx="8839200" cy="4044184"/>
          </a:xfrm>
          <a:prstGeom prst="rect">
            <a:avLst/>
          </a:prstGeom>
        </p:spPr>
        <p:txBody>
          <a:bodyPr wrap="square">
            <a:spAutoFit/>
          </a:bodyPr>
          <a:lstStyle/>
          <a:p>
            <a:pPr marL="609600" indent="-609600">
              <a:lnSpc>
                <a:spcPct val="120000"/>
              </a:lnSpc>
            </a:pPr>
            <a:r>
              <a:rPr lang="en-US" altLang="en-US" sz="2800" b="1" dirty="0" smtClean="0">
                <a:solidFill>
                  <a:schemeClr val="tx1">
                    <a:lumMod val="95000"/>
                    <a:lumOff val="5000"/>
                  </a:schemeClr>
                </a:solidFill>
              </a:rPr>
              <a:t>Reversible competitive blockade of muscarinic</a:t>
            </a:r>
          </a:p>
          <a:p>
            <a:pPr marL="609600" indent="-609600">
              <a:lnSpc>
                <a:spcPct val="120000"/>
              </a:lnSpc>
            </a:pPr>
            <a:r>
              <a:rPr lang="en-US" altLang="en-US" sz="2800" b="1" dirty="0" smtClean="0">
                <a:solidFill>
                  <a:schemeClr val="tx1">
                    <a:lumMod val="95000"/>
                    <a:lumOff val="5000"/>
                  </a:schemeClr>
                </a:solidFill>
              </a:rPr>
              <a:t>Receptors (</a:t>
            </a:r>
            <a:r>
              <a:rPr lang="en-US" sz="2800" dirty="0"/>
              <a:t>reverses muscarinic effects of </a:t>
            </a:r>
            <a:r>
              <a:rPr lang="en-US" sz="2800" dirty="0" smtClean="0"/>
              <a:t>cholinergic</a:t>
            </a:r>
          </a:p>
          <a:p>
            <a:pPr marL="609600" indent="-609600">
              <a:lnSpc>
                <a:spcPct val="120000"/>
              </a:lnSpc>
            </a:pPr>
            <a:r>
              <a:rPr lang="en-US" sz="2800" dirty="0" smtClean="0"/>
              <a:t>drugs )</a:t>
            </a:r>
            <a:r>
              <a:rPr lang="en-US" altLang="en-US" sz="2800" b="1" dirty="0" smtClean="0">
                <a:solidFill>
                  <a:schemeClr val="tx1">
                    <a:lumMod val="95000"/>
                    <a:lumOff val="5000"/>
                  </a:schemeClr>
                </a:solidFill>
              </a:rPr>
              <a:t>.</a:t>
            </a:r>
          </a:p>
          <a:p>
            <a:pPr marL="609600" indent="-609600">
              <a:lnSpc>
                <a:spcPct val="120000"/>
              </a:lnSpc>
            </a:pPr>
            <a:r>
              <a:rPr lang="en-US" altLang="en-US" sz="2800" b="1" dirty="0" smtClean="0">
                <a:solidFill>
                  <a:schemeClr val="tx1">
                    <a:lumMod val="95000"/>
                    <a:lumOff val="5000"/>
                  </a:schemeClr>
                </a:solidFill>
              </a:rPr>
              <a:t>Atropine &amp; hyoscine can block all muscarinic</a:t>
            </a:r>
          </a:p>
          <a:p>
            <a:pPr marL="609600" indent="-609600">
              <a:lnSpc>
                <a:spcPct val="120000"/>
              </a:lnSpc>
            </a:pPr>
            <a:r>
              <a:rPr lang="en-US" altLang="en-US" sz="2800" b="1" dirty="0" smtClean="0">
                <a:solidFill>
                  <a:schemeClr val="tx1">
                    <a:lumMod val="95000"/>
                    <a:lumOff val="5000"/>
                  </a:schemeClr>
                </a:solidFill>
              </a:rPr>
              <a:t>receptors </a:t>
            </a:r>
            <a:r>
              <a:rPr lang="en-US" altLang="en-US" sz="2800" b="1" dirty="0" smtClean="0">
                <a:solidFill>
                  <a:srgbClr val="C00000"/>
                </a:solidFill>
              </a:rPr>
              <a:t>(not selective).</a:t>
            </a:r>
          </a:p>
          <a:p>
            <a:pPr marL="609600" indent="-609600">
              <a:lnSpc>
                <a:spcPct val="120000"/>
              </a:lnSpc>
            </a:pPr>
            <a:endParaRPr lang="en-US" altLang="en-US" sz="2800" b="1" dirty="0">
              <a:solidFill>
                <a:srgbClr val="C00000"/>
              </a:solidFill>
            </a:endParaRPr>
          </a:p>
          <a:p>
            <a:pPr marL="609600" indent="-609600">
              <a:lnSpc>
                <a:spcPct val="120000"/>
              </a:lnSpc>
            </a:pPr>
            <a:r>
              <a:rPr lang="en-US" altLang="en-US" sz="2800" b="1" dirty="0" smtClean="0">
                <a:solidFill>
                  <a:srgbClr val="C00000"/>
                </a:solidFill>
              </a:rPr>
              <a:t>	</a:t>
            </a:r>
          </a:p>
          <a:p>
            <a:pPr marL="609600" indent="-609600">
              <a:lnSpc>
                <a:spcPct val="120000"/>
              </a:lnSpc>
              <a:buFontTx/>
              <a:buNone/>
            </a:pPr>
            <a:r>
              <a:rPr lang="en-US" altLang="en-US" b="1" dirty="0" smtClean="0">
                <a:latin typeface="Times New Roman" pitchFamily="18" charset="0"/>
                <a:cs typeface="Times New Roman" pitchFamily="18" charset="0"/>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12242</TotalTime>
  <Words>1179</Words>
  <Application>Microsoft Office PowerPoint</Application>
  <PresentationFormat>On-screen Show (4:3)</PresentationFormat>
  <Paragraphs>337</Paragraphs>
  <Slides>39</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Algerian</vt:lpstr>
      <vt:lpstr>Arial</vt:lpstr>
      <vt:lpstr>Arial Narrow</vt:lpstr>
      <vt:lpstr>Bodoni MT Black</vt:lpstr>
      <vt:lpstr>Calibri</vt:lpstr>
      <vt:lpstr>Constantia</vt:lpstr>
      <vt:lpstr>Courier New</vt:lpstr>
      <vt:lpstr>Symbol</vt:lpstr>
      <vt:lpstr>Tahoma</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Hanan Hagar</cp:lastModifiedBy>
  <cp:revision>736</cp:revision>
  <dcterms:created xsi:type="dcterms:W3CDTF">2015-01-08T08:30:36Z</dcterms:created>
  <dcterms:modified xsi:type="dcterms:W3CDTF">2019-12-25T07:59:10Z</dcterms:modified>
</cp:coreProperties>
</file>