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84" r:id="rId9"/>
    <p:sldId id="265" r:id="rId10"/>
    <p:sldId id="266" r:id="rId11"/>
    <p:sldId id="272" r:id="rId12"/>
    <p:sldId id="267" r:id="rId13"/>
    <p:sldId id="268" r:id="rId14"/>
    <p:sldId id="269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1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3978" autoAdjust="0"/>
  </p:normalViewPr>
  <p:slideViewPr>
    <p:cSldViewPr snapToGrid="0">
      <p:cViewPr varScale="1">
        <p:scale>
          <a:sx n="87" d="100"/>
          <a:sy n="87" d="100"/>
        </p:scale>
        <p:origin x="16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3F63-F9A5-479E-8710-39483491A3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FC6A-7117-452C-931B-DFC16A13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nchus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Mucociliary_clearance#cite_note-1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mmunoglobulin_E" TargetMode="External"/><Relationship Id="rId7" Type="http://schemas.openxmlformats.org/officeDocument/2006/relationships/hyperlink" Target="https://en.wikipedia.org/wiki/Transforming_growth_factor_bet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Interleukin_10" TargetMode="External"/><Relationship Id="rId5" Type="http://schemas.openxmlformats.org/officeDocument/2006/relationships/hyperlink" Target="https://en.wikipedia.org/wiki/Cellular_immunity" TargetMode="External"/><Relationship Id="rId4" Type="http://schemas.openxmlformats.org/officeDocument/2006/relationships/hyperlink" Target="https://en.wikipedia.org/wiki/Humoral_immunity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14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5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23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74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28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7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5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86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self-clearing mechanism of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Bronchus"/>
              </a:rPr>
              <a:t>bronchi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36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7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22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1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849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شجر الكينا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883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51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3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Perennial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definition is - present at all seasons of the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57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</a:t>
            </a:r>
            <a:r>
              <a:rPr lang="ar-S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nasal drip</a:t>
            </a:r>
            <a:r>
              <a:rPr lang="ar-S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(PND) occurs when excessive mucus is produced by the </a:t>
            </a:r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nasal</a:t>
            </a:r>
            <a:r>
              <a:rPr lang="ar-S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mucosa. The excess mucus accumulates in the back of the nose and eventually the throat once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ar-S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</a:t>
            </a:r>
            <a:r>
              <a:rPr lang="ar-S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drips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ar-S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down the back of the throat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70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desensitization immunotherapy the aim is to induce or restore tolerance to the allergen by reducing its tendency to induce </a:t>
            </a:r>
            <a:r>
              <a:rPr lang="en-US" dirty="0" err="1" smtClean="0">
                <a:hlinkClick r:id="rId3" tooltip="Immunoglobulin E"/>
              </a:rPr>
              <a:t>IgE</a:t>
            </a:r>
            <a:r>
              <a:rPr lang="en-US" dirty="0" smtClean="0"/>
              <a:t> production. People are desensitized through the administration of escalating doses of allergen that gradually decreases the </a:t>
            </a:r>
            <a:r>
              <a:rPr lang="en-US" dirty="0" err="1" smtClean="0"/>
              <a:t>IgE</a:t>
            </a:r>
            <a:r>
              <a:rPr lang="en-US" dirty="0" smtClean="0"/>
              <a:t>-dominated response. The objective of immunotherapy is to direct the immune response away from </a:t>
            </a:r>
            <a:r>
              <a:rPr lang="en-US" dirty="0" err="1" smtClean="0">
                <a:hlinkClick r:id="rId4" tooltip="Humoral immunity"/>
              </a:rPr>
              <a:t>humoral</a:t>
            </a:r>
            <a:r>
              <a:rPr lang="en-US" dirty="0" smtClean="0">
                <a:hlinkClick r:id="rId4" tooltip="Humoral immunity"/>
              </a:rPr>
              <a:t> immunity</a:t>
            </a:r>
            <a:r>
              <a:rPr lang="en-US" dirty="0" smtClean="0"/>
              <a:t> and toward </a:t>
            </a:r>
            <a:r>
              <a:rPr lang="en-US" dirty="0" smtClean="0">
                <a:hlinkClick r:id="rId5" tooltip="Cellular immunity"/>
              </a:rPr>
              <a:t>cellular immunity</a:t>
            </a:r>
            <a:r>
              <a:rPr lang="en-US" dirty="0" smtClean="0"/>
              <a:t>, thereby encouraging the body to produce fewer </a:t>
            </a:r>
            <a:r>
              <a:rPr lang="en-US" dirty="0" err="1" smtClean="0"/>
              <a:t>IgE</a:t>
            </a:r>
            <a:r>
              <a:rPr lang="en-US" dirty="0" smtClean="0"/>
              <a:t> antibodies and more CD4+ T regulatory cells that secrete </a:t>
            </a:r>
            <a:r>
              <a:rPr lang="en-US" dirty="0" smtClean="0">
                <a:hlinkClick r:id="rId6" tooltip="Interleukin 10"/>
              </a:rPr>
              <a:t>IL-10</a:t>
            </a:r>
            <a:r>
              <a:rPr lang="en-US" dirty="0" smtClean="0"/>
              <a:t> and </a:t>
            </a:r>
            <a:r>
              <a:rPr lang="en-US" dirty="0" smtClean="0">
                <a:hlinkClick r:id="rId7" tooltip="Transforming growth factor beta"/>
              </a:rPr>
              <a:t>TGF-β</a:t>
            </a:r>
            <a:r>
              <a:rPr lang="en-US" dirty="0" smtClean="0"/>
              <a:t>, which skews the response away from </a:t>
            </a:r>
            <a:r>
              <a:rPr lang="en-US" dirty="0" err="1" smtClean="0"/>
              <a:t>IgE</a:t>
            </a:r>
            <a:r>
              <a:rPr lang="en-US" dirty="0" smtClean="0"/>
              <a:t> production.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40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98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78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enzyme</a:t>
            </a:r>
            <a:r>
              <a:rPr lang="en-US" baseline="0" dirty="0" smtClean="0"/>
              <a:t> inhibitors antihistamine effect will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22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4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6089-F8A8-493C-B649-A1405ABF86E8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729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73B-CAD5-4FE5-B0DE-5ED93A794666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212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DEFE-52B6-4359-B683-CC5716722B6F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9174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6AA2-9E8D-40A9-BB2E-4A16A2D3E6BE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238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CC56-58BE-41B2-84E3-86309532C8D7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65956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C6FC-3C56-4B9C-9AA0-901599927914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9642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1FF6-F937-40EA-A37D-CC72BAF2EABD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332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E80-B928-432E-890B-7465B6A82CE6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501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A3CB-7F90-4857-B94A-9431F0F7BDEC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313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97D-49E6-4260-BC41-5267B750D402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337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865-E9FA-455F-8D20-2136562A71C5}" type="datetime1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894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A372-27AF-4594-B799-6BB7116F9818}" type="datetime1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868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6034-2705-465A-BA84-BA5F86EF68B3}" type="datetime1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14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027A-2623-4D2D-8803-F9386CCBB253}" type="datetime1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4623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1C45-0BE1-4B07-AFF9-A77A35741DE0}" type="datetime1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25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2D4B-2B38-420B-B519-31F740815C48}" type="datetime1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804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2092-19B0-433C-A217-C2123297A094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ransition spd="slow">
    <p:randomBar dir="vert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340" y="2404534"/>
            <a:ext cx="9662983" cy="16463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Treatment of Acute </a:t>
            </a: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 Chronic Rhinitis and Cough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3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398033"/>
            <a:ext cx="10014857" cy="6318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Actions: 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action of all the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receptor blocker is qualitatively similar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They are much more effective in </a:t>
            </a:r>
            <a:r>
              <a:rPr lang="en-US" sz="2800" b="1" u="sng" dirty="0" smtClean="0">
                <a:solidFill>
                  <a:srgbClr val="C00000"/>
                </a:solidFill>
              </a:rPr>
              <a:t>preventing symptoms </a:t>
            </a:r>
            <a:r>
              <a:rPr lang="en-US" sz="2800" b="1" dirty="0" smtClean="0">
                <a:solidFill>
                  <a:srgbClr val="C00000"/>
                </a:solidFill>
              </a:rPr>
              <a:t>than reversing them once they have occurred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Most of these drugs have </a:t>
            </a:r>
            <a:r>
              <a:rPr lang="en-US" sz="2800" b="1" dirty="0">
                <a:solidFill>
                  <a:srgbClr val="FF0000"/>
                </a:solidFill>
              </a:rPr>
              <a:t>additional effects </a:t>
            </a:r>
            <a:r>
              <a:rPr lang="en-US" sz="2800" b="1" dirty="0">
                <a:solidFill>
                  <a:schemeClr val="tx1"/>
                </a:solidFill>
              </a:rPr>
              <a:t>unrelated to their blocking H1 receptors, which probably reflect binding of H1 antagonists </a:t>
            </a:r>
            <a:r>
              <a:rPr lang="en-US" sz="2800" b="1" dirty="0" smtClean="0">
                <a:solidFill>
                  <a:schemeClr val="tx1"/>
                </a:solidFill>
              </a:rPr>
              <a:t>to: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Cholinergic,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Adrenergic or,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Serotonin receptors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9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0668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7162800" y="1676400"/>
            <a:ext cx="31242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93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41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92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60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76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>
                <a:latin typeface="Bernard MT Condensed" pitchFamily="18" charset="0"/>
              </a:rPr>
              <a:t>of Asthma, </a:t>
            </a:r>
            <a:r>
              <a:rPr lang="en-US" sz="2000" dirty="0" err="1">
                <a:latin typeface="Bernard MT Condensed" pitchFamily="18" charset="0"/>
              </a:rPr>
              <a:t>Otitis</a:t>
            </a:r>
            <a:r>
              <a:rPr lang="en-US" sz="2000" dirty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96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C00000"/>
                </a:solidFill>
                <a:latin typeface="Bernard MT Condensed" pitchFamily="18" charset="0"/>
              </a:rPr>
              <a:t>GOOD CONTROL </a:t>
            </a:r>
            <a:r>
              <a:rPr lang="en-US" sz="2000" dirty="0">
                <a:latin typeface="Bernard MT Condensed" pitchFamily="18" charset="0"/>
              </a:rPr>
              <a:t>of Rhinitis, Conjunctivitis, </a:t>
            </a:r>
            <a:r>
              <a:rPr lang="en-US" sz="2000" dirty="0" err="1">
                <a:latin typeface="Bernard MT Condensed" pitchFamily="18" charset="0"/>
              </a:rPr>
              <a:t>Urticaria</a:t>
            </a:r>
            <a:r>
              <a:rPr lang="en-US" sz="2000" dirty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41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25453" y="914400"/>
            <a:ext cx="409474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9055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9144001" y="926593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Even if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9156880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7937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9372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39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15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39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mnia\Pictures\h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14" y="1699550"/>
            <a:ext cx="5421186" cy="481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051992" y="1563625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72169" y="6415959"/>
            <a:ext cx="683339" cy="365125"/>
          </a:xfrm>
        </p:spPr>
        <p:txBody>
          <a:bodyPr/>
          <a:lstStyle/>
          <a:p>
            <a:fld id="{D6063978-E978-4424-9D46-53306018EB2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1" y="93846"/>
            <a:ext cx="10439399" cy="64266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2800" b="1" dirty="0" smtClean="0">
                <a:solidFill>
                  <a:srgbClr val="C00000"/>
                </a:solidFill>
              </a:rPr>
              <a:t>Therapeutic uses:</a:t>
            </a:r>
          </a:p>
          <a:p>
            <a:pPr marL="0" indent="0">
              <a:buNone/>
            </a:pPr>
            <a:endParaRPr lang="en-US" sz="14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0400" b="1" dirty="0" smtClean="0">
                <a:solidFill>
                  <a:srgbClr val="C00000"/>
                </a:solidFill>
              </a:rPr>
              <a:t>1. Allergic </a:t>
            </a:r>
            <a:r>
              <a:rPr lang="en-US" sz="10400" b="1" dirty="0">
                <a:solidFill>
                  <a:srgbClr val="C00000"/>
                </a:solidFill>
              </a:rPr>
              <a:t>rhinitis</a:t>
            </a:r>
            <a:r>
              <a:rPr lang="en-US" sz="10400" dirty="0"/>
              <a:t>, relieves rhinorrhea, sneezing, and itching of </a:t>
            </a:r>
            <a:r>
              <a:rPr lang="en-US" sz="10400" dirty="0" smtClean="0"/>
              <a:t>  </a:t>
            </a:r>
          </a:p>
          <a:p>
            <a:pPr marL="0" indent="0">
              <a:buNone/>
            </a:pPr>
            <a:r>
              <a:rPr lang="en-US" sz="10400" dirty="0"/>
              <a:t> </a:t>
            </a:r>
            <a:r>
              <a:rPr lang="en-US" sz="10400" dirty="0" smtClean="0"/>
              <a:t>   </a:t>
            </a:r>
            <a:r>
              <a:rPr lang="en-US" sz="10400" dirty="0" smtClean="0"/>
              <a:t>eyes and </a:t>
            </a:r>
            <a:r>
              <a:rPr lang="en-US" sz="10400" dirty="0"/>
              <a:t>nasal </a:t>
            </a:r>
            <a:r>
              <a:rPr lang="en-US" sz="10400" dirty="0" smtClean="0"/>
              <a:t>mucosa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9600" b="1" dirty="0"/>
              <a:t>2. </a:t>
            </a:r>
            <a:r>
              <a:rPr lang="en-US" sz="10400" b="1" dirty="0">
                <a:solidFill>
                  <a:srgbClr val="C00000"/>
                </a:solidFill>
              </a:rPr>
              <a:t>Common cold: </a:t>
            </a:r>
            <a:r>
              <a:rPr lang="en-US" sz="10400" dirty="0" smtClean="0"/>
              <a:t>dries </a:t>
            </a:r>
            <a:r>
              <a:rPr lang="en-US" sz="10400" dirty="0"/>
              <a:t>out the nasal mucosa. </a:t>
            </a:r>
            <a:r>
              <a:rPr lang="en-US" sz="10400" dirty="0" smtClean="0"/>
              <a:t>Often combined with</a:t>
            </a:r>
          </a:p>
          <a:p>
            <a:pPr marL="0" indent="0">
              <a:buNone/>
            </a:pPr>
            <a:r>
              <a:rPr lang="en-US" sz="10400" dirty="0"/>
              <a:t> </a:t>
            </a:r>
            <a:r>
              <a:rPr lang="en-US" sz="10400" dirty="0" smtClean="0"/>
              <a:t>   </a:t>
            </a:r>
            <a:r>
              <a:rPr lang="en-US" sz="10400" dirty="0"/>
              <a:t>nasal decongestant and </a:t>
            </a:r>
            <a:r>
              <a:rPr lang="en-US" sz="10400" dirty="0" smtClean="0"/>
              <a:t>analgesics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9600" b="1" dirty="0" smtClean="0"/>
              <a:t>3. </a:t>
            </a:r>
            <a:r>
              <a:rPr lang="en-US" sz="10400" b="1" dirty="0">
                <a:solidFill>
                  <a:srgbClr val="C00000"/>
                </a:solidFill>
              </a:rPr>
              <a:t>Motion sickness </a:t>
            </a:r>
            <a:endParaRPr lang="en-US" sz="10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9600" b="1" dirty="0" smtClean="0"/>
              <a:t>4.</a:t>
            </a:r>
            <a:r>
              <a:rPr lang="en-US" sz="9600" b="1" dirty="0" smtClean="0">
                <a:solidFill>
                  <a:srgbClr val="C00000"/>
                </a:solidFill>
              </a:rPr>
              <a:t> </a:t>
            </a:r>
            <a:r>
              <a:rPr lang="en-US" sz="10400" b="1" dirty="0">
                <a:solidFill>
                  <a:srgbClr val="C00000"/>
                </a:solidFill>
              </a:rPr>
              <a:t>Allergic </a:t>
            </a:r>
            <a:r>
              <a:rPr lang="en-US" sz="10400" b="1" dirty="0" err="1">
                <a:solidFill>
                  <a:srgbClr val="C00000"/>
                </a:solidFill>
              </a:rPr>
              <a:t>dermatoses</a:t>
            </a:r>
            <a:r>
              <a:rPr lang="en-US" sz="10400" b="1" dirty="0">
                <a:solidFill>
                  <a:srgbClr val="C00000"/>
                </a:solidFill>
              </a:rPr>
              <a:t>: </a:t>
            </a:r>
            <a:r>
              <a:rPr lang="en-US" sz="10400" dirty="0"/>
              <a:t>can control itching associated with </a:t>
            </a:r>
            <a:r>
              <a:rPr lang="en-US" sz="10400" dirty="0" smtClean="0"/>
              <a:t>insect  </a:t>
            </a:r>
          </a:p>
          <a:p>
            <a:pPr marL="0" indent="0">
              <a:buNone/>
            </a:pPr>
            <a:r>
              <a:rPr lang="en-US" sz="10400" dirty="0"/>
              <a:t> </a:t>
            </a:r>
            <a:r>
              <a:rPr lang="en-US" sz="10400" dirty="0" smtClean="0"/>
              <a:t>   </a:t>
            </a:r>
            <a:r>
              <a:rPr lang="en-US" sz="10400" dirty="0" smtClean="0"/>
              <a:t>bites</a:t>
            </a:r>
            <a:endParaRPr lang="en-US" sz="104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9600" b="1" dirty="0" smtClean="0"/>
              <a:t>5</a:t>
            </a:r>
            <a:r>
              <a:rPr lang="en-US" sz="9600" b="1" dirty="0" smtClean="0">
                <a:solidFill>
                  <a:srgbClr val="C00000"/>
                </a:solidFill>
              </a:rPr>
              <a:t>. </a:t>
            </a:r>
            <a:r>
              <a:rPr lang="en-US" sz="10400" b="1" dirty="0" smtClean="0">
                <a:solidFill>
                  <a:srgbClr val="C00000"/>
                </a:solidFill>
              </a:rPr>
              <a:t>Nausea </a:t>
            </a:r>
            <a:r>
              <a:rPr lang="en-US" sz="10400" b="1" dirty="0">
                <a:solidFill>
                  <a:srgbClr val="C00000"/>
                </a:solidFill>
              </a:rPr>
              <a:t>and vomiting </a:t>
            </a:r>
            <a:r>
              <a:rPr lang="en-US" sz="10400" dirty="0"/>
              <a:t>(</a:t>
            </a:r>
            <a:r>
              <a:rPr lang="en-US" sz="10400" dirty="0" smtClean="0"/>
              <a:t>Promethazine)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6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7" y="384230"/>
            <a:ext cx="10537371" cy="5966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Pharmacokinetics:</a:t>
            </a:r>
          </a:p>
          <a:p>
            <a:pPr marL="0" indent="0">
              <a:buNone/>
            </a:pPr>
            <a:endParaRPr lang="en-US" sz="1200" b="1" dirty="0" smtClean="0">
              <a:solidFill>
                <a:srgbClr val="C0000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 receptor blockers are well </a:t>
            </a:r>
            <a:r>
              <a:rPr lang="en-US" sz="2400" b="1" dirty="0" smtClean="0">
                <a:solidFill>
                  <a:srgbClr val="C00000"/>
                </a:solidFill>
              </a:rPr>
              <a:t>absorbed after oral </a:t>
            </a:r>
            <a:r>
              <a:rPr lang="en-US" sz="2400" dirty="0" smtClean="0">
                <a:solidFill>
                  <a:srgbClr val="002060"/>
                </a:solidFill>
              </a:rPr>
              <a:t>administration</a:t>
            </a:r>
          </a:p>
          <a:p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Maximum serum levels occurring at </a:t>
            </a:r>
            <a:r>
              <a:rPr lang="en-US" sz="2400" b="1" dirty="0" smtClean="0">
                <a:solidFill>
                  <a:srgbClr val="C00000"/>
                </a:solidFill>
              </a:rPr>
              <a:t>1-2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hours</a:t>
            </a:r>
          </a:p>
          <a:p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Average plasma half life is </a:t>
            </a:r>
            <a:r>
              <a:rPr lang="en-US" sz="2400" b="1" dirty="0">
                <a:solidFill>
                  <a:srgbClr val="C00000"/>
                </a:solidFill>
              </a:rPr>
              <a:t>4 to 6 </a:t>
            </a:r>
            <a:r>
              <a:rPr lang="en-US" sz="2400" dirty="0" smtClean="0">
                <a:solidFill>
                  <a:srgbClr val="002060"/>
                </a:solidFill>
              </a:rPr>
              <a:t>hours</a:t>
            </a:r>
          </a:p>
          <a:p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- receptor blockers have </a:t>
            </a:r>
            <a:r>
              <a:rPr lang="en-US" sz="2400" b="1" dirty="0">
                <a:solidFill>
                  <a:srgbClr val="C00000"/>
                </a:solidFill>
              </a:rPr>
              <a:t>high bioavailability </a:t>
            </a:r>
            <a:r>
              <a:rPr lang="en-US" sz="2400" dirty="0" smtClean="0">
                <a:solidFill>
                  <a:srgbClr val="002060"/>
                </a:solidFill>
              </a:rPr>
              <a:t>and distributed to all tissues including </a:t>
            </a:r>
            <a:r>
              <a:rPr lang="en-US" sz="2400" dirty="0" smtClean="0">
                <a:solidFill>
                  <a:srgbClr val="002060"/>
                </a:solidFill>
              </a:rPr>
              <a:t>CNS</a:t>
            </a:r>
          </a:p>
          <a:p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Metabolized by the </a:t>
            </a:r>
            <a:r>
              <a:rPr lang="en-US" sz="2400" b="1" dirty="0">
                <a:solidFill>
                  <a:srgbClr val="C00000"/>
                </a:solidFill>
              </a:rPr>
              <a:t>hepatic cytochrome P450 </a:t>
            </a:r>
            <a:r>
              <a:rPr lang="en-US" sz="2400" dirty="0" smtClean="0">
                <a:solidFill>
                  <a:srgbClr val="002060"/>
                </a:solidFill>
              </a:rPr>
              <a:t>system</a:t>
            </a:r>
          </a:p>
          <a:p>
            <a:endParaRPr lang="en-US" sz="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Excretion occur via kidney except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fexofenadine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excreted in feces </a:t>
            </a:r>
            <a:r>
              <a:rPr lang="en-US" sz="2400" dirty="0" smtClean="0">
                <a:solidFill>
                  <a:srgbClr val="002060"/>
                </a:solidFill>
              </a:rPr>
              <a:t>unchanged.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268941"/>
            <a:ext cx="9633857" cy="5772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Adverse effects:</a:t>
            </a:r>
          </a:p>
          <a:p>
            <a:r>
              <a:rPr lang="en-US" sz="3200" dirty="0" smtClean="0"/>
              <a:t>Sedation, tinnitus, fatigue, dizziness, blurred vision, dry </a:t>
            </a:r>
            <a:r>
              <a:rPr lang="en-US" sz="3200" dirty="0" smtClean="0"/>
              <a:t>mouth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Drug interaction: </a:t>
            </a:r>
          </a:p>
          <a:p>
            <a:r>
              <a:rPr lang="en-US" sz="3200" dirty="0" smtClean="0"/>
              <a:t>CNS depressants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&amp;</a:t>
            </a:r>
            <a:r>
              <a:rPr lang="en-US" sz="3200" dirty="0" smtClean="0"/>
              <a:t> cholinesterase </a:t>
            </a:r>
            <a:r>
              <a:rPr lang="en-US" sz="3200" dirty="0" smtClean="0"/>
              <a:t>inhibitors</a:t>
            </a:r>
          </a:p>
          <a:p>
            <a:endParaRPr lang="en-US" sz="9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Overdose: </a:t>
            </a:r>
          </a:p>
          <a:p>
            <a:r>
              <a:rPr lang="en-US" sz="3200" dirty="0" smtClean="0"/>
              <a:t>The most common and dangerous effects of acute poisoning are those on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CNS</a:t>
            </a:r>
            <a:r>
              <a:rPr lang="en-US" sz="3200" dirty="0" smtClean="0">
                <a:solidFill>
                  <a:srgbClr val="C00000"/>
                </a:solidFill>
              </a:rPr>
              <a:t>; </a:t>
            </a:r>
            <a:r>
              <a:rPr lang="en-US" sz="3200" dirty="0" smtClean="0">
                <a:solidFill>
                  <a:srgbClr val="002060"/>
                </a:solidFill>
              </a:rPr>
              <a:t>including hallucinations, excitement, ataxia </a:t>
            </a:r>
            <a:r>
              <a:rPr lang="en-US" sz="3200" dirty="0" smtClean="0">
                <a:solidFill>
                  <a:srgbClr val="002060"/>
                </a:solidFill>
              </a:rPr>
              <a:t>&amp; convulsions.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0" y="152401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9925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57476" y="2856434"/>
            <a:ext cx="687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</a:rPr>
              <a:t>LEUKOTRIENE RECEPTOR 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</a:rPr>
              <a:t>ANTAGONISTS   </a:t>
            </a:r>
            <a:r>
              <a:rPr lang="en-US" sz="2400" dirty="0" err="1">
                <a:solidFill>
                  <a:srgbClr val="0000FF"/>
                </a:solidFill>
                <a:latin typeface="Bernard MT Condensed" pitchFamily="18" charset="0"/>
              </a:rPr>
              <a:t>Montelukast</a:t>
            </a:r>
            <a:r>
              <a:rPr lang="en-US" sz="2000" dirty="0" smtClean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8865" y="895869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 Histamine </a:t>
            </a:r>
            <a:r>
              <a:rPr lang="en-US" sz="2200" b="1" dirty="0">
                <a:latin typeface="Arial Narrow" pitchFamily="34" charset="0"/>
                <a:sym typeface="Wingdings 3"/>
              </a:rPr>
              <a:t>release [mast cell stabilizer by inhibiting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Cl</a:t>
            </a:r>
            <a:r>
              <a:rPr lang="en-US" sz="2200" b="1" dirty="0">
                <a:latin typeface="Arial Narrow" pitchFamily="34" charset="0"/>
                <a:sym typeface="Wingdings 3"/>
              </a:rPr>
              <a:t> channels] </a:t>
            </a:r>
            <a:endParaRPr lang="en-US" sz="2200" b="1" dirty="0" smtClean="0">
              <a:latin typeface="Arial Narrow" pitchFamily="34" charset="0"/>
              <a:sym typeface="Wingdings 3"/>
            </a:endParaRP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i.e</a:t>
            </a:r>
            <a:r>
              <a:rPr lang="en-US" sz="2200" b="1" dirty="0">
                <a:latin typeface="Arial Narrow" pitchFamily="34" charset="0"/>
                <a:sym typeface="Wingdings 3"/>
              </a:rPr>
              <a:t>. can act only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it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does not antagonize </a:t>
            </a:r>
            <a:r>
              <a:rPr lang="en-US" sz="2200" b="1" u="sng" dirty="0" smtClean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the released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histamine</a:t>
            </a:r>
            <a:endParaRPr lang="en-US" sz="22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1759117"/>
            <a:ext cx="853440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Used more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in children </a:t>
            </a:r>
            <a:r>
              <a:rPr lang="en-US" sz="2400" b="1" dirty="0">
                <a:latin typeface="Arial Narrow" pitchFamily="34" charset="0"/>
              </a:rPr>
              <a:t>for prophylaxis of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perennial allergic rhinitis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0417" y="2209800"/>
            <a:ext cx="8935971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Should be given on daily base and </a:t>
            </a:r>
            <a:r>
              <a:rPr lang="en-US" sz="2400" b="1" u="sng" dirty="0">
                <a:latin typeface="Arial Narrow" pitchFamily="34" charset="0"/>
              </a:rPr>
              <a:t>never stop abruptly</a:t>
            </a:r>
            <a:r>
              <a:rPr lang="en-US" sz="2200" b="1" u="sng" dirty="0">
                <a:latin typeface="Arial Narrow" pitchFamily="34" charset="0"/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9400" y="272712"/>
            <a:ext cx="3840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ernard MT Condensed" pitchFamily="18" charset="0"/>
              </a:rPr>
              <a:t>CROMOLYN &amp; NEDOCROMYL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0896" y="3299858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Block </a:t>
            </a:r>
            <a:r>
              <a:rPr lang="en-US" sz="2200" b="1" dirty="0" err="1">
                <a:latin typeface="Arial Narrow" pitchFamily="34" charset="0"/>
              </a:rPr>
              <a:t>leukotriene</a:t>
            </a:r>
            <a:r>
              <a:rPr lang="en-US" sz="2200" b="1" dirty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For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>
                <a:latin typeface="Arial Narrow" pitchFamily="34" charset="0"/>
              </a:rPr>
              <a:t>of lower respiratory [</a:t>
            </a:r>
            <a:r>
              <a:rPr lang="en-US" sz="2200" b="1" dirty="0" err="1">
                <a:latin typeface="Arial Narrow" pitchFamily="34" charset="0"/>
              </a:rPr>
              <a:t>i.e</a:t>
            </a:r>
            <a:r>
              <a:rPr lang="en-US" sz="2200" b="1" dirty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>
                <a:latin typeface="Arial Narrow" pitchFamily="34" charset="0"/>
              </a:rPr>
              <a:t>rhinosinusitis</a:t>
            </a:r>
            <a:r>
              <a:rPr lang="en-US" sz="2200" b="1" dirty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9202" y="4805032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29000" y="4724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Anti-inflammatory</a:t>
            </a:r>
            <a:r>
              <a:rPr lang="en-US" sz="2000" dirty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4564" y="5348509"/>
            <a:ext cx="8695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Topical (inhaled);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steroid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smtClean="0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b="1" dirty="0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fluticasone</a:t>
            </a:r>
            <a:endParaRPr lang="en-US" sz="2200" b="1" dirty="0">
              <a:solidFill>
                <a:srgbClr val="4B12B2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990" y="6122314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648494" y="5745779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if severe intermittent or moderate persistent symptoms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4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196" y="124408"/>
            <a:ext cx="2920333" cy="523220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8069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IMIDAZOLINE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4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3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Phenylephrine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Methoxamine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7135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7641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7621" y="2784397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can </a:t>
            </a:r>
            <a:r>
              <a:rPr lang="en-US" sz="2000" b="1" dirty="0">
                <a:latin typeface="Arial Narrow" pitchFamily="34" charset="0"/>
              </a:rPr>
              <a:t>cause </a:t>
            </a:r>
            <a:r>
              <a:rPr lang="en-US" sz="2000" dirty="0">
                <a:latin typeface="Bernard MT Condensed" pitchFamily="18" charset="0"/>
              </a:rPr>
              <a:t>Rebound nasal stuffiness </a:t>
            </a:r>
            <a:r>
              <a:rPr lang="en-US" sz="2000" b="1" dirty="0">
                <a:latin typeface="Arial Narrow" pitchFamily="34" charset="0"/>
              </a:rPr>
              <a:t>(repeated administration </a:t>
            </a:r>
            <a:r>
              <a:rPr lang="en-US" sz="2000" b="1" dirty="0" smtClean="0">
                <a:latin typeface="Arial Narrow" pitchFamily="34" charset="0"/>
              </a:rPr>
              <a:t>( &gt; 10 </a:t>
            </a:r>
            <a:r>
              <a:rPr lang="en-US" sz="2000" b="1" dirty="0">
                <a:latin typeface="Arial Narrow" pitchFamily="34" charset="0"/>
              </a:rPr>
              <a:t>days -2 weeks)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0058" y="1047901"/>
            <a:ext cx="290273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400" b="1" u="heavy" dirty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400" b="1" dirty="0">
                <a:latin typeface="Bernard MT Condensed" pitchFamily="18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205" y="971701"/>
            <a:ext cx="2778208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53362" y="1393318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Naphazoline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Oxymetazoline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Xylometazoline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844" y="1968835"/>
            <a:ext cx="4941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000" b="1" dirty="0">
                <a:latin typeface="Arial Narrow" pitchFamily="34" charset="0"/>
              </a:rPr>
              <a:t>Can cause nervousness, </a:t>
            </a:r>
            <a:r>
              <a:rPr lang="en-GB" sz="2000" b="1" dirty="0" smtClean="0">
                <a:latin typeface="Arial Narrow" pitchFamily="34" charset="0"/>
              </a:rPr>
              <a:t>insomnia</a:t>
            </a:r>
            <a:r>
              <a:rPr lang="en-GB" sz="2000" b="1" dirty="0">
                <a:latin typeface="Arial Narrow" pitchFamily="34" charset="0"/>
              </a:rPr>
              <a:t>, tremors, palpitations, </a:t>
            </a:r>
            <a:r>
              <a:rPr lang="en-GB" sz="2000" b="1" dirty="0" smtClean="0">
                <a:latin typeface="Arial Narrow" pitchFamily="34" charset="0"/>
              </a:rPr>
              <a:t>hypertension</a:t>
            </a:r>
          </a:p>
          <a:p>
            <a:endParaRPr lang="en-GB" sz="2000" b="1" dirty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GB" sz="2000" b="1" dirty="0">
                <a:latin typeface="Arial Narrow" pitchFamily="34" charset="0"/>
              </a:rPr>
              <a:t>Better avoided in </a:t>
            </a:r>
            <a:r>
              <a:rPr lang="en-US" sz="2000" b="1" dirty="0">
                <a:latin typeface="Arial Narrow" pitchFamily="34" charset="0"/>
              </a:rPr>
              <a:t>hypertension, heart failure, angina pectoris, </a:t>
            </a:r>
            <a:r>
              <a:rPr lang="en-US" sz="2000" b="1" dirty="0" smtClean="0">
                <a:latin typeface="Arial Narrow" pitchFamily="34" charset="0"/>
              </a:rPr>
              <a:t>hyperthyroidism,  glaucoma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91460" y="152400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286001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1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05600" y="152400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152400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0196" y="4221540"/>
            <a:ext cx="3599038" cy="523220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722324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55348" y="4858260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as nasal drops to </a:t>
            </a:r>
            <a:r>
              <a:rPr lang="en-US" sz="2200" dirty="0">
                <a:latin typeface="Bernard MT Condensed" pitchFamily="18" charset="0"/>
              </a:rPr>
              <a:t>control rhinorrhea </a:t>
            </a:r>
            <a:endParaRPr lang="en-US" sz="2200" dirty="0" smtClean="0">
              <a:latin typeface="Bernard MT Condensed" pitchFamily="18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So </a:t>
            </a:r>
            <a:r>
              <a:rPr lang="en-US" sz="2200" b="1" dirty="0">
                <a:latin typeface="Arial Narrow" pitchFamily="34" charset="0"/>
              </a:rPr>
              <a:t>very effective </a:t>
            </a:r>
            <a:r>
              <a:rPr lang="en-US" sz="2200" dirty="0">
                <a:latin typeface="Bernard MT Condensed" pitchFamily="18" charset="0"/>
              </a:rPr>
              <a:t>in vasomotor rhinitis </a:t>
            </a:r>
            <a:r>
              <a:rPr lang="en-US" sz="2200" b="1" dirty="0">
                <a:latin typeface="Arial Narrow" pitchFamily="34" charset="0"/>
              </a:rPr>
              <a:t>(watery hyper-secretion).</a:t>
            </a:r>
          </a:p>
          <a:p>
            <a:r>
              <a:rPr lang="en-US" sz="2200" b="1" dirty="0">
                <a:latin typeface="Arial Narrow" pitchFamily="34" charset="0"/>
              </a:rPr>
              <a:t>Its indication as </a:t>
            </a:r>
            <a:r>
              <a:rPr lang="en-US" sz="2200" b="1" dirty="0" err="1">
                <a:latin typeface="Arial Narrow" pitchFamily="34" charset="0"/>
              </a:rPr>
              <a:t>bronchiodilator</a:t>
            </a:r>
            <a:r>
              <a:rPr lang="en-US" sz="2200" b="1" dirty="0">
                <a:latin typeface="Arial Narrow" pitchFamily="34" charset="0"/>
              </a:rPr>
              <a:t> in asthma and ADRs </a:t>
            </a:r>
            <a:r>
              <a:rPr lang="en-US" sz="2200" b="1" dirty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43401" y="4245759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Ipratropium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2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346826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4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6858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828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TREATMENT </a:t>
            </a: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2438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828801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DRUGS USED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06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3" cstate="print"/>
          <a:srcRect l="18232" r="11050" b="3396"/>
          <a:stretch>
            <a:fillRect/>
          </a:stretch>
        </p:blipFill>
        <p:spPr bwMode="auto">
          <a:xfrm>
            <a:off x="10231945" y="271364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sp>
        <p:nvSpPr>
          <p:cNvPr id="19" name="TextBox 18"/>
          <p:cNvSpPr txBox="1"/>
          <p:nvPr/>
        </p:nvSpPr>
        <p:spPr>
          <a:xfrm>
            <a:off x="163286" y="261421"/>
            <a:ext cx="952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500" b="1" dirty="0">
                <a:latin typeface="Arial Narrow" pitchFamily="34" charset="0"/>
              </a:rPr>
              <a:t>Coughing is sudden expulsion of air from the lungs through the epiglottis at an amazingly fast speed (~100 miles/ hr) to </a:t>
            </a:r>
            <a:r>
              <a:rPr lang="en-US" sz="2500" b="1" dirty="0" smtClean="0">
                <a:latin typeface="Arial Narrow" pitchFamily="34" charset="0"/>
              </a:rPr>
              <a:t>get of </a:t>
            </a:r>
            <a:r>
              <a:rPr lang="en-US" sz="2500" b="1" dirty="0">
                <a:latin typeface="Arial Narrow" pitchFamily="34" charset="0"/>
              </a:rPr>
              <a:t>unwanted </a:t>
            </a:r>
            <a:r>
              <a:rPr lang="en-US" sz="2500" b="1" dirty="0" smtClean="0">
                <a:latin typeface="Arial Narrow" pitchFamily="34" charset="0"/>
              </a:rPr>
              <a:t>irritants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endParaRPr lang="en-US" sz="2200" b="1" dirty="0" smtClean="0">
              <a:latin typeface="Arial Narrow" pitchFamily="34" charset="0"/>
            </a:endParaRP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500" b="1" dirty="0" smtClean="0">
                <a:latin typeface="Arial Narrow" pitchFamily="34" charset="0"/>
              </a:rPr>
              <a:t>Abdominal </a:t>
            </a:r>
            <a:r>
              <a:rPr lang="en-US" sz="2500" b="1" dirty="0">
                <a:latin typeface="Arial Narrow" pitchFamily="34" charset="0"/>
              </a:rPr>
              <a:t>&amp; intercostal muscles contract, against the closed epiglottis </a:t>
            </a:r>
            <a:r>
              <a:rPr lang="en-US" sz="2500" b="1" dirty="0">
                <a:latin typeface="Arial Narrow" pitchFamily="34" charset="0"/>
                <a:sym typeface="Wingdings 3"/>
              </a:rPr>
              <a:t> </a:t>
            </a:r>
            <a:r>
              <a:rPr lang="en-US" sz="2500" b="1" dirty="0">
                <a:latin typeface="Arial Narrow" pitchFamily="34" charset="0"/>
              </a:rPr>
              <a:t>pressure </a:t>
            </a:r>
            <a:r>
              <a:rPr lang="en-US" sz="2500" b="1" dirty="0">
                <a:latin typeface="Arial Narrow" pitchFamily="34" charset="0"/>
                <a:sym typeface="Wingdings 3"/>
              </a:rPr>
              <a:t></a:t>
            </a:r>
            <a:r>
              <a:rPr lang="en-US" sz="2500" b="1" dirty="0">
                <a:latin typeface="Arial Narrow" pitchFamily="34" charset="0"/>
              </a:rPr>
              <a:t> </a:t>
            </a:r>
            <a:r>
              <a:rPr lang="en-US" sz="2500" b="1" dirty="0">
                <a:latin typeface="Arial Narrow" pitchFamily="34" charset="0"/>
                <a:sym typeface="Wingdings 3"/>
              </a:rPr>
              <a:t> </a:t>
            </a:r>
            <a:r>
              <a:rPr lang="en-US" sz="2500" b="1" dirty="0">
                <a:latin typeface="Arial Narrow" pitchFamily="34" charset="0"/>
              </a:rPr>
              <a:t>air is forcefully expelled  to dislodge the triggering irritant.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0952" y="2633874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</a:rPr>
              <a:t>Cough </a:t>
            </a:r>
            <a:r>
              <a:rPr lang="en-US" sz="2200" b="1" dirty="0" smtClean="0">
                <a:latin typeface="Arial Narrow" pitchFamily="34" charset="0"/>
              </a:rPr>
              <a:t>may be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>
                <a:solidFill>
                  <a:srgbClr val="7030A0"/>
                </a:solidFill>
              </a:rPr>
              <a:t>“wet or productive”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or</a:t>
            </a:r>
          </a:p>
          <a:p>
            <a:pPr>
              <a:lnSpc>
                <a:spcPts val="24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                          </a:t>
            </a:r>
            <a:r>
              <a:rPr lang="en-US" sz="2200" b="1" i="1" dirty="0" smtClean="0">
                <a:solidFill>
                  <a:srgbClr val="7030A0"/>
                </a:solidFill>
              </a:rPr>
              <a:t>“</a:t>
            </a:r>
            <a:r>
              <a:rPr lang="en-US" sz="2200" b="1" i="1" dirty="0">
                <a:solidFill>
                  <a:srgbClr val="7030A0"/>
                </a:solidFill>
              </a:rPr>
              <a:t>dry or irritant</a:t>
            </a:r>
            <a:r>
              <a:rPr lang="en-US" sz="2200" b="1" i="1" dirty="0" smtClean="0">
                <a:solidFill>
                  <a:srgbClr val="7030A0"/>
                </a:solidFill>
              </a:rPr>
              <a:t>”</a:t>
            </a:r>
          </a:p>
          <a:p>
            <a:pPr>
              <a:lnSpc>
                <a:spcPts val="2400"/>
              </a:lnSpc>
            </a:pPr>
            <a:r>
              <a:rPr lang="en-US" sz="2200" b="1" dirty="0" smtClean="0">
                <a:latin typeface="Arial Narrow" pitchFamily="34" charset="0"/>
              </a:rPr>
              <a:t>                           2ndry </a:t>
            </a:r>
            <a:r>
              <a:rPr lang="en-US" sz="2200" b="1" dirty="0">
                <a:latin typeface="Arial Narrow" pitchFamily="34" charset="0"/>
              </a:rPr>
              <a:t>to irritant vapors, gases, infections, cancer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endParaRPr lang="en-US" sz="2200" b="1" i="1" dirty="0">
              <a:solidFill>
                <a:srgbClr val="7030A0"/>
              </a:solidFill>
            </a:endParaRP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solidFill>
                  <a:srgbClr val="7030A0"/>
                </a:solidFill>
              </a:rPr>
              <a:t> 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1" y="4419569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847088" y="4881234"/>
            <a:ext cx="1588" cy="1290966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52799" y="4776537"/>
            <a:ext cx="381001" cy="577211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52601" y="6096000"/>
            <a:ext cx="7002421" cy="533400"/>
            <a:chOff x="457200" y="2590800"/>
            <a:chExt cx="7002421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85740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400" dirty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7315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1648" y="5190958"/>
            <a:ext cx="3568509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dirty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1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1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741920" y="4038568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5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8819" y="175069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833257" y="381001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880042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8456" y="2319532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52056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Irritate GIT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>
                <a:latin typeface="Arial Narrow" pitchFamily="34" charset="0"/>
              </a:rPr>
              <a:t>stimulate </a:t>
            </a:r>
            <a:r>
              <a:rPr lang="en-US" sz="2000" b="1" dirty="0" err="1">
                <a:latin typeface="Arial Narrow" pitchFamily="34" charset="0"/>
              </a:rPr>
              <a:t>gastropulmonary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vagal</a:t>
            </a:r>
            <a:r>
              <a:rPr lang="en-US" sz="2000" b="1" dirty="0">
                <a:latin typeface="Arial Narrow" pitchFamily="34" charset="0"/>
              </a:rPr>
              <a:t> reflex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>
                <a:latin typeface="Arial Narrow" pitchFamily="34" charset="0"/>
              </a:rPr>
              <a:t>oosening &amp; thinning of secretions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4656" y="2307458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			Stimulate secretory glands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>
                <a:latin typeface="Arial Narrow" pitchFamily="34" charset="0"/>
              </a:rPr>
              <a:t> respiratory fluids production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80356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-146190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04456" y="4035195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Final outcome is that cough is indirectly diminished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68819" y="4937233"/>
            <a:ext cx="3886200" cy="146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3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Common cold</a:t>
            </a:r>
          </a:p>
          <a:p>
            <a:pPr>
              <a:lnSpc>
                <a:spcPts val="2300"/>
              </a:lnSpc>
              <a:buBlip>
                <a:blip r:embed="rId3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Bronchitis</a:t>
            </a:r>
          </a:p>
          <a:p>
            <a:pPr>
              <a:lnSpc>
                <a:spcPts val="2300"/>
              </a:lnSpc>
              <a:buBlip>
                <a:blip r:embed="rId3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Pharyngitis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Chronic </a:t>
            </a:r>
            <a:r>
              <a:rPr lang="en-US" sz="2200" b="1" dirty="0" err="1">
                <a:latin typeface="Arial Narrow" pitchFamily="34" charset="0"/>
              </a:rPr>
              <a:t>paranasal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sinusitis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8456" y="4505681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cxnSp>
        <p:nvCxnSpPr>
          <p:cNvPr id="30" name="Straight Arrow Connector 29"/>
          <p:cNvCxnSpPr>
            <a:endCxn id="26" idx="3"/>
          </p:cNvCxnSpPr>
          <p:nvPr/>
        </p:nvCxnSpPr>
        <p:spPr>
          <a:xfrm>
            <a:off x="9545747" y="1300783"/>
            <a:ext cx="11909" cy="294985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9274002" y="2556087"/>
            <a:ext cx="3177" cy="1694553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870856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6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 ;</a:t>
              </a:r>
              <a:r>
                <a:rPr lang="en-US" sz="2000" b="1" dirty="0">
                  <a:latin typeface="Arial Narrow" pitchFamily="34" charset="0"/>
                </a:rPr>
                <a:t> Dry mouth, chapped lips, risk of kidney </a:t>
              </a:r>
              <a:r>
                <a:rPr lang="en-US" sz="2000" b="1" dirty="0" smtClean="0">
                  <a:latin typeface="Arial Narrow" pitchFamily="34" charset="0"/>
                </a:rPr>
                <a:t>stones (</a:t>
              </a:r>
              <a:r>
                <a:rPr lang="en-US" sz="2000" b="1" dirty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099456" y="3015344"/>
            <a:ext cx="7848600" cy="1004130"/>
            <a:chOff x="762000" y="2971800"/>
            <a:chExt cx="7848600" cy="100413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3037211"/>
              <a:ext cx="78486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200"/>
                </a:lnSpc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 of iodide preparations ;</a:t>
              </a:r>
              <a:r>
                <a:rPr lang="en-US" sz="2000" b="1" dirty="0" smtClean="0">
                  <a:latin typeface="Arial Narrow" pitchFamily="34" charset="0"/>
                </a:rPr>
                <a:t> </a:t>
              </a:r>
              <a:r>
                <a:rPr lang="en-US" sz="2000" b="1" dirty="0">
                  <a:latin typeface="Arial Narrow" pitchFamily="34" charset="0"/>
                </a:rPr>
                <a:t>Unpleasant metallic taste, hypersensitivity, hypothyroidism, swollen </a:t>
              </a:r>
              <a:r>
                <a:rPr lang="en-US" sz="2000" b="1" dirty="0" smtClean="0">
                  <a:latin typeface="Arial Narrow" pitchFamily="34" charset="0"/>
                </a:rPr>
                <a:t>salivary glands (overstimulation </a:t>
              </a:r>
              <a:r>
                <a:rPr lang="en-US" sz="2000" b="1" dirty="0">
                  <a:latin typeface="Arial Narrow" pitchFamily="34" charset="0"/>
                </a:rPr>
                <a:t>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>
            <a:off x="1625790" y="4215006"/>
            <a:ext cx="1073866" cy="0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8948056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4395"/>
            <a:ext cx="9729410" cy="64685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Learning objectives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just"/>
            <a:endParaRPr lang="en-US" altLang="en-US" sz="2400" dirty="0" smtClean="0">
              <a:solidFill>
                <a:schemeClr val="accent1"/>
              </a:solidFill>
              <a:cs typeface="Arial" charset="0"/>
            </a:endParaRPr>
          </a:p>
          <a:p>
            <a:pPr marL="0" indent="0" algn="justLow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At </a:t>
            </a: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the end of the </a:t>
            </a: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lecture, </a:t>
            </a: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students should be able </a:t>
            </a: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to: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justLow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Define rhinitis and cough</a:t>
            </a:r>
          </a:p>
          <a:p>
            <a:pPr algn="justLow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Classify drugs used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in the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treatment of </a:t>
            </a:r>
            <a:r>
              <a:rPr lang="en-US" sz="2400" b="1" dirty="0" smtClean="0">
                <a:solidFill>
                  <a:srgbClr val="C00000"/>
                </a:solidFill>
              </a:rPr>
              <a:t>rhinitis</a:t>
            </a:r>
          </a:p>
          <a:p>
            <a:pPr algn="justLow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Expand on the pharmacology of different drug groups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used in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    the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treatment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as; antihistamines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leukotriene antagonists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corticosteroids, decongestants and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anticholinergics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Low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Describe the  pharmacology of different </a:t>
            </a:r>
            <a:r>
              <a:rPr lang="en-US" sz="2400" b="1" dirty="0" smtClean="0">
                <a:solidFill>
                  <a:srgbClr val="C00000"/>
                </a:solidFill>
              </a:rPr>
              <a:t>expectorants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and 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mucolytics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used in the treatment of </a:t>
            </a:r>
            <a:r>
              <a:rPr lang="en-US" sz="2400" dirty="0">
                <a:solidFill>
                  <a:schemeClr val="tx1"/>
                </a:solidFill>
              </a:rPr>
              <a:t>productive cough</a:t>
            </a:r>
          </a:p>
          <a:p>
            <a:pPr algn="justLow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Describe the pharmacology of </a:t>
            </a:r>
            <a:r>
              <a:rPr lang="en-US" sz="2400" b="1" dirty="0">
                <a:solidFill>
                  <a:srgbClr val="C00000"/>
                </a:solidFill>
              </a:rPr>
              <a:t>antitussives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(cough suppressants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9050" y="33342"/>
            <a:ext cx="3505200" cy="9144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67294" y="146573"/>
            <a:ext cx="70619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Mucolytic agents are used to dissolve or breakdown mucus in the respiratory tract. They make the mucus less viscous so that it can be coughed up with more ease.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9050" y="1377312"/>
            <a:ext cx="3261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19050" y="1994330"/>
            <a:ext cx="10646921" cy="32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400" b="1" dirty="0" err="1">
                <a:latin typeface="Arial Narrow" pitchFamily="34" charset="0"/>
              </a:rPr>
              <a:t>Mucolysis</a:t>
            </a:r>
            <a:r>
              <a:rPr lang="en-US" sz="2400" b="1" dirty="0">
                <a:latin typeface="Arial Narrow" pitchFamily="34" charset="0"/>
              </a:rPr>
              <a:t> occurs by one or more of the following; </a:t>
            </a:r>
          </a:p>
          <a:p>
            <a:pPr indent="-342900" eaLnBrk="0" hangingPunct="0"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400" b="1" dirty="0">
                <a:latin typeface="Arial Narrow" pitchFamily="34" charset="0"/>
                <a:sym typeface="Wingdings 3"/>
              </a:rPr>
              <a:t>water content</a:t>
            </a:r>
            <a:r>
              <a:rPr lang="en-US" sz="2400" b="1" dirty="0">
                <a:latin typeface="Arial Narrow" pitchFamily="34" charset="0"/>
              </a:rPr>
              <a:t>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Hypertonic Saline &amp; NaHCO</a:t>
            </a:r>
            <a:r>
              <a:rPr lang="en-US" sz="2400" baseline="-25000" dirty="0">
                <a:solidFill>
                  <a:srgbClr val="C00000"/>
                </a:solidFill>
                <a:latin typeface="Bernard MT Condensed" pitchFamily="18" charset="0"/>
              </a:rPr>
              <a:t>3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spcBef>
                <a:spcPts val="3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  <a:sym typeface="Wingdings 3"/>
              </a:rPr>
              <a:t>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Adhesiveness;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Steam inhalation</a:t>
            </a:r>
            <a:endParaRPr lang="en-US" sz="2400" baseline="-250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spcBef>
                <a:spcPts val="3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</a:rPr>
              <a:t>Breakdown S-S bonds in glycoproteins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less </a:t>
            </a:r>
            <a:r>
              <a:rPr lang="en-US" sz="2400" b="1" dirty="0" smtClean="0">
                <a:latin typeface="Arial Narrow" pitchFamily="34" charset="0"/>
              </a:rPr>
              <a:t>viscid </a:t>
            </a:r>
            <a:r>
              <a:rPr lang="en-US" sz="2400" b="1" dirty="0">
                <a:latin typeface="Arial Narrow" pitchFamily="34" charset="0"/>
              </a:rPr>
              <a:t>mucous;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N-Acetyl Cysteine</a:t>
            </a:r>
          </a:p>
          <a:p>
            <a:pPr indent="-342900" eaLnBrk="0" hangingPunct="0"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</a:rPr>
              <a:t>Synthesize serous mucus </a:t>
            </a:r>
            <a:r>
              <a:rPr lang="en-US" sz="2400" b="1" dirty="0" smtClean="0">
                <a:latin typeface="Arial Narrow" pitchFamily="34" charset="0"/>
              </a:rPr>
              <a:t>+ </a:t>
            </a:r>
            <a:r>
              <a:rPr lang="en-US" sz="2400" b="1" dirty="0">
                <a:latin typeface="Arial Narrow" pitchFamily="34" charset="0"/>
              </a:rPr>
              <a:t>activate </a:t>
            </a:r>
            <a:r>
              <a:rPr lang="en-US" sz="2400" b="1" dirty="0" err="1">
                <a:latin typeface="Arial Narrow" pitchFamily="34" charset="0"/>
              </a:rPr>
              <a:t>ciliary</a:t>
            </a:r>
            <a:r>
              <a:rPr lang="en-US" sz="2400" b="1" dirty="0">
                <a:latin typeface="Arial Narrow" pitchFamily="34" charset="0"/>
              </a:rPr>
              <a:t> clearance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Bromohexine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&amp; 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Ambroxol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indent="-342900" eaLnBrk="0" hangingPunct="0"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b="1" dirty="0">
                <a:latin typeface="Arial Narrow" pitchFamily="34" charset="0"/>
                <a:sym typeface="Wingdings 3"/>
              </a:rPr>
              <a:t>C</a:t>
            </a:r>
            <a:r>
              <a:rPr lang="en-US" sz="2400" b="1" dirty="0">
                <a:latin typeface="Arial Narrow" pitchFamily="34" charset="0"/>
              </a:rPr>
              <a:t>leavage of extracellular bacterial DNA, that contributes to viscosity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of sputum in case of infection;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rhDNAase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= </a:t>
            </a:r>
            <a:r>
              <a:rPr lang="en-US" sz="2400" b="1" dirty="0" smtClean="0">
                <a:latin typeface="Arial Narrow" pitchFamily="34" charset="0"/>
              </a:rPr>
              <a:t>recombinant </a:t>
            </a:r>
            <a:r>
              <a:rPr lang="en-US" sz="2400" b="1" dirty="0">
                <a:latin typeface="Arial Narrow" pitchFamily="34" charset="0"/>
              </a:rPr>
              <a:t>human </a:t>
            </a:r>
            <a:r>
              <a:rPr lang="en-US" sz="2400" b="1" dirty="0" err="1">
                <a:latin typeface="Arial Narrow" pitchFamily="34" charset="0"/>
              </a:rPr>
              <a:t>deoxyribonuclease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 </a:t>
            </a:r>
          </a:p>
          <a:p>
            <a:pPr eaLnBrk="0" hangingPunct="0">
              <a:spcBef>
                <a:spcPts val="300"/>
              </a:spcBef>
              <a:defRPr/>
            </a:pP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    (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Pulmozyme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091" y="5424344"/>
            <a:ext cx="1580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9663" y="6041362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hangingPunct="0">
              <a:lnSpc>
                <a:spcPts val="2300"/>
              </a:lnSpc>
              <a:buBlip>
                <a:blip r:embed="rId3"/>
              </a:buBlip>
              <a:defRPr/>
            </a:pP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>
                <a:latin typeface="Arial Narrow" pitchFamily="34" charset="0"/>
              </a:rPr>
            </a:br>
            <a:r>
              <a:rPr lang="en-IN" sz="2200" b="1" dirty="0">
                <a:latin typeface="Arial Narrow" pitchFamily="34" charset="0"/>
              </a:rPr>
              <a:t>      …etc. (when there is </a:t>
            </a:r>
            <a:r>
              <a:rPr lang="en-IN" sz="2200" b="1" dirty="0" smtClean="0">
                <a:latin typeface="Arial Narrow" pitchFamily="34" charset="0"/>
              </a:rPr>
              <a:t>excessive, thick </a:t>
            </a:r>
            <a:r>
              <a:rPr lang="en-IN" sz="2200" b="1" dirty="0">
                <a:latin typeface="Arial Narrow" pitchFamily="34" charset="0"/>
              </a:rPr>
              <a:t>mucus….)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68349" y="6241781"/>
            <a:ext cx="683339" cy="365125"/>
          </a:xfrm>
        </p:spPr>
        <p:txBody>
          <a:bodyPr/>
          <a:lstStyle/>
          <a:p>
            <a:fld id="{D6063978-E978-4424-9D46-53306018EB2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5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9401" y="389024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N-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 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7696" y="1132714"/>
            <a:ext cx="9304103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buFont typeface="Wingdings 3"/>
              <a:buChar char=""/>
            </a:pPr>
            <a:r>
              <a:rPr lang="en-US" sz="2400" b="1" dirty="0" smtClean="0">
                <a:latin typeface="Arial Narrow" pitchFamily="34" charset="0"/>
              </a:rPr>
              <a:t>   It </a:t>
            </a:r>
            <a:r>
              <a:rPr lang="en-US" sz="2400" b="1" dirty="0">
                <a:latin typeface="Arial Narrow" pitchFamily="34" charset="0"/>
              </a:rPr>
              <a:t>is also a free radical scavenger 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</a:rPr>
              <a:t>n acetaminophen overdose  </a:t>
            </a:r>
            <a:r>
              <a:rPr lang="en-US" sz="2400" b="1" dirty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4232" y="2057401"/>
            <a:ext cx="8991600" cy="1145635"/>
            <a:chOff x="-228600" y="2057400"/>
            <a:chExt cx="8991600" cy="1145635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6053773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/>
                <a:t> </a:t>
              </a:r>
              <a:r>
                <a:rPr lang="en-US" sz="2400" b="1" dirty="0">
                  <a:latin typeface="Arial Narrow" pitchFamily="34" charset="0"/>
                </a:rPr>
                <a:t>&amp; its metabolite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 </a:t>
              </a:r>
              <a:r>
                <a:rPr lang="en-US" sz="2400" b="1" spc="-50" dirty="0" smtClean="0">
                  <a:latin typeface="Arial Narrow" pitchFamily="34" charset="0"/>
                  <a:cs typeface="Times New Roman" pitchFamily="18" charset="0"/>
                  <a:sym typeface="Wingdings 3"/>
                </a:rPr>
                <a:t></a:t>
              </a:r>
              <a:endPara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>
                  <a:latin typeface="Arial Narrow" pitchFamily="34" charset="0"/>
                </a:rPr>
                <a:t>immuno</a:t>
              </a:r>
              <a:r>
                <a:rPr lang="en-US" sz="2400" b="1" dirty="0">
                  <a:latin typeface="Arial Narrow" pitchFamily="34" charset="0"/>
                </a:rPr>
                <a:t> </a:t>
              </a:r>
              <a:r>
                <a:rPr lang="en-US" sz="2400" b="1" dirty="0" err="1">
                  <a:latin typeface="Arial Narrow" pitchFamily="34" charset="0"/>
                </a:rPr>
                <a:t>defence</a:t>
              </a:r>
              <a:r>
                <a:rPr lang="en-US" sz="2400" b="1" dirty="0">
                  <a:latin typeface="Arial Narrow" pitchFamily="34" charset="0"/>
                </a:rPr>
                <a:t> so </a:t>
              </a:r>
              <a:r>
                <a:rPr lang="en-US" sz="2400" b="1" dirty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>
                  <a:latin typeface="Arial Narrow" pitchFamily="34" charset="0"/>
                </a:rPr>
                <a:t> pain in acute sore throat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152400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52400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952" y="4022670"/>
            <a:ext cx="8966552" cy="1262932"/>
            <a:chOff x="177448" y="4022669"/>
            <a:chExt cx="8966552" cy="1262932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39629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Alpha)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>
                  <a:solidFill>
                    <a:srgbClr val="0070C0"/>
                  </a:solidFill>
                  <a:latin typeface="Arial Narrow" pitchFamily="34" charset="0"/>
                </a:rPr>
                <a:t>neubilized</a:t>
              </a:r>
              <a:r>
                <a:rPr lang="en-US" sz="2400" b="1" dirty="0">
                  <a:solidFill>
                    <a:srgbClr val="0070C0"/>
                  </a:solidFill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.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86086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 smtClean="0">
                  <a:latin typeface="Arial Narrow" pitchFamily="34" charset="0"/>
                </a:rPr>
                <a:t>  Full </a:t>
              </a:r>
              <a:r>
                <a:rPr lang="en-IN" sz="2400" b="1" dirty="0">
                  <a:latin typeface="Arial Narrow" pitchFamily="34" charset="0"/>
                </a:rPr>
                <a:t>benefit appears within 3-7 days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314114" y="412631"/>
            <a:ext cx="4956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Breakdown S-S bonds in glycoproteins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1568" y="1983920"/>
            <a:ext cx="3360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Synthesize serous mucus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7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864428" y="908624"/>
            <a:ext cx="674914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2500"/>
              </a:lnSpc>
            </a:pP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</a:rPr>
              <a:t>Stop or reduce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</a:t>
            </a:r>
            <a:r>
              <a:rPr lang="en-US" sz="22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peripherally </a:t>
            </a:r>
            <a:r>
              <a:rPr lang="en-US" sz="22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or </a:t>
            </a:r>
            <a:r>
              <a:rPr lang="en-US" sz="22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centrally</a:t>
            </a: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828801" y="914402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5488" y="2634352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Demulcents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>
                <a:latin typeface="Arial Narrow" pitchFamily="34" charset="0"/>
              </a:rPr>
              <a:t>		</a:t>
            </a:r>
            <a:r>
              <a:rPr lang="en-US" sz="2200" b="1" dirty="0">
                <a:solidFill>
                  <a:srgbClr val="C00000"/>
                </a:solidFill>
                <a:latin typeface="Arial Narrow" pitchFamily="34" charset="0"/>
              </a:rPr>
              <a:t>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>
                <a:latin typeface="Arial Narrow" pitchFamily="34" charset="0"/>
              </a:rPr>
              <a:t> Use Emollients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		menthol &amp;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eucalyptus</a:t>
            </a:r>
            <a:endParaRPr lang="en-US" sz="2200" b="1" dirty="0">
              <a:latin typeface="Arial Narrow" pitchFamily="34" charset="0"/>
            </a:endParaRP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Tracheobronchial Airway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aerosols or inhalational of hot steam 		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tincture benzoin compound &amp;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eucalyptus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lidocaine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and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9137" y="1763493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9136" y="2253353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585" y="5595269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1648" y="6052468"/>
            <a:ext cx="883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Benzonatate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98563" y="6293758"/>
            <a:ext cx="683339" cy="365125"/>
          </a:xfrm>
        </p:spPr>
        <p:txBody>
          <a:bodyPr/>
          <a:lstStyle/>
          <a:p>
            <a:fld id="{D6063978-E978-4424-9D46-53306018EB25}" type="slidenum">
              <a:rPr lang="en-US" smtClean="0"/>
              <a:t>22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1" y="2248052"/>
            <a:ext cx="3030096" cy="2015014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5998028" y="3842657"/>
            <a:ext cx="2481942" cy="10885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229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2880" y="1143001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1524001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2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activating µ </a:t>
            </a:r>
            <a:r>
              <a:rPr lang="en-US" sz="2200" b="1" dirty="0" err="1">
                <a:latin typeface="Arial Narrow" pitchFamily="34" charset="0"/>
              </a:rPr>
              <a:t>opioid</a:t>
            </a:r>
            <a:r>
              <a:rPr lang="en-US" sz="2200" b="1" dirty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e.g.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Codeine</a:t>
            </a: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Pholcodine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28801" y="914402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60558" y="2159914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71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Dextromethorphan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509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9689" y="3090748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It </a:t>
            </a:r>
            <a:r>
              <a:rPr lang="en-US" sz="2200" b="1" dirty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>
                <a:latin typeface="Arial Narrow" pitchFamily="34" charset="0"/>
              </a:rPr>
              <a:t>threshold at cough center. It has benefits over </a:t>
            </a:r>
            <a:r>
              <a:rPr lang="en-US" sz="2200" b="1" dirty="0" smtClean="0">
                <a:latin typeface="Arial Narrow" pitchFamily="34" charset="0"/>
              </a:rPr>
              <a:t>opioids </a:t>
            </a:r>
            <a:r>
              <a:rPr lang="en-US" sz="2200" b="1" dirty="0">
                <a:latin typeface="Arial Narrow" pitchFamily="34" charset="0"/>
              </a:rPr>
              <a:t>in being </a:t>
            </a:r>
            <a:r>
              <a:rPr lang="en-US" sz="2200" b="1" dirty="0">
                <a:latin typeface="Arial Narrow" pitchFamily="34" charset="0"/>
                <a:sym typeface="Wingdings 3"/>
              </a:rPr>
              <a:t>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1920" y="3489126"/>
            <a:ext cx="5867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1.  As potent as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codeine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2- 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Less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3- 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No respiratory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depression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4- 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No inhibition of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clearance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5- 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6240" y="5438667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6590" y="5819666"/>
            <a:ext cx="522915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nausea</a:t>
            </a:r>
            <a:r>
              <a:rPr lang="en-US" sz="2200" b="1" dirty="0">
                <a:latin typeface="Arial Narrow" pitchFamily="34" charset="0"/>
              </a:rPr>
              <a:t>, vomiting, dizziness, rash &amp; </a:t>
            </a:r>
            <a:r>
              <a:rPr lang="en-US" sz="2200" b="1" dirty="0" smtClean="0">
                <a:latin typeface="Arial Narrow" pitchFamily="34" charset="0"/>
              </a:rPr>
              <a:t>pruritus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 </a:t>
            </a:r>
            <a:endParaRPr lang="en-US" sz="2200" b="1" dirty="0">
              <a:latin typeface="Arial Narrow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62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Bernard MT Condensed" pitchFamily="18" charset="0"/>
              </a:rPr>
              <a:t>Antihistaminics</a:t>
            </a:r>
            <a:r>
              <a:rPr lang="en-US" sz="2000" dirty="0">
                <a:latin typeface="Bernard MT Condensed" pitchFamily="18" charset="0"/>
              </a:rPr>
              <a:t> (&gt;sedating)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10287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35052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657600" y="2362201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</a:p>
        </p:txBody>
      </p:sp>
      <p:grpSp>
        <p:nvGrpSpPr>
          <p:cNvPr id="15" name="Group 14"/>
          <p:cNvGrpSpPr/>
          <p:nvPr/>
        </p:nvGrpSpPr>
        <p:grpSpPr>
          <a:xfrm flipV="1">
            <a:off x="3352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1524000" y="0"/>
            <a:ext cx="1866900" cy="12192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3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87" y="537883"/>
            <a:ext cx="10023323" cy="550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Rhinitis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Rhinitis is the irritation &amp;/or inflammation of the mucous membranes inside the nose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Types: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1. Allergic (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seasonal;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hay fever &amp; perennial)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2. infectious (infection with bacteria, fungi &amp; viruses)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 Rhinitis </a:t>
            </a:r>
            <a:r>
              <a:rPr lang="en-US" sz="2800" b="1" dirty="0">
                <a:solidFill>
                  <a:srgbClr val="0070C0"/>
                </a:solidFill>
              </a:rPr>
              <a:t>may be: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Acute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persist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7-14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days)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Chronic (persistent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more than 6 weeks)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600" dirty="0" smtClean="0"/>
              <a:t> </a:t>
            </a:r>
            <a:endParaRPr lang="en-US" sz="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77733"/>
            <a:ext cx="10184256" cy="5363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Signs and symptoms of rhinitis:</a:t>
            </a:r>
          </a:p>
          <a:p>
            <a:pPr marL="0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/>
              <a:t> </a:t>
            </a:r>
            <a:r>
              <a:rPr lang="en-US" sz="3200" dirty="0" smtClean="0"/>
              <a:t>Runny nose (rhinorrhea</a:t>
            </a:r>
            <a:r>
              <a:rPr lang="en-US" sz="3200" dirty="0" smtClean="0">
                <a:latin typeface="Arial Narrow" pitchFamily="34" charset="0"/>
              </a:rPr>
              <a:t>; </a:t>
            </a:r>
            <a:r>
              <a:rPr lang="en-US" sz="3200" dirty="0"/>
              <a:t>excess nasal secretion &amp; </a:t>
            </a:r>
            <a:r>
              <a:rPr lang="en-US" sz="3200" dirty="0" smtClean="0"/>
              <a:t>discharge)</a:t>
            </a:r>
            <a:endParaRPr lang="en-US" sz="3200" dirty="0"/>
          </a:p>
          <a:p>
            <a:r>
              <a:rPr lang="en-US" sz="3200" dirty="0" smtClean="0"/>
              <a:t> Sneezing</a:t>
            </a:r>
          </a:p>
          <a:p>
            <a:r>
              <a:rPr lang="en-US" sz="3200" dirty="0" smtClean="0"/>
              <a:t> Nasal congestion/stuffy blocked nose</a:t>
            </a:r>
          </a:p>
          <a:p>
            <a:r>
              <a:rPr lang="en-US" sz="3200" dirty="0" smtClean="0"/>
              <a:t> Post nasal drip</a:t>
            </a:r>
          </a:p>
          <a:p>
            <a:r>
              <a:rPr lang="en-US" sz="3200" dirty="0" smtClean="0"/>
              <a:t> Systemic effects may be (fever, body aches,…,...)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1771"/>
            <a:ext cx="11408227" cy="8058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Treatment of Rhinitis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 smtClean="0"/>
              <a:t>A. Preventive Therapy:</a:t>
            </a:r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2060"/>
                </a:solidFill>
              </a:rPr>
              <a:t>1. Environmental control (dust control, pets …..)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2. Allergen immunotherapy 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300" b="1" dirty="0" smtClean="0"/>
              <a:t>B.</a:t>
            </a:r>
            <a:r>
              <a:rPr lang="en-US" sz="2300" dirty="0" smtClean="0"/>
              <a:t> </a:t>
            </a:r>
            <a:r>
              <a:rPr lang="en-US" sz="2300" b="1" dirty="0" smtClean="0">
                <a:solidFill>
                  <a:srgbClr val="0070C0"/>
                </a:solidFill>
              </a:rPr>
              <a:t>Pharmacotherapy:</a:t>
            </a:r>
            <a:r>
              <a:rPr lang="en-US" sz="2300" dirty="0"/>
              <a:t> 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       </a:t>
            </a:r>
            <a:r>
              <a:rPr lang="en-US" sz="2300" dirty="0" smtClean="0">
                <a:solidFill>
                  <a:srgbClr val="002060"/>
                </a:solidFill>
              </a:rPr>
              <a:t>1</a:t>
            </a:r>
            <a:r>
              <a:rPr lang="en-US" sz="2300" dirty="0">
                <a:solidFill>
                  <a:srgbClr val="002060"/>
                </a:solidFill>
              </a:rPr>
              <a:t>. </a:t>
            </a:r>
            <a:r>
              <a:rPr lang="en-US" sz="2300" dirty="0" smtClean="0">
                <a:solidFill>
                  <a:srgbClr val="002060"/>
                </a:solidFill>
              </a:rPr>
              <a:t>Anti-histamines (H</a:t>
            </a:r>
            <a:r>
              <a:rPr lang="en-US" sz="2300" baseline="-25000" dirty="0" smtClean="0">
                <a:solidFill>
                  <a:srgbClr val="002060"/>
                </a:solidFill>
              </a:rPr>
              <a:t>1</a:t>
            </a:r>
            <a:r>
              <a:rPr lang="en-US" sz="2300" dirty="0" smtClean="0">
                <a:solidFill>
                  <a:srgbClr val="002060"/>
                </a:solidFill>
              </a:rPr>
              <a:t>- receptor </a:t>
            </a:r>
            <a:r>
              <a:rPr lang="en-US" sz="2300" dirty="0">
                <a:solidFill>
                  <a:srgbClr val="002060"/>
                </a:solidFill>
              </a:rPr>
              <a:t>antagonists)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2. </a:t>
            </a:r>
            <a:r>
              <a:rPr lang="en-US" sz="2300" dirty="0" smtClean="0">
                <a:solidFill>
                  <a:srgbClr val="002060"/>
                </a:solidFill>
              </a:rPr>
              <a:t>Anti-</a:t>
            </a:r>
            <a:r>
              <a:rPr lang="en-US" sz="2300" dirty="0" err="1" smtClean="0">
                <a:solidFill>
                  <a:srgbClr val="002060"/>
                </a:solidFill>
              </a:rPr>
              <a:t>allergics</a:t>
            </a:r>
            <a:r>
              <a:rPr lang="en-US" sz="2300" dirty="0" smtClean="0">
                <a:solidFill>
                  <a:srgbClr val="002060"/>
                </a:solidFill>
              </a:rPr>
              <a:t> </a:t>
            </a:r>
            <a:endParaRPr lang="en-US" sz="23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     a) </a:t>
            </a:r>
            <a:r>
              <a:rPr lang="en-US" sz="2300" dirty="0" err="1">
                <a:solidFill>
                  <a:srgbClr val="002060"/>
                </a:solidFill>
              </a:rPr>
              <a:t>Cromolyn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</a:rPr>
              <a:t>sodium (</a:t>
            </a:r>
            <a:r>
              <a:rPr lang="en-US" sz="2300" dirty="0">
                <a:solidFill>
                  <a:srgbClr val="002060"/>
                </a:solidFill>
              </a:rPr>
              <a:t>mast cell stabilizer)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     b) </a:t>
            </a:r>
            <a:r>
              <a:rPr lang="en-US" sz="2300" dirty="0" err="1" smtClean="0">
                <a:solidFill>
                  <a:srgbClr val="002060"/>
                </a:solidFill>
              </a:rPr>
              <a:t>Montelukast</a:t>
            </a:r>
            <a:r>
              <a:rPr lang="en-US" sz="2300" dirty="0" smtClean="0">
                <a:solidFill>
                  <a:srgbClr val="002060"/>
                </a:solidFill>
              </a:rPr>
              <a:t> (Leukotriene </a:t>
            </a:r>
            <a:r>
              <a:rPr lang="en-US" sz="2300" dirty="0">
                <a:solidFill>
                  <a:srgbClr val="002060"/>
                </a:solidFill>
              </a:rPr>
              <a:t>receptor </a:t>
            </a:r>
            <a:r>
              <a:rPr lang="en-US" sz="2300" dirty="0" smtClean="0">
                <a:solidFill>
                  <a:srgbClr val="002060"/>
                </a:solidFill>
              </a:rPr>
              <a:t>antagonists)</a:t>
            </a:r>
            <a:endParaRPr lang="en-US" sz="23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3. Corticosteroids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4. Decongestants </a:t>
            </a:r>
            <a:r>
              <a:rPr lang="en-US" sz="2300" dirty="0" smtClean="0">
                <a:solidFill>
                  <a:srgbClr val="002060"/>
                </a:solidFill>
              </a:rPr>
              <a:t>(alpha- </a:t>
            </a:r>
            <a:r>
              <a:rPr lang="en-US" sz="2300" dirty="0">
                <a:solidFill>
                  <a:srgbClr val="002060"/>
                </a:solidFill>
              </a:rPr>
              <a:t>adrenergic </a:t>
            </a:r>
            <a:r>
              <a:rPr lang="en-US" sz="2300" dirty="0" smtClean="0">
                <a:solidFill>
                  <a:srgbClr val="002060"/>
                </a:solidFill>
              </a:rPr>
              <a:t>agonists</a:t>
            </a:r>
            <a:r>
              <a:rPr lang="en-US" sz="2300" dirty="0" smtClean="0">
                <a:solidFill>
                  <a:srgbClr val="002060"/>
                </a:solidFill>
              </a:rPr>
              <a:t>)</a:t>
            </a:r>
            <a:endParaRPr lang="en-US" sz="23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5. </a:t>
            </a:r>
            <a:r>
              <a:rPr lang="en-US" sz="2300" dirty="0" smtClean="0">
                <a:solidFill>
                  <a:srgbClr val="002060"/>
                </a:solidFill>
              </a:rPr>
              <a:t>Anti-</a:t>
            </a:r>
            <a:r>
              <a:rPr lang="en-US" sz="2300" dirty="0" err="1" smtClean="0">
                <a:solidFill>
                  <a:srgbClr val="002060"/>
                </a:solidFill>
              </a:rPr>
              <a:t>cholinergics</a:t>
            </a:r>
            <a:endParaRPr lang="en-US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</a:t>
            </a:r>
            <a:r>
              <a:rPr lang="en-US" sz="2300" dirty="0" smtClean="0">
                <a:solidFill>
                  <a:srgbClr val="002060"/>
                </a:solidFill>
              </a:rPr>
              <a:t>6</a:t>
            </a:r>
            <a:r>
              <a:rPr lang="en-US" sz="2300" dirty="0">
                <a:solidFill>
                  <a:srgbClr val="002060"/>
                </a:solidFill>
              </a:rPr>
              <a:t>. </a:t>
            </a:r>
            <a:r>
              <a:rPr lang="en-US" sz="2300" dirty="0" smtClean="0">
                <a:solidFill>
                  <a:srgbClr val="002060"/>
                </a:solidFill>
              </a:rPr>
              <a:t>Antibiotics (if </a:t>
            </a:r>
            <a:r>
              <a:rPr lang="en-US" sz="2300" dirty="0">
                <a:solidFill>
                  <a:srgbClr val="002060"/>
                </a:solidFill>
              </a:rPr>
              <a:t>bacterial infection occur</a:t>
            </a:r>
            <a:r>
              <a:rPr lang="en-US" sz="2300" dirty="0" smtClean="0">
                <a:solidFill>
                  <a:srgbClr val="002060"/>
                </a:solidFill>
              </a:rPr>
              <a:t>).</a:t>
            </a:r>
            <a:r>
              <a:rPr lang="en-US" sz="2300" dirty="0" smtClean="0"/>
              <a:t>   </a:t>
            </a:r>
            <a:endParaRPr lang="en-US" sz="2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7" y="348343"/>
            <a:ext cx="1107077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What is histamine?</a:t>
            </a:r>
          </a:p>
          <a:p>
            <a:pPr marL="0" indent="0">
              <a:buNone/>
            </a:pPr>
            <a:endParaRPr lang="en-US" sz="1050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Histamine </a:t>
            </a:r>
            <a:r>
              <a:rPr lang="en-US" sz="2800" dirty="0" smtClean="0">
                <a:solidFill>
                  <a:srgbClr val="002060"/>
                </a:solidFill>
              </a:rPr>
              <a:t>is a chemical messenger mostly generated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in mast cell that mediates a wide range of cellular </a:t>
            </a:r>
            <a:r>
              <a:rPr lang="en-US" sz="2800" dirty="0" smtClean="0">
                <a:solidFill>
                  <a:srgbClr val="002060"/>
                </a:solidFill>
              </a:rPr>
              <a:t>responses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Including;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-Allergic and inflammatory reactions,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-Gastric acid secretion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002060"/>
                </a:solidFill>
              </a:rPr>
              <a:t>Neurotransmission </a:t>
            </a:r>
            <a:r>
              <a:rPr lang="en-US" sz="2800" dirty="0" smtClean="0">
                <a:solidFill>
                  <a:srgbClr val="002060"/>
                </a:solidFill>
              </a:rPr>
              <a:t>in parts of the </a:t>
            </a:r>
            <a:r>
              <a:rPr lang="en-US" sz="2800" dirty="0" smtClean="0">
                <a:solidFill>
                  <a:srgbClr val="002060"/>
                </a:solidFill>
              </a:rPr>
              <a:t>brain</a:t>
            </a:r>
          </a:p>
          <a:p>
            <a:pPr>
              <a:buFontTx/>
              <a:buChar char="-"/>
            </a:pP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Histamine </a:t>
            </a:r>
            <a:r>
              <a:rPr lang="en-US" sz="2800" dirty="0" smtClean="0">
                <a:solidFill>
                  <a:srgbClr val="002060"/>
                </a:solidFill>
              </a:rPr>
              <a:t>has no clinical application but antihistamines have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important therapeutic </a:t>
            </a:r>
            <a:r>
              <a:rPr lang="en-US" sz="2800" dirty="0" smtClean="0">
                <a:solidFill>
                  <a:srgbClr val="002060"/>
                </a:solidFill>
              </a:rPr>
              <a:t>applications.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7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4853"/>
            <a:ext cx="9849152" cy="5911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Antihistamines (H</a:t>
            </a:r>
            <a:r>
              <a:rPr lang="en-US" sz="2800" baseline="-25000" dirty="0" smtClean="0">
                <a:solidFill>
                  <a:srgbClr val="C00000"/>
                </a:solidFill>
              </a:rPr>
              <a:t>I</a:t>
            </a:r>
            <a:r>
              <a:rPr lang="en-US" sz="2800" dirty="0" smtClean="0">
                <a:solidFill>
                  <a:srgbClr val="C00000"/>
                </a:solidFill>
              </a:rPr>
              <a:t>–receptor antagonists):  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The term </a:t>
            </a:r>
            <a:r>
              <a:rPr lang="en-US" sz="2800" dirty="0" smtClean="0">
                <a:solidFill>
                  <a:schemeClr val="tx1"/>
                </a:solidFill>
              </a:rPr>
              <a:t>antihistamine </a:t>
            </a:r>
            <a:r>
              <a:rPr lang="en-US" sz="2800" dirty="0" smtClean="0">
                <a:solidFill>
                  <a:schemeClr val="tx1"/>
                </a:solidFill>
              </a:rPr>
              <a:t>refers to the </a:t>
            </a:r>
            <a:r>
              <a:rPr lang="en-US" sz="2800" dirty="0" smtClean="0">
                <a:solidFill>
                  <a:srgbClr val="C00000"/>
                </a:solidFill>
              </a:rPr>
              <a:t>classic H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– receptor </a:t>
            </a:r>
            <a:r>
              <a:rPr lang="en-US" sz="2800" dirty="0" smtClean="0">
                <a:solidFill>
                  <a:srgbClr val="C00000"/>
                </a:solidFill>
              </a:rPr>
              <a:t>blockers 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These drugs do not interfere with the formation or release of </a:t>
            </a:r>
            <a:r>
              <a:rPr lang="en-US" sz="2800" dirty="0" smtClean="0">
                <a:solidFill>
                  <a:schemeClr val="tx1"/>
                </a:solidFill>
              </a:rPr>
              <a:t>histamine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They block the receptor- mediated response of a target tissue</a:t>
            </a:r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8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28028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		       </a:t>
            </a:r>
            <a:r>
              <a:rPr lang="en-US" dirty="0">
                <a:solidFill>
                  <a:srgbClr val="C00000"/>
                </a:solidFill>
                <a:latin typeface="Bernard MT Condensed" pitchFamily="18" charset="0"/>
              </a:rPr>
              <a:t>First GENERATION       Second GENERATION	 Third GENERATION</a:t>
            </a: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>
                <a:latin typeface="Arial Narrow" pitchFamily="34" charset="0"/>
              </a:rPr>
              <a:t>              </a:t>
            </a:r>
            <a:r>
              <a:rPr lang="en-US" b="1" dirty="0" err="1">
                <a:latin typeface="Arial Narrow" pitchFamily="34" charset="0"/>
              </a:rPr>
              <a:t>Chlorpheniramine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>
                <a:latin typeface="Arial Narrow" pitchFamily="34" charset="0"/>
              </a:rPr>
              <a:t>Dimenhydrinate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latin typeface="Arial Narrow" pitchFamily="34" charset="0"/>
              </a:rPr>
              <a:t>	                 	         Diphenhydramine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>
                <a:latin typeface="Arial Narrow" pitchFamily="34" charset="0"/>
              </a:rPr>
              <a:t>Antazoline</a:t>
            </a:r>
            <a:r>
              <a:rPr lang="en-US" b="1" dirty="0">
                <a:latin typeface="Arial Narrow" pitchFamily="34" charset="0"/>
              </a:rPr>
              <a:t>`	                 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>
                <a:latin typeface="Arial Narrow" pitchFamily="34" charset="0"/>
              </a:rPr>
              <a:t>Promethazine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>
                <a:latin typeface="Arial Narrow" pitchFamily="34" charset="0"/>
              </a:rPr>
              <a:t>Cyclizine</a:t>
            </a:r>
            <a:r>
              <a:rPr lang="en-US" b="1" dirty="0">
                <a:latin typeface="Arial Narrow" pitchFamily="34" charset="0"/>
              </a:rPr>
              <a:t> 	        </a:t>
            </a:r>
            <a:r>
              <a:rPr lang="en-US" b="1" dirty="0" smtClean="0">
                <a:latin typeface="Arial Narrow" pitchFamily="34" charset="0"/>
              </a:rPr>
              <a:t>Cetirizine</a:t>
            </a:r>
            <a:r>
              <a:rPr lang="en-US" b="1" dirty="0">
                <a:latin typeface="Arial Narrow" pitchFamily="34" charset="0"/>
              </a:rPr>
              <a:t>	                        </a:t>
            </a:r>
            <a:r>
              <a:rPr lang="en-US" b="1" dirty="0" err="1">
                <a:latin typeface="Arial Narrow" pitchFamily="34" charset="0"/>
              </a:rPr>
              <a:t>Levocetirizine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>
                <a:latin typeface="Arial Narrow" pitchFamily="34" charset="0"/>
              </a:rPr>
              <a:t>Azatidine</a:t>
            </a:r>
            <a:r>
              <a:rPr lang="en-US" b="1" dirty="0">
                <a:latin typeface="Arial Narrow" pitchFamily="34" charset="0"/>
              </a:rPr>
              <a:t> 	    	      		       </a:t>
            </a:r>
            <a:r>
              <a:rPr lang="en-US" b="1" dirty="0" err="1">
                <a:latin typeface="Arial Narrow" pitchFamily="34" charset="0"/>
              </a:rPr>
              <a:t>Fexofenadine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		        </a:t>
            </a:r>
            <a:r>
              <a:rPr lang="en-US" b="1" dirty="0" err="1" smtClean="0">
                <a:latin typeface="Arial Narrow" pitchFamily="34" charset="0"/>
              </a:rPr>
              <a:t>Loratadine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		       </a:t>
            </a:r>
            <a:r>
              <a:rPr lang="en-US" b="1" dirty="0" err="1">
                <a:latin typeface="Arial Narrow" pitchFamily="34" charset="0"/>
              </a:rPr>
              <a:t>Desoloratadine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        </a:t>
            </a:r>
            <a:r>
              <a:rPr lang="en-US" b="1" dirty="0" err="1">
                <a:latin typeface="Arial Narrow" pitchFamily="34" charset="0"/>
              </a:rPr>
              <a:t>Ketotifen</a:t>
            </a:r>
            <a:r>
              <a:rPr lang="en-US" b="1" dirty="0">
                <a:latin typeface="Arial Narrow" pitchFamily="34" charset="0"/>
              </a:rPr>
              <a:t>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7) MISCELLANEOUS       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Cyproheptadine</a:t>
            </a:r>
            <a:r>
              <a:rPr lang="en-US" b="1" dirty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52401"/>
            <a:ext cx="2566472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Arial Narrow" pitchFamily="34" charset="0"/>
              </a:rPr>
              <a:t>1- ANTIHISTAMINES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4551" y="216243"/>
            <a:ext cx="238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H</a:t>
            </a:r>
            <a:r>
              <a:rPr lang="en-US" sz="2000" baseline="-25000" dirty="0">
                <a:latin typeface="Bernard MT Condensed" pitchFamily="18" charset="0"/>
              </a:rPr>
              <a:t>1</a:t>
            </a:r>
            <a:r>
              <a:rPr lang="en-US" sz="2000" dirty="0">
                <a:latin typeface="Bernard MT Condensed" pitchFamily="18" charset="0"/>
              </a:rPr>
              <a:t> receptor blockers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153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153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3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5870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>
                  <a:solidFill>
                    <a:srgbClr val="C00000"/>
                  </a:solidFill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038600" y="4724401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30625" y="6051988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6400" y="5053914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>
                <a:latin typeface="Arial Narrow" pitchFamily="34" charset="0"/>
              </a:rPr>
              <a:t>[ </a:t>
            </a:r>
            <a:r>
              <a:rPr lang="en-US" sz="1600" b="1" i="1" dirty="0" err="1">
                <a:latin typeface="Arial Narrow" pitchFamily="34" charset="0"/>
              </a:rPr>
              <a:t>macrolides</a:t>
            </a:r>
            <a:r>
              <a:rPr lang="en-US" sz="1600" b="1" i="1" dirty="0">
                <a:latin typeface="Arial Narrow" pitchFamily="34" charset="0"/>
              </a:rPr>
              <a:t>, </a:t>
            </a:r>
            <a:r>
              <a:rPr lang="en-US" sz="1600" b="1" i="1" dirty="0" err="1">
                <a:latin typeface="Arial Narrow" pitchFamily="34" charset="0"/>
              </a:rPr>
              <a:t>antifungals</a:t>
            </a:r>
            <a:r>
              <a:rPr lang="en-US" sz="1600" b="1" i="1" dirty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>
                <a:latin typeface="Arial Narrow" pitchFamily="34" charset="0"/>
              </a:rPr>
              <a:t>+ additive </a:t>
            </a:r>
            <a:r>
              <a:rPr lang="en-US" b="1" dirty="0" err="1">
                <a:latin typeface="Arial Narrow" pitchFamily="34" charset="0"/>
              </a:rPr>
              <a:t>pharmacodynamic</a:t>
            </a:r>
            <a:r>
              <a:rPr lang="en-US" b="1" dirty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404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152400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029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No drug interactions &amp; minimal ADRs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432048" y="3639431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71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7" y="235946"/>
            <a:ext cx="10582674" cy="6534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older </a:t>
            </a:r>
            <a:r>
              <a:rPr lang="en-US" sz="2800" b="1" dirty="0" smtClean="0">
                <a:solidFill>
                  <a:srgbClr val="C00000"/>
                </a:solidFill>
              </a:rPr>
              <a:t>first generation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drugs still widely used because they are </a:t>
            </a:r>
            <a:r>
              <a:rPr lang="en-US" sz="2800" b="1" dirty="0" smtClean="0">
                <a:solidFill>
                  <a:srgbClr val="0070C0"/>
                </a:solidFill>
              </a:rPr>
              <a:t>effective and </a:t>
            </a:r>
            <a:r>
              <a:rPr lang="en-US" sz="2800" b="1" dirty="0" smtClean="0">
                <a:solidFill>
                  <a:srgbClr val="0070C0"/>
                </a:solidFill>
              </a:rPr>
              <a:t>inexpensive</a:t>
            </a:r>
          </a:p>
          <a:p>
            <a:endParaRPr lang="en-US" sz="14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These drugs </a:t>
            </a:r>
            <a:r>
              <a:rPr lang="en-US" sz="2800" b="1" dirty="0" smtClean="0">
                <a:solidFill>
                  <a:srgbClr val="C00000"/>
                </a:solidFill>
              </a:rPr>
              <a:t>penetrate the blood </a:t>
            </a:r>
            <a:r>
              <a:rPr lang="en-US" sz="2800" b="1" dirty="0">
                <a:solidFill>
                  <a:srgbClr val="C00000"/>
                </a:solidFill>
              </a:rPr>
              <a:t>brain barrier (BBB)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cause </a:t>
            </a:r>
            <a:r>
              <a:rPr lang="en-US" sz="2800" b="1" dirty="0" smtClean="0">
                <a:solidFill>
                  <a:schemeClr val="tx1"/>
                </a:solidFill>
              </a:rPr>
              <a:t>sedation</a:t>
            </a:r>
            <a:r>
              <a:rPr lang="en-US" sz="2800" dirty="0" smtClean="0">
                <a:solidFill>
                  <a:schemeClr val="tx1"/>
                </a:solidFill>
              </a:rPr>
              <a:t>. Furthermore, they tend to interact with other receptors, producing a variety of </a:t>
            </a:r>
            <a:r>
              <a:rPr lang="en-US" sz="2800" b="1" dirty="0" smtClean="0">
                <a:solidFill>
                  <a:schemeClr val="tx1"/>
                </a:solidFill>
              </a:rPr>
              <a:t>unwanted adverse </a:t>
            </a:r>
            <a:r>
              <a:rPr lang="en-US" sz="2800" b="1" dirty="0" smtClean="0">
                <a:solidFill>
                  <a:schemeClr val="tx1"/>
                </a:solidFill>
              </a:rPr>
              <a:t>effects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Second generation </a:t>
            </a:r>
            <a:r>
              <a:rPr lang="en-US" sz="2800" b="1" dirty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Non-sedating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dirty="0">
                <a:solidFill>
                  <a:schemeClr val="tx1"/>
                </a:solidFill>
              </a:rPr>
              <a:t>agents </a:t>
            </a:r>
            <a:r>
              <a:rPr lang="en-US" sz="2800" dirty="0" smtClean="0">
                <a:solidFill>
                  <a:schemeClr val="tx1"/>
                </a:solidFill>
              </a:rPr>
              <a:t>are specific for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receptors and they carry </a:t>
            </a:r>
            <a:r>
              <a:rPr lang="en-US" sz="2800" b="1" dirty="0" smtClean="0">
                <a:solidFill>
                  <a:schemeClr val="tx1"/>
                </a:solidFill>
              </a:rPr>
              <a:t>polar groups</a:t>
            </a:r>
            <a:r>
              <a:rPr lang="en-US" sz="2800" dirty="0" smtClean="0">
                <a:solidFill>
                  <a:schemeClr val="tx1"/>
                </a:solidFill>
              </a:rPr>
              <a:t>, they </a:t>
            </a:r>
            <a:r>
              <a:rPr lang="en-US" sz="2800" b="1" dirty="0" smtClean="0">
                <a:solidFill>
                  <a:srgbClr val="C00000"/>
                </a:solidFill>
              </a:rPr>
              <a:t>do not penetrate the BBB </a:t>
            </a:r>
            <a:r>
              <a:rPr lang="en-US" sz="2800" dirty="0" smtClean="0">
                <a:solidFill>
                  <a:schemeClr val="tx1"/>
                </a:solidFill>
              </a:rPr>
              <a:t>causing less CNS </a:t>
            </a:r>
            <a:r>
              <a:rPr lang="en-US" sz="2800" dirty="0" smtClean="0">
                <a:solidFill>
                  <a:schemeClr val="tx1"/>
                </a:solidFill>
              </a:rPr>
              <a:t>depression.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2348</TotalTime>
  <Words>1736</Words>
  <Application>Microsoft Office PowerPoint</Application>
  <PresentationFormat>Widescreen</PresentationFormat>
  <Paragraphs>334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Aharoni</vt:lpstr>
      <vt:lpstr>Arial</vt:lpstr>
      <vt:lpstr>Arial Narrow</vt:lpstr>
      <vt:lpstr>Arial Rounded MT Bold</vt:lpstr>
      <vt:lpstr>Bernard MT Condensed</vt:lpstr>
      <vt:lpstr>Calibri</vt:lpstr>
      <vt:lpstr>French Script MT</vt:lpstr>
      <vt:lpstr>Symbol</vt:lpstr>
      <vt:lpstr>Times New Roman</vt:lpstr>
      <vt:lpstr>Trebuchet MS</vt:lpstr>
      <vt:lpstr>Wingdings</vt:lpstr>
      <vt:lpstr>Wingdings 3</vt:lpstr>
      <vt:lpstr>Facet</vt:lpstr>
      <vt:lpstr>Treatment of Acute &amp; Chronic Rhinitis and Cough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and Chronic Rhinitis and Cough</dc:title>
  <dc:creator>User</dc:creator>
  <cp:lastModifiedBy>kk28697</cp:lastModifiedBy>
  <cp:revision>157</cp:revision>
  <cp:lastPrinted>2019-12-29T08:31:24Z</cp:lastPrinted>
  <dcterms:created xsi:type="dcterms:W3CDTF">2016-02-01T05:08:06Z</dcterms:created>
  <dcterms:modified xsi:type="dcterms:W3CDTF">2020-01-19T10:20:01Z</dcterms:modified>
</cp:coreProperties>
</file>