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4" r:id="rId3"/>
    <p:sldId id="261" r:id="rId4"/>
    <p:sldId id="264" r:id="rId5"/>
    <p:sldId id="263" r:id="rId6"/>
    <p:sldId id="285" r:id="rId7"/>
    <p:sldId id="265" r:id="rId8"/>
    <p:sldId id="287" r:id="rId9"/>
    <p:sldId id="288" r:id="rId10"/>
    <p:sldId id="266" r:id="rId11"/>
    <p:sldId id="291" r:id="rId12"/>
    <p:sldId id="290" r:id="rId13"/>
    <p:sldId id="296" r:id="rId14"/>
    <p:sldId id="292" r:id="rId15"/>
    <p:sldId id="293" r:id="rId16"/>
    <p:sldId id="294" r:id="rId17"/>
    <p:sldId id="300" r:id="rId18"/>
    <p:sldId id="295" r:id="rId19"/>
    <p:sldId id="298" r:id="rId20"/>
    <p:sldId id="299" r:id="rId21"/>
    <p:sldId id="313" r:id="rId22"/>
    <p:sldId id="278" r:id="rId23"/>
    <p:sldId id="303" r:id="rId24"/>
    <p:sldId id="304" r:id="rId25"/>
    <p:sldId id="305" r:id="rId26"/>
    <p:sldId id="306" r:id="rId27"/>
    <p:sldId id="309" r:id="rId28"/>
    <p:sldId id="310" r:id="rId29"/>
    <p:sldId id="311" r:id="rId30"/>
    <p:sldId id="312" r:id="rId31"/>
    <p:sldId id="31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CA1489"/>
    <a:srgbClr val="198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CFA87-5EC1-4418-A1E7-CFA11BCF5BC8}" type="doc">
      <dgm:prSet loTypeId="urn:microsoft.com/office/officeart/2005/8/layout/lProcess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508E12A-9C63-4017-92F9-686942F1CA21}">
      <dgm:prSet phldrT="[Text]"/>
      <dgm:spPr/>
      <dgm:t>
        <a:bodyPr/>
        <a:lstStyle/>
        <a:p>
          <a:r>
            <a:rPr lang="en-US" dirty="0" smtClean="0"/>
            <a:t>Contraction of inspiratory muscles</a:t>
          </a:r>
          <a:endParaRPr lang="en-US" dirty="0"/>
        </a:p>
      </dgm:t>
    </dgm:pt>
    <dgm:pt modelId="{B57BF643-48B0-4DEC-B498-37EDB3D62792}" type="parTrans" cxnId="{A14BE69C-9523-473D-9433-CCD9657573E3}">
      <dgm:prSet/>
      <dgm:spPr/>
      <dgm:t>
        <a:bodyPr/>
        <a:lstStyle/>
        <a:p>
          <a:endParaRPr lang="en-US"/>
        </a:p>
      </dgm:t>
    </dgm:pt>
    <dgm:pt modelId="{1A3D032E-B4D0-4EF1-BC2C-26D844469DED}" type="sibTrans" cxnId="{A14BE69C-9523-473D-9433-CCD9657573E3}">
      <dgm:prSet/>
      <dgm:spPr/>
      <dgm:t>
        <a:bodyPr/>
        <a:lstStyle/>
        <a:p>
          <a:endParaRPr lang="en-US"/>
        </a:p>
      </dgm:t>
    </dgm:pt>
    <dgm:pt modelId="{83367D79-EB6B-4C84-921E-2EE921E47475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↑ chest volume</a:t>
          </a:r>
          <a:endParaRPr lang="en-US" dirty="0"/>
        </a:p>
      </dgm:t>
    </dgm:pt>
    <dgm:pt modelId="{DBB1C05A-7FA2-402C-BA80-0FF8E00B5F75}" type="parTrans" cxnId="{C14867A0-7E49-487F-8A30-8139C0A8B0C9}">
      <dgm:prSet/>
      <dgm:spPr/>
      <dgm:t>
        <a:bodyPr/>
        <a:lstStyle/>
        <a:p>
          <a:endParaRPr lang="en-US"/>
        </a:p>
      </dgm:t>
    </dgm:pt>
    <dgm:pt modelId="{7DF4A22D-5183-4128-A3B7-7105ACE3EE6E}" type="sibTrans" cxnId="{C14867A0-7E49-487F-8A30-8139C0A8B0C9}">
      <dgm:prSet/>
      <dgm:spPr/>
      <dgm:t>
        <a:bodyPr/>
        <a:lstStyle/>
        <a:p>
          <a:endParaRPr lang="en-US"/>
        </a:p>
      </dgm:t>
    </dgm:pt>
    <dgm:pt modelId="{C1074C86-A62E-4D22-A451-0CB72CC576C2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↓ IPP (more negative)</a:t>
          </a:r>
        </a:p>
        <a:p>
          <a:r>
            <a:rPr lang="en-US" b="1" dirty="0" smtClean="0">
              <a:solidFill>
                <a:srgbClr val="FF0000"/>
              </a:solidFill>
              <a:latin typeface="Calibri" panose="020F0502020204030204" pitchFamily="34" charset="0"/>
            </a:rPr>
            <a:t>-7.5 cm </a:t>
          </a:r>
          <a:r>
            <a:rPr lang="en-US" b="1" dirty="0" smtClean="0">
              <a:solidFill>
                <a:srgbClr val="FF0000"/>
              </a:solidFill>
            </a:rPr>
            <a:t>H</a:t>
          </a:r>
          <a:r>
            <a:rPr lang="en-US" b="1" baseline="-25000" dirty="0" smtClean="0">
              <a:solidFill>
                <a:srgbClr val="FF0000"/>
              </a:solidFill>
            </a:rPr>
            <a:t>2</a:t>
          </a:r>
          <a:r>
            <a:rPr lang="en-US" b="1" dirty="0" smtClean="0">
              <a:solidFill>
                <a:srgbClr val="FF0000"/>
              </a:solidFill>
            </a:rPr>
            <a:t>O</a:t>
          </a:r>
          <a:endParaRPr lang="en-US" b="1" dirty="0">
            <a:solidFill>
              <a:srgbClr val="FF0000"/>
            </a:solidFill>
          </a:endParaRPr>
        </a:p>
      </dgm:t>
    </dgm:pt>
    <dgm:pt modelId="{7AA18119-5FC9-4F6A-BBC1-FAB3A3E6F0F2}" type="parTrans" cxnId="{529B0353-2077-4D14-B30B-23A20B8DB481}">
      <dgm:prSet/>
      <dgm:spPr/>
      <dgm:t>
        <a:bodyPr/>
        <a:lstStyle/>
        <a:p>
          <a:endParaRPr lang="en-US"/>
        </a:p>
      </dgm:t>
    </dgm:pt>
    <dgm:pt modelId="{7B5E7772-C00F-44E4-8A48-DDE4A47A0560}" type="sibTrans" cxnId="{529B0353-2077-4D14-B30B-23A20B8DB481}">
      <dgm:prSet/>
      <dgm:spPr/>
      <dgm:t>
        <a:bodyPr/>
        <a:lstStyle/>
        <a:p>
          <a:endParaRPr lang="en-US"/>
        </a:p>
      </dgm:t>
    </dgm:pt>
    <dgm:pt modelId="{B228E4E3-0DC9-421A-A617-BB81D52BC48E}">
      <dgm:prSet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↑ </a:t>
          </a:r>
          <a:r>
            <a:rPr lang="en-US" dirty="0" smtClean="0"/>
            <a:t>TPP</a:t>
          </a:r>
        </a:p>
        <a:p>
          <a:r>
            <a:rPr lang="en-US" dirty="0" smtClean="0"/>
            <a:t>(</a:t>
          </a:r>
          <a:r>
            <a:rPr lang="en-US" dirty="0" err="1" smtClean="0"/>
            <a:t>P</a:t>
          </a:r>
          <a:r>
            <a:rPr lang="en-US" baseline="-25000" dirty="0" err="1" smtClean="0"/>
            <a:t>alv</a:t>
          </a:r>
          <a:r>
            <a:rPr lang="en-US" baseline="-25000" dirty="0" smtClean="0"/>
            <a:t> </a:t>
          </a:r>
          <a:r>
            <a:rPr lang="en-US" dirty="0" smtClean="0"/>
            <a:t>– IPP = 0-[-7.5]=+7.5 cm H</a:t>
          </a:r>
          <a:r>
            <a:rPr lang="en-US" baseline="-25000" dirty="0" smtClean="0"/>
            <a:t>2</a:t>
          </a:r>
          <a:r>
            <a:rPr lang="en-US" dirty="0" smtClean="0"/>
            <a:t>O)</a:t>
          </a:r>
          <a:endParaRPr lang="en-US" dirty="0"/>
        </a:p>
      </dgm:t>
    </dgm:pt>
    <dgm:pt modelId="{CE97E8C6-7223-4196-B1E3-300053FD16EA}" type="parTrans" cxnId="{1EFFEDCD-9CCD-4123-A83C-EFAD9B92CE86}">
      <dgm:prSet/>
      <dgm:spPr/>
      <dgm:t>
        <a:bodyPr/>
        <a:lstStyle/>
        <a:p>
          <a:endParaRPr lang="en-US"/>
        </a:p>
      </dgm:t>
    </dgm:pt>
    <dgm:pt modelId="{81BDEBD5-0312-4C8F-B4CA-EB4179A76BEE}" type="sibTrans" cxnId="{1EFFEDCD-9CCD-4123-A83C-EFAD9B92CE86}">
      <dgm:prSet/>
      <dgm:spPr/>
      <dgm:t>
        <a:bodyPr/>
        <a:lstStyle/>
        <a:p>
          <a:endParaRPr lang="en-US"/>
        </a:p>
      </dgm:t>
    </dgm:pt>
    <dgm:pt modelId="{36BD04AC-F944-4B64-8DAD-56A0ABDD3193}">
      <dgm:prSet/>
      <dgm:spPr/>
      <dgm:t>
        <a:bodyPr/>
        <a:lstStyle/>
        <a:p>
          <a:r>
            <a:rPr lang="en-US" dirty="0" smtClean="0"/>
            <a:t>Lung (alveoli) expand</a:t>
          </a:r>
        </a:p>
        <a:p>
          <a:r>
            <a:rPr lang="en-US" dirty="0" smtClean="0"/>
            <a:t>(</a:t>
          </a:r>
          <a:r>
            <a:rPr lang="en-US" dirty="0" smtClean="0">
              <a:latin typeface="Calibri" panose="020F0502020204030204" pitchFamily="34" charset="0"/>
            </a:rPr>
            <a:t>↓ </a:t>
          </a:r>
          <a:r>
            <a:rPr lang="en-US" dirty="0" err="1" smtClean="0"/>
            <a:t>P</a:t>
          </a:r>
          <a:r>
            <a:rPr lang="en-US" baseline="-25000" dirty="0" err="1" smtClean="0"/>
            <a:t>alv</a:t>
          </a:r>
          <a:r>
            <a:rPr lang="en-US" dirty="0" smtClean="0">
              <a:latin typeface="Calibri" panose="020F0502020204030204" pitchFamily="34" charset="0"/>
            </a:rPr>
            <a:t> to </a:t>
          </a:r>
          <a:r>
            <a:rPr lang="en-US" b="1" dirty="0" smtClean="0">
              <a:solidFill>
                <a:srgbClr val="C00000"/>
              </a:solidFill>
              <a:latin typeface="Calibri" panose="020F0502020204030204" pitchFamily="34" charset="0"/>
            </a:rPr>
            <a:t>-1 cm </a:t>
          </a:r>
          <a:r>
            <a:rPr lang="en-US" b="1" dirty="0" smtClean="0">
              <a:solidFill>
                <a:srgbClr val="C00000"/>
              </a:solidFill>
            </a:rPr>
            <a:t>H</a:t>
          </a:r>
          <a:r>
            <a:rPr lang="en-US" b="1" baseline="-25000" dirty="0" smtClean="0">
              <a:solidFill>
                <a:srgbClr val="C00000"/>
              </a:solidFill>
            </a:rPr>
            <a:t>2</a:t>
          </a:r>
          <a:r>
            <a:rPr lang="en-US" b="1" dirty="0" smtClean="0">
              <a:solidFill>
                <a:srgbClr val="C00000"/>
              </a:solidFill>
            </a:rPr>
            <a:t>O</a:t>
          </a:r>
          <a:r>
            <a:rPr lang="en-US" dirty="0" smtClean="0"/>
            <a:t>)</a:t>
          </a:r>
          <a:endParaRPr lang="en-US" dirty="0"/>
        </a:p>
      </dgm:t>
    </dgm:pt>
    <dgm:pt modelId="{8558D95A-9B0D-4C34-A6EB-1BEDEB1235DB}" type="parTrans" cxnId="{4AAC0871-78A8-42DA-A683-8120E4351AD9}">
      <dgm:prSet/>
      <dgm:spPr/>
      <dgm:t>
        <a:bodyPr/>
        <a:lstStyle/>
        <a:p>
          <a:endParaRPr lang="en-US"/>
        </a:p>
      </dgm:t>
    </dgm:pt>
    <dgm:pt modelId="{1D5CDBC9-728F-4307-BCB4-FA79AA12B97A}" type="sibTrans" cxnId="{4AAC0871-78A8-42DA-A683-8120E4351AD9}">
      <dgm:prSet/>
      <dgm:spPr/>
      <dgm:t>
        <a:bodyPr/>
        <a:lstStyle/>
        <a:p>
          <a:endParaRPr lang="en-US"/>
        </a:p>
      </dgm:t>
    </dgm:pt>
    <dgm:pt modelId="{F19CD194-9E03-4AF8-8EE5-59863FB5456E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P</a:t>
          </a:r>
          <a:r>
            <a:rPr lang="en-US" b="1" baseline="-25000" dirty="0" smtClean="0">
              <a:solidFill>
                <a:srgbClr val="FF0000"/>
              </a:solidFill>
            </a:rPr>
            <a:t>B</a:t>
          </a:r>
          <a:r>
            <a:rPr lang="en-US" b="1" dirty="0" smtClean="0">
              <a:solidFill>
                <a:srgbClr val="FF0000"/>
              </a:solidFill>
            </a:rPr>
            <a:t> &gt; </a:t>
          </a:r>
          <a:r>
            <a:rPr lang="en-US" b="1" dirty="0" err="1" smtClean="0">
              <a:solidFill>
                <a:srgbClr val="FF0000"/>
              </a:solidFill>
            </a:rPr>
            <a:t>P</a:t>
          </a:r>
          <a:r>
            <a:rPr lang="en-US" b="1" baseline="-25000" dirty="0" err="1" smtClean="0">
              <a:solidFill>
                <a:srgbClr val="FF0000"/>
              </a:solidFill>
            </a:rPr>
            <a:t>alv</a:t>
          </a:r>
          <a:endParaRPr lang="en-US" b="1" dirty="0" smtClean="0">
            <a:solidFill>
              <a:srgbClr val="FF0000"/>
            </a:solidFill>
          </a:endParaRPr>
        </a:p>
        <a:p>
          <a:r>
            <a:rPr lang="en-US" dirty="0" smtClean="0"/>
            <a:t>Air moves from atmosphere into the lungs</a:t>
          </a:r>
        </a:p>
      </dgm:t>
    </dgm:pt>
    <dgm:pt modelId="{5A4D67BC-4F43-42BE-9DE2-C10BBDAD422B}" type="parTrans" cxnId="{5189D8FF-E8EC-4EB8-8DB8-2AE6BA9A4B24}">
      <dgm:prSet/>
      <dgm:spPr/>
      <dgm:t>
        <a:bodyPr/>
        <a:lstStyle/>
        <a:p>
          <a:endParaRPr lang="en-US"/>
        </a:p>
      </dgm:t>
    </dgm:pt>
    <dgm:pt modelId="{334EF7A5-4BDF-4D97-BFBC-3346BD38473A}" type="sibTrans" cxnId="{5189D8FF-E8EC-4EB8-8DB8-2AE6BA9A4B24}">
      <dgm:prSet/>
      <dgm:spPr/>
      <dgm:t>
        <a:bodyPr/>
        <a:lstStyle/>
        <a:p>
          <a:endParaRPr lang="en-US"/>
        </a:p>
      </dgm:t>
    </dgm:pt>
    <dgm:pt modelId="{6EA7123F-0057-4EA9-A46A-41A98AF55131}" type="pres">
      <dgm:prSet presAssocID="{ADECFA87-5EC1-4418-A1E7-CFA11BCF5B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6D9448-9F22-47C1-9173-3F4EB8C75E7B}" type="pres">
      <dgm:prSet presAssocID="{6508E12A-9C63-4017-92F9-686942F1CA21}" presName="vertFlow" presStyleCnt="0"/>
      <dgm:spPr/>
    </dgm:pt>
    <dgm:pt modelId="{EB5CCEE3-E9DF-448D-877E-274DD9F19905}" type="pres">
      <dgm:prSet presAssocID="{6508E12A-9C63-4017-92F9-686942F1CA21}" presName="header" presStyleLbl="node1" presStyleIdx="0" presStyleCnt="1"/>
      <dgm:spPr/>
      <dgm:t>
        <a:bodyPr/>
        <a:lstStyle/>
        <a:p>
          <a:endParaRPr lang="en-US"/>
        </a:p>
      </dgm:t>
    </dgm:pt>
    <dgm:pt modelId="{ADCBCD77-56F7-4710-8A73-DE19A77140C9}" type="pres">
      <dgm:prSet presAssocID="{DBB1C05A-7FA2-402C-BA80-0FF8E00B5F75}" presName="parTrans" presStyleLbl="sibTrans2D1" presStyleIdx="0" presStyleCnt="5"/>
      <dgm:spPr/>
      <dgm:t>
        <a:bodyPr/>
        <a:lstStyle/>
        <a:p>
          <a:endParaRPr lang="en-US"/>
        </a:p>
      </dgm:t>
    </dgm:pt>
    <dgm:pt modelId="{B0D1D2C6-5615-4159-81F3-42049E18EB53}" type="pres">
      <dgm:prSet presAssocID="{83367D79-EB6B-4C84-921E-2EE921E47475}" presName="child" presStyleLbl="alignAccFollow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2CA62-7FAF-4CBC-BDA1-1737E70698AC}" type="pres">
      <dgm:prSet presAssocID="{7DF4A22D-5183-4128-A3B7-7105ACE3EE6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3D27C89-AAB9-476D-A082-C57181FB4B12}" type="pres">
      <dgm:prSet presAssocID="{C1074C86-A62E-4D22-A451-0CB72CC576C2}" presName="child" presStyleLbl="alignAccFollow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4D4D6-4030-49B4-9903-2568232ABD34}" type="pres">
      <dgm:prSet presAssocID="{7B5E7772-C00F-44E4-8A48-DDE4A47A056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A3BC36C-DFDA-4B84-A132-19B161B59728}" type="pres">
      <dgm:prSet presAssocID="{B228E4E3-0DC9-421A-A617-BB81D52BC48E}" presName="child" presStyleLbl="alignAccFollow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AF806-B3AB-42B8-BD9C-5859C0B48721}" type="pres">
      <dgm:prSet presAssocID="{81BDEBD5-0312-4C8F-B4CA-EB4179A76BE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4ADCA23-8A36-4017-B56E-9B96B83B25DA}" type="pres">
      <dgm:prSet presAssocID="{36BD04AC-F944-4B64-8DAD-56A0ABDD3193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AD999-FF52-48DA-8514-358C1D32770E}" type="pres">
      <dgm:prSet presAssocID="{1D5CDBC9-728F-4307-BCB4-FA79AA12B97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A5A1057-23E8-4CF7-9F8A-7670E35C7537}" type="pres">
      <dgm:prSet presAssocID="{F19CD194-9E03-4AF8-8EE5-59863FB5456E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DD168C-D37E-468E-8EA0-15FA1F20AB81}" type="presOf" srcId="{6508E12A-9C63-4017-92F9-686942F1CA21}" destId="{EB5CCEE3-E9DF-448D-877E-274DD9F19905}" srcOrd="0" destOrd="0" presId="urn:microsoft.com/office/officeart/2005/8/layout/lProcess1"/>
    <dgm:cxn modelId="{A14BE69C-9523-473D-9433-CCD9657573E3}" srcId="{ADECFA87-5EC1-4418-A1E7-CFA11BCF5BC8}" destId="{6508E12A-9C63-4017-92F9-686942F1CA21}" srcOrd="0" destOrd="0" parTransId="{B57BF643-48B0-4DEC-B498-37EDB3D62792}" sibTransId="{1A3D032E-B4D0-4EF1-BC2C-26D844469DED}"/>
    <dgm:cxn modelId="{03575139-45D7-4DF9-B7CB-DDD5C4966301}" type="presOf" srcId="{B228E4E3-0DC9-421A-A617-BB81D52BC48E}" destId="{CA3BC36C-DFDA-4B84-A132-19B161B59728}" srcOrd="0" destOrd="0" presId="urn:microsoft.com/office/officeart/2005/8/layout/lProcess1"/>
    <dgm:cxn modelId="{529B0353-2077-4D14-B30B-23A20B8DB481}" srcId="{6508E12A-9C63-4017-92F9-686942F1CA21}" destId="{C1074C86-A62E-4D22-A451-0CB72CC576C2}" srcOrd="1" destOrd="0" parTransId="{7AA18119-5FC9-4F6A-BBC1-FAB3A3E6F0F2}" sibTransId="{7B5E7772-C00F-44E4-8A48-DDE4A47A0560}"/>
    <dgm:cxn modelId="{8207BC90-57C9-470B-8299-55FF05A727D4}" type="presOf" srcId="{7B5E7772-C00F-44E4-8A48-DDE4A47A0560}" destId="{7164D4D6-4030-49B4-9903-2568232ABD34}" srcOrd="0" destOrd="0" presId="urn:microsoft.com/office/officeart/2005/8/layout/lProcess1"/>
    <dgm:cxn modelId="{3CF76E62-D80B-449A-B77A-7175C8DAAF11}" type="presOf" srcId="{DBB1C05A-7FA2-402C-BA80-0FF8E00B5F75}" destId="{ADCBCD77-56F7-4710-8A73-DE19A77140C9}" srcOrd="0" destOrd="0" presId="urn:microsoft.com/office/officeart/2005/8/layout/lProcess1"/>
    <dgm:cxn modelId="{5189D8FF-E8EC-4EB8-8DB8-2AE6BA9A4B24}" srcId="{6508E12A-9C63-4017-92F9-686942F1CA21}" destId="{F19CD194-9E03-4AF8-8EE5-59863FB5456E}" srcOrd="4" destOrd="0" parTransId="{5A4D67BC-4F43-42BE-9DE2-C10BBDAD422B}" sibTransId="{334EF7A5-4BDF-4D97-BFBC-3346BD38473A}"/>
    <dgm:cxn modelId="{CF279FD4-1CBE-4DD8-8E83-3F2A21406B42}" type="presOf" srcId="{1D5CDBC9-728F-4307-BCB4-FA79AA12B97A}" destId="{10AAD999-FF52-48DA-8514-358C1D32770E}" srcOrd="0" destOrd="0" presId="urn:microsoft.com/office/officeart/2005/8/layout/lProcess1"/>
    <dgm:cxn modelId="{44AB8536-740E-4B9C-B8C4-04A80832C9F9}" type="presOf" srcId="{7DF4A22D-5183-4128-A3B7-7105ACE3EE6E}" destId="{BDB2CA62-7FAF-4CBC-BDA1-1737E70698AC}" srcOrd="0" destOrd="0" presId="urn:microsoft.com/office/officeart/2005/8/layout/lProcess1"/>
    <dgm:cxn modelId="{224A332A-9AFD-453F-9CBD-73F285AEFC6C}" type="presOf" srcId="{36BD04AC-F944-4B64-8DAD-56A0ABDD3193}" destId="{54ADCA23-8A36-4017-B56E-9B96B83B25DA}" srcOrd="0" destOrd="0" presId="urn:microsoft.com/office/officeart/2005/8/layout/lProcess1"/>
    <dgm:cxn modelId="{1EFFEDCD-9CCD-4123-A83C-EFAD9B92CE86}" srcId="{6508E12A-9C63-4017-92F9-686942F1CA21}" destId="{B228E4E3-0DC9-421A-A617-BB81D52BC48E}" srcOrd="2" destOrd="0" parTransId="{CE97E8C6-7223-4196-B1E3-300053FD16EA}" sibTransId="{81BDEBD5-0312-4C8F-B4CA-EB4179A76BEE}"/>
    <dgm:cxn modelId="{9FFB526C-3CE4-41A7-9BB6-7ECF930D398C}" type="presOf" srcId="{F19CD194-9E03-4AF8-8EE5-59863FB5456E}" destId="{5A5A1057-23E8-4CF7-9F8A-7670E35C7537}" srcOrd="0" destOrd="0" presId="urn:microsoft.com/office/officeart/2005/8/layout/lProcess1"/>
    <dgm:cxn modelId="{613BBB86-6AEA-47F6-8D5F-61333FBF4631}" type="presOf" srcId="{83367D79-EB6B-4C84-921E-2EE921E47475}" destId="{B0D1D2C6-5615-4159-81F3-42049E18EB53}" srcOrd="0" destOrd="0" presId="urn:microsoft.com/office/officeart/2005/8/layout/lProcess1"/>
    <dgm:cxn modelId="{4AAC0871-78A8-42DA-A683-8120E4351AD9}" srcId="{6508E12A-9C63-4017-92F9-686942F1CA21}" destId="{36BD04AC-F944-4B64-8DAD-56A0ABDD3193}" srcOrd="3" destOrd="0" parTransId="{8558D95A-9B0D-4C34-A6EB-1BEDEB1235DB}" sibTransId="{1D5CDBC9-728F-4307-BCB4-FA79AA12B97A}"/>
    <dgm:cxn modelId="{C14867A0-7E49-487F-8A30-8139C0A8B0C9}" srcId="{6508E12A-9C63-4017-92F9-686942F1CA21}" destId="{83367D79-EB6B-4C84-921E-2EE921E47475}" srcOrd="0" destOrd="0" parTransId="{DBB1C05A-7FA2-402C-BA80-0FF8E00B5F75}" sibTransId="{7DF4A22D-5183-4128-A3B7-7105ACE3EE6E}"/>
    <dgm:cxn modelId="{5282C2D8-CAF4-4B80-AADF-CC978F1850D0}" type="presOf" srcId="{ADECFA87-5EC1-4418-A1E7-CFA11BCF5BC8}" destId="{6EA7123F-0057-4EA9-A46A-41A98AF55131}" srcOrd="0" destOrd="0" presId="urn:microsoft.com/office/officeart/2005/8/layout/lProcess1"/>
    <dgm:cxn modelId="{D5CEBA4D-270D-44BE-B69A-1D4AAB2FAE05}" type="presOf" srcId="{C1074C86-A62E-4D22-A451-0CB72CC576C2}" destId="{C3D27C89-AAB9-476D-A082-C57181FB4B12}" srcOrd="0" destOrd="0" presId="urn:microsoft.com/office/officeart/2005/8/layout/lProcess1"/>
    <dgm:cxn modelId="{BA671A48-4224-4454-83AF-4B1A91059590}" type="presOf" srcId="{81BDEBD5-0312-4C8F-B4CA-EB4179A76BEE}" destId="{166AF806-B3AB-42B8-BD9C-5859C0B48721}" srcOrd="0" destOrd="0" presId="urn:microsoft.com/office/officeart/2005/8/layout/lProcess1"/>
    <dgm:cxn modelId="{D7397F2A-B95F-4E7F-8CB6-9B590655F9CA}" type="presParOf" srcId="{6EA7123F-0057-4EA9-A46A-41A98AF55131}" destId="{EE6D9448-9F22-47C1-9173-3F4EB8C75E7B}" srcOrd="0" destOrd="0" presId="urn:microsoft.com/office/officeart/2005/8/layout/lProcess1"/>
    <dgm:cxn modelId="{26A8D7EE-7D90-4ED7-9DA8-6D99BE541B37}" type="presParOf" srcId="{EE6D9448-9F22-47C1-9173-3F4EB8C75E7B}" destId="{EB5CCEE3-E9DF-448D-877E-274DD9F19905}" srcOrd="0" destOrd="0" presId="urn:microsoft.com/office/officeart/2005/8/layout/lProcess1"/>
    <dgm:cxn modelId="{D231C2CB-B957-4F84-91C4-6976FF2663C5}" type="presParOf" srcId="{EE6D9448-9F22-47C1-9173-3F4EB8C75E7B}" destId="{ADCBCD77-56F7-4710-8A73-DE19A77140C9}" srcOrd="1" destOrd="0" presId="urn:microsoft.com/office/officeart/2005/8/layout/lProcess1"/>
    <dgm:cxn modelId="{99B1CE37-70B1-411A-9ACF-B5206D9E9857}" type="presParOf" srcId="{EE6D9448-9F22-47C1-9173-3F4EB8C75E7B}" destId="{B0D1D2C6-5615-4159-81F3-42049E18EB53}" srcOrd="2" destOrd="0" presId="urn:microsoft.com/office/officeart/2005/8/layout/lProcess1"/>
    <dgm:cxn modelId="{C2CD78BB-3BF8-4D19-9685-1E61D11B175D}" type="presParOf" srcId="{EE6D9448-9F22-47C1-9173-3F4EB8C75E7B}" destId="{BDB2CA62-7FAF-4CBC-BDA1-1737E70698AC}" srcOrd="3" destOrd="0" presId="urn:microsoft.com/office/officeart/2005/8/layout/lProcess1"/>
    <dgm:cxn modelId="{39CA5A70-7FEC-4995-9B5C-6237756C1386}" type="presParOf" srcId="{EE6D9448-9F22-47C1-9173-3F4EB8C75E7B}" destId="{C3D27C89-AAB9-476D-A082-C57181FB4B12}" srcOrd="4" destOrd="0" presId="urn:microsoft.com/office/officeart/2005/8/layout/lProcess1"/>
    <dgm:cxn modelId="{D10168D0-2B26-4C7D-9044-8F815FDF9E2D}" type="presParOf" srcId="{EE6D9448-9F22-47C1-9173-3F4EB8C75E7B}" destId="{7164D4D6-4030-49B4-9903-2568232ABD34}" srcOrd="5" destOrd="0" presId="urn:microsoft.com/office/officeart/2005/8/layout/lProcess1"/>
    <dgm:cxn modelId="{5FFF3F67-D79B-4712-A6D4-D2F6C1CAEAEB}" type="presParOf" srcId="{EE6D9448-9F22-47C1-9173-3F4EB8C75E7B}" destId="{CA3BC36C-DFDA-4B84-A132-19B161B59728}" srcOrd="6" destOrd="0" presId="urn:microsoft.com/office/officeart/2005/8/layout/lProcess1"/>
    <dgm:cxn modelId="{E0C44678-85DB-4C89-B4F6-7FAF6EEAD261}" type="presParOf" srcId="{EE6D9448-9F22-47C1-9173-3F4EB8C75E7B}" destId="{166AF806-B3AB-42B8-BD9C-5859C0B48721}" srcOrd="7" destOrd="0" presId="urn:microsoft.com/office/officeart/2005/8/layout/lProcess1"/>
    <dgm:cxn modelId="{04FC1A85-AE58-45C4-8A21-B32131ED2D7A}" type="presParOf" srcId="{EE6D9448-9F22-47C1-9173-3F4EB8C75E7B}" destId="{54ADCA23-8A36-4017-B56E-9B96B83B25DA}" srcOrd="8" destOrd="0" presId="urn:microsoft.com/office/officeart/2005/8/layout/lProcess1"/>
    <dgm:cxn modelId="{C8C5D1FB-01F3-42F2-B590-7B3F043BA784}" type="presParOf" srcId="{EE6D9448-9F22-47C1-9173-3F4EB8C75E7B}" destId="{10AAD999-FF52-48DA-8514-358C1D32770E}" srcOrd="9" destOrd="0" presId="urn:microsoft.com/office/officeart/2005/8/layout/lProcess1"/>
    <dgm:cxn modelId="{FA14AC00-18A2-4F98-81C9-2F158B140055}" type="presParOf" srcId="{EE6D9448-9F22-47C1-9173-3F4EB8C75E7B}" destId="{5A5A1057-23E8-4CF7-9F8A-7670E35C7537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ECFA87-5EC1-4418-A1E7-CFA11BCF5BC8}" type="doc">
      <dgm:prSet loTypeId="urn:microsoft.com/office/officeart/2005/8/layout/lProcess1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508E12A-9C63-4017-92F9-686942F1CA21}">
      <dgm:prSet phldrT="[Text]"/>
      <dgm:spPr/>
      <dgm:t>
        <a:bodyPr/>
        <a:lstStyle/>
        <a:p>
          <a:r>
            <a:rPr lang="en-US" dirty="0" smtClean="0"/>
            <a:t>Relaxation of inspiratory muscles</a:t>
          </a:r>
          <a:endParaRPr lang="en-US" dirty="0"/>
        </a:p>
      </dgm:t>
    </dgm:pt>
    <dgm:pt modelId="{B57BF643-48B0-4DEC-B498-37EDB3D62792}" type="parTrans" cxnId="{A14BE69C-9523-473D-9433-CCD9657573E3}">
      <dgm:prSet/>
      <dgm:spPr/>
      <dgm:t>
        <a:bodyPr/>
        <a:lstStyle/>
        <a:p>
          <a:endParaRPr lang="en-US"/>
        </a:p>
      </dgm:t>
    </dgm:pt>
    <dgm:pt modelId="{1A3D032E-B4D0-4EF1-BC2C-26D844469DED}" type="sibTrans" cxnId="{A14BE69C-9523-473D-9433-CCD9657573E3}">
      <dgm:prSet/>
      <dgm:spPr/>
      <dgm:t>
        <a:bodyPr/>
        <a:lstStyle/>
        <a:p>
          <a:endParaRPr lang="en-US"/>
        </a:p>
      </dgm:t>
    </dgm:pt>
    <dgm:pt modelId="{83367D79-EB6B-4C84-921E-2EE921E47475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↓ chest volume</a:t>
          </a:r>
          <a:endParaRPr lang="en-US" dirty="0"/>
        </a:p>
      </dgm:t>
    </dgm:pt>
    <dgm:pt modelId="{DBB1C05A-7FA2-402C-BA80-0FF8E00B5F75}" type="parTrans" cxnId="{C14867A0-7E49-487F-8A30-8139C0A8B0C9}">
      <dgm:prSet/>
      <dgm:spPr/>
      <dgm:t>
        <a:bodyPr/>
        <a:lstStyle/>
        <a:p>
          <a:endParaRPr lang="en-US"/>
        </a:p>
      </dgm:t>
    </dgm:pt>
    <dgm:pt modelId="{7DF4A22D-5183-4128-A3B7-7105ACE3EE6E}" type="sibTrans" cxnId="{C14867A0-7E49-487F-8A30-8139C0A8B0C9}">
      <dgm:prSet/>
      <dgm:spPr/>
      <dgm:t>
        <a:bodyPr/>
        <a:lstStyle/>
        <a:p>
          <a:endParaRPr lang="en-US"/>
        </a:p>
      </dgm:t>
    </dgm:pt>
    <dgm:pt modelId="{C1074C86-A62E-4D22-A451-0CB72CC576C2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↑ IPP (less negative)</a:t>
          </a:r>
        </a:p>
        <a:p>
          <a:r>
            <a:rPr lang="en-US" b="1" dirty="0" smtClean="0">
              <a:solidFill>
                <a:srgbClr val="FF0000"/>
              </a:solidFill>
              <a:latin typeface="Calibri" panose="020F0502020204030204" pitchFamily="34" charset="0"/>
            </a:rPr>
            <a:t>-5 cm </a:t>
          </a:r>
          <a:r>
            <a:rPr lang="en-US" b="1" dirty="0" smtClean="0">
              <a:solidFill>
                <a:srgbClr val="FF0000"/>
              </a:solidFill>
            </a:rPr>
            <a:t>H</a:t>
          </a:r>
          <a:r>
            <a:rPr lang="en-US" b="1" baseline="-25000" dirty="0" smtClean="0">
              <a:solidFill>
                <a:srgbClr val="FF0000"/>
              </a:solidFill>
            </a:rPr>
            <a:t>2</a:t>
          </a:r>
          <a:r>
            <a:rPr lang="en-US" b="1" dirty="0" smtClean="0">
              <a:solidFill>
                <a:srgbClr val="FF0000"/>
              </a:solidFill>
            </a:rPr>
            <a:t>O</a:t>
          </a:r>
          <a:endParaRPr lang="en-US" b="1" dirty="0">
            <a:solidFill>
              <a:srgbClr val="FF0000"/>
            </a:solidFill>
          </a:endParaRPr>
        </a:p>
      </dgm:t>
    </dgm:pt>
    <dgm:pt modelId="{7AA18119-5FC9-4F6A-BBC1-FAB3A3E6F0F2}" type="parTrans" cxnId="{529B0353-2077-4D14-B30B-23A20B8DB481}">
      <dgm:prSet/>
      <dgm:spPr/>
      <dgm:t>
        <a:bodyPr/>
        <a:lstStyle/>
        <a:p>
          <a:endParaRPr lang="en-US"/>
        </a:p>
      </dgm:t>
    </dgm:pt>
    <dgm:pt modelId="{7B5E7772-C00F-44E4-8A48-DDE4A47A0560}" type="sibTrans" cxnId="{529B0353-2077-4D14-B30B-23A20B8DB481}">
      <dgm:prSet/>
      <dgm:spPr/>
      <dgm:t>
        <a:bodyPr/>
        <a:lstStyle/>
        <a:p>
          <a:endParaRPr lang="en-US"/>
        </a:p>
      </dgm:t>
    </dgm:pt>
    <dgm:pt modelId="{B228E4E3-0DC9-421A-A617-BB81D52BC48E}">
      <dgm:prSet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↓ </a:t>
          </a:r>
          <a:r>
            <a:rPr lang="en-US" dirty="0" smtClean="0"/>
            <a:t>TPP</a:t>
          </a:r>
        </a:p>
        <a:p>
          <a:r>
            <a:rPr lang="en-US" dirty="0" smtClean="0"/>
            <a:t>(</a:t>
          </a:r>
          <a:r>
            <a:rPr lang="en-US" dirty="0" err="1" smtClean="0"/>
            <a:t>P</a:t>
          </a:r>
          <a:r>
            <a:rPr lang="en-US" baseline="-25000" dirty="0" err="1" smtClean="0"/>
            <a:t>alv</a:t>
          </a:r>
          <a:r>
            <a:rPr lang="en-US" baseline="-25000" dirty="0" smtClean="0"/>
            <a:t> </a:t>
          </a:r>
          <a:r>
            <a:rPr lang="en-US" dirty="0" smtClean="0"/>
            <a:t>– IPP = 0-[-5]=+5 cm H</a:t>
          </a:r>
          <a:r>
            <a:rPr lang="en-US" baseline="-25000" dirty="0" smtClean="0"/>
            <a:t>2</a:t>
          </a:r>
          <a:r>
            <a:rPr lang="en-US" dirty="0" smtClean="0"/>
            <a:t>O)</a:t>
          </a:r>
          <a:endParaRPr lang="en-US" dirty="0"/>
        </a:p>
      </dgm:t>
    </dgm:pt>
    <dgm:pt modelId="{CE97E8C6-7223-4196-B1E3-300053FD16EA}" type="parTrans" cxnId="{1EFFEDCD-9CCD-4123-A83C-EFAD9B92CE86}">
      <dgm:prSet/>
      <dgm:spPr/>
      <dgm:t>
        <a:bodyPr/>
        <a:lstStyle/>
        <a:p>
          <a:endParaRPr lang="en-US"/>
        </a:p>
      </dgm:t>
    </dgm:pt>
    <dgm:pt modelId="{81BDEBD5-0312-4C8F-B4CA-EB4179A76BEE}" type="sibTrans" cxnId="{1EFFEDCD-9CCD-4123-A83C-EFAD9B92CE86}">
      <dgm:prSet/>
      <dgm:spPr/>
      <dgm:t>
        <a:bodyPr/>
        <a:lstStyle/>
        <a:p>
          <a:endParaRPr lang="en-US"/>
        </a:p>
      </dgm:t>
    </dgm:pt>
    <dgm:pt modelId="{36BD04AC-F944-4B64-8DAD-56A0ABDD3193}">
      <dgm:prSet/>
      <dgm:spPr/>
      <dgm:t>
        <a:bodyPr/>
        <a:lstStyle/>
        <a:p>
          <a:r>
            <a:rPr lang="en-US" dirty="0" smtClean="0"/>
            <a:t>Lung (alveoli) will recoil to </a:t>
          </a:r>
          <a:r>
            <a:rPr lang="en-US" dirty="0" err="1" smtClean="0"/>
            <a:t>preinspiratory</a:t>
          </a:r>
          <a:r>
            <a:rPr lang="en-US" dirty="0" smtClean="0"/>
            <a:t> volume</a:t>
          </a:r>
        </a:p>
        <a:p>
          <a:r>
            <a:rPr lang="en-US" dirty="0" smtClean="0"/>
            <a:t>(</a:t>
          </a:r>
          <a:r>
            <a:rPr lang="en-US" dirty="0" smtClean="0">
              <a:latin typeface="Calibri" panose="020F0502020204030204" pitchFamily="34" charset="0"/>
            </a:rPr>
            <a:t>↑ </a:t>
          </a:r>
          <a:r>
            <a:rPr lang="en-US" dirty="0" err="1" smtClean="0"/>
            <a:t>P</a:t>
          </a:r>
          <a:r>
            <a:rPr lang="en-US" baseline="-25000" dirty="0" err="1" smtClean="0"/>
            <a:t>alv</a:t>
          </a:r>
          <a:r>
            <a:rPr lang="en-US" dirty="0" smtClean="0">
              <a:latin typeface="Calibri" panose="020F0502020204030204" pitchFamily="34" charset="0"/>
            </a:rPr>
            <a:t> to </a:t>
          </a:r>
          <a:r>
            <a:rPr lang="en-US" b="1" dirty="0" smtClean="0">
              <a:solidFill>
                <a:srgbClr val="C00000"/>
              </a:solidFill>
              <a:latin typeface="Calibri" panose="020F0502020204030204" pitchFamily="34" charset="0"/>
            </a:rPr>
            <a:t>+1 cm </a:t>
          </a:r>
          <a:r>
            <a:rPr lang="en-US" b="1" dirty="0" smtClean="0">
              <a:solidFill>
                <a:srgbClr val="C00000"/>
              </a:solidFill>
            </a:rPr>
            <a:t>H</a:t>
          </a:r>
          <a:r>
            <a:rPr lang="en-US" b="1" baseline="-25000" dirty="0" smtClean="0">
              <a:solidFill>
                <a:srgbClr val="C00000"/>
              </a:solidFill>
            </a:rPr>
            <a:t>2</a:t>
          </a:r>
          <a:r>
            <a:rPr lang="en-US" b="1" dirty="0" smtClean="0">
              <a:solidFill>
                <a:srgbClr val="C00000"/>
              </a:solidFill>
            </a:rPr>
            <a:t>O</a:t>
          </a:r>
          <a:r>
            <a:rPr lang="en-US" dirty="0" smtClean="0"/>
            <a:t>)</a:t>
          </a:r>
          <a:endParaRPr lang="en-US" dirty="0"/>
        </a:p>
      </dgm:t>
    </dgm:pt>
    <dgm:pt modelId="{8558D95A-9B0D-4C34-A6EB-1BEDEB1235DB}" type="parTrans" cxnId="{4AAC0871-78A8-42DA-A683-8120E4351AD9}">
      <dgm:prSet/>
      <dgm:spPr/>
      <dgm:t>
        <a:bodyPr/>
        <a:lstStyle/>
        <a:p>
          <a:endParaRPr lang="en-US"/>
        </a:p>
      </dgm:t>
    </dgm:pt>
    <dgm:pt modelId="{1D5CDBC9-728F-4307-BCB4-FA79AA12B97A}" type="sibTrans" cxnId="{4AAC0871-78A8-42DA-A683-8120E4351AD9}">
      <dgm:prSet/>
      <dgm:spPr/>
      <dgm:t>
        <a:bodyPr/>
        <a:lstStyle/>
        <a:p>
          <a:endParaRPr lang="en-US"/>
        </a:p>
      </dgm:t>
    </dgm:pt>
    <dgm:pt modelId="{F19CD194-9E03-4AF8-8EE5-59863FB5456E}">
      <dgm:prSet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</a:rPr>
            <a:t>P</a:t>
          </a:r>
          <a:r>
            <a:rPr lang="en-US" b="1" baseline="-25000" dirty="0" err="1" smtClean="0">
              <a:solidFill>
                <a:srgbClr val="FF0000"/>
              </a:solidFill>
            </a:rPr>
            <a:t>alv</a:t>
          </a:r>
          <a:r>
            <a:rPr lang="en-US" b="1" baseline="-25000" dirty="0" smtClean="0">
              <a:solidFill>
                <a:srgbClr val="FF0000"/>
              </a:solidFill>
            </a:rPr>
            <a:t> </a:t>
          </a:r>
          <a:r>
            <a:rPr lang="en-US" b="1" dirty="0" smtClean="0">
              <a:solidFill>
                <a:srgbClr val="FF0000"/>
              </a:solidFill>
            </a:rPr>
            <a:t> &gt; P</a:t>
          </a:r>
          <a:r>
            <a:rPr lang="en-US" b="1" baseline="-25000" dirty="0" smtClean="0">
              <a:solidFill>
                <a:srgbClr val="FF0000"/>
              </a:solidFill>
            </a:rPr>
            <a:t>B</a:t>
          </a:r>
          <a:endParaRPr lang="en-US" b="1" dirty="0" smtClean="0">
            <a:solidFill>
              <a:srgbClr val="FF0000"/>
            </a:solidFill>
          </a:endParaRPr>
        </a:p>
        <a:p>
          <a:r>
            <a:rPr lang="en-US" dirty="0" smtClean="0"/>
            <a:t>Air moves out from lungs into the atmosphere</a:t>
          </a:r>
        </a:p>
      </dgm:t>
    </dgm:pt>
    <dgm:pt modelId="{5A4D67BC-4F43-42BE-9DE2-C10BBDAD422B}" type="parTrans" cxnId="{5189D8FF-E8EC-4EB8-8DB8-2AE6BA9A4B24}">
      <dgm:prSet/>
      <dgm:spPr/>
      <dgm:t>
        <a:bodyPr/>
        <a:lstStyle/>
        <a:p>
          <a:endParaRPr lang="en-US"/>
        </a:p>
      </dgm:t>
    </dgm:pt>
    <dgm:pt modelId="{334EF7A5-4BDF-4D97-BFBC-3346BD38473A}" type="sibTrans" cxnId="{5189D8FF-E8EC-4EB8-8DB8-2AE6BA9A4B24}">
      <dgm:prSet/>
      <dgm:spPr/>
      <dgm:t>
        <a:bodyPr/>
        <a:lstStyle/>
        <a:p>
          <a:endParaRPr lang="en-US"/>
        </a:p>
      </dgm:t>
    </dgm:pt>
    <dgm:pt modelId="{6EA7123F-0057-4EA9-A46A-41A98AF55131}" type="pres">
      <dgm:prSet presAssocID="{ADECFA87-5EC1-4418-A1E7-CFA11BCF5B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6D9448-9F22-47C1-9173-3F4EB8C75E7B}" type="pres">
      <dgm:prSet presAssocID="{6508E12A-9C63-4017-92F9-686942F1CA21}" presName="vertFlow" presStyleCnt="0"/>
      <dgm:spPr/>
    </dgm:pt>
    <dgm:pt modelId="{EB5CCEE3-E9DF-448D-877E-274DD9F19905}" type="pres">
      <dgm:prSet presAssocID="{6508E12A-9C63-4017-92F9-686942F1CA21}" presName="header" presStyleLbl="node1" presStyleIdx="0" presStyleCnt="1"/>
      <dgm:spPr/>
      <dgm:t>
        <a:bodyPr/>
        <a:lstStyle/>
        <a:p>
          <a:endParaRPr lang="en-US"/>
        </a:p>
      </dgm:t>
    </dgm:pt>
    <dgm:pt modelId="{ADCBCD77-56F7-4710-8A73-DE19A77140C9}" type="pres">
      <dgm:prSet presAssocID="{DBB1C05A-7FA2-402C-BA80-0FF8E00B5F75}" presName="parTrans" presStyleLbl="sibTrans2D1" presStyleIdx="0" presStyleCnt="5"/>
      <dgm:spPr/>
      <dgm:t>
        <a:bodyPr/>
        <a:lstStyle/>
        <a:p>
          <a:endParaRPr lang="en-US"/>
        </a:p>
      </dgm:t>
    </dgm:pt>
    <dgm:pt modelId="{B0D1D2C6-5615-4159-81F3-42049E18EB53}" type="pres">
      <dgm:prSet presAssocID="{83367D79-EB6B-4C84-921E-2EE921E47475}" presName="child" presStyleLbl="alignAccFollow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2CA62-7FAF-4CBC-BDA1-1737E70698AC}" type="pres">
      <dgm:prSet presAssocID="{7DF4A22D-5183-4128-A3B7-7105ACE3EE6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3D27C89-AAB9-476D-A082-C57181FB4B12}" type="pres">
      <dgm:prSet presAssocID="{C1074C86-A62E-4D22-A451-0CB72CC576C2}" presName="child" presStyleLbl="alignAccFollow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4D4D6-4030-49B4-9903-2568232ABD34}" type="pres">
      <dgm:prSet presAssocID="{7B5E7772-C00F-44E4-8A48-DDE4A47A056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A3BC36C-DFDA-4B84-A132-19B161B59728}" type="pres">
      <dgm:prSet presAssocID="{B228E4E3-0DC9-421A-A617-BB81D52BC48E}" presName="child" presStyleLbl="alignAccFollow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AF806-B3AB-42B8-BD9C-5859C0B48721}" type="pres">
      <dgm:prSet presAssocID="{81BDEBD5-0312-4C8F-B4CA-EB4179A76BE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4ADCA23-8A36-4017-B56E-9B96B83B25DA}" type="pres">
      <dgm:prSet presAssocID="{36BD04AC-F944-4B64-8DAD-56A0ABDD3193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AD999-FF52-48DA-8514-358C1D32770E}" type="pres">
      <dgm:prSet presAssocID="{1D5CDBC9-728F-4307-BCB4-FA79AA12B97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A5A1057-23E8-4CF7-9F8A-7670E35C7537}" type="pres">
      <dgm:prSet presAssocID="{F19CD194-9E03-4AF8-8EE5-59863FB5456E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DD168C-D37E-468E-8EA0-15FA1F20AB81}" type="presOf" srcId="{6508E12A-9C63-4017-92F9-686942F1CA21}" destId="{EB5CCEE3-E9DF-448D-877E-274DD9F19905}" srcOrd="0" destOrd="0" presId="urn:microsoft.com/office/officeart/2005/8/layout/lProcess1"/>
    <dgm:cxn modelId="{A14BE69C-9523-473D-9433-CCD9657573E3}" srcId="{ADECFA87-5EC1-4418-A1E7-CFA11BCF5BC8}" destId="{6508E12A-9C63-4017-92F9-686942F1CA21}" srcOrd="0" destOrd="0" parTransId="{B57BF643-48B0-4DEC-B498-37EDB3D62792}" sibTransId="{1A3D032E-B4D0-4EF1-BC2C-26D844469DED}"/>
    <dgm:cxn modelId="{03575139-45D7-4DF9-B7CB-DDD5C4966301}" type="presOf" srcId="{B228E4E3-0DC9-421A-A617-BB81D52BC48E}" destId="{CA3BC36C-DFDA-4B84-A132-19B161B59728}" srcOrd="0" destOrd="0" presId="urn:microsoft.com/office/officeart/2005/8/layout/lProcess1"/>
    <dgm:cxn modelId="{529B0353-2077-4D14-B30B-23A20B8DB481}" srcId="{6508E12A-9C63-4017-92F9-686942F1CA21}" destId="{C1074C86-A62E-4D22-A451-0CB72CC576C2}" srcOrd="1" destOrd="0" parTransId="{7AA18119-5FC9-4F6A-BBC1-FAB3A3E6F0F2}" sibTransId="{7B5E7772-C00F-44E4-8A48-DDE4A47A0560}"/>
    <dgm:cxn modelId="{8207BC90-57C9-470B-8299-55FF05A727D4}" type="presOf" srcId="{7B5E7772-C00F-44E4-8A48-DDE4A47A0560}" destId="{7164D4D6-4030-49B4-9903-2568232ABD34}" srcOrd="0" destOrd="0" presId="urn:microsoft.com/office/officeart/2005/8/layout/lProcess1"/>
    <dgm:cxn modelId="{3CF76E62-D80B-449A-B77A-7175C8DAAF11}" type="presOf" srcId="{DBB1C05A-7FA2-402C-BA80-0FF8E00B5F75}" destId="{ADCBCD77-56F7-4710-8A73-DE19A77140C9}" srcOrd="0" destOrd="0" presId="urn:microsoft.com/office/officeart/2005/8/layout/lProcess1"/>
    <dgm:cxn modelId="{5189D8FF-E8EC-4EB8-8DB8-2AE6BA9A4B24}" srcId="{6508E12A-9C63-4017-92F9-686942F1CA21}" destId="{F19CD194-9E03-4AF8-8EE5-59863FB5456E}" srcOrd="4" destOrd="0" parTransId="{5A4D67BC-4F43-42BE-9DE2-C10BBDAD422B}" sibTransId="{334EF7A5-4BDF-4D97-BFBC-3346BD38473A}"/>
    <dgm:cxn modelId="{CF279FD4-1CBE-4DD8-8E83-3F2A21406B42}" type="presOf" srcId="{1D5CDBC9-728F-4307-BCB4-FA79AA12B97A}" destId="{10AAD999-FF52-48DA-8514-358C1D32770E}" srcOrd="0" destOrd="0" presId="urn:microsoft.com/office/officeart/2005/8/layout/lProcess1"/>
    <dgm:cxn modelId="{44AB8536-740E-4B9C-B8C4-04A80832C9F9}" type="presOf" srcId="{7DF4A22D-5183-4128-A3B7-7105ACE3EE6E}" destId="{BDB2CA62-7FAF-4CBC-BDA1-1737E70698AC}" srcOrd="0" destOrd="0" presId="urn:microsoft.com/office/officeart/2005/8/layout/lProcess1"/>
    <dgm:cxn modelId="{224A332A-9AFD-453F-9CBD-73F285AEFC6C}" type="presOf" srcId="{36BD04AC-F944-4B64-8DAD-56A0ABDD3193}" destId="{54ADCA23-8A36-4017-B56E-9B96B83B25DA}" srcOrd="0" destOrd="0" presId="urn:microsoft.com/office/officeart/2005/8/layout/lProcess1"/>
    <dgm:cxn modelId="{1EFFEDCD-9CCD-4123-A83C-EFAD9B92CE86}" srcId="{6508E12A-9C63-4017-92F9-686942F1CA21}" destId="{B228E4E3-0DC9-421A-A617-BB81D52BC48E}" srcOrd="2" destOrd="0" parTransId="{CE97E8C6-7223-4196-B1E3-300053FD16EA}" sibTransId="{81BDEBD5-0312-4C8F-B4CA-EB4179A76BEE}"/>
    <dgm:cxn modelId="{9FFB526C-3CE4-41A7-9BB6-7ECF930D398C}" type="presOf" srcId="{F19CD194-9E03-4AF8-8EE5-59863FB5456E}" destId="{5A5A1057-23E8-4CF7-9F8A-7670E35C7537}" srcOrd="0" destOrd="0" presId="urn:microsoft.com/office/officeart/2005/8/layout/lProcess1"/>
    <dgm:cxn modelId="{613BBB86-6AEA-47F6-8D5F-61333FBF4631}" type="presOf" srcId="{83367D79-EB6B-4C84-921E-2EE921E47475}" destId="{B0D1D2C6-5615-4159-81F3-42049E18EB53}" srcOrd="0" destOrd="0" presId="urn:microsoft.com/office/officeart/2005/8/layout/lProcess1"/>
    <dgm:cxn modelId="{4AAC0871-78A8-42DA-A683-8120E4351AD9}" srcId="{6508E12A-9C63-4017-92F9-686942F1CA21}" destId="{36BD04AC-F944-4B64-8DAD-56A0ABDD3193}" srcOrd="3" destOrd="0" parTransId="{8558D95A-9B0D-4C34-A6EB-1BEDEB1235DB}" sibTransId="{1D5CDBC9-728F-4307-BCB4-FA79AA12B97A}"/>
    <dgm:cxn modelId="{C14867A0-7E49-487F-8A30-8139C0A8B0C9}" srcId="{6508E12A-9C63-4017-92F9-686942F1CA21}" destId="{83367D79-EB6B-4C84-921E-2EE921E47475}" srcOrd="0" destOrd="0" parTransId="{DBB1C05A-7FA2-402C-BA80-0FF8E00B5F75}" sibTransId="{7DF4A22D-5183-4128-A3B7-7105ACE3EE6E}"/>
    <dgm:cxn modelId="{5282C2D8-CAF4-4B80-AADF-CC978F1850D0}" type="presOf" srcId="{ADECFA87-5EC1-4418-A1E7-CFA11BCF5BC8}" destId="{6EA7123F-0057-4EA9-A46A-41A98AF55131}" srcOrd="0" destOrd="0" presId="urn:microsoft.com/office/officeart/2005/8/layout/lProcess1"/>
    <dgm:cxn modelId="{D5CEBA4D-270D-44BE-B69A-1D4AAB2FAE05}" type="presOf" srcId="{C1074C86-A62E-4D22-A451-0CB72CC576C2}" destId="{C3D27C89-AAB9-476D-A082-C57181FB4B12}" srcOrd="0" destOrd="0" presId="urn:microsoft.com/office/officeart/2005/8/layout/lProcess1"/>
    <dgm:cxn modelId="{BA671A48-4224-4454-83AF-4B1A91059590}" type="presOf" srcId="{81BDEBD5-0312-4C8F-B4CA-EB4179A76BEE}" destId="{166AF806-B3AB-42B8-BD9C-5859C0B48721}" srcOrd="0" destOrd="0" presId="urn:microsoft.com/office/officeart/2005/8/layout/lProcess1"/>
    <dgm:cxn modelId="{D7397F2A-B95F-4E7F-8CB6-9B590655F9CA}" type="presParOf" srcId="{6EA7123F-0057-4EA9-A46A-41A98AF55131}" destId="{EE6D9448-9F22-47C1-9173-3F4EB8C75E7B}" srcOrd="0" destOrd="0" presId="urn:microsoft.com/office/officeart/2005/8/layout/lProcess1"/>
    <dgm:cxn modelId="{26A8D7EE-7D90-4ED7-9DA8-6D99BE541B37}" type="presParOf" srcId="{EE6D9448-9F22-47C1-9173-3F4EB8C75E7B}" destId="{EB5CCEE3-E9DF-448D-877E-274DD9F19905}" srcOrd="0" destOrd="0" presId="urn:microsoft.com/office/officeart/2005/8/layout/lProcess1"/>
    <dgm:cxn modelId="{D231C2CB-B957-4F84-91C4-6976FF2663C5}" type="presParOf" srcId="{EE6D9448-9F22-47C1-9173-3F4EB8C75E7B}" destId="{ADCBCD77-56F7-4710-8A73-DE19A77140C9}" srcOrd="1" destOrd="0" presId="urn:microsoft.com/office/officeart/2005/8/layout/lProcess1"/>
    <dgm:cxn modelId="{99B1CE37-70B1-411A-9ACF-B5206D9E9857}" type="presParOf" srcId="{EE6D9448-9F22-47C1-9173-3F4EB8C75E7B}" destId="{B0D1D2C6-5615-4159-81F3-42049E18EB53}" srcOrd="2" destOrd="0" presId="urn:microsoft.com/office/officeart/2005/8/layout/lProcess1"/>
    <dgm:cxn modelId="{C2CD78BB-3BF8-4D19-9685-1E61D11B175D}" type="presParOf" srcId="{EE6D9448-9F22-47C1-9173-3F4EB8C75E7B}" destId="{BDB2CA62-7FAF-4CBC-BDA1-1737E70698AC}" srcOrd="3" destOrd="0" presId="urn:microsoft.com/office/officeart/2005/8/layout/lProcess1"/>
    <dgm:cxn modelId="{39CA5A70-7FEC-4995-9B5C-6237756C1386}" type="presParOf" srcId="{EE6D9448-9F22-47C1-9173-3F4EB8C75E7B}" destId="{C3D27C89-AAB9-476D-A082-C57181FB4B12}" srcOrd="4" destOrd="0" presId="urn:microsoft.com/office/officeart/2005/8/layout/lProcess1"/>
    <dgm:cxn modelId="{D10168D0-2B26-4C7D-9044-8F815FDF9E2D}" type="presParOf" srcId="{EE6D9448-9F22-47C1-9173-3F4EB8C75E7B}" destId="{7164D4D6-4030-49B4-9903-2568232ABD34}" srcOrd="5" destOrd="0" presId="urn:microsoft.com/office/officeart/2005/8/layout/lProcess1"/>
    <dgm:cxn modelId="{5FFF3F67-D79B-4712-A6D4-D2F6C1CAEAEB}" type="presParOf" srcId="{EE6D9448-9F22-47C1-9173-3F4EB8C75E7B}" destId="{CA3BC36C-DFDA-4B84-A132-19B161B59728}" srcOrd="6" destOrd="0" presId="urn:microsoft.com/office/officeart/2005/8/layout/lProcess1"/>
    <dgm:cxn modelId="{E0C44678-85DB-4C89-B4F6-7FAF6EEAD261}" type="presParOf" srcId="{EE6D9448-9F22-47C1-9173-3F4EB8C75E7B}" destId="{166AF806-B3AB-42B8-BD9C-5859C0B48721}" srcOrd="7" destOrd="0" presId="urn:microsoft.com/office/officeart/2005/8/layout/lProcess1"/>
    <dgm:cxn modelId="{04FC1A85-AE58-45C4-8A21-B32131ED2D7A}" type="presParOf" srcId="{EE6D9448-9F22-47C1-9173-3F4EB8C75E7B}" destId="{54ADCA23-8A36-4017-B56E-9B96B83B25DA}" srcOrd="8" destOrd="0" presId="urn:microsoft.com/office/officeart/2005/8/layout/lProcess1"/>
    <dgm:cxn modelId="{C8C5D1FB-01F3-42F2-B590-7B3F043BA784}" type="presParOf" srcId="{EE6D9448-9F22-47C1-9173-3F4EB8C75E7B}" destId="{10AAD999-FF52-48DA-8514-358C1D32770E}" srcOrd="9" destOrd="0" presId="urn:microsoft.com/office/officeart/2005/8/layout/lProcess1"/>
    <dgm:cxn modelId="{FA14AC00-18A2-4F98-81C9-2F158B140055}" type="presParOf" srcId="{EE6D9448-9F22-47C1-9173-3F4EB8C75E7B}" destId="{5A5A1057-23E8-4CF7-9F8A-7670E35C7537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81000" t="5000" r="-3000" b="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35CCB79-63B6-4F41-90C7-927C830A0458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saja@ksu.edu.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6640" cy="1927225"/>
          </a:xfrm>
        </p:spPr>
        <p:txBody>
          <a:bodyPr/>
          <a:lstStyle/>
          <a:p>
            <a:r>
              <a:rPr lang="en-GB" sz="4000" b="1" dirty="0" smtClean="0">
                <a:ea typeface="Tahoma" panose="020B0604030504040204" pitchFamily="34" charset="0"/>
                <a:cs typeface="Tahoma" panose="020B0604030504040204" pitchFamily="34" charset="0"/>
              </a:rPr>
              <a:t>Lecture-4</a:t>
            </a:r>
            <a:br>
              <a:rPr lang="en-GB" sz="4000" b="1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000" b="1" dirty="0" smtClean="0">
                <a:ea typeface="Tahoma" panose="020B0604030504040204" pitchFamily="34" charset="0"/>
                <a:cs typeface="Tahoma" panose="020B0604030504040204" pitchFamily="34" charset="0"/>
              </a:rPr>
              <a:t>Gas exchange</a:t>
            </a:r>
            <a:endParaRPr lang="en-US" sz="4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</a:t>
            </a:r>
            <a:r>
              <a:rPr lang="en-GB" dirty="0" err="1" smtClean="0"/>
              <a:t>Maha</a:t>
            </a:r>
            <a:r>
              <a:rPr lang="en-GB" dirty="0" smtClean="0"/>
              <a:t> </a:t>
            </a:r>
            <a:r>
              <a:rPr lang="en-GB" dirty="0" err="1" smtClean="0"/>
              <a:t>Saja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Msaja@ksu.edu.sa</a:t>
            </a:r>
            <a:endParaRPr lang="en-GB" dirty="0" smtClean="0"/>
          </a:p>
          <a:p>
            <a:r>
              <a:rPr lang="en-GB" dirty="0" smtClean="0"/>
              <a:t>Office no. 8 level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4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4622039" cy="198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07398"/>
              </p:ext>
            </p:extLst>
          </p:nvPr>
        </p:nvGraphicFramePr>
        <p:xfrm>
          <a:off x="971600" y="1556792"/>
          <a:ext cx="6096000" cy="12852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1300856517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969983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How much air moves in or out of the lung during this process (ventilation)?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 ml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273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What is it called?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Tidal volume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218261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6023" y="118746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Under normal resting conditions,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76975"/>
            <a:ext cx="3538100" cy="235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9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4824536" cy="402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620688"/>
            <a:ext cx="6768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 the tidal volume the only volume of air that can be breathed in or out of the lungs? 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73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What happens to the TV when it enters the respiratory passages?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556792"/>
            <a:ext cx="6624736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5760640" cy="4866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8144" y="2177569"/>
            <a:ext cx="3178696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The volume of air occupying the conductive zone is around </a:t>
            </a:r>
            <a:r>
              <a:rPr lang="en-GB" sz="1600" b="1" i="1" dirty="0" smtClean="0">
                <a:solidFill>
                  <a:srgbClr val="0070C0"/>
                </a:solidFill>
              </a:rPr>
              <a:t>150ml</a:t>
            </a:r>
          </a:p>
          <a:p>
            <a:endParaRPr lang="en-GB" sz="1600" dirty="0"/>
          </a:p>
          <a:p>
            <a:pPr algn="ctr"/>
            <a:r>
              <a:rPr lang="en-GB" sz="1600" dirty="0" smtClean="0"/>
              <a:t>This is called “</a:t>
            </a:r>
            <a:r>
              <a:rPr lang="en-GB" sz="1600" b="1" i="1" dirty="0" smtClean="0">
                <a:solidFill>
                  <a:srgbClr val="0070C0"/>
                </a:solidFill>
              </a:rPr>
              <a:t>Anatomical dead space</a:t>
            </a:r>
            <a:r>
              <a:rPr lang="en-GB" sz="1600" dirty="0" smtClean="0"/>
              <a:t>”.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923105" y="3300953"/>
            <a:ext cx="537327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rgbClr val="005696"/>
                </a:solidFill>
              </a:rPr>
              <a:t>V</a:t>
            </a:r>
            <a:r>
              <a:rPr lang="en-GB" sz="2400" b="1" i="1" baseline="-25000" dirty="0" smtClean="0">
                <a:solidFill>
                  <a:srgbClr val="005696"/>
                </a:solidFill>
              </a:rPr>
              <a:t>D</a:t>
            </a:r>
            <a:endParaRPr lang="en-US" sz="2400" b="1" i="1" dirty="0">
              <a:solidFill>
                <a:srgbClr val="00569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820" y="5892080"/>
            <a:ext cx="201622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TV = V</a:t>
            </a:r>
            <a:r>
              <a:rPr lang="en-GB" sz="2400" b="1" baseline="-25000" dirty="0" smtClean="0"/>
              <a:t>D</a:t>
            </a:r>
            <a:r>
              <a:rPr lang="en-US" sz="2400" b="1" dirty="0" smtClean="0"/>
              <a:t> </a:t>
            </a:r>
            <a:r>
              <a:rPr lang="en-GB" sz="2400" b="1" dirty="0" smtClean="0"/>
              <a:t>+ V</a:t>
            </a:r>
            <a:r>
              <a:rPr lang="en-GB" sz="2400" b="1" baseline="-25000" dirty="0" smtClean="0"/>
              <a:t>A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1128" y="4963346"/>
            <a:ext cx="514500" cy="461665"/>
          </a:xfrm>
          <a:prstGeom prst="rect">
            <a:avLst/>
          </a:prstGeom>
          <a:noFill/>
          <a:ln>
            <a:solidFill>
              <a:srgbClr val="CA1489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rgbClr val="CA1489"/>
                </a:solidFill>
              </a:rPr>
              <a:t>V</a:t>
            </a:r>
            <a:r>
              <a:rPr lang="en-GB" sz="2400" b="1" i="1" baseline="-25000" dirty="0" smtClean="0">
                <a:solidFill>
                  <a:srgbClr val="CA1489"/>
                </a:solidFill>
              </a:rPr>
              <a:t>A</a:t>
            </a:r>
            <a:endParaRPr lang="en-US" sz="2400" b="1" i="1" dirty="0">
              <a:solidFill>
                <a:srgbClr val="CA14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3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67" y="2142702"/>
            <a:ext cx="72104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4868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What happens to the TV when it enters the respiratory passages?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556792"/>
            <a:ext cx="6624736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59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2856"/>
                <a:ext cx="8229600" cy="412812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 smtClean="0"/>
                  <a:t>1</a:t>
                </a:r>
                <a:r>
                  <a:rPr lang="en-GB" baseline="30000" dirty="0" smtClean="0"/>
                  <a:t>st</a:t>
                </a:r>
                <a:r>
                  <a:rPr lang="en-GB" dirty="0" smtClean="0"/>
                  <a:t> we define pressure.</a:t>
                </a:r>
              </a:p>
              <a:p>
                <a:r>
                  <a:rPr lang="en-GB" b="1" i="1" dirty="0" smtClean="0">
                    <a:solidFill>
                      <a:srgbClr val="C00000"/>
                    </a:solidFill>
                  </a:rPr>
                  <a:t>Pressure</a:t>
                </a:r>
                <a:r>
                  <a:rPr lang="en-GB" dirty="0" smtClean="0"/>
                  <a:t> is force exerted by a fluid (gas/liquid) per unit area.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r>
                        <a:rPr lang="en-GB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r>
                  <a:rPr lang="en-GB" b="1" i="1" dirty="0" smtClean="0">
                    <a:solidFill>
                      <a:srgbClr val="C00000"/>
                    </a:solidFill>
                  </a:rPr>
                  <a:t>Atmospheric pressure </a:t>
                </a:r>
                <a:r>
                  <a:rPr lang="en-GB" dirty="0" smtClean="0"/>
                  <a:t>= the force per unit area exerted by the weight of the atmosphere = 760 mmHg = 1 </a:t>
                </a:r>
                <a:r>
                  <a:rPr lang="en-GB" dirty="0" err="1" smtClean="0"/>
                  <a:t>atm</a:t>
                </a:r>
                <a:r>
                  <a:rPr lang="en-GB" dirty="0" smtClean="0"/>
                  <a:t> (at sea level).</a:t>
                </a:r>
              </a:p>
              <a:p>
                <a:endParaRPr lang="en-GB" dirty="0"/>
              </a:p>
              <a:p>
                <a:r>
                  <a:rPr lang="en-GB" dirty="0" smtClean="0"/>
                  <a:t>Atmospheric dry air is a gas mixture composed of;</a:t>
                </a:r>
              </a:p>
              <a:p>
                <a:pPr lvl="1"/>
                <a:r>
                  <a:rPr lang="en-GB" dirty="0" smtClean="0"/>
                  <a:t>N</a:t>
                </a:r>
                <a:r>
                  <a:rPr lang="en-GB" baseline="-25000" dirty="0" smtClean="0"/>
                  <a:t>2</a:t>
                </a:r>
                <a:r>
                  <a:rPr lang="en-GB" dirty="0" smtClean="0"/>
                  <a:t> = 78.06%</a:t>
                </a:r>
                <a:endParaRPr lang="en-US" dirty="0"/>
              </a:p>
              <a:p>
                <a:pPr lvl="1"/>
                <a:r>
                  <a:rPr lang="en-GB" dirty="0" smtClean="0"/>
                  <a:t>O</a:t>
                </a:r>
                <a:r>
                  <a:rPr lang="en-GB" baseline="-25000" dirty="0" smtClean="0"/>
                  <a:t>2 </a:t>
                </a:r>
                <a:r>
                  <a:rPr lang="en-GB" dirty="0" smtClean="0"/>
                  <a:t>= 20.98% ≈ 21%</a:t>
                </a:r>
                <a:endParaRPr lang="en-US" dirty="0"/>
              </a:p>
              <a:p>
                <a:pPr lvl="1"/>
                <a:r>
                  <a:rPr lang="en-GB" dirty="0" smtClean="0"/>
                  <a:t>CO</a:t>
                </a:r>
                <a:r>
                  <a:rPr lang="en-GB" baseline="-25000" dirty="0" smtClean="0"/>
                  <a:t>2 </a:t>
                </a:r>
                <a:r>
                  <a:rPr lang="en-GB" dirty="0" smtClean="0"/>
                  <a:t>= 0.04%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2856"/>
                <a:ext cx="8229600" cy="4128120"/>
              </a:xfrm>
              <a:blipFill rotWithShape="1">
                <a:blip r:embed="rId2"/>
                <a:stretch>
                  <a:fillRect l="-444" t="-1625" b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7544" y="459829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What are the Partial 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ressures of 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</a:t>
            </a:r>
            <a:r>
              <a:rPr lang="en-GB" sz="2800" b="1" baseline="-25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&amp;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</a:t>
            </a:r>
            <a:r>
              <a:rPr lang="en-GB" sz="2800" b="1" baseline="-25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in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nspired &amp; Expired Air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844824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22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60168"/>
          </a:xfrm>
        </p:spPr>
        <p:txBody>
          <a:bodyPr/>
          <a:lstStyle/>
          <a:p>
            <a:r>
              <a:rPr lang="en-GB" dirty="0" smtClean="0"/>
              <a:t>In a gas mixture, the pressure exerted by any one gas in the mixture is equal to the total pressure of all gases in the mixture X the fractional concentration of that gas in the mixture = </a:t>
            </a:r>
            <a:r>
              <a:rPr lang="en-GB" b="1" i="1" dirty="0" smtClean="0">
                <a:solidFill>
                  <a:srgbClr val="C00000"/>
                </a:solidFill>
              </a:rPr>
              <a:t>Partial pressure </a:t>
            </a:r>
            <a:r>
              <a:rPr lang="en-GB" dirty="0" smtClean="0"/>
              <a:t>(P)</a:t>
            </a:r>
          </a:p>
          <a:p>
            <a:endParaRPr lang="en-GB" dirty="0"/>
          </a:p>
          <a:p>
            <a:r>
              <a:rPr lang="en-GB" dirty="0" smtClean="0"/>
              <a:t>PO</a:t>
            </a:r>
            <a:r>
              <a:rPr lang="en-GB" baseline="-25000" dirty="0" smtClean="0"/>
              <a:t>2</a:t>
            </a:r>
            <a:r>
              <a:rPr lang="en-GB" dirty="0" smtClean="0"/>
              <a:t> = 760 mmHg X 21% ≈ 160 mmHg.</a:t>
            </a:r>
          </a:p>
          <a:p>
            <a:endParaRPr lang="en-GB" dirty="0" smtClean="0"/>
          </a:p>
          <a:p>
            <a:r>
              <a:rPr lang="en-GB" b="1" i="1" dirty="0" smtClean="0">
                <a:solidFill>
                  <a:schemeClr val="accent6">
                    <a:lumMod val="50000"/>
                  </a:schemeClr>
                </a:solidFill>
              </a:rPr>
              <a:t>Can you calculate the PN</a:t>
            </a:r>
            <a:r>
              <a:rPr lang="en-GB" b="1" i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GB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i="1" dirty="0" smtClean="0">
                <a:solidFill>
                  <a:schemeClr val="accent6">
                    <a:lumMod val="50000"/>
                  </a:schemeClr>
                </a:solidFill>
              </a:rPr>
              <a:t>and PCO</a:t>
            </a:r>
            <a:r>
              <a:rPr lang="en-GB" b="1" i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GB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i="1" dirty="0" smtClean="0">
                <a:solidFill>
                  <a:schemeClr val="accent6">
                    <a:lumMod val="50000"/>
                  </a:schemeClr>
                </a:solidFill>
              </a:rPr>
              <a:t>at sea level?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4868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Partial Pressures of Gases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772816"/>
            <a:ext cx="6624736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4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404664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What Happens to </a:t>
            </a:r>
            <a:r>
              <a:rPr lang="en-GB" sz="2800" b="1" i="1" dirty="0">
                <a:solidFill>
                  <a:schemeClr val="accent1">
                    <a:lumMod val="50000"/>
                  </a:schemeClr>
                </a:solidFill>
              </a:rPr>
              <a:t>PO</a:t>
            </a:r>
            <a:r>
              <a:rPr lang="en-GB" sz="2800" b="1" i="1" baseline="-25000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and</a:t>
            </a:r>
            <a:r>
              <a:rPr lang="en-GB" sz="2800" b="1" i="1" dirty="0">
                <a:solidFill>
                  <a:schemeClr val="accent1">
                    <a:lumMod val="50000"/>
                  </a:schemeClr>
                </a:solidFill>
              </a:rPr>
              <a:t> PCO</a:t>
            </a:r>
            <a:r>
              <a:rPr lang="en-GB" sz="2800" b="1" i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GB" sz="28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as Inspired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ir Passes Through the Respiratory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ract?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772816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09" y="2442542"/>
            <a:ext cx="3670233" cy="441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9925" y="1844824"/>
            <a:ext cx="186781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accent5">
                    <a:lumMod val="50000"/>
                  </a:schemeClr>
                </a:solidFill>
              </a:rPr>
              <a:t>Atmospheric air</a:t>
            </a:r>
          </a:p>
          <a:p>
            <a:r>
              <a:rPr lang="en-GB" sz="1600" dirty="0" smtClean="0"/>
              <a:t>PO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= 160 mmHg</a:t>
            </a:r>
            <a:endParaRPr lang="en-US" sz="1600" dirty="0"/>
          </a:p>
          <a:p>
            <a:r>
              <a:rPr lang="en-GB" sz="1600" dirty="0" smtClean="0"/>
              <a:t>PCO</a:t>
            </a:r>
            <a:r>
              <a:rPr lang="en-GB" sz="1600" baseline="-25000" dirty="0" smtClean="0"/>
              <a:t>2 </a:t>
            </a:r>
            <a:r>
              <a:rPr lang="en-GB" sz="1600" dirty="0" smtClean="0"/>
              <a:t>= 0.3 mmHg</a:t>
            </a:r>
            <a:endParaRPr lang="en-US" sz="1600" dirty="0"/>
          </a:p>
        </p:txBody>
      </p:sp>
      <p:sp>
        <p:nvSpPr>
          <p:cNvPr id="10" name="Bent Arrow 9"/>
          <p:cNvSpPr/>
          <p:nvPr/>
        </p:nvSpPr>
        <p:spPr>
          <a:xfrm rot="5400000">
            <a:off x="2528518" y="1788053"/>
            <a:ext cx="508273" cy="765834"/>
          </a:xfrm>
          <a:prstGeom prst="bentArrow">
            <a:avLst>
              <a:gd name="adj1" fmla="val 25000"/>
              <a:gd name="adj2" fmla="val 26363"/>
              <a:gd name="adj3" fmla="val 25000"/>
              <a:gd name="adj4" fmla="val 27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59832" y="2924944"/>
            <a:ext cx="0" cy="93610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51920" y="2780928"/>
            <a:ext cx="1867819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Humidified air</a:t>
            </a:r>
          </a:p>
          <a:p>
            <a:r>
              <a:rPr lang="en-GB" sz="1600" dirty="0" smtClean="0"/>
              <a:t>PO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= 150 mmHg</a:t>
            </a:r>
            <a:endParaRPr lang="en-US" sz="1600" dirty="0"/>
          </a:p>
          <a:p>
            <a:r>
              <a:rPr lang="en-GB" sz="1600" dirty="0" smtClean="0"/>
              <a:t>PCO</a:t>
            </a:r>
            <a:r>
              <a:rPr lang="en-GB" sz="1600" baseline="-25000" dirty="0" smtClean="0"/>
              <a:t>2 </a:t>
            </a:r>
            <a:r>
              <a:rPr lang="en-GB" sz="1600" dirty="0" smtClean="0"/>
              <a:t>= 0.3 mmHg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38975" y="1988840"/>
            <a:ext cx="1885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Air gets humidified as it passes through the airways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52175" y="2029490"/>
            <a:ext cx="315632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7030A0"/>
                </a:solidFill>
              </a:rPr>
              <a:t>If you know that water vapour pressure at 37⁰C is</a:t>
            </a:r>
          </a:p>
          <a:p>
            <a:pPr algn="ctr"/>
            <a:r>
              <a:rPr lang="en-GB" b="1" i="1" dirty="0" smtClean="0">
                <a:solidFill>
                  <a:srgbClr val="7030A0"/>
                </a:solidFill>
              </a:rPr>
              <a:t>PH</a:t>
            </a:r>
            <a:r>
              <a:rPr lang="en-GB" b="1" i="1" baseline="-25000" dirty="0" smtClean="0">
                <a:solidFill>
                  <a:srgbClr val="7030A0"/>
                </a:solidFill>
              </a:rPr>
              <a:t>2</a:t>
            </a:r>
            <a:r>
              <a:rPr lang="en-GB" b="1" i="1" dirty="0" smtClean="0">
                <a:solidFill>
                  <a:srgbClr val="7030A0"/>
                </a:solidFill>
              </a:rPr>
              <a:t>O = 47 mmHg, what would happen to PO</a:t>
            </a:r>
            <a:r>
              <a:rPr lang="en-GB" b="1" i="1" baseline="-25000" dirty="0" smtClean="0">
                <a:solidFill>
                  <a:srgbClr val="7030A0"/>
                </a:solidFill>
              </a:rPr>
              <a:t>2  </a:t>
            </a:r>
            <a:r>
              <a:rPr lang="en-GB" b="1" i="1" dirty="0" smtClean="0">
                <a:solidFill>
                  <a:srgbClr val="7030A0"/>
                </a:solidFill>
              </a:rPr>
              <a:t>and PCO</a:t>
            </a:r>
            <a:r>
              <a:rPr lang="en-GB" b="1" i="1" baseline="-25000" dirty="0" smtClean="0">
                <a:solidFill>
                  <a:srgbClr val="7030A0"/>
                </a:solidFill>
              </a:rPr>
              <a:t>2</a:t>
            </a:r>
            <a:r>
              <a:rPr lang="en-GB" b="1" i="1" dirty="0">
                <a:solidFill>
                  <a:srgbClr val="7030A0"/>
                </a:solidFill>
              </a:rPr>
              <a:t> </a:t>
            </a:r>
            <a:r>
              <a:rPr lang="en-GB" b="1" i="1" dirty="0" smtClean="0">
                <a:solidFill>
                  <a:srgbClr val="7030A0"/>
                </a:solidFill>
              </a:rPr>
              <a:t>flowing in?</a:t>
            </a:r>
            <a:endParaRPr lang="en-GB" b="1" i="1" baseline="-25000" dirty="0" smtClean="0">
              <a:solidFill>
                <a:srgbClr val="7030A0"/>
              </a:solidFill>
            </a:endParaRPr>
          </a:p>
        </p:txBody>
      </p:sp>
      <p:cxnSp>
        <p:nvCxnSpPr>
          <p:cNvPr id="21" name="Curved Connector 20"/>
          <p:cNvCxnSpPr/>
          <p:nvPr/>
        </p:nvCxnSpPr>
        <p:spPr>
          <a:xfrm>
            <a:off x="3049247" y="4437112"/>
            <a:ext cx="1224136" cy="1080120"/>
          </a:xfrm>
          <a:prstGeom prst="curvedConnector3">
            <a:avLst>
              <a:gd name="adj1" fmla="val 45473"/>
            </a:avLst>
          </a:prstGeom>
          <a:ln w="50800">
            <a:solidFill>
              <a:srgbClr val="198713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3269673" y="5694218"/>
            <a:ext cx="1648691" cy="1043331"/>
          </a:xfrm>
          <a:custGeom>
            <a:avLst/>
            <a:gdLst>
              <a:gd name="connsiteX0" fmla="*/ 0 w 1648691"/>
              <a:gd name="connsiteY0" fmla="*/ 96982 h 1043331"/>
              <a:gd name="connsiteX1" fmla="*/ 0 w 1648691"/>
              <a:gd name="connsiteY1" fmla="*/ 96982 h 1043331"/>
              <a:gd name="connsiteX2" fmla="*/ 13854 w 1648691"/>
              <a:gd name="connsiteY2" fmla="*/ 568037 h 1043331"/>
              <a:gd name="connsiteX3" fmla="*/ 69272 w 1648691"/>
              <a:gd name="connsiteY3" fmla="*/ 692727 h 1043331"/>
              <a:gd name="connsiteX4" fmla="*/ 124691 w 1648691"/>
              <a:gd name="connsiteY4" fmla="*/ 817418 h 1043331"/>
              <a:gd name="connsiteX5" fmla="*/ 152400 w 1648691"/>
              <a:gd name="connsiteY5" fmla="*/ 872837 h 1043331"/>
              <a:gd name="connsiteX6" fmla="*/ 193963 w 1648691"/>
              <a:gd name="connsiteY6" fmla="*/ 886691 h 1043331"/>
              <a:gd name="connsiteX7" fmla="*/ 318654 w 1648691"/>
              <a:gd name="connsiteY7" fmla="*/ 928255 h 1043331"/>
              <a:gd name="connsiteX8" fmla="*/ 360218 w 1648691"/>
              <a:gd name="connsiteY8" fmla="*/ 955964 h 1043331"/>
              <a:gd name="connsiteX9" fmla="*/ 401782 w 1648691"/>
              <a:gd name="connsiteY9" fmla="*/ 969818 h 1043331"/>
              <a:gd name="connsiteX10" fmla="*/ 526472 w 1648691"/>
              <a:gd name="connsiteY10" fmla="*/ 997527 h 1043331"/>
              <a:gd name="connsiteX11" fmla="*/ 568036 w 1648691"/>
              <a:gd name="connsiteY11" fmla="*/ 1011382 h 1043331"/>
              <a:gd name="connsiteX12" fmla="*/ 803563 w 1648691"/>
              <a:gd name="connsiteY12" fmla="*/ 1025237 h 1043331"/>
              <a:gd name="connsiteX13" fmla="*/ 1039091 w 1648691"/>
              <a:gd name="connsiteY13" fmla="*/ 1025237 h 1043331"/>
              <a:gd name="connsiteX14" fmla="*/ 1080654 w 1648691"/>
              <a:gd name="connsiteY14" fmla="*/ 1011382 h 1043331"/>
              <a:gd name="connsiteX15" fmla="*/ 1163782 w 1648691"/>
              <a:gd name="connsiteY15" fmla="*/ 997527 h 1043331"/>
              <a:gd name="connsiteX16" fmla="*/ 1246909 w 1648691"/>
              <a:gd name="connsiteY16" fmla="*/ 969818 h 1043331"/>
              <a:gd name="connsiteX17" fmla="*/ 1288472 w 1648691"/>
              <a:gd name="connsiteY17" fmla="*/ 942109 h 1043331"/>
              <a:gd name="connsiteX18" fmla="*/ 1468582 w 1648691"/>
              <a:gd name="connsiteY18" fmla="*/ 928255 h 1043331"/>
              <a:gd name="connsiteX19" fmla="*/ 1524000 w 1648691"/>
              <a:gd name="connsiteY19" fmla="*/ 900546 h 1043331"/>
              <a:gd name="connsiteX20" fmla="*/ 1565563 w 1648691"/>
              <a:gd name="connsiteY20" fmla="*/ 886691 h 1043331"/>
              <a:gd name="connsiteX21" fmla="*/ 1607127 w 1648691"/>
              <a:gd name="connsiteY21" fmla="*/ 858982 h 1043331"/>
              <a:gd name="connsiteX22" fmla="*/ 1634836 w 1648691"/>
              <a:gd name="connsiteY22" fmla="*/ 762000 h 1043331"/>
              <a:gd name="connsiteX23" fmla="*/ 1648691 w 1648691"/>
              <a:gd name="connsiteY23" fmla="*/ 720437 h 1043331"/>
              <a:gd name="connsiteX24" fmla="*/ 1634836 w 1648691"/>
              <a:gd name="connsiteY24" fmla="*/ 415637 h 1043331"/>
              <a:gd name="connsiteX25" fmla="*/ 1593272 w 1648691"/>
              <a:gd name="connsiteY25" fmla="*/ 124691 h 1043331"/>
              <a:gd name="connsiteX26" fmla="*/ 1579418 w 1648691"/>
              <a:gd name="connsiteY26" fmla="*/ 83127 h 1043331"/>
              <a:gd name="connsiteX27" fmla="*/ 1482436 w 1648691"/>
              <a:gd name="connsiteY27" fmla="*/ 27709 h 1043331"/>
              <a:gd name="connsiteX28" fmla="*/ 1399309 w 1648691"/>
              <a:gd name="connsiteY28" fmla="*/ 0 h 1043331"/>
              <a:gd name="connsiteX29" fmla="*/ 609600 w 1648691"/>
              <a:gd name="connsiteY29" fmla="*/ 13855 h 1043331"/>
              <a:gd name="connsiteX30" fmla="*/ 526472 w 1648691"/>
              <a:gd name="connsiteY30" fmla="*/ 41564 h 1043331"/>
              <a:gd name="connsiteX31" fmla="*/ 193963 w 1648691"/>
              <a:gd name="connsiteY31" fmla="*/ 27709 h 1043331"/>
              <a:gd name="connsiteX32" fmla="*/ 152400 w 1648691"/>
              <a:gd name="connsiteY32" fmla="*/ 13855 h 1043331"/>
              <a:gd name="connsiteX33" fmla="*/ 0 w 1648691"/>
              <a:gd name="connsiteY33" fmla="*/ 41564 h 1043331"/>
              <a:gd name="connsiteX34" fmla="*/ 0 w 1648691"/>
              <a:gd name="connsiteY34" fmla="*/ 360218 h 1043331"/>
              <a:gd name="connsiteX35" fmla="*/ 0 w 1648691"/>
              <a:gd name="connsiteY35" fmla="*/ 387927 h 104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648691" h="1043331">
                <a:moveTo>
                  <a:pt x="0" y="96982"/>
                </a:moveTo>
                <a:lnTo>
                  <a:pt x="0" y="96982"/>
                </a:lnTo>
                <a:cubicBezTo>
                  <a:pt x="4618" y="254000"/>
                  <a:pt x="2106" y="411391"/>
                  <a:pt x="13854" y="568037"/>
                </a:cubicBezTo>
                <a:cubicBezTo>
                  <a:pt x="21297" y="667284"/>
                  <a:pt x="39916" y="626677"/>
                  <a:pt x="69272" y="692727"/>
                </a:cubicBezTo>
                <a:cubicBezTo>
                  <a:pt x="190233" y="964885"/>
                  <a:pt x="30622" y="652796"/>
                  <a:pt x="124691" y="817418"/>
                </a:cubicBezTo>
                <a:cubicBezTo>
                  <a:pt x="134938" y="835350"/>
                  <a:pt x="137796" y="858233"/>
                  <a:pt x="152400" y="872837"/>
                </a:cubicBezTo>
                <a:cubicBezTo>
                  <a:pt x="162726" y="883163"/>
                  <a:pt x="180109" y="882073"/>
                  <a:pt x="193963" y="886691"/>
                </a:cubicBezTo>
                <a:cubicBezTo>
                  <a:pt x="288406" y="949652"/>
                  <a:pt x="169326" y="878479"/>
                  <a:pt x="318654" y="928255"/>
                </a:cubicBezTo>
                <a:cubicBezTo>
                  <a:pt x="334451" y="933521"/>
                  <a:pt x="345325" y="948518"/>
                  <a:pt x="360218" y="955964"/>
                </a:cubicBezTo>
                <a:cubicBezTo>
                  <a:pt x="373280" y="962495"/>
                  <a:pt x="387740" y="965806"/>
                  <a:pt x="401782" y="969818"/>
                </a:cubicBezTo>
                <a:cubicBezTo>
                  <a:pt x="501375" y="998273"/>
                  <a:pt x="412150" y="968947"/>
                  <a:pt x="526472" y="997527"/>
                </a:cubicBezTo>
                <a:cubicBezTo>
                  <a:pt x="540640" y="1001069"/>
                  <a:pt x="553504" y="1009929"/>
                  <a:pt x="568036" y="1011382"/>
                </a:cubicBezTo>
                <a:cubicBezTo>
                  <a:pt x="646290" y="1019208"/>
                  <a:pt x="725054" y="1020619"/>
                  <a:pt x="803563" y="1025237"/>
                </a:cubicBezTo>
                <a:cubicBezTo>
                  <a:pt x="909325" y="1051676"/>
                  <a:pt x="865524" y="1046933"/>
                  <a:pt x="1039091" y="1025237"/>
                </a:cubicBezTo>
                <a:cubicBezTo>
                  <a:pt x="1053582" y="1023426"/>
                  <a:pt x="1066398" y="1014550"/>
                  <a:pt x="1080654" y="1011382"/>
                </a:cubicBezTo>
                <a:cubicBezTo>
                  <a:pt x="1108077" y="1005288"/>
                  <a:pt x="1136529" y="1004340"/>
                  <a:pt x="1163782" y="997527"/>
                </a:cubicBezTo>
                <a:cubicBezTo>
                  <a:pt x="1192118" y="990443"/>
                  <a:pt x="1222607" y="986020"/>
                  <a:pt x="1246909" y="969818"/>
                </a:cubicBezTo>
                <a:cubicBezTo>
                  <a:pt x="1260763" y="960582"/>
                  <a:pt x="1272106" y="945178"/>
                  <a:pt x="1288472" y="942109"/>
                </a:cubicBezTo>
                <a:cubicBezTo>
                  <a:pt x="1347655" y="931012"/>
                  <a:pt x="1408545" y="932873"/>
                  <a:pt x="1468582" y="928255"/>
                </a:cubicBezTo>
                <a:cubicBezTo>
                  <a:pt x="1487055" y="919019"/>
                  <a:pt x="1505017" y="908682"/>
                  <a:pt x="1524000" y="900546"/>
                </a:cubicBezTo>
                <a:cubicBezTo>
                  <a:pt x="1537423" y="894793"/>
                  <a:pt x="1552501" y="893222"/>
                  <a:pt x="1565563" y="886691"/>
                </a:cubicBezTo>
                <a:cubicBezTo>
                  <a:pt x="1580456" y="879244"/>
                  <a:pt x="1593272" y="868218"/>
                  <a:pt x="1607127" y="858982"/>
                </a:cubicBezTo>
                <a:cubicBezTo>
                  <a:pt x="1640349" y="759320"/>
                  <a:pt x="1600040" y="883784"/>
                  <a:pt x="1634836" y="762000"/>
                </a:cubicBezTo>
                <a:cubicBezTo>
                  <a:pt x="1638848" y="747958"/>
                  <a:pt x="1644073" y="734291"/>
                  <a:pt x="1648691" y="720437"/>
                </a:cubicBezTo>
                <a:cubicBezTo>
                  <a:pt x="1644073" y="618837"/>
                  <a:pt x="1640326" y="517194"/>
                  <a:pt x="1634836" y="415637"/>
                </a:cubicBezTo>
                <a:cubicBezTo>
                  <a:pt x="1622605" y="189362"/>
                  <a:pt x="1641437" y="269186"/>
                  <a:pt x="1593272" y="124691"/>
                </a:cubicBezTo>
                <a:cubicBezTo>
                  <a:pt x="1588654" y="110836"/>
                  <a:pt x="1591569" y="91228"/>
                  <a:pt x="1579418" y="83127"/>
                </a:cubicBezTo>
                <a:cubicBezTo>
                  <a:pt x="1541928" y="58134"/>
                  <a:pt x="1526380" y="45286"/>
                  <a:pt x="1482436" y="27709"/>
                </a:cubicBezTo>
                <a:cubicBezTo>
                  <a:pt x="1455317" y="16861"/>
                  <a:pt x="1399309" y="0"/>
                  <a:pt x="1399309" y="0"/>
                </a:cubicBezTo>
                <a:cubicBezTo>
                  <a:pt x="1136073" y="4618"/>
                  <a:pt x="872579" y="1332"/>
                  <a:pt x="609600" y="13855"/>
                </a:cubicBezTo>
                <a:cubicBezTo>
                  <a:pt x="580425" y="15244"/>
                  <a:pt x="526472" y="41564"/>
                  <a:pt x="526472" y="41564"/>
                </a:cubicBezTo>
                <a:cubicBezTo>
                  <a:pt x="415636" y="36946"/>
                  <a:pt x="304592" y="35904"/>
                  <a:pt x="193963" y="27709"/>
                </a:cubicBezTo>
                <a:cubicBezTo>
                  <a:pt x="179399" y="26630"/>
                  <a:pt x="167004" y="13855"/>
                  <a:pt x="152400" y="13855"/>
                </a:cubicBezTo>
                <a:cubicBezTo>
                  <a:pt x="21858" y="13855"/>
                  <a:pt x="44630" y="-3070"/>
                  <a:pt x="0" y="41564"/>
                </a:cubicBezTo>
                <a:lnTo>
                  <a:pt x="0" y="360218"/>
                </a:lnTo>
                <a:lnTo>
                  <a:pt x="0" y="387927"/>
                </a:lnTo>
              </a:path>
            </a:pathLst>
          </a:custGeom>
          <a:solidFill>
            <a:srgbClr val="198713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FRC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3975" y="5517232"/>
            <a:ext cx="1795684" cy="830997"/>
          </a:xfrm>
          <a:prstGeom prst="rect">
            <a:avLst/>
          </a:prstGeom>
          <a:ln>
            <a:solidFill>
              <a:srgbClr val="19871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198713"/>
                </a:solidFill>
              </a:rPr>
              <a:t>Alveolar air</a:t>
            </a:r>
          </a:p>
          <a:p>
            <a:r>
              <a:rPr lang="en-GB" sz="1600" dirty="0" smtClean="0"/>
              <a:t>PO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= 104 mmHg</a:t>
            </a:r>
            <a:endParaRPr lang="en-US" sz="1600" dirty="0"/>
          </a:p>
          <a:p>
            <a:r>
              <a:rPr lang="en-GB" sz="1600" dirty="0" smtClean="0"/>
              <a:t>PCO</a:t>
            </a:r>
            <a:r>
              <a:rPr lang="en-GB" sz="1600" baseline="-25000" dirty="0" smtClean="0"/>
              <a:t>2 </a:t>
            </a:r>
            <a:r>
              <a:rPr lang="en-GB" sz="1600" dirty="0" smtClean="0"/>
              <a:t>= 40 mmHg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860032" y="4437112"/>
            <a:ext cx="2596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198713"/>
                </a:solidFill>
              </a:rPr>
              <a:t>The 350ml of TV that reaches the alveoli mixes with the air present there (FRC)</a:t>
            </a:r>
            <a:endParaRPr lang="en-US" sz="1400" b="1" dirty="0">
              <a:solidFill>
                <a:srgbClr val="19871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6296" y="5229200"/>
            <a:ext cx="172218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>
                <a:solidFill>
                  <a:srgbClr val="7030A0"/>
                </a:solidFill>
              </a:rPr>
              <a:t>What are the factors affecting alveolar </a:t>
            </a:r>
            <a:r>
              <a:rPr lang="en-GB" sz="1600" b="1" i="1" dirty="0">
                <a:solidFill>
                  <a:srgbClr val="7030A0"/>
                </a:solidFill>
              </a:rPr>
              <a:t>PO</a:t>
            </a:r>
            <a:r>
              <a:rPr lang="en-GB" sz="1600" b="1" i="1" baseline="-25000" dirty="0">
                <a:solidFill>
                  <a:srgbClr val="7030A0"/>
                </a:solidFill>
              </a:rPr>
              <a:t>2 </a:t>
            </a:r>
            <a:r>
              <a:rPr lang="en-GB" sz="1600" b="1" i="1" dirty="0" smtClean="0">
                <a:solidFill>
                  <a:srgbClr val="7030A0"/>
                </a:solidFill>
              </a:rPr>
              <a:t>and</a:t>
            </a:r>
            <a:r>
              <a:rPr lang="en-GB" sz="1600" b="1" i="1" dirty="0">
                <a:solidFill>
                  <a:srgbClr val="7030A0"/>
                </a:solidFill>
              </a:rPr>
              <a:t> </a:t>
            </a:r>
            <a:r>
              <a:rPr lang="en-GB" sz="1600" b="1" i="1" dirty="0" smtClean="0">
                <a:solidFill>
                  <a:srgbClr val="7030A0"/>
                </a:solidFill>
              </a:rPr>
              <a:t>PCO</a:t>
            </a:r>
            <a:r>
              <a:rPr lang="en-GB" sz="1600" b="1" i="1" baseline="-25000" dirty="0" smtClean="0">
                <a:solidFill>
                  <a:srgbClr val="7030A0"/>
                </a:solidFill>
              </a:rPr>
              <a:t>2</a:t>
            </a:r>
            <a:r>
              <a:rPr lang="en-GB" sz="1600" b="1" i="1" dirty="0" smtClean="0">
                <a:solidFill>
                  <a:srgbClr val="7030A0"/>
                </a:solidFill>
              </a:rPr>
              <a:t>?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17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560874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Factors Affecting Alveolar 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PO</a:t>
            </a:r>
            <a:r>
              <a:rPr lang="en-GB" sz="3200" b="1" baseline="-25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 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and PCO</a:t>
            </a:r>
            <a:r>
              <a:rPr lang="en-GB" sz="3200" b="1" baseline="-25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628800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7418" y="1697067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</a:rPr>
              <a:t>Rate of alveolar ventilation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7757"/>
            <a:ext cx="4901854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97757"/>
            <a:ext cx="39909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04636" y="5661248"/>
            <a:ext cx="550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</a:rPr>
              <a:t>Rate of absorption of O</a:t>
            </a:r>
            <a:r>
              <a:rPr lang="en-GB" b="1" i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</a:rPr>
              <a:t>or excretion of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</a:rPr>
              <a:t>CO</a:t>
            </a:r>
            <a:r>
              <a:rPr lang="en-GB" b="1" i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095037"/>
            <a:ext cx="432048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At rest, </a:t>
            </a:r>
            <a:r>
              <a:rPr lang="en-US" altLang="en-US" dirty="0" smtClean="0">
                <a:cs typeface="Times New Roman" pitchFamily="18" charset="0"/>
              </a:rPr>
              <a:t>250ml </a:t>
            </a:r>
            <a:r>
              <a:rPr lang="en-US" altLang="en-US" dirty="0">
                <a:cs typeface="Times New Roman" pitchFamily="18" charset="0"/>
              </a:rPr>
              <a:t>of </a:t>
            </a:r>
            <a:r>
              <a:rPr lang="en-GB" b="1" i="1" dirty="0">
                <a:solidFill>
                  <a:srgbClr val="C00000"/>
                </a:solidFill>
              </a:rPr>
              <a:t>O</a:t>
            </a:r>
            <a:r>
              <a:rPr lang="en-GB" b="1" i="1" baseline="-25000" dirty="0">
                <a:solidFill>
                  <a:srgbClr val="C00000"/>
                </a:solidFill>
              </a:rPr>
              <a:t>2 </a:t>
            </a:r>
            <a:r>
              <a:rPr lang="en-GB" b="1" i="1" baseline="-25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are </a:t>
            </a:r>
            <a:r>
              <a:rPr lang="en-US" altLang="en-US" dirty="0">
                <a:cs typeface="Times New Roman" pitchFamily="18" charset="0"/>
              </a:rPr>
              <a:t>extracted by </a:t>
            </a:r>
            <a:r>
              <a:rPr lang="en-US" altLang="en-US" dirty="0" smtClean="0">
                <a:cs typeface="Times New Roman" pitchFamily="18" charset="0"/>
              </a:rPr>
              <a:t>tissues </a:t>
            </a:r>
            <a:r>
              <a:rPr lang="en-US" altLang="en-US" dirty="0">
                <a:cs typeface="Times New Roman" pitchFamily="18" charset="0"/>
              </a:rPr>
              <a:t>at </a:t>
            </a:r>
            <a:r>
              <a:rPr lang="en-US" altLang="en-US" dirty="0" err="1">
                <a:cs typeface="Times New Roman" pitchFamily="18" charset="0"/>
              </a:rPr>
              <a:t>ventilatory</a:t>
            </a:r>
            <a:r>
              <a:rPr lang="en-US" altLang="en-US" dirty="0">
                <a:cs typeface="Times New Roman" pitchFamily="18" charset="0"/>
              </a:rPr>
              <a:t> rate of 4.2 </a:t>
            </a:r>
            <a:r>
              <a:rPr lang="en-US" altLang="en-US" dirty="0" smtClean="0">
                <a:cs typeface="Times New Roman" pitchFamily="18" charset="0"/>
              </a:rPr>
              <a:t>L/min.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14056" y="6095037"/>
            <a:ext cx="4320480" cy="646331"/>
          </a:xfrm>
          <a:prstGeom prst="rect">
            <a:avLst/>
          </a:prstGeom>
          <a:noFill/>
          <a:ln>
            <a:solidFill>
              <a:srgbClr val="0056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At rest, </a:t>
            </a:r>
            <a:r>
              <a:rPr lang="en-US" altLang="en-US" dirty="0" smtClean="0">
                <a:cs typeface="Times New Roman" pitchFamily="18" charset="0"/>
              </a:rPr>
              <a:t>200ml </a:t>
            </a:r>
            <a:r>
              <a:rPr lang="en-US" altLang="en-US" dirty="0">
                <a:cs typeface="Times New Roman" pitchFamily="18" charset="0"/>
              </a:rPr>
              <a:t>of </a:t>
            </a:r>
            <a:r>
              <a:rPr lang="en-US" altLang="en-US" b="1" i="1" dirty="0" smtClean="0">
                <a:solidFill>
                  <a:srgbClr val="005696"/>
                </a:solidFill>
                <a:cs typeface="Times New Roman" pitchFamily="18" charset="0"/>
              </a:rPr>
              <a:t>C</a:t>
            </a:r>
            <a:r>
              <a:rPr lang="en-GB" b="1" i="1" dirty="0" smtClean="0">
                <a:solidFill>
                  <a:srgbClr val="005696"/>
                </a:solidFill>
              </a:rPr>
              <a:t>O</a:t>
            </a:r>
            <a:r>
              <a:rPr lang="en-GB" b="1" i="1" baseline="-25000" dirty="0" smtClean="0">
                <a:solidFill>
                  <a:srgbClr val="005696"/>
                </a:solidFill>
              </a:rPr>
              <a:t>2  </a:t>
            </a:r>
            <a:r>
              <a:rPr lang="en-US" altLang="en-US" dirty="0" smtClean="0">
                <a:cs typeface="Times New Roman" pitchFamily="18" charset="0"/>
              </a:rPr>
              <a:t>are excreted by tissues </a:t>
            </a:r>
            <a:r>
              <a:rPr lang="en-US" altLang="en-US" dirty="0">
                <a:cs typeface="Times New Roman" pitchFamily="18" charset="0"/>
              </a:rPr>
              <a:t>at </a:t>
            </a:r>
            <a:r>
              <a:rPr lang="en-US" altLang="en-US" dirty="0" err="1">
                <a:cs typeface="Times New Roman" pitchFamily="18" charset="0"/>
              </a:rPr>
              <a:t>ventilatory</a:t>
            </a:r>
            <a:r>
              <a:rPr lang="en-US" altLang="en-US" dirty="0">
                <a:cs typeface="Times New Roman" pitchFamily="18" charset="0"/>
              </a:rPr>
              <a:t> rate of 4.2 </a:t>
            </a:r>
            <a:r>
              <a:rPr lang="en-US" altLang="en-US" dirty="0" smtClean="0">
                <a:cs typeface="Times New Roman" pitchFamily="18" charset="0"/>
              </a:rPr>
              <a:t>L/min.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27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56087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Summary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412776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63025" cy="279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36296" y="2556323"/>
            <a:ext cx="79208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37" y="4170734"/>
            <a:ext cx="2353703" cy="25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03848" y="4869160"/>
            <a:ext cx="3156329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How do you explain the readings of expired air?!!!</a:t>
            </a:r>
            <a:endParaRPr lang="en-GB" b="1" i="1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30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916832"/>
            <a:ext cx="820891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Ventilation is done and air has reached the alveoli</a:t>
            </a:r>
          </a:p>
          <a:p>
            <a:pPr algn="ctr"/>
            <a:endParaRPr lang="en-GB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GB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What’s next?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5157192"/>
            <a:ext cx="82089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Gas Diffusion from alveoli into the blood</a:t>
            </a:r>
            <a:endParaRPr lang="en-US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59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2564904"/>
            <a:ext cx="79208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Let’s summarize what have been discussed so far!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221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Gas Exchange &amp; Gas transfer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55576" y="4653136"/>
            <a:ext cx="7632848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713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Define </a:t>
            </a:r>
            <a:r>
              <a:rPr lang="en-US" altLang="en-US" dirty="0">
                <a:solidFill>
                  <a:srgbClr val="002060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partial pressure of a gas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, how is influenced by altitude.</a:t>
            </a:r>
          </a:p>
          <a:p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Understand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that the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pressure exerted by each gas in a mixture</a:t>
            </a:r>
            <a:r>
              <a:rPr lang="en-US" altLang="en-US" dirty="0">
                <a:solidFill>
                  <a:srgbClr val="FFFF00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of gases is independent of  the pressure exerted by the other gases (Dalton's Law)</a:t>
            </a:r>
          </a:p>
          <a:p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Understand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that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gases in a liquid diffuse from higher partial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pressure to lower partial pressure (Henry’s Law)</a:t>
            </a:r>
          </a:p>
          <a:p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Describe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the factors that determine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the concentration of a gas in a liquid.</a:t>
            </a:r>
          </a:p>
          <a:p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Describe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the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components of the alveolar-capillary membrane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(i.e., what does a molecule of gas pass through).</a:t>
            </a:r>
          </a:p>
          <a:p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Identify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the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various factors determining gas transfer: -</a:t>
            </a:r>
          </a:p>
          <a:p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     Surface area, thickness, partial pressure difference, and diffusion coefficient of gas</a:t>
            </a:r>
          </a:p>
          <a:p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State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the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partial pressures of oxygen and carbon dioxide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in the atmosphere, alveolar gas, at the end of the pulmonary capillary, in systemic capillaries, and at the beginning of a pulmonary capillary</a:t>
            </a:r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.</a:t>
            </a:r>
            <a:endParaRPr lang="en-US" altLang="en-US" dirty="0">
              <a:latin typeface="Aparajita" pitchFamily="34" charset="0"/>
              <a:ea typeface="Aparajita" pitchFamily="34" charset="0"/>
              <a:cs typeface="Aparajit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76672"/>
            <a:ext cx="67790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 smtClean="0"/>
              <a:t>Objectives</a:t>
            </a:r>
            <a:endParaRPr lang="en-US" sz="4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84784"/>
            <a:ext cx="6768752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583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3754760" cy="501317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Respiratory bronchioles + alveolar ducts + alveoli. The site of gas exchange in the lungs.</a:t>
            </a:r>
          </a:p>
          <a:p>
            <a:endParaRPr lang="en-GB" dirty="0"/>
          </a:p>
          <a:p>
            <a:r>
              <a:rPr lang="en-GB" dirty="0" smtClean="0"/>
              <a:t>There </a:t>
            </a:r>
            <a:r>
              <a:rPr lang="en-GB" dirty="0"/>
              <a:t>are around 300 million alveoli in humans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The total surface area </a:t>
            </a:r>
            <a:r>
              <a:rPr lang="en-GB" dirty="0" smtClean="0"/>
              <a:t>≈ 70m</a:t>
            </a:r>
            <a:r>
              <a:rPr lang="en-GB" baseline="30000" dirty="0" smtClean="0"/>
              <a:t>2  </a:t>
            </a:r>
            <a:r>
              <a:rPr lang="en-GB" dirty="0" smtClean="0"/>
              <a:t>(</a:t>
            </a:r>
            <a:r>
              <a:rPr lang="en-GB" dirty="0"/>
              <a:t>area of a tennis court</a:t>
            </a:r>
            <a:r>
              <a:rPr lang="en-GB" dirty="0" smtClean="0"/>
              <a:t>).</a:t>
            </a:r>
          </a:p>
          <a:p>
            <a:endParaRPr lang="en-GB" dirty="0" smtClean="0"/>
          </a:p>
          <a:p>
            <a:r>
              <a:rPr lang="en-GB" dirty="0" smtClean="0"/>
              <a:t>The blood present in the capillary bed at any time = 60-140ml.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76672"/>
            <a:ext cx="67790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1" dirty="0" smtClean="0"/>
              <a:t>The Respiratory Unit</a:t>
            </a:r>
            <a:endParaRPr lang="en-US" sz="4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484784"/>
            <a:ext cx="6768752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65" y="4095074"/>
            <a:ext cx="4704523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alveolus &amp; capilla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63" y="1628800"/>
            <a:ext cx="3532197" cy="23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332656"/>
            <a:ext cx="67790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1" dirty="0" smtClean="0"/>
              <a:t>The Respiratory Membrane</a:t>
            </a:r>
            <a:endParaRPr lang="en-US" sz="44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1340768"/>
            <a:ext cx="6768752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the respiratory membr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635364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88831" y="1556792"/>
            <a:ext cx="4591481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 gas to diffuse from alveoli to blood, it should pass through the respiratory membrane.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</a:rPr>
              <a:t>What is it made of?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3284984"/>
            <a:ext cx="2610843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Layer of fluid.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Alveolar epithelium.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Epithelial BM.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+/- Thin interstitial space.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Endothelial BM.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Capillary endothelial membrane.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5723964"/>
            <a:ext cx="191590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0.2-0.6 </a:t>
            </a:r>
            <a:r>
              <a:rPr lang="el-GR" b="1" i="1" dirty="0" smtClean="0"/>
              <a:t>μ</a:t>
            </a:r>
            <a:r>
              <a:rPr lang="en-GB" b="1" i="1" dirty="0" smtClean="0"/>
              <a:t>m thick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49019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GB" dirty="0" smtClean="0"/>
                  <a:t>Thickness of the membrane.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GB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 smtClean="0"/>
                  <a:t>Membrane surface area.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GB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 smtClean="0"/>
                  <a:t>Diffusion coefficient of the gas.</a:t>
                </a:r>
              </a:p>
              <a:p>
                <a:pPr lvl="1"/>
                <a:r>
                  <a:rPr lang="en-GB" dirty="0" smtClean="0"/>
                  <a:t>Depends on: gas solubility and square root of the MW.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GB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 smtClean="0"/>
                  <a:t>Partial pressure difference of the gas between the two sides of the membrane.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𝑫</m:t>
                      </m:r>
                      <m:r>
                        <a:rPr lang="en-GB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l-GR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𝜶</m:t>
                      </m:r>
                      <m:r>
                        <a:rPr lang="en-GB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𝜟</m:t>
                          </m:r>
                          <m:r>
                            <a:rPr lang="en-GB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𝑷</m:t>
                          </m:r>
                          <m:r>
                            <a:rPr lang="en-GB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GB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en-GB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GB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GB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GB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𝑴𝑾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1" t="-1675" r="-451"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457200" y="332656"/>
            <a:ext cx="67790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1" dirty="0" smtClean="0"/>
              <a:t>Factors Affecting Gas Diffusion Across the Membrane</a:t>
            </a:r>
            <a:endParaRPr lang="en-US" sz="4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340768"/>
            <a:ext cx="6768752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528392" cy="492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952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556792"/>
                <a:ext cx="6779096" cy="3312368"/>
              </a:xfrm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GB" sz="2000" dirty="0" smtClean="0"/>
                  <a:t>According to Henry’s law;</a:t>
                </a:r>
              </a:p>
              <a:p>
                <a:endParaRPr lang="en-GB" sz="2000" dirty="0"/>
              </a:p>
              <a:p>
                <a:endParaRPr lang="en-GB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𝑷𝒂𝒓𝒕𝒊𝒂𝒍</m:t>
                      </m:r>
                      <m:r>
                        <a:rPr lang="en-GB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𝑷𝒓𝒆𝒔𝒔𝒖𝒓𝒆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𝑪𝒐𝒏𝒄𝒆𝒏𝒕𝒓𝒂𝒕𝒊𝒐𝒏</m:t>
                          </m:r>
                          <m: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𝒐𝒇</m:t>
                          </m:r>
                          <m: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𝒅𝒊𝒔𝒔𝒐𝒍𝒗𝒆𝒅</m:t>
                          </m:r>
                          <m: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𝒈𝒂𝒔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𝑺𝒐𝒍𝒖𝒃𝒊𝒍𝒊𝒕𝒚</m:t>
                          </m:r>
                          <m: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𝒄𝒐𝒆𝒇𝒇𝒊𝒄𝒊𝒆𝒏𝒕</m:t>
                          </m:r>
                        </m:den>
                      </m:f>
                    </m:oMath>
                  </m:oMathPara>
                </a14:m>
                <a:endParaRPr lang="en-US" sz="20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GB" sz="2000" dirty="0"/>
              </a:p>
              <a:p>
                <a:r>
                  <a:rPr lang="en-GB" sz="2000" dirty="0" smtClean="0"/>
                  <a:t>When a molecule has high solubility, far more can be dissolved without building up excess partial pressure within a solution.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556792"/>
                <a:ext cx="6779096" cy="3312368"/>
              </a:xfrm>
              <a:blipFill rotWithShape="1">
                <a:blip r:embed="rId2"/>
                <a:stretch>
                  <a:fillRect l="-269" t="-549"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457200" y="332656"/>
            <a:ext cx="67790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1" dirty="0" smtClean="0"/>
              <a:t>What Determines the Partial Pressure of a Gas in a Liquid (Blood)</a:t>
            </a:r>
            <a:endParaRPr lang="en-US" sz="4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340768"/>
            <a:ext cx="6768752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5661375" cy="166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56912" y="5085184"/>
            <a:ext cx="300917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solubility coefficient of different gases.</a:t>
            </a:r>
          </a:p>
          <a:p>
            <a:r>
              <a:rPr lang="en-GB" b="1" i="1" dirty="0" smtClean="0">
                <a:solidFill>
                  <a:srgbClr val="FF0000"/>
                </a:solidFill>
              </a:rPr>
              <a:t>What do you notice?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8064" y="5085184"/>
            <a:ext cx="72008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60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3433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1" y="3742796"/>
            <a:ext cx="4972535" cy="3070580"/>
          </a:xfrm>
          <a:ln w="19050">
            <a:solidFill>
              <a:srgbClr val="0000FF"/>
            </a:solidFill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32656"/>
            <a:ext cx="67790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1" dirty="0" smtClean="0"/>
              <a:t>Diffusion of Oxygen</a:t>
            </a:r>
            <a:endParaRPr lang="en-US" sz="44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1340768"/>
            <a:ext cx="6768752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7484" y="5094772"/>
            <a:ext cx="316835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Diffusion of O</a:t>
            </a:r>
            <a:r>
              <a:rPr lang="en-GB" b="1" baseline="-25000" dirty="0" smtClean="0"/>
              <a:t>2</a:t>
            </a:r>
            <a:r>
              <a:rPr lang="en-US" b="1" dirty="0" smtClean="0"/>
              <a:t> </a:t>
            </a:r>
            <a:r>
              <a:rPr lang="en-GB" b="1" dirty="0" smtClean="0"/>
              <a:t>from alveoli to pulmonary capillaries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2745794"/>
            <a:ext cx="316835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Diffusion of O</a:t>
            </a:r>
            <a:r>
              <a:rPr lang="en-GB" b="1" baseline="-25000" dirty="0" smtClean="0"/>
              <a:t>2</a:t>
            </a:r>
            <a:r>
              <a:rPr lang="en-US" b="1" dirty="0" smtClean="0"/>
              <a:t> </a:t>
            </a:r>
            <a:r>
              <a:rPr lang="en-GB" b="1" dirty="0" smtClean="0"/>
              <a:t>from tissue capillaries to tissues</a:t>
            </a:r>
            <a:endParaRPr lang="en-US" b="1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453336"/>
            <a:ext cx="299915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 smtClean="0"/>
              <a:t>Dr.Aida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Korish</a:t>
            </a:r>
            <a:r>
              <a:rPr lang="en-US" altLang="en-US" dirty="0" smtClean="0"/>
              <a:t> ( akorish@ksu.edu.sa)</a:t>
            </a:r>
          </a:p>
        </p:txBody>
      </p:sp>
    </p:spTree>
    <p:extLst>
      <p:ext uri="{BB962C8B-B14F-4D97-AF65-F5344CB8AC3E}">
        <p14:creationId xmlns:p14="http://schemas.microsoft.com/office/powerpoint/2010/main" val="4266086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40769"/>
            <a:ext cx="43433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32656"/>
            <a:ext cx="67790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1" dirty="0" smtClean="0"/>
              <a:t>Diffusion of Carbon Dioxide</a:t>
            </a:r>
            <a:endParaRPr lang="en-US" sz="44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1340768"/>
            <a:ext cx="6768752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08104" y="2636912"/>
            <a:ext cx="3384376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Diffusion of CO</a:t>
            </a:r>
            <a:r>
              <a:rPr lang="en-GB" b="1" baseline="-25000" dirty="0" smtClean="0"/>
              <a:t>2</a:t>
            </a:r>
            <a:r>
              <a:rPr lang="en-US" b="1" dirty="0" smtClean="0"/>
              <a:t> </a:t>
            </a:r>
            <a:r>
              <a:rPr lang="en-GB" b="1" dirty="0" smtClean="0"/>
              <a:t>from pulmonary capillaries</a:t>
            </a:r>
            <a:r>
              <a:rPr lang="en-GB" b="1" dirty="0"/>
              <a:t> to </a:t>
            </a:r>
            <a:r>
              <a:rPr lang="en-GB" b="1" dirty="0" smtClean="0"/>
              <a:t>alveoli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4581127"/>
            <a:ext cx="3168352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Diffusion of CO</a:t>
            </a:r>
            <a:r>
              <a:rPr lang="en-GB" b="1" baseline="-25000" dirty="0" smtClean="0"/>
              <a:t>2</a:t>
            </a:r>
            <a:r>
              <a:rPr lang="en-US" b="1" dirty="0" smtClean="0"/>
              <a:t> </a:t>
            </a:r>
            <a:r>
              <a:rPr lang="en-GB" b="1" dirty="0" smtClean="0"/>
              <a:t>from tissues to </a:t>
            </a:r>
            <a:r>
              <a:rPr lang="en-GB" b="1" dirty="0"/>
              <a:t>tissue capillaries </a:t>
            </a:r>
            <a:endParaRPr lang="en-US" b="1" dirty="0"/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484784"/>
            <a:ext cx="5194920" cy="2992487"/>
          </a:xfrm>
          <a:ln w="19050">
            <a:solidFill>
              <a:schemeClr val="accent1"/>
            </a:solidFill>
            <a:headEnd/>
            <a:tailEnd/>
          </a:ln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453336"/>
            <a:ext cx="299915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 smtClean="0"/>
              <a:t>Dr.Aida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Korish</a:t>
            </a:r>
            <a:r>
              <a:rPr lang="en-US" altLang="en-US" dirty="0" smtClean="0"/>
              <a:t> ( akorish@ksu.edu.sa)</a:t>
            </a:r>
          </a:p>
        </p:txBody>
      </p:sp>
    </p:spTree>
    <p:extLst>
      <p:ext uri="{BB962C8B-B14F-4D97-AF65-F5344CB8AC3E}">
        <p14:creationId xmlns:p14="http://schemas.microsoft.com/office/powerpoint/2010/main" val="2117918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144719"/>
            <a:ext cx="6696744" cy="5236609"/>
          </a:xfrm>
          <a:prstGeom prst="rect">
            <a:avLst/>
          </a:prstGeom>
          <a:ln w="19050">
            <a:noFill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453336"/>
            <a:ext cx="299915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 smtClean="0"/>
              <a:t>Dr.Aida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Korish</a:t>
            </a:r>
            <a:r>
              <a:rPr lang="en-US" altLang="en-US" dirty="0" smtClean="0"/>
              <a:t> ( akorish@ksu.edu.sa)</a:t>
            </a:r>
          </a:p>
        </p:txBody>
      </p:sp>
    </p:spTree>
    <p:extLst>
      <p:ext uri="{BB962C8B-B14F-4D97-AF65-F5344CB8AC3E}">
        <p14:creationId xmlns:p14="http://schemas.microsoft.com/office/powerpoint/2010/main" val="328270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124744"/>
            <a:ext cx="6933875" cy="5164473"/>
          </a:xfrm>
          <a:prstGeom prst="rect">
            <a:avLst/>
          </a:prstGeom>
          <a:ln w="25400">
            <a:noFill/>
            <a:headEnd/>
            <a:tailEnd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453336"/>
            <a:ext cx="299915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 smtClean="0"/>
              <a:t>Dr.Aida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Korish</a:t>
            </a:r>
            <a:r>
              <a:rPr lang="en-US" altLang="en-US" dirty="0" smtClean="0"/>
              <a:t> ( akorish@ksu.edu.sa)</a:t>
            </a:r>
          </a:p>
        </p:txBody>
      </p:sp>
    </p:spTree>
    <p:extLst>
      <p:ext uri="{BB962C8B-B14F-4D97-AF65-F5344CB8AC3E}">
        <p14:creationId xmlns:p14="http://schemas.microsoft.com/office/powerpoint/2010/main" val="187970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28" y="404664"/>
            <a:ext cx="4283968" cy="6425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0688"/>
            <a:ext cx="29523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 is the aim of respiration?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7236296" y="1097741"/>
            <a:ext cx="864096" cy="4851539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flipH="1" flipV="1">
            <a:off x="3779912" y="1241375"/>
            <a:ext cx="972616" cy="4752530"/>
          </a:xfrm>
          <a:prstGeom prst="curved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0272" y="3248308"/>
            <a:ext cx="2039341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Deliver </a:t>
            </a:r>
            <a:r>
              <a:rPr lang="en-GB" sz="1600" b="1" dirty="0">
                <a:solidFill>
                  <a:srgbClr val="C00000"/>
                </a:solidFill>
              </a:rPr>
              <a:t>O</a:t>
            </a:r>
            <a:r>
              <a:rPr lang="en-GB" sz="1600" b="1" baseline="-25000" dirty="0">
                <a:solidFill>
                  <a:srgbClr val="C00000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to tissues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815" y="3248308"/>
            <a:ext cx="185820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Remove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GB" sz="16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from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tissues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064252" cy="47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6087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Summary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412776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915816" y="6496497"/>
            <a:ext cx="299915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 smtClean="0"/>
              <a:t>Dr.Aida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Korish</a:t>
            </a:r>
            <a:r>
              <a:rPr lang="en-US" altLang="en-US" dirty="0" smtClean="0"/>
              <a:t> ( akorish@ksu.edu.sa)</a:t>
            </a:r>
          </a:p>
        </p:txBody>
      </p:sp>
    </p:spTree>
    <p:extLst>
      <p:ext uri="{BB962C8B-B14F-4D97-AF65-F5344CB8AC3E}">
        <p14:creationId xmlns:p14="http://schemas.microsoft.com/office/powerpoint/2010/main" val="2918398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8426" y="2967335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513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780928"/>
            <a:ext cx="82124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i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Four</a:t>
            </a:r>
            <a:r>
              <a:rPr lang="en-GB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GB" sz="3600" b="1" i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processes </a:t>
            </a:r>
            <a:r>
              <a:rPr lang="en-GB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help respiration achieve its goal… What are they?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653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7984" y="620688"/>
            <a:ext cx="327334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/>
              <a:t>1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9571" y="2436277"/>
            <a:ext cx="327334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/>
              <a:t>2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28422" y="3933056"/>
            <a:ext cx="327334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/>
              <a:t>3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84368" y="2348880"/>
            <a:ext cx="327334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/>
              <a:t>4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620688"/>
            <a:ext cx="25955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Pulmonary ventilation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1181" y="2451666"/>
            <a:ext cx="16594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Gas diffusion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30415" y="3948445"/>
            <a:ext cx="16979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Gas transport</a:t>
            </a:r>
            <a:endParaRPr lang="en-US" b="1" dirty="0"/>
          </a:p>
        </p:txBody>
      </p:sp>
      <p:sp>
        <p:nvSpPr>
          <p:cNvPr id="17" name="Right Brace 16"/>
          <p:cNvSpPr/>
          <p:nvPr/>
        </p:nvSpPr>
        <p:spPr>
          <a:xfrm>
            <a:off x="7308304" y="548680"/>
            <a:ext cx="448226" cy="4032448"/>
          </a:xfrm>
          <a:prstGeom prst="rightBrace">
            <a:avLst>
              <a:gd name="adj1" fmla="val 35534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04707" y="2892667"/>
            <a:ext cx="13773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Regulation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30415" y="1065510"/>
            <a:ext cx="2595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Inflow &amp; outflow of air between atmosphere &amp; lung alveoli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839" y="2881099"/>
            <a:ext cx="200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Movement of O</a:t>
            </a:r>
            <a:r>
              <a:rPr lang="en-GB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&amp; CO</a:t>
            </a:r>
            <a:r>
              <a:rPr lang="en-GB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GB" dirty="0" err="1" smtClean="0">
                <a:solidFill>
                  <a:schemeClr val="accent5">
                    <a:lumMod val="50000"/>
                  </a:schemeClr>
                </a:solidFill>
              </a:rPr>
              <a:t>etween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alveoli &amp; blood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7984" y="4293096"/>
            <a:ext cx="2595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Transport of O</a:t>
            </a:r>
            <a:r>
              <a:rPr lang="en-GB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&amp; CO</a:t>
            </a:r>
            <a:r>
              <a:rPr lang="en-GB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in blood and body fluids to tissue cells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4108479"/>
            <a:ext cx="2004157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The </a:t>
            </a:r>
            <a:r>
              <a:rPr lang="en-GB" b="1" i="1" dirty="0" smtClean="0">
                <a:solidFill>
                  <a:srgbClr val="FF0000"/>
                </a:solidFill>
              </a:rPr>
              <a:t>alveolus</a:t>
            </a:r>
            <a:r>
              <a:rPr lang="en-GB" b="1" i="1" dirty="0" smtClean="0"/>
              <a:t> is the gas exchange site in respiratory system</a:t>
            </a:r>
            <a:endParaRPr lang="en-US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" y="404664"/>
            <a:ext cx="4283616" cy="64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204864"/>
            <a:ext cx="684076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the past 3-4 lectures we discussed the 1</a:t>
            </a:r>
            <a:r>
              <a:rPr lang="en-US" sz="4000" b="1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step</a:t>
            </a:r>
          </a:p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Pulmonary ventilation</a:t>
            </a:r>
          </a:p>
          <a:p>
            <a:pPr algn="ctr"/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Let’s revise what we know!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7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/>
              <a:t>Mechanism of Ventilation</a:t>
            </a:r>
            <a:endParaRPr lang="en-US" sz="4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484784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850"/>
            <a:ext cx="6083895" cy="44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2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 smtClean="0"/>
              <a:t>Inspiration</a:t>
            </a:r>
            <a:endParaRPr lang="en-US" sz="44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51520" y="1484784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96" y="1628800"/>
            <a:ext cx="3433400" cy="489654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8057738"/>
              </p:ext>
            </p:extLst>
          </p:nvPr>
        </p:nvGraphicFramePr>
        <p:xfrm>
          <a:off x="611560" y="1596008"/>
          <a:ext cx="3096344" cy="492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926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 smtClean="0"/>
              <a:t>Expiration</a:t>
            </a:r>
            <a:endParaRPr lang="en-US" sz="44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51520" y="1484784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91118"/>
            <a:ext cx="3240360" cy="493609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48887478"/>
              </p:ext>
            </p:extLst>
          </p:nvPr>
        </p:nvGraphicFramePr>
        <p:xfrm>
          <a:off x="611560" y="1596008"/>
          <a:ext cx="3096344" cy="492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4787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1788</TotalTime>
  <Words>1158</Words>
  <Application>Microsoft Office PowerPoint</Application>
  <PresentationFormat>On-screen Show (4:3)</PresentationFormat>
  <Paragraphs>168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Clarity</vt:lpstr>
      <vt:lpstr>Lecture-4 Gas exchange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 of Ventilation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Gas Exchange &amp; Gas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Saja</dc:creator>
  <cp:lastModifiedBy>Maha Saja</cp:lastModifiedBy>
  <cp:revision>229</cp:revision>
  <dcterms:created xsi:type="dcterms:W3CDTF">2019-12-17T08:49:06Z</dcterms:created>
  <dcterms:modified xsi:type="dcterms:W3CDTF">2019-12-26T02:58:16Z</dcterms:modified>
</cp:coreProperties>
</file>