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79" r:id="rId4"/>
    <p:sldId id="281" r:id="rId5"/>
    <p:sldId id="289" r:id="rId6"/>
    <p:sldId id="282" r:id="rId7"/>
    <p:sldId id="283" r:id="rId8"/>
    <p:sldId id="284" r:id="rId9"/>
    <p:sldId id="276" r:id="rId10"/>
    <p:sldId id="285" r:id="rId11"/>
    <p:sldId id="286" r:id="rId12"/>
    <p:sldId id="287" r:id="rId13"/>
    <p:sldId id="288" r:id="rId14"/>
    <p:sldId id="277" r:id="rId15"/>
    <p:sldId id="292" r:id="rId16"/>
    <p:sldId id="293" r:id="rId17"/>
    <p:sldId id="294" r:id="rId18"/>
    <p:sldId id="295" r:id="rId19"/>
    <p:sldId id="278" r:id="rId20"/>
    <p:sldId id="290" r:id="rId21"/>
    <p:sldId id="296" r:id="rId22"/>
    <p:sldId id="297" r:id="rId23"/>
    <p:sldId id="298" r:id="rId24"/>
    <p:sldId id="299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D4DF7-79B8-45C3-8673-E47152DF2009}" type="doc">
      <dgm:prSet loTypeId="urn:microsoft.com/office/officeart/2005/8/layout/hierarchy6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9C399A-5ED7-4404-ACEC-41EDA4368487}">
      <dgm:prSet phldrT="[Text]" custT="1"/>
      <dgm:spPr/>
      <dgm:t>
        <a:bodyPr/>
        <a:lstStyle/>
        <a:p>
          <a:r>
            <a:rPr lang="en-GB" sz="2400" b="1" dirty="0" smtClean="0"/>
            <a:t>The lung has dual blood supply</a:t>
          </a:r>
          <a:endParaRPr lang="en-US" sz="2400" b="1" dirty="0"/>
        </a:p>
      </dgm:t>
    </dgm:pt>
    <dgm:pt modelId="{4284BC05-DC15-438C-BB99-C9F2DCE03500}" type="parTrans" cxnId="{8D5EE269-4B8B-4D1D-9D1D-420DCA940C0E}">
      <dgm:prSet/>
      <dgm:spPr/>
      <dgm:t>
        <a:bodyPr/>
        <a:lstStyle/>
        <a:p>
          <a:endParaRPr lang="en-US" b="1"/>
        </a:p>
      </dgm:t>
    </dgm:pt>
    <dgm:pt modelId="{8A3B568B-322E-4D07-AA79-966899F3763B}" type="sibTrans" cxnId="{8D5EE269-4B8B-4D1D-9D1D-420DCA940C0E}">
      <dgm:prSet/>
      <dgm:spPr/>
      <dgm:t>
        <a:bodyPr/>
        <a:lstStyle/>
        <a:p>
          <a:endParaRPr lang="en-US" b="1"/>
        </a:p>
      </dgm:t>
    </dgm:pt>
    <dgm:pt modelId="{795DB600-4FF4-4AC0-B681-2540C663E5EF}">
      <dgm:prSet phldrT="[Text]"/>
      <dgm:spPr/>
      <dgm:t>
        <a:bodyPr/>
        <a:lstStyle/>
        <a:p>
          <a:r>
            <a:rPr lang="en-GB" b="1" dirty="0" smtClean="0"/>
            <a:t>Pulmonary Circulation</a:t>
          </a:r>
          <a:endParaRPr lang="en-US" b="1" dirty="0"/>
        </a:p>
      </dgm:t>
    </dgm:pt>
    <dgm:pt modelId="{A38DC682-D44A-4288-9A04-B811D9A0856C}" type="parTrans" cxnId="{C24967B3-57F0-49A0-BD5E-40014D523FAD}">
      <dgm:prSet/>
      <dgm:spPr/>
      <dgm:t>
        <a:bodyPr/>
        <a:lstStyle/>
        <a:p>
          <a:endParaRPr lang="en-US" b="1"/>
        </a:p>
      </dgm:t>
    </dgm:pt>
    <dgm:pt modelId="{2BA73824-F4DE-4B43-B82F-DD12003DCA0B}" type="sibTrans" cxnId="{C24967B3-57F0-49A0-BD5E-40014D523FAD}">
      <dgm:prSet/>
      <dgm:spPr/>
      <dgm:t>
        <a:bodyPr/>
        <a:lstStyle/>
        <a:p>
          <a:endParaRPr lang="en-US" b="1"/>
        </a:p>
      </dgm:t>
    </dgm:pt>
    <dgm:pt modelId="{B481E32E-E816-4FC0-B84C-985733FF0073}">
      <dgm:prSet phldrT="[Text]"/>
      <dgm:spPr/>
      <dgm:t>
        <a:bodyPr/>
        <a:lstStyle/>
        <a:p>
          <a:r>
            <a:rPr lang="en-GB" b="1" dirty="0" smtClean="0"/>
            <a:t>Bronchial Circulation</a:t>
          </a:r>
          <a:endParaRPr lang="en-US" b="1" dirty="0"/>
        </a:p>
      </dgm:t>
    </dgm:pt>
    <dgm:pt modelId="{2E4A7CBB-82E2-4A4D-9950-27C69F080A83}" type="parTrans" cxnId="{BCB284EA-B95F-429A-8BFA-29E68FB6AE1B}">
      <dgm:prSet/>
      <dgm:spPr/>
      <dgm:t>
        <a:bodyPr/>
        <a:lstStyle/>
        <a:p>
          <a:endParaRPr lang="en-US" b="1"/>
        </a:p>
      </dgm:t>
    </dgm:pt>
    <dgm:pt modelId="{F95635A1-2B2E-4CEC-9373-C2FD4A280EA2}" type="sibTrans" cxnId="{BCB284EA-B95F-429A-8BFA-29E68FB6AE1B}">
      <dgm:prSet/>
      <dgm:spPr/>
      <dgm:t>
        <a:bodyPr/>
        <a:lstStyle/>
        <a:p>
          <a:endParaRPr lang="en-US" b="1"/>
        </a:p>
      </dgm:t>
    </dgm:pt>
    <dgm:pt modelId="{C50A0223-5487-4DB4-B516-FB7D2ACF86AB}" type="pres">
      <dgm:prSet presAssocID="{E8AD4DF7-79B8-45C3-8673-E47152DF200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095681A-E11D-4FD8-8A62-BB5653F33FC6}" type="pres">
      <dgm:prSet presAssocID="{E8AD4DF7-79B8-45C3-8673-E47152DF2009}" presName="hierFlow" presStyleCnt="0"/>
      <dgm:spPr/>
    </dgm:pt>
    <dgm:pt modelId="{8A3B47C2-5FDC-4CD6-8B30-AE2895781F38}" type="pres">
      <dgm:prSet presAssocID="{E8AD4DF7-79B8-45C3-8673-E47152DF200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D387E04-1447-402B-B600-C9578A697AF7}" type="pres">
      <dgm:prSet presAssocID="{B49C399A-5ED7-4404-ACEC-41EDA4368487}" presName="Name14" presStyleCnt="0"/>
      <dgm:spPr/>
    </dgm:pt>
    <dgm:pt modelId="{96EC2E61-35FE-4454-AE8B-3F14E5426357}" type="pres">
      <dgm:prSet presAssocID="{B49C399A-5ED7-4404-ACEC-41EDA4368487}" presName="level1Shape" presStyleLbl="node0" presStyleIdx="0" presStyleCnt="1" custScaleX="219253" custScaleY="78620">
        <dgm:presLayoutVars>
          <dgm:chPref val="3"/>
        </dgm:presLayoutVars>
      </dgm:prSet>
      <dgm:spPr/>
    </dgm:pt>
    <dgm:pt modelId="{35C2551A-5E40-46B4-A6F4-89AE46F8F41A}" type="pres">
      <dgm:prSet presAssocID="{B49C399A-5ED7-4404-ACEC-41EDA4368487}" presName="hierChild2" presStyleCnt="0"/>
      <dgm:spPr/>
    </dgm:pt>
    <dgm:pt modelId="{F718069D-5C02-47F9-B525-D4DACB898A34}" type="pres">
      <dgm:prSet presAssocID="{A38DC682-D44A-4288-9A04-B811D9A0856C}" presName="Name19" presStyleLbl="parChTrans1D2" presStyleIdx="0" presStyleCnt="2"/>
      <dgm:spPr/>
    </dgm:pt>
    <dgm:pt modelId="{DC8F845D-6430-44A2-96D0-F2388104D62E}" type="pres">
      <dgm:prSet presAssocID="{795DB600-4FF4-4AC0-B681-2540C663E5EF}" presName="Name21" presStyleCnt="0"/>
      <dgm:spPr/>
    </dgm:pt>
    <dgm:pt modelId="{F65B11FF-EC66-4F14-AD8B-7ABDC55080FF}" type="pres">
      <dgm:prSet presAssocID="{795DB600-4FF4-4AC0-B681-2540C663E5EF}" presName="level2Shape" presStyleLbl="node2" presStyleIdx="0" presStyleCnt="2" custScaleX="260324" custLinFactNeighborX="-36931"/>
      <dgm:spPr/>
    </dgm:pt>
    <dgm:pt modelId="{DBD8181D-AD9A-4E4C-B8A3-1D6B9212B0B5}" type="pres">
      <dgm:prSet presAssocID="{795DB600-4FF4-4AC0-B681-2540C663E5EF}" presName="hierChild3" presStyleCnt="0"/>
      <dgm:spPr/>
    </dgm:pt>
    <dgm:pt modelId="{4D9912BC-B2EE-4724-B27B-3A1EA34012D0}" type="pres">
      <dgm:prSet presAssocID="{2E4A7CBB-82E2-4A4D-9950-27C69F080A83}" presName="Name19" presStyleLbl="parChTrans1D2" presStyleIdx="1" presStyleCnt="2"/>
      <dgm:spPr/>
    </dgm:pt>
    <dgm:pt modelId="{28698F89-5998-49F1-B391-42B00F12FD80}" type="pres">
      <dgm:prSet presAssocID="{B481E32E-E816-4FC0-B84C-985733FF0073}" presName="Name21" presStyleCnt="0"/>
      <dgm:spPr/>
    </dgm:pt>
    <dgm:pt modelId="{D1775D9D-D0BF-45E9-8904-6D4845B73ACB}" type="pres">
      <dgm:prSet presAssocID="{B481E32E-E816-4FC0-B84C-985733FF0073}" presName="level2Shape" presStyleLbl="node2" presStyleIdx="1" presStyleCnt="2" custScaleX="234290" custLinFactNeighborX="51091"/>
      <dgm:spPr/>
    </dgm:pt>
    <dgm:pt modelId="{AD532598-3C41-46E8-B764-1868D640DF91}" type="pres">
      <dgm:prSet presAssocID="{B481E32E-E816-4FC0-B84C-985733FF0073}" presName="hierChild3" presStyleCnt="0"/>
      <dgm:spPr/>
    </dgm:pt>
    <dgm:pt modelId="{65B56DD7-9314-4CD3-8055-70E78D12E424}" type="pres">
      <dgm:prSet presAssocID="{E8AD4DF7-79B8-45C3-8673-E47152DF2009}" presName="bgShapesFlow" presStyleCnt="0"/>
      <dgm:spPr/>
    </dgm:pt>
  </dgm:ptLst>
  <dgm:cxnLst>
    <dgm:cxn modelId="{C24967B3-57F0-49A0-BD5E-40014D523FAD}" srcId="{B49C399A-5ED7-4404-ACEC-41EDA4368487}" destId="{795DB600-4FF4-4AC0-B681-2540C663E5EF}" srcOrd="0" destOrd="0" parTransId="{A38DC682-D44A-4288-9A04-B811D9A0856C}" sibTransId="{2BA73824-F4DE-4B43-B82F-DD12003DCA0B}"/>
    <dgm:cxn modelId="{79BC0A1A-3704-4915-9BB8-DDD444EA887C}" type="presOf" srcId="{B481E32E-E816-4FC0-B84C-985733FF0073}" destId="{D1775D9D-D0BF-45E9-8904-6D4845B73ACB}" srcOrd="0" destOrd="0" presId="urn:microsoft.com/office/officeart/2005/8/layout/hierarchy6"/>
    <dgm:cxn modelId="{AE30E096-8D3F-4274-9FED-26E8E2E634EC}" type="presOf" srcId="{E8AD4DF7-79B8-45C3-8673-E47152DF2009}" destId="{C50A0223-5487-4DB4-B516-FB7D2ACF86AB}" srcOrd="0" destOrd="0" presId="urn:microsoft.com/office/officeart/2005/8/layout/hierarchy6"/>
    <dgm:cxn modelId="{51F7295F-55D3-46D9-9EC9-CD8F61D4B387}" type="presOf" srcId="{B49C399A-5ED7-4404-ACEC-41EDA4368487}" destId="{96EC2E61-35FE-4454-AE8B-3F14E5426357}" srcOrd="0" destOrd="0" presId="urn:microsoft.com/office/officeart/2005/8/layout/hierarchy6"/>
    <dgm:cxn modelId="{8D5EE269-4B8B-4D1D-9D1D-420DCA940C0E}" srcId="{E8AD4DF7-79B8-45C3-8673-E47152DF2009}" destId="{B49C399A-5ED7-4404-ACEC-41EDA4368487}" srcOrd="0" destOrd="0" parTransId="{4284BC05-DC15-438C-BB99-C9F2DCE03500}" sibTransId="{8A3B568B-322E-4D07-AA79-966899F3763B}"/>
    <dgm:cxn modelId="{A3EDA267-E82E-4919-A807-3F9314708A8F}" type="presOf" srcId="{A38DC682-D44A-4288-9A04-B811D9A0856C}" destId="{F718069D-5C02-47F9-B525-D4DACB898A34}" srcOrd="0" destOrd="0" presId="urn:microsoft.com/office/officeart/2005/8/layout/hierarchy6"/>
    <dgm:cxn modelId="{B741FF96-5093-4470-B0B2-FE12FD71EE62}" type="presOf" srcId="{795DB600-4FF4-4AC0-B681-2540C663E5EF}" destId="{F65B11FF-EC66-4F14-AD8B-7ABDC55080FF}" srcOrd="0" destOrd="0" presId="urn:microsoft.com/office/officeart/2005/8/layout/hierarchy6"/>
    <dgm:cxn modelId="{81D14775-E416-4B8B-AB71-1CD0842A7594}" type="presOf" srcId="{2E4A7CBB-82E2-4A4D-9950-27C69F080A83}" destId="{4D9912BC-B2EE-4724-B27B-3A1EA34012D0}" srcOrd="0" destOrd="0" presId="urn:microsoft.com/office/officeart/2005/8/layout/hierarchy6"/>
    <dgm:cxn modelId="{BCB284EA-B95F-429A-8BFA-29E68FB6AE1B}" srcId="{B49C399A-5ED7-4404-ACEC-41EDA4368487}" destId="{B481E32E-E816-4FC0-B84C-985733FF0073}" srcOrd="1" destOrd="0" parTransId="{2E4A7CBB-82E2-4A4D-9950-27C69F080A83}" sibTransId="{F95635A1-2B2E-4CEC-9373-C2FD4A280EA2}"/>
    <dgm:cxn modelId="{1C28FF90-35AB-4DB1-829E-045B6D7A979A}" type="presParOf" srcId="{C50A0223-5487-4DB4-B516-FB7D2ACF86AB}" destId="{8095681A-E11D-4FD8-8A62-BB5653F33FC6}" srcOrd="0" destOrd="0" presId="urn:microsoft.com/office/officeart/2005/8/layout/hierarchy6"/>
    <dgm:cxn modelId="{2A22B1F5-D07A-4310-95AB-0F0137AC411D}" type="presParOf" srcId="{8095681A-E11D-4FD8-8A62-BB5653F33FC6}" destId="{8A3B47C2-5FDC-4CD6-8B30-AE2895781F38}" srcOrd="0" destOrd="0" presId="urn:microsoft.com/office/officeart/2005/8/layout/hierarchy6"/>
    <dgm:cxn modelId="{DE0A59B2-1CC8-4578-AFE0-408C92619134}" type="presParOf" srcId="{8A3B47C2-5FDC-4CD6-8B30-AE2895781F38}" destId="{4D387E04-1447-402B-B600-C9578A697AF7}" srcOrd="0" destOrd="0" presId="urn:microsoft.com/office/officeart/2005/8/layout/hierarchy6"/>
    <dgm:cxn modelId="{7220FDBA-7345-4512-9FB6-0BFDF0B923B1}" type="presParOf" srcId="{4D387E04-1447-402B-B600-C9578A697AF7}" destId="{96EC2E61-35FE-4454-AE8B-3F14E5426357}" srcOrd="0" destOrd="0" presId="urn:microsoft.com/office/officeart/2005/8/layout/hierarchy6"/>
    <dgm:cxn modelId="{3B652F3E-613C-4787-BA83-D18B1359FCE9}" type="presParOf" srcId="{4D387E04-1447-402B-B600-C9578A697AF7}" destId="{35C2551A-5E40-46B4-A6F4-89AE46F8F41A}" srcOrd="1" destOrd="0" presId="urn:microsoft.com/office/officeart/2005/8/layout/hierarchy6"/>
    <dgm:cxn modelId="{CE8565ED-70B9-4F3B-8818-BB84E8369C86}" type="presParOf" srcId="{35C2551A-5E40-46B4-A6F4-89AE46F8F41A}" destId="{F718069D-5C02-47F9-B525-D4DACB898A34}" srcOrd="0" destOrd="0" presId="urn:microsoft.com/office/officeart/2005/8/layout/hierarchy6"/>
    <dgm:cxn modelId="{D2C4F738-A2C5-4F6A-B9A2-4D371031680F}" type="presParOf" srcId="{35C2551A-5E40-46B4-A6F4-89AE46F8F41A}" destId="{DC8F845D-6430-44A2-96D0-F2388104D62E}" srcOrd="1" destOrd="0" presId="urn:microsoft.com/office/officeart/2005/8/layout/hierarchy6"/>
    <dgm:cxn modelId="{EA752892-EE1A-4490-ABA1-3C1C9A10CC2A}" type="presParOf" srcId="{DC8F845D-6430-44A2-96D0-F2388104D62E}" destId="{F65B11FF-EC66-4F14-AD8B-7ABDC55080FF}" srcOrd="0" destOrd="0" presId="urn:microsoft.com/office/officeart/2005/8/layout/hierarchy6"/>
    <dgm:cxn modelId="{9531F8EB-CAE0-48EE-86A2-4A0872E405EC}" type="presParOf" srcId="{DC8F845D-6430-44A2-96D0-F2388104D62E}" destId="{DBD8181D-AD9A-4E4C-B8A3-1D6B9212B0B5}" srcOrd="1" destOrd="0" presId="urn:microsoft.com/office/officeart/2005/8/layout/hierarchy6"/>
    <dgm:cxn modelId="{2093A62E-F4DF-4476-BCAD-BCF62FD55966}" type="presParOf" srcId="{35C2551A-5E40-46B4-A6F4-89AE46F8F41A}" destId="{4D9912BC-B2EE-4724-B27B-3A1EA34012D0}" srcOrd="2" destOrd="0" presId="urn:microsoft.com/office/officeart/2005/8/layout/hierarchy6"/>
    <dgm:cxn modelId="{D6A8C841-D0BA-46B6-BBCB-65261664BB31}" type="presParOf" srcId="{35C2551A-5E40-46B4-A6F4-89AE46F8F41A}" destId="{28698F89-5998-49F1-B391-42B00F12FD80}" srcOrd="3" destOrd="0" presId="urn:microsoft.com/office/officeart/2005/8/layout/hierarchy6"/>
    <dgm:cxn modelId="{7B0B5F44-6BA5-49CC-BFDC-05E40CBE3BB8}" type="presParOf" srcId="{28698F89-5998-49F1-B391-42B00F12FD80}" destId="{D1775D9D-D0BF-45E9-8904-6D4845B73ACB}" srcOrd="0" destOrd="0" presId="urn:microsoft.com/office/officeart/2005/8/layout/hierarchy6"/>
    <dgm:cxn modelId="{5F8CEA5B-AA26-47A8-81C6-CEE77363D3DE}" type="presParOf" srcId="{28698F89-5998-49F1-B391-42B00F12FD80}" destId="{AD532598-3C41-46E8-B764-1868D640DF91}" srcOrd="1" destOrd="0" presId="urn:microsoft.com/office/officeart/2005/8/layout/hierarchy6"/>
    <dgm:cxn modelId="{6C10276E-8F22-4DBB-AF9D-8598638314FB}" type="presParOf" srcId="{C50A0223-5487-4DB4-B516-FB7D2ACF86AB}" destId="{65B56DD7-9314-4CD3-8055-70E78D12E42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C2E61-35FE-4454-AE8B-3F14E5426357}">
      <dsp:nvSpPr>
        <dsp:cNvPr id="0" name=""/>
        <dsp:cNvSpPr/>
      </dsp:nvSpPr>
      <dsp:spPr>
        <a:xfrm>
          <a:off x="2722725" y="49846"/>
          <a:ext cx="3123501" cy="746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The lung has dual blood supply</a:t>
          </a:r>
          <a:endParaRPr lang="en-US" sz="2400" b="1" kern="1200" dirty="0"/>
        </a:p>
      </dsp:txBody>
      <dsp:txXfrm>
        <a:off x="2744595" y="71716"/>
        <a:ext cx="3079761" cy="702945"/>
      </dsp:txXfrm>
    </dsp:sp>
    <dsp:sp modelId="{F718069D-5C02-47F9-B525-D4DACB898A34}">
      <dsp:nvSpPr>
        <dsp:cNvPr id="0" name=""/>
        <dsp:cNvSpPr/>
      </dsp:nvSpPr>
      <dsp:spPr>
        <a:xfrm>
          <a:off x="1875801" y="796532"/>
          <a:ext cx="2408674" cy="379896"/>
        </a:xfrm>
        <a:custGeom>
          <a:avLst/>
          <a:gdLst/>
          <a:ahLst/>
          <a:cxnLst/>
          <a:rect l="0" t="0" r="0" b="0"/>
          <a:pathLst>
            <a:path>
              <a:moveTo>
                <a:pt x="2408674" y="0"/>
              </a:moveTo>
              <a:lnTo>
                <a:pt x="2408674" y="189948"/>
              </a:lnTo>
              <a:lnTo>
                <a:pt x="0" y="189948"/>
              </a:lnTo>
              <a:lnTo>
                <a:pt x="0" y="37989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B11FF-EC66-4F14-AD8B-7ABDC55080FF}">
      <dsp:nvSpPr>
        <dsp:cNvPr id="0" name=""/>
        <dsp:cNvSpPr/>
      </dsp:nvSpPr>
      <dsp:spPr>
        <a:xfrm>
          <a:off x="21499" y="1176428"/>
          <a:ext cx="3708603" cy="949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/>
            <a:t>Pulmonary Circulation</a:t>
          </a:r>
          <a:endParaRPr lang="en-US" sz="2600" b="1" kern="1200" dirty="0"/>
        </a:p>
      </dsp:txBody>
      <dsp:txXfrm>
        <a:off x="49316" y="1204245"/>
        <a:ext cx="3652969" cy="894106"/>
      </dsp:txXfrm>
    </dsp:sp>
    <dsp:sp modelId="{4D9912BC-B2EE-4724-B27B-3A1EA34012D0}">
      <dsp:nvSpPr>
        <dsp:cNvPr id="0" name=""/>
        <dsp:cNvSpPr/>
      </dsp:nvSpPr>
      <dsp:spPr>
        <a:xfrm>
          <a:off x="4284476" y="796532"/>
          <a:ext cx="2615615" cy="37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48"/>
              </a:lnTo>
              <a:lnTo>
                <a:pt x="2615615" y="189948"/>
              </a:lnTo>
              <a:lnTo>
                <a:pt x="2615615" y="37989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75D9D-D0BF-45E9-8904-6D4845B73ACB}">
      <dsp:nvSpPr>
        <dsp:cNvPr id="0" name=""/>
        <dsp:cNvSpPr/>
      </dsp:nvSpPr>
      <dsp:spPr>
        <a:xfrm>
          <a:off x="5231231" y="1176428"/>
          <a:ext cx="3337720" cy="949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/>
            <a:t>Bronchial Circulation</a:t>
          </a:r>
          <a:endParaRPr lang="en-US" sz="2600" b="1" kern="1200" dirty="0"/>
        </a:p>
      </dsp:txBody>
      <dsp:txXfrm>
        <a:off x="5259048" y="1204245"/>
        <a:ext cx="3282086" cy="894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CB79-63B6-4F41-90C7-927C830A0458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81000" t="5000" r="-3000" b="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35CCB79-63B6-4F41-90C7-927C830A0458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98D1168-D7C6-41C6-B626-F3B8053131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saja@ksu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134672" cy="1927225"/>
          </a:xfrm>
        </p:spPr>
        <p:txBody>
          <a:bodyPr/>
          <a:lstStyle/>
          <a:p>
            <a:r>
              <a:rPr lang="en-GB" sz="4000" b="1" dirty="0" smtClean="0">
                <a:ea typeface="Tahoma" panose="020B0604030504040204" pitchFamily="34" charset="0"/>
                <a:cs typeface="Tahoma" panose="020B0604030504040204" pitchFamily="34" charset="0"/>
              </a:rPr>
              <a:t>Lecture-5</a:t>
            </a:r>
            <a:br>
              <a:rPr lang="en-GB" sz="4000" b="1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000" b="1" dirty="0" smtClean="0">
                <a:ea typeface="Tahoma" panose="020B0604030504040204" pitchFamily="34" charset="0"/>
                <a:cs typeface="Tahoma" panose="020B0604030504040204" pitchFamily="34" charset="0"/>
              </a:rPr>
              <a:t>Ventilation Perfusion Ratio</a:t>
            </a:r>
            <a:endParaRPr lang="en-US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</a:t>
            </a:r>
            <a:r>
              <a:rPr lang="en-GB" dirty="0" err="1" smtClean="0"/>
              <a:t>Maha</a:t>
            </a:r>
            <a:r>
              <a:rPr lang="en-GB" dirty="0" smtClean="0"/>
              <a:t> </a:t>
            </a:r>
            <a:r>
              <a:rPr lang="en-GB" dirty="0" err="1" smtClean="0"/>
              <a:t>Saja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Msaja@ksu.edu.sa</a:t>
            </a:r>
            <a:endParaRPr lang="en-GB" dirty="0" smtClean="0"/>
          </a:p>
          <a:p>
            <a:r>
              <a:rPr lang="en-GB" dirty="0" smtClean="0"/>
              <a:t>Office no. 8 level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4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876800"/>
          </a:xfrm>
        </p:spPr>
        <p:txBody>
          <a:bodyPr/>
          <a:lstStyle/>
          <a:p>
            <a:r>
              <a:rPr lang="en-GB" dirty="0" smtClean="0"/>
              <a:t>Pulmonary perfusion refers to the blood flow through the lung that supplies deoxygenated blood to the lung to be oxygenated.</a:t>
            </a:r>
          </a:p>
          <a:p>
            <a:endParaRPr lang="en-GB" dirty="0"/>
          </a:p>
          <a:p>
            <a:r>
              <a:rPr lang="en-GB" dirty="0" smtClean="0"/>
              <a:t>This means “pulmonary circulation”.</a:t>
            </a:r>
          </a:p>
          <a:p>
            <a:endParaRPr lang="en-GB" dirty="0"/>
          </a:p>
          <a:p>
            <a:r>
              <a:rPr lang="en-GB" dirty="0" smtClean="0"/>
              <a:t>From now on we will focus on pulmonary circulation.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139136" cy="990600"/>
          </a:xfrm>
        </p:spPr>
        <p:txBody>
          <a:bodyPr/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Pulmonary Perfusion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196752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9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19256" cy="4416152"/>
          </a:xfrm>
        </p:spPr>
        <p:txBody>
          <a:bodyPr/>
          <a:lstStyle/>
          <a:p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Pulmonary perfusion or pulmonary blood flow is affected by several factors: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Alveolar oxygenation.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Hydrostatic pressure gradient (the effect of gravity).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And other factors that will not be discussed.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139136" cy="990600"/>
          </a:xfrm>
        </p:spPr>
        <p:txBody>
          <a:bodyPr/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Pulmonary Blood Flow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556792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99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139136" cy="990600"/>
          </a:xfrm>
        </p:spPr>
        <p:txBody>
          <a:bodyPr/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Alveolar Oxygenation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556792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86347"/>
            <a:ext cx="3652529" cy="39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2011487"/>
            <a:ext cx="280831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↓ </a:t>
            </a:r>
            <a:r>
              <a:rPr lang="en-GB" sz="2000" b="1" dirty="0" smtClean="0"/>
              <a:t>in alveolar </a:t>
            </a:r>
            <a:r>
              <a:rPr lang="en-US" sz="2000" b="1" dirty="0"/>
              <a:t>PO</a:t>
            </a:r>
            <a:r>
              <a:rPr lang="en-US" sz="2000" b="1" baseline="-25000" dirty="0"/>
              <a:t>2</a:t>
            </a:r>
            <a:endParaRPr lang="en-US" sz="2000" b="1" dirty="0"/>
          </a:p>
          <a:p>
            <a:pPr algn="ctr"/>
            <a:r>
              <a:rPr lang="en-GB" sz="2000" b="1" dirty="0" smtClean="0"/>
              <a:t>(</a:t>
            </a:r>
            <a:r>
              <a:rPr lang="en-US" sz="2000" b="1" dirty="0" smtClean="0"/>
              <a:t>PO</a:t>
            </a:r>
            <a:r>
              <a:rPr lang="en-US" sz="2000" b="1" baseline="-25000" dirty="0" smtClean="0"/>
              <a:t>2</a:t>
            </a:r>
            <a:r>
              <a:rPr lang="en-US" sz="2000" b="1" dirty="0"/>
              <a:t> </a:t>
            </a:r>
            <a:r>
              <a:rPr lang="en-GB" sz="2000" b="1" dirty="0" smtClean="0"/>
              <a:t>&lt; 73mmHg) </a:t>
            </a:r>
            <a:endParaRPr lang="en-US" sz="2000" b="1" dirty="0"/>
          </a:p>
        </p:txBody>
      </p:sp>
      <p:sp>
        <p:nvSpPr>
          <p:cNvPr id="7" name="Down Arrow 6"/>
          <p:cNvSpPr/>
          <p:nvPr/>
        </p:nvSpPr>
        <p:spPr>
          <a:xfrm>
            <a:off x="6084168" y="2852936"/>
            <a:ext cx="432048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88024" y="3493457"/>
            <a:ext cx="309634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Vasoconstriction of the vessels surrounding the hypoxic alveolus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4918281"/>
            <a:ext cx="400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This causes blood to flow to areas of the lungs that are better aerated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893" y="6290209"/>
            <a:ext cx="7980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rgbClr val="002060"/>
                </a:solidFill>
              </a:rPr>
              <a:t>N. B. This is opposite to the effect observed in systemic vessels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2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6249"/>
            <a:ext cx="7744245" cy="45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20688"/>
            <a:ext cx="7139136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mtClean="0">
                <a:latin typeface="Arial Black" panose="020B0A04020102020204" pitchFamily="34" charset="0"/>
              </a:rPr>
              <a:t>Alveolar Oxygenation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556792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49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76672"/>
            <a:ext cx="7139136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Arial Black" panose="020B0A04020102020204" pitchFamily="34" charset="0"/>
              </a:rPr>
              <a:t>The Hydrostatic Pressure Gradient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772816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844823"/>
            <a:ext cx="3240359" cy="49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844822"/>
            <a:ext cx="4038600" cy="4546833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 the upright position, the pressure of blood is not the same around the body… </a:t>
            </a:r>
            <a:r>
              <a:rPr lang="en-GB" b="1" i="1" dirty="0" smtClean="0">
                <a:solidFill>
                  <a:srgbClr val="FF0000"/>
                </a:solidFill>
              </a:rPr>
              <a:t>Why?</a:t>
            </a:r>
          </a:p>
          <a:p>
            <a:endParaRPr lang="en-GB" b="1" i="1" dirty="0">
              <a:solidFill>
                <a:srgbClr val="FF0000"/>
              </a:solidFill>
            </a:endParaRPr>
          </a:p>
          <a:p>
            <a:r>
              <a:rPr lang="en-GB" dirty="0" smtClean="0"/>
              <a:t>Due to weight of the blood column, the effect of gravity.</a:t>
            </a:r>
          </a:p>
          <a:p>
            <a:endParaRPr lang="en-GB" dirty="0"/>
          </a:p>
          <a:p>
            <a:r>
              <a:rPr lang="en-GB" dirty="0" smtClean="0"/>
              <a:t>For each cm distance above or below the heart the pressure changes 0.77mmHg.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98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76672"/>
            <a:ext cx="7139136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Arial Black" panose="020B0A04020102020204" pitchFamily="34" charset="0"/>
              </a:rPr>
              <a:t>The Hydrostatic Pressure Gradient in the Lung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772816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51056"/>
            <a:ext cx="4038600" cy="4718304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same effect happens in the lung.</a:t>
            </a:r>
          </a:p>
          <a:p>
            <a:endParaRPr lang="en-GB" dirty="0"/>
          </a:p>
          <a:p>
            <a:r>
              <a:rPr lang="en-GB" dirty="0" smtClean="0"/>
              <a:t>The distance between apex and base of lung ≈ 30cm.. Which means 23mmHg pressure difference between apex and base of the lung.</a:t>
            </a:r>
          </a:p>
          <a:p>
            <a:endParaRPr lang="en-GB" dirty="0"/>
          </a:p>
          <a:p>
            <a:r>
              <a:rPr lang="en-GB" dirty="0" smtClean="0"/>
              <a:t>15mmHg above the heart and 8mmHg below the heart.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320480" cy="43204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8532440" y="3140968"/>
            <a:ext cx="0" cy="2664296"/>
          </a:xfrm>
          <a:prstGeom prst="straightConnector1">
            <a:avLst/>
          </a:prstGeom>
          <a:ln w="50800">
            <a:solidFill>
              <a:srgbClr val="7030A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7718612" y="4294461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30cm = 23 mmHg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84168" y="3293368"/>
            <a:ext cx="0" cy="1332148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08104" y="4680381"/>
            <a:ext cx="0" cy="980867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0" y="2207766"/>
            <a:ext cx="2196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</a:rPr>
              <a:t>15 mmHg less that Pulmonary arterial pr. at the level of the heart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5769434"/>
            <a:ext cx="2196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</a:rPr>
              <a:t> mmHg more that Pulmonary arterial pr. at the level of the heart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1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9048"/>
            <a:ext cx="4038600" cy="4718304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2400" dirty="0" smtClean="0"/>
              <a:t>The variation in arterial &amp; venous pressures in the upright posture causes regional differences in blood flow.</a:t>
            </a:r>
          </a:p>
          <a:p>
            <a:endParaRPr lang="en-GB" sz="2400" dirty="0"/>
          </a:p>
          <a:p>
            <a:r>
              <a:rPr lang="en-GB" sz="2400" dirty="0" smtClean="0"/>
              <a:t>Base has more blood flow than apex in the upright posture.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76672"/>
            <a:ext cx="7139136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Arial Black" panose="020B0A04020102020204" pitchFamily="34" charset="0"/>
              </a:rPr>
              <a:t>Regional Differences in Pulmonary Blood Flow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772816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60376"/>
            <a:ext cx="39909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1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951056"/>
            <a:ext cx="4038600" cy="3782200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GB" dirty="0" smtClean="0"/>
              <a:t>Classically, the lung has been divided into 3 different zones:</a:t>
            </a:r>
          </a:p>
          <a:p>
            <a:pPr lvl="1"/>
            <a:r>
              <a:rPr lang="en-GB" b="1" i="1" dirty="0" smtClean="0">
                <a:solidFill>
                  <a:schemeClr val="accent5">
                    <a:lumMod val="50000"/>
                  </a:schemeClr>
                </a:solidFill>
              </a:rPr>
              <a:t>Zone 1</a:t>
            </a:r>
            <a:r>
              <a:rPr lang="en-GB" dirty="0" smtClean="0"/>
              <a:t>: No blood flow.</a:t>
            </a:r>
          </a:p>
          <a:p>
            <a:pPr lvl="1"/>
            <a:r>
              <a:rPr lang="en-GB" b="1" i="1" dirty="0" smtClean="0">
                <a:solidFill>
                  <a:schemeClr val="accent5">
                    <a:lumMod val="50000"/>
                  </a:schemeClr>
                </a:solidFill>
              </a:rPr>
              <a:t>Zone 2</a:t>
            </a:r>
            <a:r>
              <a:rPr lang="en-GB" dirty="0" smtClean="0"/>
              <a:t>: Intermittent blood flow.</a:t>
            </a:r>
          </a:p>
          <a:p>
            <a:pPr lvl="1"/>
            <a:r>
              <a:rPr lang="en-GB" b="1" i="1" dirty="0" smtClean="0">
                <a:solidFill>
                  <a:schemeClr val="accent5">
                    <a:lumMod val="50000"/>
                  </a:schemeClr>
                </a:solidFill>
              </a:rPr>
              <a:t>Zone 3</a:t>
            </a:r>
            <a:r>
              <a:rPr lang="en-GB" dirty="0" smtClean="0"/>
              <a:t>: Continuous blood flow.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76672"/>
            <a:ext cx="7139136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Arial Black" panose="020B0A04020102020204" pitchFamily="34" charset="0"/>
              </a:rPr>
              <a:t>Perfusion Zones of the Lung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888431" cy="515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67544" y="1772816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4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76672"/>
            <a:ext cx="7139136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Arial Black" panose="020B0A04020102020204" pitchFamily="34" charset="0"/>
              </a:rPr>
              <a:t>Perfusion Zones of the Lung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772816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72" y="1964717"/>
            <a:ext cx="5772568" cy="470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32648" y="2060848"/>
            <a:ext cx="3275856" cy="107721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</a:rPr>
              <a:t>Zone 1</a:t>
            </a:r>
            <a:r>
              <a:rPr lang="en-GB" sz="1600" dirty="0" smtClean="0"/>
              <a:t>-the </a:t>
            </a:r>
            <a:r>
              <a:rPr lang="en-GB" sz="1600" dirty="0"/>
              <a:t>alveolar capillary pressure </a:t>
            </a:r>
            <a:r>
              <a:rPr lang="en-GB" sz="1600" dirty="0" smtClean="0"/>
              <a:t>never rises higher than alveolar air pressure throughout the cardiac cycle.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3197294"/>
            <a:ext cx="1872208" cy="18158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</a:rPr>
              <a:t>Zone 2</a:t>
            </a:r>
            <a:r>
              <a:rPr lang="en-GB" sz="1600" dirty="0" smtClean="0"/>
              <a:t>-the </a:t>
            </a:r>
            <a:r>
              <a:rPr lang="en-GB" sz="1600" dirty="0"/>
              <a:t>alveolar capillary pressure </a:t>
            </a:r>
            <a:r>
              <a:rPr lang="en-GB" sz="1600" dirty="0" smtClean="0"/>
              <a:t>becomes higher </a:t>
            </a:r>
            <a:r>
              <a:rPr lang="en-GB" sz="1600" dirty="0"/>
              <a:t>than alveolar air pressure </a:t>
            </a:r>
            <a:r>
              <a:rPr lang="en-GB" sz="1600" dirty="0" smtClean="0"/>
              <a:t>only during systole.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5664150"/>
            <a:ext cx="2789342" cy="107721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</a:rPr>
              <a:t>Zone 3</a:t>
            </a:r>
            <a:r>
              <a:rPr lang="en-GB" sz="1600" dirty="0" smtClean="0"/>
              <a:t>-the </a:t>
            </a:r>
            <a:r>
              <a:rPr lang="en-GB" sz="1600" dirty="0"/>
              <a:t>alveolar capillary pressure </a:t>
            </a:r>
            <a:r>
              <a:rPr lang="en-GB" sz="1600" dirty="0" smtClean="0"/>
              <a:t>remains higher than alveolar air pressure throughout the cardiac cycle.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0440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pulmonary and bronchial circ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99223"/>
            <a:ext cx="3657479" cy="47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76672"/>
            <a:ext cx="7139136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Arial Black" panose="020B0A04020102020204" pitchFamily="34" charset="0"/>
              </a:rPr>
              <a:t>Perfusion Zones of the Lung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7544" y="1772816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752528" cy="4978952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Z</a:t>
            </a:r>
            <a:r>
              <a:rPr lang="en-GB" sz="2400" dirty="0" smtClean="0"/>
              <a:t>one 1 is not normally seen in the lung.. </a:t>
            </a:r>
            <a:r>
              <a:rPr lang="en-GB" sz="2400" b="1" i="1" dirty="0" smtClean="0">
                <a:solidFill>
                  <a:srgbClr val="FF0000"/>
                </a:solidFill>
              </a:rPr>
              <a:t>When can zone 1 be seen in the lung?</a:t>
            </a:r>
          </a:p>
          <a:p>
            <a:endParaRPr lang="en-GB" sz="2400" dirty="0"/>
          </a:p>
          <a:p>
            <a:r>
              <a:rPr lang="en-GB" sz="2400" dirty="0" smtClean="0"/>
              <a:t>Normal lungs have only zones 2 &amp; 3;</a:t>
            </a:r>
          </a:p>
          <a:p>
            <a:pPr lvl="1"/>
            <a:r>
              <a:rPr lang="en-GB" sz="2000" dirty="0" smtClean="0"/>
              <a:t>Zone 2 at the apices.</a:t>
            </a:r>
          </a:p>
          <a:p>
            <a:pPr lvl="1"/>
            <a:r>
              <a:rPr lang="en-GB" sz="2000" dirty="0" smtClean="0"/>
              <a:t>Zone 3 in all lower areas.</a:t>
            </a:r>
          </a:p>
          <a:p>
            <a:pPr lvl="1"/>
            <a:endParaRPr lang="en-GB" sz="2000" dirty="0"/>
          </a:p>
          <a:p>
            <a:r>
              <a:rPr lang="en-GB" sz="2400" dirty="0" smtClean="0"/>
              <a:t>Zone 2 blood flow begins in the normal lung about 10cm above the midlevel of the heart and extends from there to the top of the lungs.</a:t>
            </a:r>
          </a:p>
          <a:p>
            <a:endParaRPr lang="en-GB" sz="2400" dirty="0"/>
          </a:p>
          <a:p>
            <a:r>
              <a:rPr lang="en-GB" sz="2400" b="1" i="1" dirty="0" smtClean="0">
                <a:solidFill>
                  <a:srgbClr val="FF0000"/>
                </a:solidFill>
              </a:rPr>
              <a:t>What happens in a person who is lying down?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Recognize  the 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pressure and low pressure circulations supplying the lung.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the meaning of the physiological shunt  in the pulmonary circulation.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the different lung zones according to the pulmonary blood flow.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the V/Q ratio and  its regional variation.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the clinical significance of the V/Q ratio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Describe the abnormal patterns of the V/Q ration vice, shunt and dead space patterns.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GB" dirty="0" smtClean="0">
                <a:latin typeface="Arial Black" panose="020B0A04020102020204" pitchFamily="34" charset="0"/>
              </a:rPr>
              <a:t>Objectives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84784"/>
            <a:ext cx="6624736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39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2745502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about ventilation?!!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 it affected by gravity as well?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8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765339" cy="38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32656"/>
            <a:ext cx="7139136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Arial Black" panose="020B0A04020102020204" pitchFamily="34" charset="0"/>
              </a:rPr>
              <a:t>Regional Differences in Pulmonary Ventilation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7544" y="1628800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1012" y="5445224"/>
            <a:ext cx="8856983" cy="138499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Regional distribution of lung volume, including alveolar size and location on the </a:t>
            </a:r>
            <a:r>
              <a:rPr lang="en-GB" sz="1200" dirty="0" smtClean="0"/>
              <a:t>pressure volume</a:t>
            </a:r>
            <a:r>
              <a:rPr lang="en-GB" sz="1200" dirty="0"/>
              <a:t> </a:t>
            </a:r>
            <a:r>
              <a:rPr lang="en-GB" sz="1200" dirty="0" smtClean="0"/>
              <a:t>curve </a:t>
            </a:r>
            <a:r>
              <a:rPr lang="en-GB" sz="1200" dirty="0"/>
              <a:t>of the lung at different lung volumes. Because of suspension of the lung in the </a:t>
            </a:r>
            <a:r>
              <a:rPr lang="en-GB" sz="1200" dirty="0" smtClean="0"/>
              <a:t>upright position</a:t>
            </a:r>
            <a:r>
              <a:rPr lang="en-GB" sz="1200" dirty="0"/>
              <a:t>, the pleural pressure (</a:t>
            </a:r>
            <a:r>
              <a:rPr lang="en-GB" sz="1200" dirty="0" err="1"/>
              <a:t>Ppl</a:t>
            </a:r>
            <a:r>
              <a:rPr lang="en-GB" sz="1200" dirty="0"/>
              <a:t>) and </a:t>
            </a:r>
            <a:r>
              <a:rPr lang="en-GB" sz="1200" dirty="0" err="1"/>
              <a:t>translung</a:t>
            </a:r>
            <a:r>
              <a:rPr lang="en-GB" sz="1200" dirty="0"/>
              <a:t> pressure (PL) of units at the apex will </a:t>
            </a:r>
            <a:r>
              <a:rPr lang="en-GB" sz="1200" dirty="0" smtClean="0"/>
              <a:t>be greater than those </a:t>
            </a:r>
            <a:r>
              <a:rPr lang="en-GB" sz="1200" dirty="0"/>
              <a:t>at the base. These lung units will be larger at any lung volume than units at the base. The </a:t>
            </a:r>
            <a:r>
              <a:rPr lang="en-GB" sz="1200" dirty="0" smtClean="0"/>
              <a:t>effect is </a:t>
            </a:r>
            <a:r>
              <a:rPr lang="en-GB" sz="1200" dirty="0"/>
              <a:t>greatest at residual volume (RV), is less at functional </a:t>
            </a:r>
            <a:r>
              <a:rPr lang="en-GB" sz="1200" dirty="0" smtClean="0"/>
              <a:t>residual capacity </a:t>
            </a:r>
            <a:r>
              <a:rPr lang="en-GB" sz="1200" dirty="0"/>
              <a:t>(FRC), and disappears </a:t>
            </a:r>
            <a:r>
              <a:rPr lang="en-GB" sz="1200" dirty="0" smtClean="0"/>
              <a:t>at total </a:t>
            </a:r>
            <a:r>
              <a:rPr lang="en-GB" sz="1200" dirty="0"/>
              <a:t>lung capacity (TLC). Note also </a:t>
            </a:r>
            <a:r>
              <a:rPr lang="en-GB" sz="1200" dirty="0" smtClean="0"/>
              <a:t>that because </a:t>
            </a:r>
            <a:r>
              <a:rPr lang="en-GB" sz="1200" dirty="0"/>
              <a:t>of their location on the pressure-volume </a:t>
            </a:r>
            <a:r>
              <a:rPr lang="en-GB" sz="1200" dirty="0" smtClean="0"/>
              <a:t>curve, inspired </a:t>
            </a:r>
            <a:r>
              <a:rPr lang="en-GB" sz="1200" dirty="0"/>
              <a:t>air will </a:t>
            </a:r>
            <a:r>
              <a:rPr lang="en-GB" sz="1200" dirty="0" smtClean="0"/>
              <a:t>be differentially </a:t>
            </a:r>
            <a:r>
              <a:rPr lang="en-GB" sz="1200" dirty="0"/>
              <a:t>distributed to these lung units; the lung units at the apex are </a:t>
            </a:r>
            <a:r>
              <a:rPr lang="en-GB" sz="1200" dirty="0" smtClean="0"/>
              <a:t>less compliant </a:t>
            </a:r>
            <a:r>
              <a:rPr lang="en-GB" sz="1200" dirty="0"/>
              <a:t>and will receive a smaller proportion of the inspired air than the </a:t>
            </a:r>
            <a:r>
              <a:rPr lang="en-GB" sz="1200" dirty="0" smtClean="0"/>
              <a:t>lung units </a:t>
            </a:r>
            <a:r>
              <a:rPr lang="en-GB" sz="1200" dirty="0"/>
              <a:t>at the base, </a:t>
            </a:r>
            <a:r>
              <a:rPr lang="en-GB" sz="1200" dirty="0" smtClean="0"/>
              <a:t>which are </a:t>
            </a:r>
            <a:r>
              <a:rPr lang="en-GB" sz="1200" dirty="0"/>
              <a:t>more compliant (i.e., reside at a steeper part of the pressure-volume curve).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88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54968"/>
            <a:ext cx="777875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0" dirty="0" smtClean="0">
                <a:latin typeface="Arial Black" panose="020B0A04020102020204" pitchFamily="34" charset="0"/>
                <a:cs typeface="Times New Roman" pitchFamily="18" charset="0"/>
              </a:rPr>
              <a:t>Ventilation/Perfusion </a:t>
            </a:r>
            <a:r>
              <a:rPr lang="en-US" altLang="en-US" dirty="0" smtClean="0">
                <a:latin typeface="Arial Black" panose="020B0A04020102020204" pitchFamily="34" charset="0"/>
                <a:cs typeface="Times New Roman" pitchFamily="18" charset="0"/>
              </a:rPr>
              <a:t>R</a:t>
            </a:r>
            <a:r>
              <a:rPr lang="en-US" altLang="en-US" sz="4000" b="0" dirty="0" smtClean="0">
                <a:latin typeface="Arial Black" panose="020B0A04020102020204" pitchFamily="34" charset="0"/>
                <a:cs typeface="Times New Roman" pitchFamily="18" charset="0"/>
              </a:rPr>
              <a:t>atio</a:t>
            </a:r>
            <a:br>
              <a:rPr lang="en-US" altLang="en-US" sz="4000" b="0" dirty="0" smtClean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en-US" altLang="en-US" sz="4000" b="0" dirty="0" smtClean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altLang="en-US" sz="4000" b="0" dirty="0" smtClean="0">
                <a:latin typeface="Arial Black" panose="020B0A04020102020204" pitchFamily="34" charset="0"/>
                <a:cs typeface="Times New Roman" pitchFamily="18" charset="0"/>
              </a:rPr>
              <a:t>(</a:t>
            </a:r>
            <a:r>
              <a:rPr lang="en-US" altLang="en-US" sz="4000" b="0" dirty="0" smtClean="0">
                <a:latin typeface="Arial Black" panose="020B0A04020102020204" pitchFamily="34" charset="0"/>
                <a:cs typeface="Times New Roman" pitchFamily="18" charset="0"/>
              </a:rPr>
              <a:t>V/Q Ratio)</a:t>
            </a:r>
            <a:endParaRPr lang="en-US" altLang="en-US" sz="4000" b="0" dirty="0" smtClean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844824"/>
            <a:ext cx="8302625" cy="484172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It is the ratio of alveolar ventilation to pulmonary blood flow per    minute.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 The alveolar ventilation at rest (4.2 L/min</a:t>
            </a:r>
            <a:r>
              <a:rPr lang="en-US" altLang="en-US" sz="2400" dirty="0" smtClean="0"/>
              <a:t>)</a:t>
            </a:r>
          </a:p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endParaRPr lang="ar-SA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The pulmonary blood flow is equal to right ventricular output per minute   (5L/min)</a:t>
            </a:r>
          </a:p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en-US" altLang="en-US" sz="2400" dirty="0"/>
              <a:t>                                    V/Q </a:t>
            </a:r>
            <a:r>
              <a:rPr lang="en-US" altLang="en-US" sz="2400" dirty="0" smtClean="0"/>
              <a:t>ratio= 4.2/5 = </a:t>
            </a:r>
            <a:r>
              <a:rPr lang="en-US" altLang="en-US" sz="2400" dirty="0" smtClean="0"/>
              <a:t>0.84</a:t>
            </a:r>
          </a:p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A</a:t>
            </a:r>
            <a:r>
              <a:rPr lang="en-US" altLang="en-US" sz="2400" dirty="0" smtClean="0"/>
              <a:t>lveolar ventilation is 80% of the value for pulmonary blood flow if the tidal volume and cardiac output are normal.</a:t>
            </a: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en-US" altLang="en-US" sz="2400" dirty="0"/>
              <a:t>                                                        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057900" y="5624513"/>
            <a:ext cx="16002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557213" indent="-214313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17145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200150" indent="-17145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1543050" indent="-17145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9A60AB-95D2-46D4-AA80-2F7CF4B1B976}" type="slidenum">
              <a:rPr lang="en-US" altLang="en-US" sz="90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/>
              <a:t>22</a:t>
            </a:fld>
            <a:endParaRPr lang="en-US" altLang="en-US" sz="9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628800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8"/>
          <p:cNvSpPr txBox="1">
            <a:spLocks/>
          </p:cNvSpPr>
          <p:nvPr/>
        </p:nvSpPr>
        <p:spPr bwMode="auto">
          <a:xfrm>
            <a:off x="107504" y="1850504"/>
            <a:ext cx="3490416" cy="48908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 defTabSz="6858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382588" indent="-182563" defTabSz="6858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566738" indent="-182563" defTabSz="6858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749300" indent="-182563" defTabSz="6858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931863" indent="-182563" defTabSz="6858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1389063" indent="-182563" defTabSz="685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1846263" indent="-182563" defTabSz="685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2303463" indent="-182563" defTabSz="685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2760663" indent="-182563" defTabSz="685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100" i="0" dirty="0">
                <a:latin typeface="+mn-lt"/>
                <a:cs typeface="Times New Roman" pitchFamily="18" charset="0"/>
              </a:rPr>
              <a:t>V/Q is uneven in the three zones.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100" i="0" dirty="0">
                <a:latin typeface="+mn-lt"/>
                <a:cs typeface="Times New Roman" pitchFamily="18" charset="0"/>
              </a:rPr>
              <a:t>At the apex V/Q ratio = 3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100" i="0" dirty="0">
                <a:latin typeface="+mn-lt"/>
                <a:cs typeface="Times New Roman" pitchFamily="18" charset="0"/>
              </a:rPr>
              <a:t>At the base V/Q ratio=0.6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100" i="0" dirty="0">
                <a:latin typeface="+mn-lt"/>
                <a:cs typeface="Times New Roman" pitchFamily="18" charset="0"/>
              </a:rPr>
              <a:t>The apex is more ventilated than perfused and the base is more perfused than ventilated.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100" i="0" dirty="0">
                <a:latin typeface="+mn-lt"/>
                <a:cs typeface="Times New Roman" pitchFamily="18" charset="0"/>
              </a:rPr>
              <a:t>During exercise the V/Q ratio becomes more homogenous among different parts of the lung.</a:t>
            </a:r>
          </a:p>
        </p:txBody>
      </p:sp>
      <p:sp>
        <p:nvSpPr>
          <p:cNvPr id="23556" name="عنوان 1"/>
          <p:cNvSpPr>
            <a:spLocks noGrp="1"/>
          </p:cNvSpPr>
          <p:nvPr>
            <p:ph type="title"/>
          </p:nvPr>
        </p:nvSpPr>
        <p:spPr>
          <a:xfrm>
            <a:off x="314325" y="550639"/>
            <a:ext cx="7065987" cy="646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0" dirty="0" smtClean="0">
                <a:latin typeface="Arial Black" panose="020B0A04020102020204" pitchFamily="34" charset="0"/>
                <a:cs typeface="Times New Roman" pitchFamily="18" charset="0"/>
              </a:rPr>
              <a:t>Variation in V/Q in the zones of the lung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628800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38" y="1988840"/>
            <a:ext cx="5532074" cy="40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724128" y="1844824"/>
            <a:ext cx="3347864" cy="4978434"/>
          </a:xfrm>
          <a:ln>
            <a:solidFill>
              <a:schemeClr val="accent5">
                <a:lumMod val="50000"/>
              </a:schemeClr>
            </a:solidFill>
          </a:ln>
        </p:spPr>
        <p:txBody>
          <a:bodyPr rtlCol="0">
            <a:noAutofit/>
          </a:bodyPr>
          <a:lstStyle/>
          <a:p>
            <a:pPr algn="just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ea typeface="Times New Roman" charset="0"/>
                <a:cs typeface="Times New Roman" charset="0"/>
              </a:rPr>
              <a:t>The main function of this ratio is to determine the state of oxygenation in the body. </a:t>
            </a:r>
          </a:p>
          <a:p>
            <a:pPr marL="257175" indent="-257175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>
                <a:cs typeface="Times New Roman" panose="02020603050405020304" pitchFamily="18" charset="0"/>
              </a:rPr>
              <a:t>Apex </a:t>
            </a:r>
            <a:r>
              <a:rPr lang="en-US" altLang="en-US" sz="2200" dirty="0">
                <a:cs typeface="Times New Roman" panose="02020603050405020304" pitchFamily="18" charset="0"/>
              </a:rPr>
              <a:t>V/Q ratio = 3 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(</a:t>
            </a:r>
            <a:r>
              <a:rPr lang="en-US" altLang="en-US" sz="2200" dirty="0">
                <a:cs typeface="Times New Roman" panose="02020603050405020304" pitchFamily="18" charset="0"/>
              </a:rPr>
              <a:t>moderate degree of 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physiologic or normal </a:t>
            </a:r>
            <a:r>
              <a:rPr lang="en-US" altLang="en-US" sz="2200" dirty="0">
                <a:cs typeface="Times New Roman" panose="02020603050405020304" pitchFamily="18" charset="0"/>
              </a:rPr>
              <a:t>dead space).</a:t>
            </a:r>
          </a:p>
          <a:p>
            <a:pPr marL="257175" indent="-257175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>
                <a:cs typeface="Times New Roman" panose="02020603050405020304" pitchFamily="18" charset="0"/>
              </a:rPr>
              <a:t>Base </a:t>
            </a:r>
            <a:r>
              <a:rPr lang="en-US" altLang="en-US" sz="2200" dirty="0">
                <a:cs typeface="Times New Roman" panose="02020603050405020304" pitchFamily="18" charset="0"/>
              </a:rPr>
              <a:t>V/Q ratio= 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0.6            ( </a:t>
            </a:r>
            <a:r>
              <a:rPr lang="en-US" altLang="en-US" sz="2200" dirty="0">
                <a:cs typeface="Times New Roman" panose="02020603050405020304" pitchFamily="18" charset="0"/>
              </a:rPr>
              <a:t>represent a 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physiologic or normal </a:t>
            </a:r>
            <a:r>
              <a:rPr lang="en-US" altLang="en-US" sz="2200" dirty="0">
                <a:cs typeface="Times New Roman" panose="02020603050405020304" pitchFamily="18" charset="0"/>
              </a:rPr>
              <a:t>shunt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).</a:t>
            </a:r>
          </a:p>
          <a:p>
            <a:pPr marL="257175" indent="-257175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ea typeface="Times New Roman" charset="0"/>
                <a:cs typeface="Times New Roman" charset="0"/>
              </a:rPr>
              <a:t>Any mismatch in the ratio can result in hypoxia</a:t>
            </a:r>
            <a:r>
              <a:rPr lang="en-US" altLang="en-US" sz="2200" dirty="0" smtClean="0">
                <a:ea typeface="Times New Roman" charset="0"/>
                <a:cs typeface="Times New Roman" charset="0"/>
              </a:rPr>
              <a:t>.</a:t>
            </a:r>
            <a:endParaRPr lang="en-US" altLang="en-US" sz="2200" dirty="0">
              <a:ea typeface="Times New Roman" charset="0"/>
              <a:cs typeface="Times New Roman" charset="0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057900" y="5624513"/>
            <a:ext cx="16002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557213" indent="-214313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17145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200150" indent="-17145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1543050" indent="-17145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05FC6D-0E68-4B52-9427-13638FFF66C1}" type="slidenum">
              <a:rPr lang="en-US" altLang="en-US" sz="90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/>
              <a:t>24</a:t>
            </a:fld>
            <a:endParaRPr lang="en-US" altLang="en-US" sz="9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8770"/>
            <a:ext cx="5400600" cy="516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65987" cy="646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0" dirty="0" smtClean="0">
                <a:latin typeface="Arial Black" panose="020B0A04020102020204" pitchFamily="34" charset="0"/>
                <a:cs typeface="Times New Roman" pitchFamily="18" charset="0"/>
              </a:rPr>
              <a:t>V/Q Ratio</a:t>
            </a:r>
            <a:endParaRPr lang="en-US" altLang="en-US" sz="4000" b="0" dirty="0" smtClean="0">
              <a:latin typeface="Arial Black" panose="020B0A04020102020204" pitchFamily="34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1340768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8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6629400" cy="93610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0" dirty="0" smtClean="0">
                <a:latin typeface="Arial Black" panose="020B0A04020102020204" pitchFamily="34" charset="0"/>
                <a:cs typeface="Times New Roman" pitchFamily="18" charset="0"/>
              </a:rPr>
              <a:t>Abnormalities </a:t>
            </a:r>
            <a:r>
              <a:rPr lang="en-US" altLang="en-US" sz="4000" b="0" dirty="0" smtClean="0">
                <a:latin typeface="Arial Black" panose="020B0A04020102020204" pitchFamily="34" charset="0"/>
                <a:cs typeface="Times New Roman" pitchFamily="18" charset="0"/>
              </a:rPr>
              <a:t>in </a:t>
            </a:r>
            <a:r>
              <a:rPr lang="en-US" altLang="en-US" sz="4000" b="0" dirty="0" smtClean="0">
                <a:latin typeface="Arial Black" panose="020B0A04020102020204" pitchFamily="34" charset="0"/>
                <a:cs typeface="Times New Roman" pitchFamily="18" charset="0"/>
              </a:rPr>
              <a:t>V/Q </a:t>
            </a:r>
            <a:r>
              <a:rPr lang="en-US" altLang="en-US" sz="4000" b="0" dirty="0" smtClean="0">
                <a:latin typeface="Arial Black" panose="020B0A04020102020204" pitchFamily="34" charset="0"/>
                <a:cs typeface="Times New Roman" pitchFamily="18" charset="0"/>
              </a:rPr>
              <a:t>Ratio</a:t>
            </a:r>
            <a:endParaRPr lang="en-US" altLang="en-US" sz="4000" b="0" dirty="0" smtClean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5661248"/>
            <a:ext cx="8784976" cy="1152128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cs typeface="Times New Roman" pitchFamily="18" charset="0"/>
              </a:rPr>
              <a:t>Changes in V/Q ratio can be caused by changes in ventilation or perfusion or both.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cs typeface="Times New Roman" pitchFamily="18" charset="0"/>
              </a:rPr>
              <a:t>In airway obstruction: alveolar ventilation is affected (shunt).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cs typeface="Times New Roman" pitchFamily="18" charset="0"/>
              </a:rPr>
              <a:t>In pulmonary embolism: perfusion is affected (dead space).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057900" y="5624513"/>
            <a:ext cx="16002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557213" indent="-214313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17145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200150" indent="-17145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1543050" indent="-17145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C1E4B7-DA07-47F2-8BAD-54C15E805E75}" type="slidenum">
              <a:rPr lang="en-US" altLang="en-US" sz="90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/>
              <a:t>25</a:t>
            </a:fld>
            <a:endParaRPr lang="en-US" altLang="en-US" sz="9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196752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5544616" cy="42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 Black" panose="020B0A04020102020204" pitchFamily="34" charset="0"/>
              </a:rPr>
              <a:t>Introduction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7544" y="1484784"/>
            <a:ext cx="6624736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15616" y="5733256"/>
            <a:ext cx="124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Ventilation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72200" y="587932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Perfusion</a:t>
            </a:r>
            <a:endParaRPr lang="en-US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35" y="1894510"/>
            <a:ext cx="5064557" cy="389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504" y="1700808"/>
            <a:ext cx="3096344" cy="1477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 normal gas exchange to occur, 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ventilated</a:t>
            </a:r>
            <a:r>
              <a:rPr lang="en-GB" dirty="0" smtClean="0"/>
              <a:t> alveoli must also be </a:t>
            </a:r>
            <a:r>
              <a:rPr lang="en-GB" b="1" i="1" dirty="0" smtClean="0">
                <a:solidFill>
                  <a:srgbClr val="C00000"/>
                </a:solidFill>
              </a:rPr>
              <a:t>perfused </a:t>
            </a:r>
            <a:r>
              <a:rPr lang="en-GB" dirty="0" smtClean="0"/>
              <a:t>with blood to achieve proper gas exchange.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2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 Black" panose="020B0A04020102020204" pitchFamily="34" charset="0"/>
              </a:rPr>
              <a:t>Introduction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7544" y="1484784"/>
            <a:ext cx="6624736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73373" y="2061506"/>
            <a:ext cx="1548172" cy="2304256"/>
            <a:chOff x="1583668" y="1844824"/>
            <a:chExt cx="1728192" cy="2808312"/>
          </a:xfrm>
        </p:grpSpPr>
        <p:sp>
          <p:nvSpPr>
            <p:cNvPr id="7" name="Rectangle 6"/>
            <p:cNvSpPr/>
            <p:nvPr/>
          </p:nvSpPr>
          <p:spPr>
            <a:xfrm>
              <a:off x="2123728" y="1844824"/>
              <a:ext cx="648072" cy="1440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583668" y="3068960"/>
              <a:ext cx="1728192" cy="15841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59764" y="2780928"/>
              <a:ext cx="57600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979712" y="3068960"/>
              <a:ext cx="93610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lowchart: Direct Access Storage 11"/>
          <p:cNvSpPr/>
          <p:nvPr/>
        </p:nvSpPr>
        <p:spPr>
          <a:xfrm>
            <a:off x="3239852" y="4437112"/>
            <a:ext cx="2592288" cy="1008112"/>
          </a:xfrm>
          <a:prstGeom prst="flowChartMagneticDrum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87484" y="4966147"/>
            <a:ext cx="503716" cy="0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00460" y="4966147"/>
            <a:ext cx="755716" cy="0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16414" y="4704537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PO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baseline="-25000" dirty="0" smtClean="0"/>
              <a:t> </a:t>
            </a:r>
            <a:r>
              <a:rPr lang="en-GB" sz="1400" dirty="0" smtClean="0"/>
              <a:t>= </a:t>
            </a:r>
            <a:r>
              <a:rPr lang="en-GB" sz="1400" b="1" dirty="0" smtClean="0">
                <a:solidFill>
                  <a:srgbClr val="C00000"/>
                </a:solidFill>
              </a:rPr>
              <a:t>104mmHg</a:t>
            </a: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PCO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400" baseline="-25000" dirty="0" smtClean="0"/>
              <a:t> </a:t>
            </a:r>
            <a:r>
              <a:rPr lang="en-GB" sz="1400" dirty="0" smtClean="0"/>
              <a:t>=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40mmHg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580452" y="3250410"/>
            <a:ext cx="1007772" cy="47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H="1">
            <a:off x="2339752" y="3250409"/>
            <a:ext cx="947516" cy="47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770634" y="2031964"/>
            <a:ext cx="1548172" cy="2304256"/>
            <a:chOff x="1583668" y="1844824"/>
            <a:chExt cx="1728192" cy="2808312"/>
          </a:xfrm>
        </p:grpSpPr>
        <p:sp>
          <p:nvSpPr>
            <p:cNvPr id="21" name="Rectangle 20"/>
            <p:cNvSpPr/>
            <p:nvPr/>
          </p:nvSpPr>
          <p:spPr>
            <a:xfrm>
              <a:off x="2123728" y="1844824"/>
              <a:ext cx="648072" cy="1440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83668" y="3068960"/>
              <a:ext cx="1728192" cy="15841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59764" y="2780928"/>
              <a:ext cx="57600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979712" y="3068960"/>
              <a:ext cx="93610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lowchart: Direct Access Storage 24"/>
          <p:cNvSpPr/>
          <p:nvPr/>
        </p:nvSpPr>
        <p:spPr>
          <a:xfrm>
            <a:off x="266806" y="4581129"/>
            <a:ext cx="1961306" cy="648072"/>
          </a:xfrm>
          <a:prstGeom prst="flowChartMagneticDrum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76794" y="3409836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PO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baseline="-25000" dirty="0" smtClean="0"/>
              <a:t> </a:t>
            </a:r>
            <a:r>
              <a:rPr lang="en-GB" sz="1400" dirty="0" smtClean="0"/>
              <a:t>= </a:t>
            </a:r>
            <a:r>
              <a:rPr lang="en-GB" sz="1400" b="1" dirty="0" smtClean="0">
                <a:solidFill>
                  <a:srgbClr val="C00000"/>
                </a:solidFill>
              </a:rPr>
              <a:t>104mmHg</a:t>
            </a: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PCO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400" baseline="-25000" dirty="0" smtClean="0"/>
              <a:t> </a:t>
            </a:r>
            <a:r>
              <a:rPr lang="en-GB" sz="1400" dirty="0" smtClean="0"/>
              <a:t>=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40mmHg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44719" y="1702756"/>
            <a:ext cx="0" cy="1181227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3373" y="3509051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PO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baseline="-25000" dirty="0" smtClean="0"/>
              <a:t> </a:t>
            </a:r>
            <a:r>
              <a:rPr lang="en-GB" sz="1400" dirty="0" smtClean="0"/>
              <a:t>= </a:t>
            </a:r>
            <a:r>
              <a:rPr lang="en-GB" sz="1400" b="1" dirty="0" smtClean="0">
                <a:solidFill>
                  <a:srgbClr val="C00000"/>
                </a:solidFill>
              </a:rPr>
              <a:t>104mmHg</a:t>
            </a: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PCO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400" baseline="-25000" dirty="0" smtClean="0"/>
              <a:t> </a:t>
            </a:r>
            <a:r>
              <a:rPr lang="en-GB" sz="1400" dirty="0" smtClean="0"/>
              <a:t>=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40mmHg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241298" y="1801971"/>
            <a:ext cx="0" cy="1181227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ultiply 27"/>
          <p:cNvSpPr/>
          <p:nvPr/>
        </p:nvSpPr>
        <p:spPr>
          <a:xfrm>
            <a:off x="428435" y="4226902"/>
            <a:ext cx="846237" cy="13887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76577" y="4905165"/>
            <a:ext cx="503716" cy="0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63633" y="2082489"/>
            <a:ext cx="1897311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If alveolus is 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ventilated</a:t>
            </a:r>
            <a:r>
              <a:rPr lang="en-GB" dirty="0" smtClean="0"/>
              <a:t> but </a:t>
            </a:r>
            <a:r>
              <a:rPr lang="en-GB" b="1" i="1" u="sng" dirty="0" smtClean="0"/>
              <a:t>NOT</a:t>
            </a:r>
            <a:r>
              <a:rPr lang="en-GB" dirty="0" smtClean="0"/>
              <a:t> </a:t>
            </a:r>
            <a:r>
              <a:rPr lang="en-GB" b="1" i="1" dirty="0" smtClean="0">
                <a:solidFill>
                  <a:srgbClr val="C00000"/>
                </a:solidFill>
              </a:rPr>
              <a:t>perfused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435" y="5805264"/>
            <a:ext cx="149026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Wasted ventilation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092280" y="2115935"/>
            <a:ext cx="1032086" cy="1941223"/>
            <a:chOff x="1583668" y="1844824"/>
            <a:chExt cx="1728192" cy="2808312"/>
          </a:xfrm>
        </p:grpSpPr>
        <p:sp>
          <p:nvSpPr>
            <p:cNvPr id="33" name="Rectangle 32"/>
            <p:cNvSpPr/>
            <p:nvPr/>
          </p:nvSpPr>
          <p:spPr>
            <a:xfrm>
              <a:off x="2123728" y="1844824"/>
              <a:ext cx="648072" cy="1440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583668" y="3068960"/>
              <a:ext cx="1728192" cy="15841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59764" y="2780928"/>
              <a:ext cx="57600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979712" y="3068960"/>
              <a:ext cx="93610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Flowchart: Direct Access Storage 36"/>
          <p:cNvSpPr/>
          <p:nvPr/>
        </p:nvSpPr>
        <p:spPr>
          <a:xfrm>
            <a:off x="6312179" y="4219645"/>
            <a:ext cx="2592288" cy="1008112"/>
          </a:xfrm>
          <a:prstGeom prst="flowChartMagneticDrum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7185204" y="2115935"/>
            <a:ext cx="846237" cy="138875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609456" y="1864234"/>
            <a:ext cx="0" cy="556654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50101" y="2082489"/>
            <a:ext cx="1897311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If alveolus is </a:t>
            </a:r>
            <a:r>
              <a:rPr lang="en-GB" b="1" i="1" dirty="0" smtClean="0">
                <a:solidFill>
                  <a:srgbClr val="C00000"/>
                </a:solidFill>
              </a:rPr>
              <a:t>perfused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but </a:t>
            </a:r>
            <a:r>
              <a:rPr lang="en-GB" b="1" i="1" u="sng" dirty="0" smtClean="0"/>
              <a:t>NOT</a:t>
            </a:r>
            <a:r>
              <a:rPr lang="en-GB" dirty="0" smtClean="0"/>
              <a:t> 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ventilated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156176" y="4725144"/>
            <a:ext cx="509547" cy="0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85106" y="4462091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PO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baseline="-25000" dirty="0" smtClean="0"/>
              <a:t> </a:t>
            </a:r>
            <a:r>
              <a:rPr lang="en-GB" sz="1400" dirty="0" smtClean="0"/>
              <a:t>= </a:t>
            </a:r>
            <a:r>
              <a:rPr lang="en-GB" sz="1400" b="1" dirty="0" smtClean="0">
                <a:solidFill>
                  <a:srgbClr val="C00000"/>
                </a:solidFill>
              </a:rPr>
              <a:t>40mmHg</a:t>
            </a: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PCO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400" baseline="-25000" dirty="0" smtClean="0"/>
              <a:t> </a:t>
            </a:r>
            <a:r>
              <a:rPr lang="en-GB" sz="1400" dirty="0" smtClean="0"/>
              <a:t>=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45mmHg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3192" y="5615661"/>
            <a:ext cx="149026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C00000"/>
                </a:solidFill>
              </a:rPr>
              <a:t>Wasted ??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5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98884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talked a lot about ventilation in previous lectures, so why don’t we discuss 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Pulmonary Perfusion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57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39552" y="225152"/>
            <a:ext cx="7498080" cy="827584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Circuitry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58101" y="3753134"/>
            <a:ext cx="169721" cy="215552"/>
          </a:xfrm>
          <a:prstGeom prst="straightConnector1">
            <a:avLst/>
          </a:prstGeom>
          <a:ln w="31750">
            <a:solidFill>
              <a:srgbClr val="FFFF00"/>
            </a:solidFill>
            <a:prstDash val="sysDas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83568" y="908720"/>
            <a:ext cx="7949994" cy="5949280"/>
            <a:chOff x="1187624" y="908720"/>
            <a:chExt cx="7949994" cy="59492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492" y="908720"/>
              <a:ext cx="5233732" cy="5949280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4940490" y="1760561"/>
              <a:ext cx="929886" cy="1596788"/>
            </a:xfrm>
            <a:custGeom>
              <a:avLst/>
              <a:gdLst>
                <a:gd name="connsiteX0" fmla="*/ 477671 w 929886"/>
                <a:gd name="connsiteY0" fmla="*/ 0 h 1596788"/>
                <a:gd name="connsiteX1" fmla="*/ 777922 w 929886"/>
                <a:gd name="connsiteY1" fmla="*/ 81887 h 1596788"/>
                <a:gd name="connsiteX2" fmla="*/ 914400 w 929886"/>
                <a:gd name="connsiteY2" fmla="*/ 409433 h 1596788"/>
                <a:gd name="connsiteX3" fmla="*/ 900752 w 929886"/>
                <a:gd name="connsiteY3" fmla="*/ 1173708 h 1596788"/>
                <a:gd name="connsiteX4" fmla="*/ 682388 w 929886"/>
                <a:gd name="connsiteY4" fmla="*/ 1501254 h 1596788"/>
                <a:gd name="connsiteX5" fmla="*/ 0 w 929886"/>
                <a:gd name="connsiteY5" fmla="*/ 1596788 h 159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9886" h="1596788">
                  <a:moveTo>
                    <a:pt x="477671" y="0"/>
                  </a:moveTo>
                  <a:cubicBezTo>
                    <a:pt x="591402" y="6824"/>
                    <a:pt x="705134" y="13648"/>
                    <a:pt x="777922" y="81887"/>
                  </a:cubicBezTo>
                  <a:cubicBezTo>
                    <a:pt x="850710" y="150126"/>
                    <a:pt x="893928" y="227463"/>
                    <a:pt x="914400" y="409433"/>
                  </a:cubicBezTo>
                  <a:cubicBezTo>
                    <a:pt x="934872" y="591403"/>
                    <a:pt x="939421" y="991738"/>
                    <a:pt x="900752" y="1173708"/>
                  </a:cubicBezTo>
                  <a:cubicBezTo>
                    <a:pt x="862083" y="1355678"/>
                    <a:pt x="832513" y="1430741"/>
                    <a:pt x="682388" y="1501254"/>
                  </a:cubicBezTo>
                  <a:cubicBezTo>
                    <a:pt x="532263" y="1571767"/>
                    <a:pt x="266131" y="1584277"/>
                    <a:pt x="0" y="1596788"/>
                  </a:cubicBezTo>
                </a:path>
              </a:pathLst>
            </a:custGeom>
            <a:ln w="31750">
              <a:solidFill>
                <a:schemeClr val="tx1"/>
              </a:solidFill>
              <a:prstDash val="sys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940490" y="3407045"/>
              <a:ext cx="0" cy="526011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ys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4667534" y="3466531"/>
              <a:ext cx="150126" cy="286603"/>
            </a:xfrm>
            <a:custGeom>
              <a:avLst/>
              <a:gdLst>
                <a:gd name="connsiteX0" fmla="*/ 150126 w 150126"/>
                <a:gd name="connsiteY0" fmla="*/ 286603 h 286603"/>
                <a:gd name="connsiteX1" fmla="*/ 0 w 150126"/>
                <a:gd name="connsiteY1" fmla="*/ 0 h 28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126" h="286603">
                  <a:moveTo>
                    <a:pt x="150126" y="286603"/>
                  </a:moveTo>
                  <a:lnTo>
                    <a:pt x="0" y="0"/>
                  </a:lnTo>
                </a:path>
              </a:pathLst>
            </a:cu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98038" y="3101411"/>
              <a:ext cx="560063" cy="2152977"/>
            </a:xfrm>
            <a:custGeom>
              <a:avLst/>
              <a:gdLst>
                <a:gd name="connsiteX0" fmla="*/ 328052 w 560063"/>
                <a:gd name="connsiteY0" fmla="*/ 2152977 h 2152977"/>
                <a:gd name="connsiteX1" fmla="*/ 41449 w 560063"/>
                <a:gd name="connsiteY1" fmla="*/ 1825431 h 2152977"/>
                <a:gd name="connsiteX2" fmla="*/ 505 w 560063"/>
                <a:gd name="connsiteY2" fmla="*/ 733610 h 2152977"/>
                <a:gd name="connsiteX3" fmla="*/ 27801 w 560063"/>
                <a:gd name="connsiteY3" fmla="*/ 365120 h 2152977"/>
                <a:gd name="connsiteX4" fmla="*/ 68744 w 560063"/>
                <a:gd name="connsiteY4" fmla="*/ 92165 h 2152977"/>
                <a:gd name="connsiteX5" fmla="*/ 382643 w 560063"/>
                <a:gd name="connsiteY5" fmla="*/ 10279 h 2152977"/>
                <a:gd name="connsiteX6" fmla="*/ 560063 w 560063"/>
                <a:gd name="connsiteY6" fmla="*/ 296882 h 215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063" h="2152977">
                  <a:moveTo>
                    <a:pt x="328052" y="2152977"/>
                  </a:moveTo>
                  <a:cubicBezTo>
                    <a:pt x="212046" y="2107484"/>
                    <a:pt x="96040" y="2061992"/>
                    <a:pt x="41449" y="1825431"/>
                  </a:cubicBezTo>
                  <a:cubicBezTo>
                    <a:pt x="-13142" y="1588870"/>
                    <a:pt x="2780" y="976995"/>
                    <a:pt x="505" y="733610"/>
                  </a:cubicBezTo>
                  <a:cubicBezTo>
                    <a:pt x="-1770" y="490225"/>
                    <a:pt x="16428" y="472027"/>
                    <a:pt x="27801" y="365120"/>
                  </a:cubicBezTo>
                  <a:cubicBezTo>
                    <a:pt x="39174" y="258213"/>
                    <a:pt x="9604" y="151305"/>
                    <a:pt x="68744" y="92165"/>
                  </a:cubicBezTo>
                  <a:cubicBezTo>
                    <a:pt x="127884" y="33025"/>
                    <a:pt x="300757" y="-23840"/>
                    <a:pt x="382643" y="10279"/>
                  </a:cubicBezTo>
                  <a:cubicBezTo>
                    <a:pt x="464529" y="44398"/>
                    <a:pt x="512296" y="170640"/>
                    <a:pt x="560063" y="296882"/>
                  </a:cubicBezTo>
                </a:path>
              </a:pathLst>
            </a:custGeom>
            <a:ln w="31750">
              <a:solidFill>
                <a:srgbClr val="FFFF00"/>
              </a:solidFill>
              <a:prstDash val="sys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684896" y="3630072"/>
              <a:ext cx="504967" cy="259540"/>
            </a:xfrm>
            <a:custGeom>
              <a:avLst/>
              <a:gdLst>
                <a:gd name="connsiteX0" fmla="*/ 0 w 504967"/>
                <a:gd name="connsiteY0" fmla="*/ 259540 h 259540"/>
                <a:gd name="connsiteX1" fmla="*/ 177420 w 504967"/>
                <a:gd name="connsiteY1" fmla="*/ 41176 h 259540"/>
                <a:gd name="connsiteX2" fmla="*/ 313898 w 504967"/>
                <a:gd name="connsiteY2" fmla="*/ 232 h 259540"/>
                <a:gd name="connsiteX3" fmla="*/ 504967 w 504967"/>
                <a:gd name="connsiteY3" fmla="*/ 27528 h 25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67" h="259540">
                  <a:moveTo>
                    <a:pt x="0" y="259540"/>
                  </a:moveTo>
                  <a:cubicBezTo>
                    <a:pt x="62552" y="171967"/>
                    <a:pt x="125104" y="84394"/>
                    <a:pt x="177420" y="41176"/>
                  </a:cubicBezTo>
                  <a:cubicBezTo>
                    <a:pt x="229736" y="-2042"/>
                    <a:pt x="259307" y="2507"/>
                    <a:pt x="313898" y="232"/>
                  </a:cubicBezTo>
                  <a:cubicBezTo>
                    <a:pt x="368489" y="-2043"/>
                    <a:pt x="436728" y="12742"/>
                    <a:pt x="504967" y="27528"/>
                  </a:cubicBezTo>
                </a:path>
              </a:pathLst>
            </a:custGeom>
            <a:ln w="31750">
              <a:solidFill>
                <a:srgbClr val="FFFF00"/>
              </a:solidFill>
              <a:prstDash val="sys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462818" y="2975212"/>
              <a:ext cx="218492" cy="859809"/>
            </a:xfrm>
            <a:custGeom>
              <a:avLst/>
              <a:gdLst>
                <a:gd name="connsiteX0" fmla="*/ 0 w 218492"/>
                <a:gd name="connsiteY0" fmla="*/ 859809 h 859809"/>
                <a:gd name="connsiteX1" fmla="*/ 150125 w 218492"/>
                <a:gd name="connsiteY1" fmla="*/ 382137 h 859809"/>
                <a:gd name="connsiteX2" fmla="*/ 218364 w 218492"/>
                <a:gd name="connsiteY2" fmla="*/ 136478 h 859809"/>
                <a:gd name="connsiteX3" fmla="*/ 163773 w 218492"/>
                <a:gd name="connsiteY3" fmla="*/ 0 h 85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492" h="859809">
                  <a:moveTo>
                    <a:pt x="0" y="859809"/>
                  </a:moveTo>
                  <a:cubicBezTo>
                    <a:pt x="56865" y="681250"/>
                    <a:pt x="113731" y="502692"/>
                    <a:pt x="150125" y="382137"/>
                  </a:cubicBezTo>
                  <a:cubicBezTo>
                    <a:pt x="186519" y="261582"/>
                    <a:pt x="216089" y="200167"/>
                    <a:pt x="218364" y="136478"/>
                  </a:cubicBezTo>
                  <a:cubicBezTo>
                    <a:pt x="220639" y="72789"/>
                    <a:pt x="192206" y="36394"/>
                    <a:pt x="163773" y="0"/>
                  </a:cubicBezTo>
                </a:path>
              </a:pathLst>
            </a:custGeom>
            <a:ln w="31750">
              <a:solidFill>
                <a:srgbClr val="FFFF00"/>
              </a:solidFill>
              <a:prstDash val="sys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688940" y="1787857"/>
              <a:ext cx="691991" cy="1092402"/>
            </a:xfrm>
            <a:custGeom>
              <a:avLst/>
              <a:gdLst>
                <a:gd name="connsiteX0" fmla="*/ 691991 w 691991"/>
                <a:gd name="connsiteY0" fmla="*/ 1064525 h 1092402"/>
                <a:gd name="connsiteX1" fmla="*/ 350797 w 691991"/>
                <a:gd name="connsiteY1" fmla="*/ 1050877 h 1092402"/>
                <a:gd name="connsiteX2" fmla="*/ 23251 w 691991"/>
                <a:gd name="connsiteY2" fmla="*/ 668740 h 1092402"/>
                <a:gd name="connsiteX3" fmla="*/ 50547 w 691991"/>
                <a:gd name="connsiteY3" fmla="*/ 368489 h 1092402"/>
                <a:gd name="connsiteX4" fmla="*/ 241615 w 691991"/>
                <a:gd name="connsiteY4" fmla="*/ 95534 h 1092402"/>
                <a:gd name="connsiteX5" fmla="*/ 391741 w 691991"/>
                <a:gd name="connsiteY5" fmla="*/ 0 h 109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991" h="1092402">
                  <a:moveTo>
                    <a:pt x="691991" y="1064525"/>
                  </a:moveTo>
                  <a:cubicBezTo>
                    <a:pt x="577122" y="1090683"/>
                    <a:pt x="462254" y="1116841"/>
                    <a:pt x="350797" y="1050877"/>
                  </a:cubicBezTo>
                  <a:cubicBezTo>
                    <a:pt x="239340" y="984913"/>
                    <a:pt x="73293" y="782471"/>
                    <a:pt x="23251" y="668740"/>
                  </a:cubicBezTo>
                  <a:cubicBezTo>
                    <a:pt x="-26791" y="555009"/>
                    <a:pt x="14153" y="464023"/>
                    <a:pt x="50547" y="368489"/>
                  </a:cubicBezTo>
                  <a:cubicBezTo>
                    <a:pt x="86941" y="272955"/>
                    <a:pt x="184749" y="156949"/>
                    <a:pt x="241615" y="95534"/>
                  </a:cubicBezTo>
                  <a:cubicBezTo>
                    <a:pt x="298481" y="34119"/>
                    <a:pt x="345111" y="17059"/>
                    <a:pt x="391741" y="0"/>
                  </a:cubicBezTo>
                </a:path>
              </a:pathLst>
            </a:custGeom>
            <a:ln w="31750">
              <a:solidFill>
                <a:srgbClr val="FFFF00"/>
              </a:solidFill>
              <a:prstDash val="sys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54072" y="5229200"/>
              <a:ext cx="2883546" cy="369332"/>
            </a:xfrm>
            <a:prstGeom prst="rect">
              <a:avLst/>
            </a:prstGeom>
            <a:noFill/>
            <a:ln>
              <a:solidFill>
                <a:srgbClr val="80203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High pressure circulation</a:t>
              </a:r>
              <a:endParaRPr lang="en-US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4309856" y="4653136"/>
              <a:ext cx="1237151" cy="216024"/>
            </a:xfrm>
            <a:prstGeom prst="ellipse">
              <a:avLst/>
            </a:prstGeom>
            <a:noFill/>
            <a:ln>
              <a:solidFill>
                <a:srgbClr val="802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4" idx="5"/>
            </p:cNvCxnSpPr>
            <p:nvPr/>
          </p:nvCxnSpPr>
          <p:spPr>
            <a:xfrm>
              <a:off x="5365830" y="4837524"/>
              <a:ext cx="888242" cy="576342"/>
            </a:xfrm>
            <a:prstGeom prst="straightConnector1">
              <a:avLst/>
            </a:prstGeom>
            <a:ln w="28575">
              <a:solidFill>
                <a:srgbClr val="80203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4427822" y="2708171"/>
              <a:ext cx="1676372" cy="2521030"/>
            </a:xfrm>
            <a:custGeom>
              <a:avLst/>
              <a:gdLst>
                <a:gd name="connsiteX0" fmla="*/ 48644 w 1676372"/>
                <a:gd name="connsiteY0" fmla="*/ 567292 h 2481506"/>
                <a:gd name="connsiteX1" fmla="*/ 7700 w 1676372"/>
                <a:gd name="connsiteY1" fmla="*/ 348928 h 2481506"/>
                <a:gd name="connsiteX2" fmla="*/ 185121 w 1676372"/>
                <a:gd name="connsiteY2" fmla="*/ 103268 h 2481506"/>
                <a:gd name="connsiteX3" fmla="*/ 376190 w 1676372"/>
                <a:gd name="connsiteY3" fmla="*/ 35029 h 2481506"/>
                <a:gd name="connsiteX4" fmla="*/ 1317885 w 1676372"/>
                <a:gd name="connsiteY4" fmla="*/ 35029 h 2481506"/>
                <a:gd name="connsiteX5" fmla="*/ 1645432 w 1676372"/>
                <a:gd name="connsiteY5" fmla="*/ 471757 h 2481506"/>
                <a:gd name="connsiteX6" fmla="*/ 1631784 w 1676372"/>
                <a:gd name="connsiteY6" fmla="*/ 2164080 h 2481506"/>
                <a:gd name="connsiteX7" fmla="*/ 1372477 w 1676372"/>
                <a:gd name="connsiteY7" fmla="*/ 2477978 h 248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6372" h="2481506">
                  <a:moveTo>
                    <a:pt x="48644" y="567292"/>
                  </a:moveTo>
                  <a:cubicBezTo>
                    <a:pt x="16799" y="496778"/>
                    <a:pt x="-15046" y="426265"/>
                    <a:pt x="7700" y="348928"/>
                  </a:cubicBezTo>
                  <a:cubicBezTo>
                    <a:pt x="30446" y="271591"/>
                    <a:pt x="123706" y="155584"/>
                    <a:pt x="185121" y="103268"/>
                  </a:cubicBezTo>
                  <a:cubicBezTo>
                    <a:pt x="246536" y="50952"/>
                    <a:pt x="187396" y="46402"/>
                    <a:pt x="376190" y="35029"/>
                  </a:cubicBezTo>
                  <a:cubicBezTo>
                    <a:pt x="564984" y="23656"/>
                    <a:pt x="1106345" y="-37759"/>
                    <a:pt x="1317885" y="35029"/>
                  </a:cubicBezTo>
                  <a:cubicBezTo>
                    <a:pt x="1529425" y="107817"/>
                    <a:pt x="1593116" y="116915"/>
                    <a:pt x="1645432" y="471757"/>
                  </a:cubicBezTo>
                  <a:cubicBezTo>
                    <a:pt x="1697748" y="826599"/>
                    <a:pt x="1677277" y="1829710"/>
                    <a:pt x="1631784" y="2164080"/>
                  </a:cubicBezTo>
                  <a:cubicBezTo>
                    <a:pt x="1586292" y="2498450"/>
                    <a:pt x="1479384" y="2488214"/>
                    <a:pt x="1372477" y="2477978"/>
                  </a:cubicBezTo>
                </a:path>
              </a:pathLst>
            </a:custGeom>
            <a:ln w="31750">
              <a:solidFill>
                <a:schemeClr val="tx1"/>
              </a:solidFill>
              <a:prstDash val="sysDash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7624" y="1124744"/>
              <a:ext cx="2820900" cy="369332"/>
            </a:xfrm>
            <a:prstGeom prst="rect">
              <a:avLst/>
            </a:prstGeom>
            <a:noFill/>
            <a:ln>
              <a:solidFill>
                <a:srgbClr val="80203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Low pressure circulation</a:t>
              </a:r>
              <a:endParaRPr lang="en-US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232591" y="2420888"/>
              <a:ext cx="1237151" cy="216024"/>
            </a:xfrm>
            <a:prstGeom prst="ellipse">
              <a:avLst/>
            </a:prstGeom>
            <a:noFill/>
            <a:ln>
              <a:solidFill>
                <a:srgbClr val="802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20" idx="2"/>
            </p:cNvCxnSpPr>
            <p:nvPr/>
          </p:nvCxnSpPr>
          <p:spPr>
            <a:xfrm flipH="1" flipV="1">
              <a:off x="3319407" y="1494077"/>
              <a:ext cx="913184" cy="1034823"/>
            </a:xfrm>
            <a:prstGeom prst="straightConnector1">
              <a:avLst/>
            </a:prstGeom>
            <a:ln w="28575">
              <a:solidFill>
                <a:srgbClr val="80203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23528" y="1893919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</a:rPr>
              <a:t>Why??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8264" y="5805264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</a:rPr>
              <a:t>Why??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139136" cy="990600"/>
          </a:xfrm>
        </p:spPr>
        <p:txBody>
          <a:bodyPr/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Blood Supply of the Lung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196752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19956663"/>
              </p:ext>
            </p:extLst>
          </p:nvPr>
        </p:nvGraphicFramePr>
        <p:xfrm>
          <a:off x="251520" y="1268760"/>
          <a:ext cx="8568952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504" y="3591014"/>
            <a:ext cx="4176464" cy="286232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Starts at </a:t>
            </a:r>
            <a:r>
              <a:rPr lang="en-GB" dirty="0" err="1" smtClean="0"/>
              <a:t>Rt</a:t>
            </a:r>
            <a:r>
              <a:rPr lang="en-GB" dirty="0" smtClean="0"/>
              <a:t> atrium → </a:t>
            </a:r>
            <a:r>
              <a:rPr lang="en-GB" dirty="0" err="1" smtClean="0"/>
              <a:t>Rt</a:t>
            </a:r>
            <a:r>
              <a:rPr lang="en-GB" dirty="0" smtClean="0"/>
              <a:t> ventricle → Pulmonary art. </a:t>
            </a:r>
            <a:r>
              <a:rPr lang="en-GB" dirty="0"/>
              <a:t>→ </a:t>
            </a:r>
            <a:r>
              <a:rPr lang="en-GB" dirty="0" smtClean="0"/>
              <a:t>Capillaries </a:t>
            </a:r>
            <a:r>
              <a:rPr lang="en-GB" dirty="0"/>
              <a:t>→ </a:t>
            </a:r>
            <a:r>
              <a:rPr lang="en-GB" dirty="0" smtClean="0"/>
              <a:t>Pulmonary veins </a:t>
            </a:r>
            <a:r>
              <a:rPr lang="en-GB" dirty="0"/>
              <a:t>→ </a:t>
            </a:r>
            <a:r>
              <a:rPr lang="en-GB" dirty="0" smtClean="0"/>
              <a:t>Lt atrium.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Supplies </a:t>
            </a:r>
            <a:r>
              <a:rPr lang="en-GB" b="1" i="1" dirty="0" smtClean="0">
                <a:solidFill>
                  <a:srgbClr val="0070C0"/>
                </a:solidFill>
              </a:rPr>
              <a:t>deoxygenated</a:t>
            </a:r>
            <a:r>
              <a:rPr lang="en-GB" dirty="0" smtClean="0"/>
              <a:t> blood to lungs to become oxygenated.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100% of CO</a:t>
            </a:r>
          </a:p>
          <a:p>
            <a:pPr algn="ctr"/>
            <a:endParaRPr lang="en-GB" dirty="0"/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Low pressure, high flow circulation.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3530039"/>
            <a:ext cx="4248472" cy="313932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Starts from Aorta → Bronchial arteries → capillaries → Bronchial veins which drain either into pulmonary veins (i.e. Lt atrium) or right atrium.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Supplies </a:t>
            </a:r>
            <a:r>
              <a:rPr lang="en-GB" b="1" i="1" dirty="0" smtClean="0">
                <a:solidFill>
                  <a:srgbClr val="C00000"/>
                </a:solidFill>
              </a:rPr>
              <a:t>oxygenated</a:t>
            </a:r>
            <a:r>
              <a:rPr lang="en-GB" dirty="0" smtClean="0"/>
              <a:t> blood to lung tissue.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Approximately 1-2% of CO</a:t>
            </a:r>
          </a:p>
          <a:p>
            <a:pPr algn="ctr"/>
            <a:endParaRPr lang="en-GB" dirty="0" smtClean="0"/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High pressure</a:t>
            </a:r>
            <a:r>
              <a:rPr lang="en-GB" b="1" i="1" dirty="0">
                <a:solidFill>
                  <a:srgbClr val="FF0000"/>
                </a:solidFill>
              </a:rPr>
              <a:t>, </a:t>
            </a:r>
            <a:r>
              <a:rPr lang="en-GB" b="1" i="1" dirty="0" smtClean="0">
                <a:solidFill>
                  <a:srgbClr val="FF0000"/>
                </a:solidFill>
              </a:rPr>
              <a:t>low flow </a:t>
            </a:r>
            <a:r>
              <a:rPr lang="en-GB" b="1" i="1" dirty="0">
                <a:solidFill>
                  <a:srgbClr val="FF0000"/>
                </a:solidFill>
              </a:rPr>
              <a:t>circulation</a:t>
            </a:r>
            <a:r>
              <a:rPr lang="en-GB" b="1" i="1" dirty="0" smtClean="0">
                <a:solidFill>
                  <a:srgbClr val="FF0000"/>
                </a:solidFill>
              </a:rPr>
              <a:t>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3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139136" cy="990600"/>
          </a:xfrm>
        </p:spPr>
        <p:txBody>
          <a:bodyPr/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Bronchial Circulation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196752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4916"/>
            <a:ext cx="4646601" cy="54164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220072" y="1783844"/>
                <a:ext cx="3312368" cy="4093428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 smtClean="0"/>
                  <a:t>Supplies </a:t>
                </a:r>
                <a:r>
                  <a:rPr lang="en-US" sz="2000" dirty="0"/>
                  <a:t>O</a:t>
                </a:r>
                <a:r>
                  <a:rPr lang="en-US" sz="2000" baseline="-25000" dirty="0"/>
                  <a:t>2</a:t>
                </a:r>
                <a:r>
                  <a:rPr lang="en-GB" sz="2000" dirty="0" smtClean="0"/>
                  <a:t>-rich blood to lung tissue. After lung tissue extracts the needed </a:t>
                </a:r>
                <a:r>
                  <a:rPr lang="en-US" sz="2000" dirty="0" smtClean="0"/>
                  <a:t>O</a:t>
                </a:r>
                <a:r>
                  <a:rPr lang="en-US" sz="2000" baseline="-25000" dirty="0" smtClean="0"/>
                  <a:t>2</a:t>
                </a:r>
                <a:r>
                  <a:rPr lang="en-GB" sz="20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/>
                  <a:t>of the resultant deoxygenated blood drains into pulmonary veins (which carry </a:t>
                </a:r>
                <a:r>
                  <a:rPr lang="en-US" sz="2000" dirty="0"/>
                  <a:t>O</a:t>
                </a:r>
                <a:r>
                  <a:rPr lang="en-US" sz="2000" baseline="-25000" dirty="0"/>
                  <a:t>2</a:t>
                </a:r>
                <a:r>
                  <a:rPr lang="en-GB" sz="2000" dirty="0"/>
                  <a:t>-rich </a:t>
                </a:r>
                <a:r>
                  <a:rPr lang="en-GB" sz="2000" dirty="0" smtClean="0"/>
                  <a:t>blood to the Lt atrium) causing </a:t>
                </a:r>
                <a:r>
                  <a:rPr lang="en-GB" sz="2000" b="1" i="1" dirty="0" smtClean="0">
                    <a:solidFill>
                      <a:srgbClr val="0070C0"/>
                    </a:solidFill>
                  </a:rPr>
                  <a:t>venous admixture </a:t>
                </a:r>
                <a:r>
                  <a:rPr lang="en-GB" sz="2000" dirty="0" smtClean="0"/>
                  <a:t>of deoxygenated blood with newly oxygenated blood coming from the pulmonary circulation.</a:t>
                </a:r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783844"/>
                <a:ext cx="3312368" cy="4093428"/>
              </a:xfrm>
              <a:prstGeom prst="rect">
                <a:avLst/>
              </a:prstGeom>
              <a:blipFill rotWithShape="1">
                <a:blip r:embed="rId3"/>
                <a:stretch>
                  <a:fillRect l="-1099" t="-446" r="-2747" b="-1783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951707" y="1927372"/>
            <a:ext cx="93610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4887811" y="2287412"/>
            <a:ext cx="0" cy="36877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9878" y="5975126"/>
            <a:ext cx="301842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C00000"/>
                </a:solidFill>
              </a:rPr>
              <a:t>Venous blood enters the</a:t>
            </a:r>
            <a:r>
              <a:rPr lang="en-US" b="1" i="1" dirty="0">
                <a:solidFill>
                  <a:srgbClr val="C00000"/>
                </a:solidFill>
              </a:rPr>
              <a:t> O</a:t>
            </a:r>
            <a:r>
              <a:rPr lang="en-US" b="1" i="1" baseline="-25000" dirty="0">
                <a:solidFill>
                  <a:srgbClr val="C00000"/>
                </a:solidFill>
              </a:rPr>
              <a:t>2</a:t>
            </a:r>
            <a:r>
              <a:rPr lang="en-GB" b="1" i="1" dirty="0" smtClean="0">
                <a:solidFill>
                  <a:srgbClr val="C00000"/>
                </a:solidFill>
              </a:rPr>
              <a:t>-rich pulmonary vein 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5805264"/>
            <a:ext cx="1620957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C00000"/>
                </a:solidFill>
              </a:rPr>
              <a:t>Anatomic</a:t>
            </a:r>
          </a:p>
          <a:p>
            <a:pPr algn="ctr"/>
            <a:r>
              <a:rPr lang="en-GB" sz="2000" b="1" i="1" dirty="0" err="1" smtClean="0">
                <a:solidFill>
                  <a:srgbClr val="C00000"/>
                </a:solidFill>
              </a:rPr>
              <a:t>Rt</a:t>
            </a:r>
            <a:r>
              <a:rPr lang="en-GB" sz="2000" b="1" i="1" dirty="0" smtClean="0">
                <a:solidFill>
                  <a:srgbClr val="C00000"/>
                </a:solidFill>
              </a:rPr>
              <a:t>-to-Lt Shunt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5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139136" cy="990600"/>
          </a:xfrm>
        </p:spPr>
        <p:txBody>
          <a:bodyPr/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Right-to-Left Shunt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7544" y="1196752"/>
            <a:ext cx="684076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41" y="1228045"/>
            <a:ext cx="5914231" cy="4431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1" y="5733256"/>
            <a:ext cx="7992887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Normally, deoxygenated blood should pass to the lungs to get oxygenated.</a:t>
            </a:r>
          </a:p>
          <a:p>
            <a:pPr algn="ctr"/>
            <a:r>
              <a:rPr lang="en-GB" dirty="0" smtClean="0"/>
              <a:t>If deoxygenated blood bypasses the lungs and enters the left side of the circulation → “</a:t>
            </a:r>
            <a:r>
              <a:rPr lang="en-GB" b="1" i="1" dirty="0" err="1" smtClean="0">
                <a:solidFill>
                  <a:srgbClr val="C00000"/>
                </a:solidFill>
              </a:rPr>
              <a:t>Rt</a:t>
            </a:r>
            <a:r>
              <a:rPr lang="en-GB" b="1" i="1" dirty="0" smtClean="0">
                <a:solidFill>
                  <a:srgbClr val="C00000"/>
                </a:solidFill>
              </a:rPr>
              <a:t>-to-Lt shunt</a:t>
            </a:r>
            <a:r>
              <a:rPr lang="en-GB" dirty="0" smtClean="0"/>
              <a:t>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85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2000</TotalTime>
  <Words>1275</Words>
  <Application>Microsoft Office PowerPoint</Application>
  <PresentationFormat>On-screen Show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Lecture-5 Ventilation Perfusion Ratio</vt:lpstr>
      <vt:lpstr>Objectives</vt:lpstr>
      <vt:lpstr>PowerPoint Presentation</vt:lpstr>
      <vt:lpstr>PowerPoint Presentation</vt:lpstr>
      <vt:lpstr>PowerPoint Presentation</vt:lpstr>
      <vt:lpstr>Circuitry</vt:lpstr>
      <vt:lpstr>Blood Supply of the Lung</vt:lpstr>
      <vt:lpstr>Bronchial Circulation</vt:lpstr>
      <vt:lpstr>Right-to-Left Shunt</vt:lpstr>
      <vt:lpstr>Pulmonary Perfusion</vt:lpstr>
      <vt:lpstr>Pulmonary Blood Flow</vt:lpstr>
      <vt:lpstr>Alveolar Oxygenation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Ventilation/Perfusion Ratio  (V/Q Ratio)</vt:lpstr>
      <vt:lpstr>Variation in V/Q in the zones of the lung</vt:lpstr>
      <vt:lpstr>V/Q Ratio</vt:lpstr>
      <vt:lpstr>Abnormalities in V/Q Ratio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Saja</dc:creator>
  <cp:lastModifiedBy>Maha Saja</cp:lastModifiedBy>
  <cp:revision>205</cp:revision>
  <dcterms:created xsi:type="dcterms:W3CDTF">2019-12-17T08:49:06Z</dcterms:created>
  <dcterms:modified xsi:type="dcterms:W3CDTF">2019-12-28T20:30:32Z</dcterms:modified>
</cp:coreProperties>
</file>