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0" r:id="rId4"/>
    <p:sldId id="258" r:id="rId5"/>
    <p:sldId id="259" r:id="rId6"/>
    <p:sldId id="260" r:id="rId7"/>
    <p:sldId id="261" r:id="rId8"/>
    <p:sldId id="262" r:id="rId9"/>
    <p:sldId id="273" r:id="rId10"/>
    <p:sldId id="263" r:id="rId11"/>
    <p:sldId id="264" r:id="rId12"/>
    <p:sldId id="265" r:id="rId13"/>
    <p:sldId id="269" r:id="rId14"/>
    <p:sldId id="266" r:id="rId15"/>
    <p:sldId id="267" r:id="rId16"/>
    <p:sldId id="26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7" d="100"/>
          <a:sy n="77" d="100"/>
        </p:scale>
        <p:origin x="-1362" y="-312"/>
      </p:cViewPr>
      <p:guideLst>
        <p:guide orient="horz" pos="2160"/>
        <p:guide pos="2880"/>
      </p:guideLst>
    </p:cSldViewPr>
  </p:slideViewPr>
  <p:outlineViewPr>
    <p:cViewPr>
      <p:scale>
        <a:sx n="33" d="100"/>
        <a:sy n="33" d="100"/>
      </p:scale>
      <p:origin x="24" y="93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5D28F-083B-432E-8B66-E5853B0622E7}" type="datetimeFigureOut">
              <a:rPr lang="en-US" smtClean="0"/>
              <a:t>10/22/2019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DCD56-A4A4-49AD-98E4-80B2ED947D94}" type="slidenum">
              <a:rPr lang="en-US" smtClean="0"/>
              <a:t>‹#›</a:t>
            </a:fld>
            <a:endParaRPr lang="en-US"/>
          </a:p>
        </p:txBody>
      </p:sp>
    </p:spTree>
    <p:extLst>
      <p:ext uri="{BB962C8B-B14F-4D97-AF65-F5344CB8AC3E}">
        <p14:creationId xmlns:p14="http://schemas.microsoft.com/office/powerpoint/2010/main" val="257269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133733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416561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13829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4716-A4EC-4469-8A1F-BF46DD2C6CC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61413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84716-A4EC-4469-8A1F-BF46DD2C6CC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74366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84716-A4EC-4469-8A1F-BF46DD2C6CC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251506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84716-A4EC-4469-8A1F-BF46DD2C6CC5}"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94335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84716-A4EC-4469-8A1F-BF46DD2C6CC5}"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64910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84716-A4EC-4469-8A1F-BF46DD2C6CC5}"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195600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4716-A4EC-4469-8A1F-BF46DD2C6CC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3829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84716-A4EC-4469-8A1F-BF46DD2C6CC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5E30C-8DF7-482D-AB23-61F94E386786}" type="slidenum">
              <a:rPr lang="en-US" smtClean="0"/>
              <a:t>‹#›</a:t>
            </a:fld>
            <a:endParaRPr lang="en-US"/>
          </a:p>
        </p:txBody>
      </p:sp>
    </p:spTree>
    <p:extLst>
      <p:ext uri="{BB962C8B-B14F-4D97-AF65-F5344CB8AC3E}">
        <p14:creationId xmlns:p14="http://schemas.microsoft.com/office/powerpoint/2010/main" val="400706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4716-A4EC-4469-8A1F-BF46DD2C6CC5}" type="datetimeFigureOut">
              <a:rPr lang="en-US" smtClean="0"/>
              <a:t>10/22/2019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5E30C-8DF7-482D-AB23-61F94E386786}" type="slidenum">
              <a:rPr lang="en-US" smtClean="0"/>
              <a:t>‹#›</a:t>
            </a:fld>
            <a:endParaRPr lang="en-US"/>
          </a:p>
        </p:txBody>
      </p:sp>
    </p:spTree>
    <p:extLst>
      <p:ext uri="{BB962C8B-B14F-4D97-AF65-F5344CB8AC3E}">
        <p14:creationId xmlns:p14="http://schemas.microsoft.com/office/powerpoint/2010/main" val="201522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206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Simple Spirometry</a:t>
            </a:r>
            <a:endParaRPr lang="en-US" b="1" dirty="0">
              <a:solidFill>
                <a:srgbClr val="00206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Subtitle 2"/>
          <p:cNvSpPr>
            <a:spLocks noGrp="1"/>
          </p:cNvSpPr>
          <p:nvPr>
            <p:ph type="subTitle" idx="1"/>
          </p:nvPr>
        </p:nvSpPr>
        <p:spPr>
          <a:xfrm>
            <a:off x="1403648" y="3429000"/>
            <a:ext cx="6400800" cy="1752600"/>
          </a:xfrm>
        </p:spPr>
        <p:txBody>
          <a:bodyPr/>
          <a:lstStyle/>
          <a:p>
            <a:r>
              <a:rPr lang="en-US" sz="1600" dirty="0" smtClean="0">
                <a:latin typeface="Cambria Math" panose="02040503050406030204" pitchFamily="18" charset="0"/>
                <a:ea typeface="Cambria Math" panose="02040503050406030204" pitchFamily="18" charset="0"/>
              </a:rPr>
              <a:t>By</a:t>
            </a:r>
          </a:p>
          <a:p>
            <a:r>
              <a:rPr lang="en-US" b="1" dirty="0" smtClean="0">
                <a:solidFill>
                  <a:srgbClr val="FF0000"/>
                </a:solidFill>
                <a:latin typeface="Cambria Math" panose="02040503050406030204" pitchFamily="18" charset="0"/>
                <a:ea typeface="Cambria Math" panose="02040503050406030204" pitchFamily="18" charset="0"/>
              </a:rPr>
              <a:t>Dr. Ola </a:t>
            </a:r>
            <a:r>
              <a:rPr lang="en-US" b="1" dirty="0" err="1" smtClean="0">
                <a:solidFill>
                  <a:srgbClr val="FF0000"/>
                </a:solidFill>
                <a:latin typeface="Cambria Math" panose="02040503050406030204" pitchFamily="18" charset="0"/>
                <a:ea typeface="Cambria Math" panose="02040503050406030204" pitchFamily="18" charset="0"/>
              </a:rPr>
              <a:t>Mawlana</a:t>
            </a:r>
            <a:endParaRPr lang="en-US" b="1" dirty="0">
              <a:solidFill>
                <a:srgbClr val="FF000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808515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Lung Volumes &amp; Capacities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normAutofit/>
          </a:bodyPr>
          <a:lstStyle/>
          <a:p>
            <a:pPr marL="0" lvl="0" indent="0" fontAlgn="base">
              <a:spcBef>
                <a:spcPct val="0"/>
              </a:spcBef>
              <a:spcAft>
                <a:spcPct val="0"/>
              </a:spcAft>
              <a:buNone/>
            </a:pPr>
            <a:r>
              <a:rPr lang="en-US" altLang="en-US" sz="2000" b="1" dirty="0">
                <a:solidFill>
                  <a:srgbClr val="FF0000"/>
                </a:solidFill>
                <a:latin typeface="Cambria Math" panose="02040503050406030204" pitchFamily="18" charset="0"/>
                <a:ea typeface="Cambria Math" panose="02040503050406030204" pitchFamily="18" charset="0"/>
                <a:cs typeface="Arial" charset="0"/>
              </a:rPr>
              <a:t>1.  </a:t>
            </a:r>
            <a:r>
              <a:rPr lang="en-US" altLang="en-US" sz="2400" b="1" dirty="0">
                <a:solidFill>
                  <a:srgbClr val="FF0000"/>
                </a:solidFill>
                <a:latin typeface="Cambria Math" panose="02040503050406030204" pitchFamily="18" charset="0"/>
                <a:ea typeface="Cambria Math" panose="02040503050406030204" pitchFamily="18" charset="0"/>
                <a:cs typeface="Arial" charset="0"/>
              </a:rPr>
              <a:t>TIDAL VOLUME (TV)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Volume </a:t>
            </a:r>
            <a:r>
              <a:rPr lang="en-US" altLang="en-US" sz="2400" dirty="0">
                <a:solidFill>
                  <a:srgbClr val="002060"/>
                </a:solidFill>
                <a:latin typeface="Cambria Math" panose="02040503050406030204" pitchFamily="18" charset="0"/>
                <a:ea typeface="Cambria Math" panose="02040503050406030204" pitchFamily="18" charset="0"/>
                <a:cs typeface="Arial" charset="0"/>
              </a:rPr>
              <a:t>of air inspired or expired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during normal (quit) breathing</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N =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500 ml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or 0.5 L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(male </a:t>
            </a:r>
            <a:r>
              <a:rPr lang="en-US" altLang="en-US" sz="2400" dirty="0">
                <a:solidFill>
                  <a:srgbClr val="002060"/>
                </a:solidFill>
                <a:latin typeface="Cambria Math" panose="02040503050406030204" pitchFamily="18" charset="0"/>
                <a:ea typeface="Cambria Math" panose="02040503050406030204" pitchFamily="18" charset="0"/>
                <a:cs typeface="Arial" charset="0"/>
              </a:rPr>
              <a:t>and female)</a:t>
            </a:r>
          </a:p>
          <a:p>
            <a:pPr marL="0" lvl="0" indent="0" fontAlgn="base">
              <a:spcBef>
                <a:spcPct val="0"/>
              </a:spcBef>
              <a:spcAft>
                <a:spcPct val="0"/>
              </a:spcAft>
              <a:buNone/>
            </a:pPr>
            <a:endParaRPr lang="en-US" altLang="en-US" sz="2400" dirty="0">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b="1" dirty="0">
                <a:solidFill>
                  <a:srgbClr val="FF0000"/>
                </a:solidFill>
                <a:latin typeface="Cambria Math" panose="02040503050406030204" pitchFamily="18" charset="0"/>
                <a:ea typeface="Cambria Math" panose="02040503050406030204" pitchFamily="18" charset="0"/>
                <a:cs typeface="Arial" charset="0"/>
              </a:rPr>
              <a:t>2.  INSPIRATORY RESERVE VOLUME (IRV)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a:solidFill>
                  <a:srgbClr val="002060"/>
                </a:solidFill>
                <a:latin typeface="Cambria Math" panose="02040503050406030204" pitchFamily="18" charset="0"/>
                <a:ea typeface="Cambria Math" panose="02040503050406030204" pitchFamily="18" charset="0"/>
                <a:cs typeface="Arial" charset="0"/>
              </a:rPr>
              <a:t>extra volume of air that can be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inspired </a:t>
            </a:r>
            <a:r>
              <a:rPr lang="en-US" altLang="en-US" sz="2400" dirty="0">
                <a:solidFill>
                  <a:srgbClr val="002060"/>
                </a:solidFill>
                <a:latin typeface="Cambria Math" panose="02040503050406030204" pitchFamily="18" charset="0"/>
                <a:ea typeface="Cambria Math" panose="02040503050406030204" pitchFamily="18" charset="0"/>
                <a:cs typeface="Arial" charset="0"/>
              </a:rPr>
              <a:t>by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a maximal inspiratory effort after </a:t>
            </a:r>
            <a:r>
              <a:rPr lang="en-US" altLang="en-US" sz="2400" dirty="0">
                <a:solidFill>
                  <a:srgbClr val="002060"/>
                </a:solidFill>
                <a:latin typeface="Cambria Math" panose="02040503050406030204" pitchFamily="18" charset="0"/>
                <a:ea typeface="Cambria Math" panose="02040503050406030204" pitchFamily="18" charset="0"/>
                <a:cs typeface="Arial" charset="0"/>
              </a:rPr>
              <a:t>normal inspiration.</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Average :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3000 ml or 3 L</a:t>
            </a:r>
          </a:p>
          <a:p>
            <a:pPr marL="0" lvl="0" indent="0" fontAlgn="base">
              <a:spcBef>
                <a:spcPct val="0"/>
              </a:spcBef>
              <a:spcAft>
                <a:spcPct val="0"/>
              </a:spcAft>
              <a:buNone/>
            </a:pP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Male : 3.3 L              Female : 1.9 L</a:t>
            </a:r>
          </a:p>
          <a:p>
            <a:pPr marL="0" lvl="0" indent="0" fontAlgn="base">
              <a:spcBef>
                <a:spcPct val="0"/>
              </a:spcBef>
              <a:spcAft>
                <a:spcPct val="0"/>
              </a:spcAft>
              <a:buNone/>
            </a:pPr>
            <a:endParaRPr lang="en-US" altLang="en-US" sz="2000" dirty="0" smtClean="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000" dirty="0" smtClean="0">
                <a:solidFill>
                  <a:srgbClr val="002060"/>
                </a:solidFill>
                <a:latin typeface="Cambria Math" panose="02040503050406030204" pitchFamily="18" charset="0"/>
                <a:ea typeface="Cambria Math" panose="02040503050406030204" pitchFamily="18" charset="0"/>
                <a:cs typeface="Arial" charset="0"/>
              </a:rPr>
              <a:t> </a:t>
            </a:r>
            <a:endParaRPr lang="en-US" dirty="0"/>
          </a:p>
        </p:txBody>
      </p:sp>
    </p:spTree>
    <p:extLst>
      <p:ext uri="{BB962C8B-B14F-4D97-AF65-F5344CB8AC3E}">
        <p14:creationId xmlns:p14="http://schemas.microsoft.com/office/powerpoint/2010/main" val="3669094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040560"/>
          </a:xfrm>
        </p:spPr>
        <p:txBody>
          <a:bodyPr>
            <a:normAutofit/>
          </a:bodyPr>
          <a:lstStyle/>
          <a:p>
            <a:pPr marL="0" lvl="0" indent="0" fontAlgn="base">
              <a:spcBef>
                <a:spcPct val="0"/>
              </a:spcBef>
              <a:spcAft>
                <a:spcPct val="0"/>
              </a:spcAft>
              <a:buNone/>
            </a:pPr>
            <a:r>
              <a:rPr lang="en-US" altLang="en-US" sz="20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3</a:t>
            </a: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EXPIRATORY RESERVE VOLUME (ERV)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a:solidFill>
                  <a:srgbClr val="002060"/>
                </a:solidFill>
                <a:latin typeface="Cambria Math" panose="02040503050406030204" pitchFamily="18" charset="0"/>
                <a:ea typeface="Cambria Math" panose="02040503050406030204" pitchFamily="18" charset="0"/>
                <a:cs typeface="Arial" charset="0"/>
              </a:rPr>
              <a:t>extra volume of air that can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be expired </a:t>
            </a:r>
            <a:r>
              <a:rPr lang="en-US" altLang="en-US" sz="2400" dirty="0">
                <a:solidFill>
                  <a:srgbClr val="002060"/>
                </a:solidFill>
                <a:latin typeface="Cambria Math" panose="02040503050406030204" pitchFamily="18" charset="0"/>
                <a:ea typeface="Cambria Math" panose="02040503050406030204" pitchFamily="18" charset="0"/>
                <a:cs typeface="Arial" charset="0"/>
              </a:rPr>
              <a:t>by forceful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expiration after </a:t>
            </a:r>
            <a:r>
              <a:rPr lang="en-US" altLang="en-US" sz="2400" dirty="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end of </a:t>
            </a:r>
            <a:r>
              <a:rPr lang="en-US" altLang="en-US" sz="2400" dirty="0">
                <a:solidFill>
                  <a:srgbClr val="002060"/>
                </a:solidFill>
                <a:latin typeface="Cambria Math" panose="02040503050406030204" pitchFamily="18" charset="0"/>
                <a:ea typeface="Cambria Math" panose="02040503050406030204" pitchFamily="18" charset="0"/>
                <a:cs typeface="Arial" charset="0"/>
              </a:rPr>
              <a:t>a normal tidal expiration.</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Average :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1100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ml or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1.1 L</a:t>
            </a:r>
            <a:endParaRPr lang="en-US" altLang="en-US" sz="2400" b="1"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Male</a:t>
            </a: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1 L             Female : 700  ml</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endParaRPr lang="en-US" altLang="en-US" sz="2400" dirty="0" smtClean="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defRPr/>
            </a:pPr>
            <a:r>
              <a:rPr lang="en-US" sz="2400" b="1" dirty="0" smtClean="0">
                <a:solidFill>
                  <a:srgbClr val="FF0000"/>
                </a:solidFill>
                <a:latin typeface="Cambria Math" panose="02040503050406030204" pitchFamily="18" charset="0"/>
                <a:ea typeface="Cambria Math" panose="02040503050406030204" pitchFamily="18" charset="0"/>
                <a:cs typeface="Arial" charset="0"/>
              </a:rPr>
              <a:t>4.   RESIDUAL </a:t>
            </a:r>
            <a:r>
              <a:rPr lang="en-US" sz="2400" b="1" dirty="0">
                <a:solidFill>
                  <a:srgbClr val="FF0000"/>
                </a:solidFill>
                <a:latin typeface="Cambria Math" panose="02040503050406030204" pitchFamily="18" charset="0"/>
                <a:ea typeface="Cambria Math" panose="02040503050406030204" pitchFamily="18" charset="0"/>
                <a:cs typeface="Arial" charset="0"/>
              </a:rPr>
              <a:t>VOLUME (RV)</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sz="2400" dirty="0">
                <a:solidFill>
                  <a:srgbClr val="002060"/>
                </a:solidFill>
                <a:latin typeface="Cambria Math" panose="02040503050406030204" pitchFamily="18" charset="0"/>
                <a:ea typeface="Cambria Math" panose="02040503050406030204" pitchFamily="18" charset="0"/>
                <a:cs typeface="Arial" charset="0"/>
              </a:rPr>
              <a:t>volume of air remaining in the </a:t>
            </a:r>
            <a:r>
              <a:rPr lang="en-US" sz="2400" dirty="0" smtClean="0">
                <a:solidFill>
                  <a:srgbClr val="002060"/>
                </a:solidFill>
                <a:latin typeface="Cambria Math" panose="02040503050406030204" pitchFamily="18" charset="0"/>
                <a:ea typeface="Cambria Math" panose="02040503050406030204" pitchFamily="18" charset="0"/>
                <a:cs typeface="Arial" charset="0"/>
              </a:rPr>
              <a:t>lungs </a:t>
            </a:r>
            <a:r>
              <a:rPr lang="en-US" sz="2400" dirty="0">
                <a:solidFill>
                  <a:srgbClr val="002060"/>
                </a:solidFill>
                <a:latin typeface="Cambria Math" panose="02040503050406030204" pitchFamily="18" charset="0"/>
                <a:ea typeface="Cambria Math" panose="02040503050406030204" pitchFamily="18" charset="0"/>
                <a:cs typeface="Arial" charset="0"/>
              </a:rPr>
              <a:t>after the most forceful expiration.</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Average : </a:t>
            </a:r>
            <a:r>
              <a:rPr lang="en-US" sz="2400" b="1" dirty="0" smtClean="0">
                <a:solidFill>
                  <a:srgbClr val="002060"/>
                </a:solidFill>
                <a:latin typeface="Cambria Math" panose="02040503050406030204" pitchFamily="18" charset="0"/>
                <a:ea typeface="Cambria Math" panose="02040503050406030204" pitchFamily="18" charset="0"/>
                <a:cs typeface="Arial" charset="0"/>
              </a:rPr>
              <a:t>1.2 L</a:t>
            </a:r>
          </a:p>
          <a:p>
            <a:pPr marL="457200" lvl="0" indent="-457200" fontAlgn="base">
              <a:spcBef>
                <a:spcPct val="0"/>
              </a:spcBef>
              <a:spcAft>
                <a:spcPct val="0"/>
              </a:spcAft>
              <a:buNone/>
              <a:defRPr/>
            </a:pPr>
            <a:r>
              <a:rPr lang="en-US" sz="2400" dirty="0" smtClean="0">
                <a:solidFill>
                  <a:srgbClr val="002060"/>
                </a:solidFill>
                <a:latin typeface="Cambria Math" panose="02040503050406030204" pitchFamily="18" charset="0"/>
                <a:ea typeface="Cambria Math" panose="02040503050406030204" pitchFamily="18" charset="0"/>
                <a:cs typeface="Arial" charset="0"/>
              </a:rPr>
              <a:t>( RV &amp; FRC can not be </a:t>
            </a:r>
            <a:r>
              <a:rPr lang="en-US" sz="2400" smtClean="0">
                <a:solidFill>
                  <a:srgbClr val="002060"/>
                </a:solidFill>
                <a:latin typeface="Cambria Math" panose="02040503050406030204" pitchFamily="18" charset="0"/>
                <a:ea typeface="Cambria Math" panose="02040503050406030204" pitchFamily="18" charset="0"/>
                <a:cs typeface="Arial" charset="0"/>
              </a:rPr>
              <a:t>measured directly  </a:t>
            </a:r>
            <a:r>
              <a:rPr lang="en-US" sz="2400" dirty="0" smtClean="0">
                <a:solidFill>
                  <a:srgbClr val="002060"/>
                </a:solidFill>
                <a:latin typeface="Cambria Math" panose="02040503050406030204" pitchFamily="18" charset="0"/>
                <a:ea typeface="Cambria Math" panose="02040503050406030204" pitchFamily="18" charset="0"/>
                <a:cs typeface="Arial" charset="0"/>
              </a:rPr>
              <a:t>by Spirometry but measured by Hilum dilution method</a:t>
            </a:r>
            <a:endParaRPr 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endParaRPr lang="en-US" dirty="0"/>
          </a:p>
        </p:txBody>
      </p:sp>
    </p:spTree>
    <p:extLst>
      <p:ext uri="{BB962C8B-B14F-4D97-AF65-F5344CB8AC3E}">
        <p14:creationId xmlns:p14="http://schemas.microsoft.com/office/powerpoint/2010/main" val="557721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741987"/>
          </a:xfrm>
        </p:spPr>
        <p:txBody>
          <a:bodyPr>
            <a:normAutofit/>
          </a:bodyPr>
          <a:lstStyle/>
          <a:p>
            <a:pPr marL="0" lvl="0" indent="0" fontAlgn="base">
              <a:spcBef>
                <a:spcPct val="0"/>
              </a:spcBef>
              <a:spcAft>
                <a:spcPct val="0"/>
              </a:spcAft>
              <a:buNone/>
              <a:defRPr/>
            </a:pPr>
            <a:r>
              <a:rPr 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5.  INSPIRATORY CAPACITY (IC)</a:t>
            </a:r>
          </a:p>
          <a:p>
            <a:pPr marL="0" lvl="0" indent="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Volume </a:t>
            </a:r>
            <a:r>
              <a:rPr lang="en-US" sz="2400" dirty="0">
                <a:solidFill>
                  <a:srgbClr val="002060"/>
                </a:solidFill>
                <a:latin typeface="Cambria Math" panose="02040503050406030204" pitchFamily="18" charset="0"/>
                <a:ea typeface="Cambria Math" panose="02040503050406030204" pitchFamily="18" charset="0"/>
                <a:cs typeface="Arial" charset="0"/>
              </a:rPr>
              <a:t>of air inspired by a </a:t>
            </a:r>
            <a:r>
              <a:rPr lang="en-US" sz="2400" dirty="0" smtClean="0">
                <a:solidFill>
                  <a:srgbClr val="002060"/>
                </a:solidFill>
                <a:latin typeface="Cambria Math" panose="02040503050406030204" pitchFamily="18" charset="0"/>
                <a:ea typeface="Cambria Math" panose="02040503050406030204" pitchFamily="18" charset="0"/>
                <a:cs typeface="Arial" charset="0"/>
              </a:rPr>
              <a:t>maximal </a:t>
            </a:r>
            <a:r>
              <a:rPr lang="en-US" sz="2400" dirty="0">
                <a:solidFill>
                  <a:srgbClr val="002060"/>
                </a:solidFill>
                <a:latin typeface="Cambria Math" panose="02040503050406030204" pitchFamily="18" charset="0"/>
                <a:ea typeface="Cambria Math" panose="02040503050406030204" pitchFamily="18" charset="0"/>
                <a:cs typeface="Arial" charset="0"/>
              </a:rPr>
              <a:t>inspiratory effort </a:t>
            </a:r>
            <a:endParaRPr lang="en-US" sz="2400" dirty="0" smtClean="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a:t>
            </a:r>
            <a:r>
              <a:rPr lang="en-US" sz="2400" dirty="0" smtClean="0">
                <a:solidFill>
                  <a:srgbClr val="002060"/>
                </a:solidFill>
                <a:latin typeface="Cambria Math" panose="02040503050406030204" pitchFamily="18" charset="0"/>
                <a:ea typeface="Cambria Math" panose="02040503050406030204" pitchFamily="18" charset="0"/>
                <a:cs typeface="Arial" charset="0"/>
              </a:rPr>
              <a:t>        after </a:t>
            </a:r>
            <a:r>
              <a:rPr lang="en-US" sz="2400" dirty="0">
                <a:solidFill>
                  <a:srgbClr val="002060"/>
                </a:solidFill>
                <a:latin typeface="Cambria Math" panose="02040503050406030204" pitchFamily="18" charset="0"/>
                <a:ea typeface="Cambria Math" panose="02040503050406030204" pitchFamily="18" charset="0"/>
                <a:cs typeface="Arial" charset="0"/>
              </a:rPr>
              <a:t>normal expiration.</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TV + IRV </a:t>
            </a:r>
            <a:r>
              <a:rPr lang="en-US" sz="2400" dirty="0" smtClean="0">
                <a:solidFill>
                  <a:srgbClr val="002060"/>
                </a:solidFill>
                <a:latin typeface="Cambria Math" panose="02040503050406030204" pitchFamily="18" charset="0"/>
                <a:ea typeface="Cambria Math" panose="02040503050406030204" pitchFamily="18" charset="0"/>
                <a:cs typeface="Arial" charset="0"/>
              </a:rPr>
              <a:t>– </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a:t>
            </a:r>
            <a:r>
              <a:rPr lang="en-US" sz="2400" dirty="0" smtClean="0">
                <a:solidFill>
                  <a:srgbClr val="002060"/>
                </a:solidFill>
                <a:latin typeface="Cambria Math" panose="02040503050406030204" pitchFamily="18" charset="0"/>
                <a:ea typeface="Cambria Math" panose="02040503050406030204" pitchFamily="18" charset="0"/>
                <a:cs typeface="Arial" charset="0"/>
              </a:rPr>
              <a:t>     -  </a:t>
            </a:r>
            <a:r>
              <a:rPr lang="en-US" sz="2400" dirty="0">
                <a:solidFill>
                  <a:srgbClr val="002060"/>
                </a:solidFill>
                <a:latin typeface="Cambria Math" panose="02040503050406030204" pitchFamily="18" charset="0"/>
                <a:ea typeface="Cambria Math" panose="02040503050406030204" pitchFamily="18" charset="0"/>
                <a:cs typeface="Arial" charset="0"/>
              </a:rPr>
              <a:t>Average : </a:t>
            </a:r>
            <a:r>
              <a:rPr lang="en-US" sz="2400" b="1" dirty="0" smtClean="0">
                <a:solidFill>
                  <a:srgbClr val="002060"/>
                </a:solidFill>
                <a:latin typeface="Cambria Math" panose="02040503050406030204" pitchFamily="18" charset="0"/>
                <a:ea typeface="Cambria Math" panose="02040503050406030204" pitchFamily="18" charset="0"/>
                <a:cs typeface="Arial" charset="0"/>
              </a:rPr>
              <a:t>3.5 L</a:t>
            </a:r>
            <a:endParaRPr lang="en-US" sz="2400" b="1"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Male : 3.8 L        Female  2.4 L</a:t>
            </a:r>
          </a:p>
          <a:p>
            <a:pPr marL="0" lvl="0" indent="0" fontAlgn="base">
              <a:spcBef>
                <a:spcPct val="0"/>
              </a:spcBef>
              <a:spcAft>
                <a:spcPct val="0"/>
              </a:spcAft>
              <a:buNone/>
              <a:defRPr/>
            </a:pPr>
            <a:endParaRPr lang="en-US" sz="2400" dirty="0">
              <a:solidFill>
                <a:srgbClr val="002060"/>
              </a:solidFill>
              <a:latin typeface="Cambria Math" panose="02040503050406030204" pitchFamily="18" charset="0"/>
              <a:ea typeface="Cambria Math" panose="02040503050406030204" pitchFamily="18" charset="0"/>
              <a:cs typeface="Arial" charset="0"/>
            </a:endParaRPr>
          </a:p>
          <a:p>
            <a:pPr marL="457200" lvl="0" indent="-457200" fontAlgn="base">
              <a:spcBef>
                <a:spcPct val="0"/>
              </a:spcBef>
              <a:spcAft>
                <a:spcPct val="0"/>
              </a:spcAft>
              <a:buFontTx/>
              <a:buAutoNum type="arabicPeriod" startAt="6"/>
              <a:defRPr/>
            </a:pPr>
            <a:r>
              <a:rPr 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FUNCTIONAL RESIDUAL CAPACITY (FRC)</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t>
            </a:r>
            <a:r>
              <a:rPr lang="en-US" sz="2400" dirty="0" smtClean="0">
                <a:solidFill>
                  <a:srgbClr val="002060"/>
                </a:solidFill>
                <a:latin typeface="Cambria Math" panose="02040503050406030204" pitchFamily="18" charset="0"/>
                <a:ea typeface="Cambria Math" panose="02040503050406030204" pitchFamily="18" charset="0"/>
                <a:cs typeface="Arial" charset="0"/>
              </a:rPr>
              <a:t>The </a:t>
            </a:r>
            <a:r>
              <a:rPr lang="en-US" sz="2400" dirty="0">
                <a:solidFill>
                  <a:srgbClr val="002060"/>
                </a:solidFill>
                <a:latin typeface="Cambria Math" panose="02040503050406030204" pitchFamily="18" charset="0"/>
                <a:ea typeface="Cambria Math" panose="02040503050406030204" pitchFamily="18" charset="0"/>
                <a:cs typeface="Arial" charset="0"/>
              </a:rPr>
              <a:t>amount of air that remains in the </a:t>
            </a:r>
            <a:r>
              <a:rPr lang="en-US" sz="2400" dirty="0" smtClean="0">
                <a:solidFill>
                  <a:srgbClr val="002060"/>
                </a:solidFill>
                <a:latin typeface="Cambria Math" panose="02040503050406030204" pitchFamily="18" charset="0"/>
                <a:ea typeface="Cambria Math" panose="02040503050406030204" pitchFamily="18" charset="0"/>
                <a:cs typeface="Arial" charset="0"/>
              </a:rPr>
              <a:t>lungs </a:t>
            </a:r>
            <a:r>
              <a:rPr lang="en-US" sz="2400" dirty="0">
                <a:solidFill>
                  <a:srgbClr val="002060"/>
                </a:solidFill>
                <a:latin typeface="Cambria Math" panose="02040503050406030204" pitchFamily="18" charset="0"/>
                <a:ea typeface="Cambria Math" panose="02040503050406030204" pitchFamily="18" charset="0"/>
                <a:cs typeface="Arial" charset="0"/>
              </a:rPr>
              <a:t>at the end of normal expiration.</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ERV + RV</a:t>
            </a:r>
          </a:p>
          <a:p>
            <a:pPr marL="457200" lvl="0" indent="-457200" fontAlgn="base">
              <a:spcBef>
                <a:spcPct val="0"/>
              </a:spcBef>
              <a:spcAft>
                <a:spcPct val="0"/>
              </a:spcAft>
              <a:buNone/>
              <a:defRPr/>
            </a:pPr>
            <a:r>
              <a:rPr lang="en-US" sz="2400" dirty="0">
                <a:solidFill>
                  <a:srgbClr val="002060"/>
                </a:solidFill>
                <a:latin typeface="Cambria Math" panose="02040503050406030204" pitchFamily="18" charset="0"/>
                <a:ea typeface="Cambria Math" panose="02040503050406030204" pitchFamily="18" charset="0"/>
                <a:cs typeface="Arial" charset="0"/>
              </a:rPr>
              <a:t>       -  A</a:t>
            </a:r>
            <a:r>
              <a:rPr lang="en-US" sz="2400" dirty="0" smtClean="0">
                <a:solidFill>
                  <a:srgbClr val="002060"/>
                </a:solidFill>
                <a:latin typeface="Cambria Math" panose="02040503050406030204" pitchFamily="18" charset="0"/>
                <a:ea typeface="Cambria Math" panose="02040503050406030204" pitchFamily="18" charset="0"/>
                <a:cs typeface="Arial" charset="0"/>
              </a:rPr>
              <a:t>verage : </a:t>
            </a:r>
            <a:r>
              <a:rPr lang="en-US" sz="2400" b="1" dirty="0" smtClean="0">
                <a:solidFill>
                  <a:srgbClr val="002060"/>
                </a:solidFill>
                <a:latin typeface="Cambria Math" panose="02040503050406030204" pitchFamily="18" charset="0"/>
                <a:ea typeface="Cambria Math" panose="02040503050406030204" pitchFamily="18" charset="0"/>
                <a:cs typeface="Arial" charset="0"/>
              </a:rPr>
              <a:t>2.3 </a:t>
            </a:r>
            <a:r>
              <a:rPr lang="en-US" sz="2400" b="1" dirty="0">
                <a:solidFill>
                  <a:srgbClr val="002060"/>
                </a:solidFill>
                <a:latin typeface="Cambria Math" panose="02040503050406030204" pitchFamily="18" charset="0"/>
                <a:ea typeface="Cambria Math" panose="02040503050406030204" pitchFamily="18" charset="0"/>
                <a:cs typeface="Arial" charset="0"/>
              </a:rPr>
              <a:t>L</a:t>
            </a:r>
          </a:p>
          <a:p>
            <a:pPr marL="457200" lvl="0" indent="-457200" fontAlgn="base">
              <a:spcBef>
                <a:spcPct val="0"/>
              </a:spcBef>
              <a:spcAft>
                <a:spcPct val="0"/>
              </a:spcAft>
              <a:buNone/>
              <a:defRPr/>
            </a:pPr>
            <a:endParaRPr lang="en-US" sz="2000" dirty="0">
              <a:latin typeface="Cambria Math" panose="02040503050406030204" pitchFamily="18" charset="0"/>
              <a:ea typeface="Cambria Math" panose="02040503050406030204" pitchFamily="18" charset="0"/>
              <a:cs typeface="Arial" charset="0"/>
            </a:endParaRPr>
          </a:p>
          <a:p>
            <a:endParaRPr lang="en-US" dirty="0"/>
          </a:p>
        </p:txBody>
      </p:sp>
    </p:spTree>
    <p:extLst>
      <p:ext uri="{BB962C8B-B14F-4D97-AF65-F5344CB8AC3E}">
        <p14:creationId xmlns:p14="http://schemas.microsoft.com/office/powerpoint/2010/main" val="1752802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21"/>
          </a:xfrm>
        </p:spPr>
        <p:txBody>
          <a:bodyPr>
            <a:normAutofit/>
          </a:bodyPr>
          <a:lstStyle/>
          <a:p>
            <a:pPr marL="0" lvl="0" indent="0" algn="just" fontAlgn="base">
              <a:spcBef>
                <a:spcPct val="0"/>
              </a:spcBef>
              <a:spcAft>
                <a:spcPct val="0"/>
              </a:spcAft>
              <a:buNone/>
            </a:pPr>
            <a:r>
              <a:rPr lang="en-US" altLang="en-US" sz="22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7. </a:t>
            </a: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t>
            </a: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VITAL CAPACITY (VC)</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The volume of air that can be maximally expired after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maximum inspiration..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ar-SA"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a:solidFill>
                  <a:srgbClr val="002060"/>
                </a:solidFill>
                <a:latin typeface="Cambria Math" panose="02040503050406030204" pitchFamily="18" charset="0"/>
                <a:ea typeface="Cambria Math" panose="02040503050406030204" pitchFamily="18" charset="0"/>
                <a:cs typeface="Arial" charset="0"/>
              </a:rPr>
              <a:t>  = TV + IRV</a:t>
            </a:r>
            <a:r>
              <a:rPr lang="ar-SA"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a:solidFill>
                  <a:srgbClr val="002060"/>
                </a:solidFill>
                <a:latin typeface="Cambria Math" panose="02040503050406030204" pitchFamily="18" charset="0"/>
                <a:ea typeface="Cambria Math" panose="02040503050406030204" pitchFamily="18" charset="0"/>
                <a:cs typeface="Arial" charset="0"/>
              </a:rPr>
              <a:t>ERV</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Average :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4600 ml or 4.6 L</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Male : 4.8 L             Female : 3.1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L</a:t>
            </a:r>
          </a:p>
          <a:p>
            <a:pPr marL="0" lvl="0" indent="0" algn="just" fontAlgn="base">
              <a:spcBef>
                <a:spcPct val="0"/>
              </a:spcBef>
              <a:spcAft>
                <a:spcPct val="0"/>
              </a:spcAft>
              <a:buNone/>
            </a:pPr>
            <a:endParaRPr lang="en-US" altLang="en-US" sz="2200" dirty="0">
              <a:solidFill>
                <a:srgbClr val="00206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None/>
            </a:pP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8</a:t>
            </a: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TOTAL  LUNG  CAPACITY (TLC)</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Is the maximum volume to which the lungs can be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expanded with the greatest </a:t>
            </a:r>
            <a:r>
              <a:rPr lang="en-US" altLang="en-US" sz="2400" smtClean="0">
                <a:solidFill>
                  <a:srgbClr val="002060"/>
                </a:solidFill>
                <a:latin typeface="Cambria Math" panose="02040503050406030204" pitchFamily="18" charset="0"/>
                <a:ea typeface="Cambria Math" panose="02040503050406030204" pitchFamily="18" charset="0"/>
                <a:cs typeface="Arial" charset="0"/>
              </a:rPr>
              <a:t>possible effort</a:t>
            </a:r>
            <a:endParaRPr lang="en-US" altLang="en-US" sz="2400" dirty="0" smtClean="0">
              <a:solidFill>
                <a:srgbClr val="002060"/>
              </a:solidFill>
              <a:latin typeface="Cambria Math" panose="02040503050406030204" pitchFamily="18" charset="0"/>
              <a:ea typeface="Cambria Math" panose="02040503050406030204" pitchFamily="18" charset="0"/>
              <a:cs typeface="Arial" charset="0"/>
            </a:endParaRPr>
          </a:p>
          <a:p>
            <a:pPr marL="0" indent="0" algn="just">
              <a:buNone/>
            </a:pPr>
            <a:r>
              <a:rPr 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t>
            </a:r>
            <a:r>
              <a:rPr 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t>
            </a:r>
            <a:r>
              <a:rPr lang="en-US" sz="2400" b="1" dirty="0" smtClean="0">
                <a:solidFill>
                  <a:srgbClr val="002060"/>
                </a:solidFill>
                <a:latin typeface="Cambria Math" panose="02040503050406030204" pitchFamily="18" charset="0"/>
                <a:ea typeface="Cambria Math" panose="02040503050406030204" pitchFamily="18" charset="0"/>
                <a:cs typeface="Arial" charset="0"/>
              </a:rPr>
              <a:t>=</a:t>
            </a:r>
            <a:r>
              <a:rPr lang="en-US" sz="2400" dirty="0" smtClean="0">
                <a:solidFill>
                  <a:srgbClr val="002060"/>
                </a:solidFill>
                <a:latin typeface="Cambria Math" panose="02040503050406030204" pitchFamily="18" charset="0"/>
                <a:ea typeface="Cambria Math" panose="02040503050406030204" pitchFamily="18" charset="0"/>
              </a:rPr>
              <a:t>VC + RV </a:t>
            </a:r>
          </a:p>
          <a:p>
            <a:pPr marL="0" indent="0" algn="jus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a:solidFill>
                  <a:srgbClr val="002060"/>
                </a:solidFill>
                <a:latin typeface="Cambria Math" panose="02040503050406030204" pitchFamily="18" charset="0"/>
                <a:ea typeface="Cambria Math" panose="02040503050406030204" pitchFamily="18" charset="0"/>
                <a:cs typeface="Arial" charset="0"/>
              </a:rPr>
              <a:t>Average :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5800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ml or </a:t>
            </a:r>
            <a:r>
              <a:rPr lang="en-US" altLang="en-US" sz="2400" b="1" dirty="0" smtClean="0">
                <a:solidFill>
                  <a:srgbClr val="002060"/>
                </a:solidFill>
                <a:latin typeface="Cambria Math" panose="02040503050406030204" pitchFamily="18" charset="0"/>
                <a:ea typeface="Cambria Math" panose="02040503050406030204" pitchFamily="18" charset="0"/>
                <a:cs typeface="Arial" charset="0"/>
              </a:rPr>
              <a:t>5.8 </a:t>
            </a:r>
            <a:r>
              <a:rPr lang="en-US" altLang="en-US" sz="2400" b="1" dirty="0">
                <a:solidFill>
                  <a:srgbClr val="002060"/>
                </a:solidFill>
                <a:latin typeface="Cambria Math" panose="02040503050406030204" pitchFamily="18" charset="0"/>
                <a:ea typeface="Cambria Math" panose="02040503050406030204" pitchFamily="18" charset="0"/>
                <a:cs typeface="Arial" charset="0"/>
              </a:rPr>
              <a:t>L</a:t>
            </a:r>
          </a:p>
          <a:p>
            <a:pPr marL="0" indent="0">
              <a:buNone/>
            </a:pPr>
            <a:endParaRPr lang="en-US" sz="2400" dirty="0">
              <a:solidFill>
                <a:srgbClr val="00206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6423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229600" cy="706090"/>
          </a:xfrm>
        </p:spPr>
        <p:txBody>
          <a:bodyPr>
            <a:normAutofit fontScale="90000"/>
          </a:bodyPr>
          <a:lstStyle/>
          <a:p>
            <a:pPr lvl="0" fontAlgn="base">
              <a:spcAft>
                <a:spcPct val="0"/>
              </a:spcAft>
            </a:pP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r>
            <a:b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b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Physiological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factors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affecting lung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volumes and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capacities</a:t>
            </a:r>
            <a:r>
              <a:rPr lang="en-US" altLang="en-US" sz="2400" dirty="0">
                <a:solidFill>
                  <a:prstClr val="black"/>
                </a:solidFill>
                <a:latin typeface="Cambria Math" panose="02040503050406030204" pitchFamily="18" charset="0"/>
                <a:ea typeface="Cambria Math" panose="02040503050406030204" pitchFamily="18" charset="0"/>
                <a:cs typeface="Arial" charset="0"/>
              </a:rPr>
              <a:t/>
            </a:r>
            <a:br>
              <a:rPr lang="en-US" altLang="en-US" sz="2400" dirty="0">
                <a:solidFill>
                  <a:prstClr val="black"/>
                </a:solidFill>
                <a:latin typeface="Cambria Math" panose="02040503050406030204" pitchFamily="18" charset="0"/>
                <a:ea typeface="Cambria Math" panose="02040503050406030204" pitchFamily="18" charset="0"/>
                <a:cs typeface="Arial" charset="0"/>
              </a:rPr>
            </a:br>
            <a:endParaRPr lang="en-US" dirty="0"/>
          </a:p>
        </p:txBody>
      </p:sp>
      <p:sp>
        <p:nvSpPr>
          <p:cNvPr id="3" name="Content Placeholder 2"/>
          <p:cNvSpPr>
            <a:spLocks noGrp="1"/>
          </p:cNvSpPr>
          <p:nvPr>
            <p:ph idx="1"/>
          </p:nvPr>
        </p:nvSpPr>
        <p:spPr/>
        <p:txBody>
          <a:bodyPr>
            <a:normAutofit/>
          </a:bodyPr>
          <a:lstStyle/>
          <a:p>
            <a:pPr marL="0" lvl="0" indent="0" algn="just" fontAlgn="base">
              <a:spcBef>
                <a:spcPct val="0"/>
              </a:spcBef>
              <a:spcAft>
                <a:spcPct val="0"/>
              </a:spcAft>
              <a:buNone/>
            </a:pPr>
            <a:r>
              <a:rPr lang="en-US" altLang="en-US" sz="1800" dirty="0" smtClean="0">
                <a:latin typeface="Cambria Math" panose="02040503050406030204" pitchFamily="18" charset="0"/>
                <a:ea typeface="Cambria Math" panose="02040503050406030204" pitchFamily="18" charset="0"/>
                <a:cs typeface="Arial" charset="0"/>
              </a:rPr>
              <a:t>  </a:t>
            </a:r>
            <a:endParaRPr lang="en-US" altLang="en-US" sz="1800" dirty="0">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FontTx/>
              <a:buAutoNum type="arabicPeriod"/>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 Age  </a:t>
            </a:r>
            <a:endParaRPr lang="en-US" altLang="en-US" sz="2400" b="1" dirty="0">
              <a:solidFill>
                <a:srgbClr val="FF000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RV, ↑ FRC with ↑ age</a:t>
            </a:r>
          </a:p>
          <a:p>
            <a:pPr marL="0" lvl="0" indent="0" algn="just" fontAlgn="base">
              <a:spcBef>
                <a:spcPct val="0"/>
              </a:spcBef>
              <a:spcAft>
                <a:spcPct val="0"/>
              </a:spcAft>
              <a:buNone/>
            </a:pPr>
            <a:r>
              <a:rPr lang="ar-SA"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a:solidFill>
                  <a:srgbClr val="002060"/>
                </a:solidFill>
                <a:latin typeface="Cambria Math" panose="02040503050406030204" pitchFamily="18" charset="0"/>
                <a:ea typeface="Cambria Math" panose="02040503050406030204" pitchFamily="18" charset="0"/>
                <a:cs typeface="Arial" charset="0"/>
              </a:rPr>
              <a:t>    -  ↓ VC with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age</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FontTx/>
              <a:buAutoNum type="arabicPeriod" startAt="2"/>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 Sex </a:t>
            </a:r>
            <a:endParaRPr lang="en-US" altLang="en-US" sz="2400" b="1" dirty="0">
              <a:solidFill>
                <a:srgbClr val="FF000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females have 20 – 25% less values in all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pulmonary </a:t>
            </a:r>
            <a:r>
              <a:rPr lang="en-US" altLang="en-US" sz="2400" dirty="0">
                <a:solidFill>
                  <a:srgbClr val="002060"/>
                </a:solidFill>
                <a:latin typeface="Cambria Math" panose="02040503050406030204" pitchFamily="18" charset="0"/>
                <a:ea typeface="Cambria Math" panose="02040503050406030204" pitchFamily="18" charset="0"/>
                <a:cs typeface="Arial" charset="0"/>
              </a:rPr>
              <a:t>volume and capacities than males</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algn="just" fontAlgn="base">
              <a:spcBef>
                <a:spcPct val="0"/>
              </a:spcBef>
              <a:spcAft>
                <a:spcPct val="0"/>
              </a:spcAft>
              <a:buFontTx/>
              <a:buAutoNum type="arabicPeriod" startAt="3"/>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 Body </a:t>
            </a:r>
            <a:r>
              <a:rPr lang="en-US" altLang="en-US" sz="2400" b="1" dirty="0">
                <a:solidFill>
                  <a:srgbClr val="FF0000"/>
                </a:solidFill>
                <a:latin typeface="Cambria Math" panose="02040503050406030204" pitchFamily="18" charset="0"/>
                <a:ea typeface="Cambria Math" panose="02040503050406030204" pitchFamily="18" charset="0"/>
                <a:cs typeface="Arial" charset="0"/>
              </a:rPr>
              <a:t>size  </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Obese : ↓ VC </a:t>
            </a:r>
          </a:p>
          <a:p>
            <a:pPr marL="0" lvl="0" indent="0" algn="just" fontAlgn="base">
              <a:spcBef>
                <a:spcPct val="0"/>
              </a:spcBef>
              <a:spcAft>
                <a:spcPct val="0"/>
              </a:spcAft>
              <a:buNone/>
            </a:pP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FRC because there's ↑ elastic recoil of </a:t>
            </a:r>
            <a:r>
              <a:rPr lang="en-US" altLang="en-US" sz="2400" dirty="0">
                <a:solidFill>
                  <a:srgbClr val="002060"/>
                </a:solidFill>
                <a:latin typeface="Cambria Math" panose="02040503050406030204" pitchFamily="18" charset="0"/>
                <a:ea typeface="Cambria Math" panose="02040503050406030204" pitchFamily="18" charset="0"/>
                <a:cs typeface="Arial" charset="0"/>
              </a:rPr>
              <a:t>the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lungs</a:t>
            </a:r>
          </a:p>
          <a:p>
            <a:pPr marL="0" lvl="0" indent="0" algn="just" fontAlgn="base">
              <a:spcBef>
                <a:spcPct val="0"/>
              </a:spcBef>
              <a:spcAft>
                <a:spcPct val="0"/>
              </a:spcAft>
              <a:buNone/>
            </a:pPr>
            <a:r>
              <a:rPr lang="en-US" altLang="en-US" sz="2400" b="1" dirty="0" smtClean="0">
                <a:solidFill>
                  <a:srgbClr val="FF0000"/>
                </a:solidFill>
                <a:latin typeface="Cambria Math" panose="02040503050406030204" pitchFamily="18" charset="0"/>
                <a:ea typeface="Cambria Math" panose="02040503050406030204" pitchFamily="18" charset="0"/>
                <a:cs typeface="Arial" charset="0"/>
              </a:rPr>
              <a:t>4. Athletes</a:t>
            </a:r>
          </a:p>
          <a:p>
            <a:pPr marL="0" lvl="0" indent="0" algn="just"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 VC</a:t>
            </a: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endParaRPr lang="en-US" dirty="0"/>
          </a:p>
        </p:txBody>
      </p:sp>
    </p:spTree>
    <p:extLst>
      <p:ext uri="{BB962C8B-B14F-4D97-AF65-F5344CB8AC3E}">
        <p14:creationId xmlns:p14="http://schemas.microsoft.com/office/powerpoint/2010/main" val="3595019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792088"/>
          </a:xfrm>
        </p:spPr>
        <p:txBody>
          <a:bodyPr>
            <a:normAutofit fontScale="90000"/>
          </a:bodyPr>
          <a:lstStyle/>
          <a:p>
            <a:pPr lvl="0" fontAlgn="base">
              <a:spcAft>
                <a:spcPct val="0"/>
              </a:spcAft>
            </a:pP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
            </a:r>
            <a:b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b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Pathological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conditions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affecting lung </a:t>
            </a:r>
            <a:r>
              <a:rPr lang="en-US" altLang="en-US" sz="27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volumes and </a:t>
            </a:r>
            <a:r>
              <a:rPr lang="en-US" altLang="en-US" sz="27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capacities</a:t>
            </a:r>
            <a:r>
              <a:rPr lang="en-US" altLang="en-US" sz="2400" dirty="0">
                <a:solidFill>
                  <a:prstClr val="black"/>
                </a:solidFill>
                <a:latin typeface="Arial Black" pitchFamily="34" charset="0"/>
                <a:ea typeface="+mn-ea"/>
                <a:cs typeface="Arial" charset="0"/>
              </a:rPr>
              <a:t/>
            </a:r>
            <a:br>
              <a:rPr lang="en-US" altLang="en-US" sz="2400" dirty="0">
                <a:solidFill>
                  <a:prstClr val="black"/>
                </a:solidFill>
                <a:latin typeface="Arial Black" pitchFamily="34" charset="0"/>
                <a:ea typeface="+mn-ea"/>
                <a:cs typeface="Arial" charset="0"/>
              </a:rPr>
            </a:br>
            <a:endParaRPr lang="en-US" dirty="0"/>
          </a:p>
        </p:txBody>
      </p:sp>
      <p:sp>
        <p:nvSpPr>
          <p:cNvPr id="3" name="Content Placeholder 2"/>
          <p:cNvSpPr>
            <a:spLocks noGrp="1"/>
          </p:cNvSpPr>
          <p:nvPr>
            <p:ph idx="1"/>
          </p:nvPr>
        </p:nvSpPr>
        <p:spPr/>
        <p:txBody>
          <a:bodyPr/>
          <a:lstStyle/>
          <a:p>
            <a:pPr marL="0" lvl="0" indent="0" fontAlgn="base">
              <a:spcBef>
                <a:spcPct val="0"/>
              </a:spcBef>
              <a:spcAft>
                <a:spcPct val="0"/>
              </a:spcAft>
              <a:buNone/>
            </a:pPr>
            <a:r>
              <a:rPr lang="en-US" altLang="en-US" sz="24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Restrictive </a:t>
            </a: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Lung diseases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e.g. Alveolar Fibrosis)</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Reduce </a:t>
            </a:r>
            <a:r>
              <a:rPr lang="en-US" altLang="en-US" sz="2400" dirty="0">
                <a:solidFill>
                  <a:srgbClr val="002060"/>
                </a:solidFill>
                <a:latin typeface="Cambria Math" panose="02040503050406030204" pitchFamily="18" charset="0"/>
                <a:ea typeface="Cambria Math" panose="02040503050406030204" pitchFamily="18" charset="0"/>
                <a:cs typeface="Arial" charset="0"/>
              </a:rPr>
              <a:t>the compliance of the lungs  ---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compressed lung volumes</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smtClean="0">
                <a:solidFill>
                  <a:srgbClr val="002060"/>
                </a:solidFill>
                <a:latin typeface="Cambria Math" panose="02040503050406030204" pitchFamily="18" charset="0"/>
                <a:ea typeface="Cambria Math" panose="02040503050406030204" pitchFamily="18" charset="0"/>
                <a:cs typeface="Arial" charset="0"/>
              </a:rPr>
              <a:t>           ---  </a:t>
            </a:r>
            <a:r>
              <a:rPr lang="en-US" altLang="en-US" sz="2400" dirty="0">
                <a:solidFill>
                  <a:srgbClr val="002060"/>
                </a:solidFill>
                <a:latin typeface="Cambria Math" panose="02040503050406030204" pitchFamily="18" charset="0"/>
                <a:ea typeface="Cambria Math" panose="02040503050406030204" pitchFamily="18" charset="0"/>
                <a:cs typeface="Arial" charset="0"/>
              </a:rPr>
              <a:t>↓ VC,  ↓ IRV,  ↓ ERV,  ↓ RV,  ↓ TV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breathing frequency</a:t>
            </a:r>
          </a:p>
          <a:p>
            <a:endParaRPr lang="en-US" dirty="0"/>
          </a:p>
        </p:txBody>
      </p:sp>
    </p:spTree>
    <p:extLst>
      <p:ext uri="{BB962C8B-B14F-4D97-AF65-F5344CB8AC3E}">
        <p14:creationId xmlns:p14="http://schemas.microsoft.com/office/powerpoint/2010/main" val="374731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lstStyle/>
          <a:p>
            <a:pPr marL="0" lvl="0" indent="0" fontAlgn="base">
              <a:spcBef>
                <a:spcPct val="0"/>
              </a:spcBef>
              <a:spcAft>
                <a:spcPct val="0"/>
              </a:spcAft>
              <a:buNone/>
            </a:pPr>
            <a:r>
              <a:rPr lang="en-US" altLang="en-US" sz="2400"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charset="0"/>
              </a:rPr>
              <a:t>Obstructive Lung diseases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(e.g. Emphysema)</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resistance to airflow   </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TLC,  ↑ FRC,  ↑ RV,  ↑ TV</a:t>
            </a: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   ↓ VC,  ↓ ERV</a:t>
            </a:r>
          </a:p>
          <a:p>
            <a:pPr marL="0" lvl="0" indent="0" fontAlgn="base">
              <a:spcBef>
                <a:spcPct val="0"/>
              </a:spcBef>
              <a:spcAft>
                <a:spcPct val="0"/>
              </a:spcAft>
              <a:buNone/>
            </a:pPr>
            <a:endParaRPr lang="en-US" altLang="en-US" sz="2400" dirty="0">
              <a:solidFill>
                <a:srgbClr val="002060"/>
              </a:solidFill>
              <a:latin typeface="Cambria Math" panose="02040503050406030204" pitchFamily="18" charset="0"/>
              <a:ea typeface="Cambria Math" panose="02040503050406030204" pitchFamily="18" charset="0"/>
              <a:cs typeface="Arial" charset="0"/>
            </a:endParaRPr>
          </a:p>
          <a:p>
            <a:pPr marL="0" lvl="0" indent="0" fontAlgn="base">
              <a:spcBef>
                <a:spcPct val="0"/>
              </a:spcBef>
              <a:spcAft>
                <a:spcPct val="0"/>
              </a:spcAft>
              <a:buNone/>
            </a:pPr>
            <a:r>
              <a:rPr lang="en-US" altLang="en-US" sz="2400" dirty="0">
                <a:solidFill>
                  <a:srgbClr val="002060"/>
                </a:solidFill>
                <a:latin typeface="Cambria Math" panose="02040503050406030204" pitchFamily="18" charset="0"/>
                <a:ea typeface="Cambria Math" panose="02040503050406030204" pitchFamily="18" charset="0"/>
                <a:cs typeface="Arial" charset="0"/>
              </a:rPr>
              <a:t>      </a:t>
            </a:r>
            <a:endParaRPr lang="en-US" dirty="0"/>
          </a:p>
        </p:txBody>
      </p:sp>
    </p:spTree>
    <p:extLst>
      <p:ext uri="{BB962C8B-B14F-4D97-AF65-F5344CB8AC3E}">
        <p14:creationId xmlns:p14="http://schemas.microsoft.com/office/powerpoint/2010/main" val="17020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8229600" cy="1143000"/>
          </a:xfrm>
        </p:spPr>
        <p:txBody>
          <a:bodyPr>
            <a:normAutofit/>
          </a:bodyPr>
          <a:lstStyle/>
          <a:p>
            <a:r>
              <a:rPr lang="en-US" sz="6000" dirty="0" smtClean="0">
                <a:solidFill>
                  <a:srgbClr val="002060"/>
                </a:solidFill>
                <a:latin typeface="Algerian" panose="04020705040A02060702" pitchFamily="82" charset="0"/>
              </a:rPr>
              <a:t>THANK YOU</a:t>
            </a:r>
            <a:endParaRPr lang="en-US" sz="6000" dirty="0">
              <a:solidFill>
                <a:srgbClr val="002060"/>
              </a:solidFill>
              <a:latin typeface="Algerian" panose="04020705040A02060702" pitchFamily="82" charset="0"/>
            </a:endParaRPr>
          </a:p>
        </p:txBody>
      </p:sp>
    </p:spTree>
    <p:extLst>
      <p:ext uri="{BB962C8B-B14F-4D97-AF65-F5344CB8AC3E}">
        <p14:creationId xmlns:p14="http://schemas.microsoft.com/office/powerpoint/2010/main" val="417127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Objectives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Describe how a bell-type spirometer is used to measure lung volumes and capacities.</a:t>
            </a:r>
            <a:endParaRPr lang="en-US" dirty="0" smtClean="0">
              <a:solidFill>
                <a:srgbClr val="002060"/>
              </a:solidFill>
              <a:effectLst/>
              <a:latin typeface="Cambria Math" panose="02040503050406030204" pitchFamily="18" charset="0"/>
              <a:ea typeface="Cambria Math" panose="02040503050406030204" pitchFamily="18" charset="0"/>
            </a:endParaRPr>
          </a:p>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List and define the different lung volumes and capacities.</a:t>
            </a:r>
            <a:endParaRPr lang="en-US" dirty="0" smtClean="0">
              <a:solidFill>
                <a:srgbClr val="002060"/>
              </a:solidFill>
              <a:effectLst/>
              <a:latin typeface="Cambria Math" panose="02040503050406030204" pitchFamily="18" charset="0"/>
              <a:ea typeface="Cambria Math" panose="02040503050406030204" pitchFamily="18" charset="0"/>
            </a:endParaRPr>
          </a:p>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State the normal values of each lung volume and capacity.</a:t>
            </a:r>
            <a:endParaRPr lang="en-US" dirty="0" smtClean="0">
              <a:solidFill>
                <a:srgbClr val="002060"/>
              </a:solidFill>
              <a:effectLst/>
              <a:latin typeface="Cambria Math" panose="02040503050406030204" pitchFamily="18" charset="0"/>
              <a:ea typeface="Cambria Math" panose="02040503050406030204" pitchFamily="18" charset="0"/>
            </a:endParaRPr>
          </a:p>
          <a:p>
            <a:pPr lvl="0" algn="just">
              <a:lnSpc>
                <a:spcPct val="150000"/>
              </a:lnSpc>
              <a:buFont typeface="+mj-lt"/>
              <a:buAutoNum type="arabicPeriod"/>
            </a:pPr>
            <a:r>
              <a:rPr lang="en-US" dirty="0" smtClean="0">
                <a:solidFill>
                  <a:srgbClr val="002060"/>
                </a:solidFill>
                <a:effectLst/>
                <a:latin typeface="Cambria Math" panose="02040503050406030204" pitchFamily="18" charset="0"/>
                <a:ea typeface="Cambria Math" panose="02040503050406030204" pitchFamily="18" charset="0"/>
                <a:cs typeface="Arial"/>
              </a:rPr>
              <a:t>Discuss the physiological and pathological factors that may affect the different lung volumes and capacities.</a:t>
            </a:r>
            <a:endParaRPr lang="en-US" dirty="0" smtClean="0">
              <a:solidFill>
                <a:srgbClr val="002060"/>
              </a:solidFill>
              <a:effectLst/>
              <a:latin typeface="Cambria Math" panose="02040503050406030204" pitchFamily="18" charset="0"/>
              <a:ea typeface="Cambria Math" panose="02040503050406030204" pitchFamily="18" charset="0"/>
            </a:endParaRPr>
          </a:p>
          <a:p>
            <a:pPr marL="0" indent="0">
              <a:buNone/>
            </a:pPr>
            <a:endParaRPr lang="en-US" dirty="0"/>
          </a:p>
        </p:txBody>
      </p:sp>
    </p:spTree>
    <p:extLst>
      <p:ext uri="{BB962C8B-B14F-4D97-AF65-F5344CB8AC3E}">
        <p14:creationId xmlns:p14="http://schemas.microsoft.com/office/powerpoint/2010/main" val="2000382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525963"/>
          </a:xfrm>
        </p:spPr>
        <p:txBody>
          <a:bodyPr/>
          <a:lstStyle/>
          <a:p>
            <a:pPr marL="0" indent="0">
              <a:buNone/>
            </a:pPr>
            <a:r>
              <a:rPr lang="en-US" sz="4000" b="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Simple Spirometry </a:t>
            </a:r>
            <a:endParaRPr lang="en-US" sz="4000"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a:p>
            <a:pPr marL="0" indent="0">
              <a:buNone/>
            </a:pPr>
            <a:r>
              <a:rPr lang="en-US" sz="2400" dirty="0" smtClean="0">
                <a:solidFill>
                  <a:srgbClr val="002060"/>
                </a:solidFill>
                <a:latin typeface="Cambria Math" panose="02040503050406030204" pitchFamily="18" charset="0"/>
                <a:ea typeface="Cambria Math" panose="02040503050406030204" pitchFamily="18" charset="0"/>
              </a:rPr>
              <a:t>Is a pulmonary function test that measure lung volumes and capacities</a:t>
            </a:r>
            <a:endParaRPr lang="en-US" sz="2400" dirty="0">
              <a:solidFill>
                <a:srgbClr val="00206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184170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Equipments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800" dirty="0" smtClean="0">
                <a:solidFill>
                  <a:srgbClr val="002060"/>
                </a:solidFill>
                <a:effectLst/>
                <a:latin typeface="Cambria Math" panose="02040503050406030204" pitchFamily="18" charset="0"/>
                <a:ea typeface="Cambria Math" panose="02040503050406030204" pitchFamily="18" charset="0"/>
                <a:cs typeface="Arial"/>
              </a:rPr>
              <a:t>Simple spirometer (many types are available, Bell-type spirometer or water-gauge spirometer)</a:t>
            </a:r>
          </a:p>
          <a:p>
            <a:pPr algn="just">
              <a:lnSpc>
                <a:spcPct val="150000"/>
              </a:lnSpc>
            </a:pPr>
            <a:r>
              <a:rPr lang="en-US" sz="2800" dirty="0" smtClean="0">
                <a:solidFill>
                  <a:srgbClr val="002060"/>
                </a:solidFill>
                <a:effectLst/>
                <a:latin typeface="Cambria Math" panose="02040503050406030204" pitchFamily="18" charset="0"/>
                <a:ea typeface="Cambria Math" panose="02040503050406030204" pitchFamily="18" charset="0"/>
                <a:cs typeface="Arial"/>
              </a:rPr>
              <a:t>Nose clip.</a:t>
            </a:r>
          </a:p>
          <a:p>
            <a:pPr algn="just">
              <a:lnSpc>
                <a:spcPct val="150000"/>
              </a:lnSpc>
              <a:spcAft>
                <a:spcPts val="1000"/>
              </a:spcAft>
            </a:pPr>
            <a:r>
              <a:rPr lang="en-US" sz="2800" dirty="0" smtClean="0">
                <a:solidFill>
                  <a:srgbClr val="002060"/>
                </a:solidFill>
                <a:effectLst/>
                <a:latin typeface="Cambria Math" panose="02040503050406030204" pitchFamily="18" charset="0"/>
                <a:ea typeface="Cambria Math" panose="02040503050406030204" pitchFamily="18" charset="0"/>
                <a:cs typeface="Arial"/>
              </a:rPr>
              <a:t>Disposable mouth piece.</a:t>
            </a:r>
          </a:p>
          <a:p>
            <a:endParaRPr lang="en-US" dirty="0"/>
          </a:p>
        </p:txBody>
      </p:sp>
    </p:spTree>
    <p:extLst>
      <p:ext uri="{BB962C8B-B14F-4D97-AF65-F5344CB8AC3E}">
        <p14:creationId xmlns:p14="http://schemas.microsoft.com/office/powerpoint/2010/main" val="2176871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3688" y="1382289"/>
            <a:ext cx="5472608" cy="3816423"/>
          </a:xfrm>
          <a:prstGeom prst="rect">
            <a:avLst/>
          </a:prstGeom>
        </p:spPr>
      </p:pic>
      <p:sp>
        <p:nvSpPr>
          <p:cNvPr id="2" name="Rectangle 1"/>
          <p:cNvSpPr/>
          <p:nvPr/>
        </p:nvSpPr>
        <p:spPr>
          <a:xfrm>
            <a:off x="1763688" y="5445224"/>
            <a:ext cx="5472608" cy="461665"/>
          </a:xfrm>
          <a:prstGeom prst="rect">
            <a:avLst/>
          </a:prstGeom>
        </p:spPr>
        <p:txBody>
          <a:bodyPr wrap="square">
            <a:spAutoFit/>
          </a:bodyPr>
          <a:lstStyle/>
          <a:p>
            <a:r>
              <a:rPr lang="en-US" sz="2400" dirty="0">
                <a:solidFill>
                  <a:srgbClr val="002060"/>
                </a:solidFill>
                <a:latin typeface="Cambria Math" panose="02040503050406030204" pitchFamily="18" charset="0"/>
                <a:ea typeface="Cambria Math" panose="02040503050406030204" pitchFamily="18" charset="0"/>
              </a:rPr>
              <a:t>Simple (volumetric) spirometer</a:t>
            </a:r>
            <a:r>
              <a:rPr lang="en-US" sz="1200" dirty="0">
                <a:latin typeface="Arial" panose="020B060402020202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1526039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Procedure</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a:xfrm>
            <a:off x="457200" y="1196752"/>
            <a:ext cx="8229600" cy="5256584"/>
          </a:xfrm>
        </p:spPr>
        <p:txBody>
          <a:bodyPr>
            <a:normAutofit fontScale="32500" lnSpcReduction="20000"/>
          </a:bodyPr>
          <a:lstStyle/>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Insert the mouthpiece in the subject’s mouth. </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Place the nose clip on the subject’s nose.</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Ask the subject to take normal breaths through the mouthpiece for a short while.</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After recording few normal breaths, ask the subject to take a deep forceful inspiration filling their lungs to their maximum ability, then exhale gently and follow it with few normal breaths. </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Then ask the subject to expire quickly, forcibly and as completely as possible. Followed by an inhalation and a period of normal breathing. </a:t>
            </a:r>
          </a:p>
          <a:p>
            <a:pPr lvl="0" algn="just">
              <a:lnSpc>
                <a:spcPct val="150000"/>
              </a:lnSpc>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Finally, ask the subject to take a deep forceful inspiration and to follow it immediately with maximum quick and forceful expiration. Once this is complete, ask the subject to breath normally for a short time. </a:t>
            </a:r>
          </a:p>
          <a:p>
            <a:pPr lvl="0" algn="just">
              <a:lnSpc>
                <a:spcPct val="150000"/>
              </a:lnSpc>
              <a:spcAft>
                <a:spcPts val="1000"/>
              </a:spcAft>
              <a:buFont typeface="+mj-lt"/>
              <a:buAutoNum type="arabicPeriod"/>
            </a:pPr>
            <a:r>
              <a:rPr lang="en-US" sz="5500" dirty="0" smtClean="0">
                <a:solidFill>
                  <a:srgbClr val="002060"/>
                </a:solidFill>
                <a:effectLst/>
                <a:latin typeface="Cambria Math" panose="02040503050406030204" pitchFamily="18" charset="0"/>
                <a:ea typeface="Cambria Math" panose="02040503050406030204" pitchFamily="18" charset="0"/>
                <a:cs typeface="Arial"/>
              </a:rPr>
              <a:t>The </a:t>
            </a:r>
            <a:r>
              <a:rPr lang="en-US" sz="5500" b="1" dirty="0" smtClean="0">
                <a:solidFill>
                  <a:srgbClr val="002060"/>
                </a:solidFill>
                <a:effectLst/>
                <a:latin typeface="Cambria Math" panose="02040503050406030204" pitchFamily="18" charset="0"/>
                <a:ea typeface="Cambria Math" panose="02040503050406030204" pitchFamily="18" charset="0"/>
                <a:cs typeface="Arial"/>
              </a:rPr>
              <a:t>spirogram</a:t>
            </a:r>
            <a:r>
              <a:rPr lang="en-US" sz="5500" dirty="0" smtClean="0">
                <a:solidFill>
                  <a:srgbClr val="002060"/>
                </a:solidFill>
                <a:effectLst/>
                <a:latin typeface="Cambria Math" panose="02040503050406030204" pitchFamily="18" charset="0"/>
                <a:ea typeface="Cambria Math" panose="02040503050406030204" pitchFamily="18" charset="0"/>
                <a:cs typeface="Arial"/>
              </a:rPr>
              <a:t> is recorded on a moving drum.</a:t>
            </a:r>
          </a:p>
          <a:p>
            <a:endParaRPr lang="en-US" dirty="0"/>
          </a:p>
        </p:txBody>
      </p:sp>
    </p:spTree>
    <p:extLst>
      <p:ext uri="{BB962C8B-B14F-4D97-AF65-F5344CB8AC3E}">
        <p14:creationId xmlns:p14="http://schemas.microsoft.com/office/powerpoint/2010/main" val="366425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3688" y="1052736"/>
            <a:ext cx="5976664" cy="2736304"/>
          </a:xfrm>
          <a:prstGeom prst="rect">
            <a:avLst/>
          </a:prstGeom>
          <a:ln>
            <a:solidFill>
              <a:sysClr val="windowText" lastClr="000000"/>
            </a:solidFill>
          </a:ln>
        </p:spPr>
      </p:pic>
      <p:sp>
        <p:nvSpPr>
          <p:cNvPr id="5" name="Rectangle 4"/>
          <p:cNvSpPr/>
          <p:nvPr/>
        </p:nvSpPr>
        <p:spPr>
          <a:xfrm>
            <a:off x="1403648" y="4221088"/>
            <a:ext cx="6696744" cy="2308324"/>
          </a:xfrm>
          <a:prstGeom prst="rect">
            <a:avLst/>
          </a:prstGeom>
        </p:spPr>
        <p:txBody>
          <a:bodyPr wrap="square">
            <a:spAutoFit/>
          </a:bodyPr>
          <a:lstStyle/>
          <a:p>
            <a:pPr algn="just"/>
            <a:r>
              <a:rPr lang="en-GB" dirty="0">
                <a:solidFill>
                  <a:srgbClr val="002060"/>
                </a:solidFill>
                <a:latin typeface="Cambria Math" panose="02040503050406030204" pitchFamily="18" charset="0"/>
                <a:ea typeface="Cambria Math" panose="02040503050406030204" pitchFamily="18" charset="0"/>
              </a:rPr>
              <a:t>The subject breaths through a mouthpiece while a nose clip is placed on the nose to avoid air escaping through the nose. While breathing, air moves in and out of the spirometer chamber causing displacement in the pen attached to it surface. The moving pen draws the spirometry graph on the kymograph. The degree of displacement is proportional to the volume of air moving in and out of the lungs. With proper calibration, the volume of air moving in and out of the lungs can be calculated.</a:t>
            </a:r>
            <a:endParaRPr lang="en-US" dirty="0">
              <a:solidFill>
                <a:srgbClr val="00206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812905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Lung Volumes &amp; Capacities</a:t>
            </a:r>
            <a:endParaRPr lang="en-US" b="1" dirty="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3" name="Content Placeholder 2"/>
          <p:cNvSpPr>
            <a:spLocks noGrp="1"/>
          </p:cNvSpPr>
          <p:nvPr>
            <p:ph idx="1"/>
          </p:nvPr>
        </p:nvSpPr>
        <p:spPr/>
        <p:txBody>
          <a:bodyPr/>
          <a:lstStyle/>
          <a:p>
            <a:endParaRPr lang="en-US" dirty="0"/>
          </a:p>
        </p:txBody>
      </p:sp>
      <p:pic>
        <p:nvPicPr>
          <p:cNvPr id="4" name="Picture 2" descr="C:\Users\user\Pictures\spirometer-graph.jpg"/>
          <p:cNvPicPr>
            <a:picLocks noChangeAspect="1" noChangeArrowheads="1"/>
          </p:cNvPicPr>
          <p:nvPr/>
        </p:nvPicPr>
        <p:blipFill rotWithShape="1">
          <a:blip r:embed="rId2">
            <a:extLst>
              <a:ext uri="{28A0092B-C50C-407E-A947-70E740481C1C}">
                <a14:useLocalDpi xmlns:a14="http://schemas.microsoft.com/office/drawing/2010/main" val="0"/>
              </a:ext>
            </a:extLst>
          </a:blip>
          <a:srcRect b="7672"/>
          <a:stretch/>
        </p:blipFill>
        <p:spPr bwMode="auto">
          <a:xfrm>
            <a:off x="533400" y="1752600"/>
            <a:ext cx="8077200" cy="379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0596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3870" y="1600202"/>
            <a:ext cx="7296262" cy="4525963"/>
          </a:xfrm>
        </p:spPr>
      </p:pic>
    </p:spTree>
    <p:extLst>
      <p:ext uri="{BB962C8B-B14F-4D97-AF65-F5344CB8AC3E}">
        <p14:creationId xmlns:p14="http://schemas.microsoft.com/office/powerpoint/2010/main" val="3548073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344</TotalTime>
  <Words>844</Words>
  <Application>Microsoft Office PowerPoint</Application>
  <PresentationFormat>On-screen Show (4:3)</PresentationFormat>
  <Paragraphs>100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Simple Spirometry</vt:lpstr>
      <vt:lpstr>Objectives</vt:lpstr>
      <vt:lpstr>PowerPoint Presentation</vt:lpstr>
      <vt:lpstr>Equipments</vt:lpstr>
      <vt:lpstr>PowerPoint Presentation</vt:lpstr>
      <vt:lpstr>Procedure</vt:lpstr>
      <vt:lpstr>PowerPoint Presentation</vt:lpstr>
      <vt:lpstr>Lung Volumes &amp; Capacities</vt:lpstr>
      <vt:lpstr>PowerPoint Presentation</vt:lpstr>
      <vt:lpstr>Lung Volumes &amp; Capacities</vt:lpstr>
      <vt:lpstr>PowerPoint Presentation</vt:lpstr>
      <vt:lpstr>PowerPoint Presentation</vt:lpstr>
      <vt:lpstr>PowerPoint Presentation</vt:lpstr>
      <vt:lpstr> Physiological factors affecting lung volumes and capacities </vt:lpstr>
      <vt:lpstr> Pathological conditions affecting lung volumes and capacities </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Spirometry</dc:title>
  <dc:creator>Ola Helmi Mawlana</dc:creator>
  <cp:lastModifiedBy>Ola Helmi Mawlana</cp:lastModifiedBy>
  <cp:revision>64</cp:revision>
  <dcterms:created xsi:type="dcterms:W3CDTF">2018-12-05T09:41:51Z</dcterms:created>
  <dcterms:modified xsi:type="dcterms:W3CDTF">2019-10-22T09:11:20Z</dcterms:modified>
</cp:coreProperties>
</file>