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83" r:id="rId5"/>
    <p:sldId id="286" r:id="rId6"/>
    <p:sldId id="285" r:id="rId7"/>
    <p:sldId id="287" r:id="rId8"/>
    <p:sldId id="289" r:id="rId9"/>
    <p:sldId id="290" r:id="rId10"/>
    <p:sldId id="288" r:id="rId11"/>
    <p:sldId id="291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134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7D661-1836-44F7-8FAF-35E8F866ECD3}" type="datetime1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F71CE-B899-4B2B-848D-9F12F0C901B6}" type="datetimeFigureOut">
              <a:rPr lang="en-US" smtClean="0"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7606D-E5C4-4C2F-8241-EC2663EF1CD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F1CA-F464-4B29-B867-EAF8A9B936E3}" type="datetime1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6B357-51B9-47D2-A71D-0D06CB03185D}" type="datetime1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B827-F132-4DF6-9FB9-4035A4C798EF}" type="datetime1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2A601-7D32-4ED7-AD1A-974B6DDBDCDC}" type="datetime1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7B41-4A0C-4639-A132-E5C8F99A4BE8}" type="datetime1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67FD-6084-4075-993E-77EC8038773F}" type="datetime1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88B47-74BA-4873-ADAE-EB0120124E83}" type="datetime1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52C1-9A39-494C-9977-BBEFAB872C1F}" type="datetime1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EACE2-EA00-4376-9A66-47ABB8B02CF5}" type="datetime1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DA47DADC-55EA-4839-91C8-5BCC0EC06F5C}" type="datetime1">
              <a:rPr lang="en-US" smtClean="0"/>
              <a:pPr/>
              <a:t>3/1/2020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E8079A4-7AA8-4A4F-87E2-7781EC5097D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Lipoproteins and Atheroscloresis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Cardiovascular Block</a:t>
            </a:r>
          </a:p>
        </p:txBody>
      </p:sp>
    </p:spTree>
    <p:extLst>
      <p:ext uri="{BB962C8B-B14F-4D97-AF65-F5344CB8AC3E}">
        <p14:creationId xmlns:p14="http://schemas.microsoft.com/office/powerpoint/2010/main" val="26514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Functions of HDL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369281"/>
            <a:ext cx="8399913" cy="526145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Reservoir of apoproteins (Apo C-II and E)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Transports cholesterol to liver from: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Peripheral tissues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Other lipoproteins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Cell membranes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Suitable for cholesterol uptake due to: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High content of phospholipids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Phospholipids solubilize cholesterol and provide fatty acids for cholesterol esterification</a:t>
            </a:r>
            <a:endParaRPr lang="en-US" sz="30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>
              <a:lnSpc>
                <a:spcPct val="90000"/>
              </a:lnSpc>
            </a:pPr>
            <a:endParaRPr lang="en-US" sz="30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19181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HDL metabolism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333500"/>
            <a:ext cx="8763000" cy="417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565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HDL is good cholesterol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1761"/>
            <a:ext cx="8399913" cy="56425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HDL transports cholesterol from peripheral tissues to the liver for degradation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Reduces cholesterol level in tissues and circulation (reverse cholesterol transport)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High HDL levels have inverse correlation with atherosclerosis</a:t>
            </a:r>
          </a:p>
          <a:p>
            <a:pPr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Reverse cholesterol transport includes:</a:t>
            </a:r>
          </a:p>
          <a:p>
            <a:pPr lvl="1"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Cholesterol efflux from peripheral tissues to HDL</a:t>
            </a:r>
          </a:p>
          <a:p>
            <a:pPr lvl="1"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Cholesterol esterification </a:t>
            </a:r>
          </a:p>
          <a:p>
            <a:pPr lvl="1"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Binding and transfer of cholesteryl ester-rich HDL</a:t>
            </a:r>
            <a:r>
              <a:rPr lang="en-US" sz="2600" baseline="-25000" dirty="0">
                <a:solidFill>
                  <a:srgbClr val="FFFFFF"/>
                </a:solidFill>
                <a:latin typeface="Garamond"/>
                <a:cs typeface="Garamond"/>
              </a:rPr>
              <a:t>2</a:t>
            </a: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 to liver</a:t>
            </a:r>
          </a:p>
          <a:p>
            <a:pPr lvl="1">
              <a:spcAft>
                <a:spcPts val="900"/>
              </a:spcAft>
            </a:pP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Release of lipid-depleted HDL</a:t>
            </a:r>
            <a:r>
              <a:rPr lang="en-US" sz="2600" baseline="-25000" dirty="0">
                <a:solidFill>
                  <a:srgbClr val="FFFFFF"/>
                </a:solidFill>
                <a:latin typeface="Garamond"/>
                <a:cs typeface="Garamond"/>
              </a:rPr>
              <a:t>3</a:t>
            </a:r>
            <a:r>
              <a:rPr lang="en-US" sz="2600" dirty="0">
                <a:solidFill>
                  <a:srgbClr val="FFFFFF"/>
                </a:solidFill>
                <a:latin typeface="Garamond"/>
                <a:cs typeface="Garamond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3563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Atherosclerosis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1761"/>
            <a:ext cx="8399913" cy="56425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>
                <a:solidFill>
                  <a:srgbClr val="FFFFFF"/>
                </a:solidFill>
                <a:latin typeface="Garamond"/>
                <a:cs typeface="Garamond"/>
              </a:rPr>
              <a:t>LDL uptake by cells is receptor mediated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endParaRPr lang="en-US" sz="36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>
                <a:solidFill>
                  <a:srgbClr val="FFFFFF"/>
                </a:solidFill>
                <a:latin typeface="Garamond"/>
                <a:cs typeface="Garamond"/>
              </a:rPr>
              <a:t>Additionally, macrophages possess scavenger receptors called scavenger receptor class A (SR-A)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endParaRPr lang="en-US" sz="36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>
                <a:solidFill>
                  <a:srgbClr val="FFFFFF"/>
                </a:solidFill>
                <a:latin typeface="Garamond"/>
                <a:cs typeface="Garamond"/>
              </a:rPr>
              <a:t>The macrophages take up chemically-modified LDL by endocytosis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endParaRPr lang="en-US" sz="3600" dirty="0">
              <a:solidFill>
                <a:srgbClr val="FFFFFF"/>
              </a:solidFill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1998610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1673"/>
            <a:ext cx="7315200" cy="767329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Atherosclerosis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1761"/>
            <a:ext cx="8399913" cy="564252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>
                <a:solidFill>
                  <a:srgbClr val="FFFFFF"/>
                </a:solidFill>
                <a:latin typeface="Garamond"/>
                <a:cs typeface="Garamond"/>
              </a:rPr>
              <a:t>Chemically-modified LDL contains oxidized lipids and Apo B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>
                <a:solidFill>
                  <a:srgbClr val="FFFFFF"/>
                </a:solidFill>
                <a:latin typeface="Garamond"/>
                <a:cs typeface="Garamond"/>
              </a:rPr>
              <a:t>Unlike LDL receptors, the SR-A is not down-regulated in response to high intracellular cholesterol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>
                <a:solidFill>
                  <a:srgbClr val="FFFFFF"/>
                </a:solidFill>
                <a:latin typeface="Garamond"/>
                <a:cs typeface="Garamond"/>
              </a:rPr>
              <a:t>Cholesteryl esters accumulate in macrophages converting to foam cells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600" dirty="0">
                <a:solidFill>
                  <a:srgbClr val="FFFFFF"/>
                </a:solidFill>
                <a:latin typeface="Garamond"/>
                <a:cs typeface="Garamond"/>
              </a:rPr>
              <a:t>Foam cells contribute to plaque formation  and atherosclerosis</a:t>
            </a:r>
          </a:p>
        </p:txBody>
      </p:sp>
    </p:spTree>
    <p:extLst>
      <p:ext uri="{BB962C8B-B14F-4D97-AF65-F5344CB8AC3E}">
        <p14:creationId xmlns:p14="http://schemas.microsoft.com/office/powerpoint/2010/main" val="2411617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00" y="0"/>
            <a:ext cx="748461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385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77823"/>
            <a:ext cx="7315200" cy="105838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Lab investigations of atherosclerosis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501581"/>
            <a:ext cx="8399913" cy="483550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200" dirty="0">
                <a:solidFill>
                  <a:srgbClr val="FFFFFF"/>
                </a:solidFill>
                <a:latin typeface="Garamond"/>
                <a:cs typeface="Garamond"/>
              </a:rPr>
              <a:t>Fasting serum lipid profile: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TAG level (reflects chylomicron and VLDL levels)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LDL, HDL levels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Total cholesterol level (reflects LDL, HDL and cholesterol levels)</a:t>
            </a:r>
          </a:p>
          <a:p>
            <a:pPr>
              <a:lnSpc>
                <a:spcPct val="90000"/>
              </a:lnSpc>
              <a:spcAft>
                <a:spcPts val="900"/>
              </a:spcAft>
            </a:pP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Other tests: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Serum lipoprotein electrophoresis</a:t>
            </a:r>
          </a:p>
          <a:p>
            <a:pPr lvl="1">
              <a:lnSpc>
                <a:spcPct val="90000"/>
              </a:lnSpc>
              <a:spcAft>
                <a:spcPts val="900"/>
              </a:spcAft>
            </a:pP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Serum apoprotein levels (e.g., apo-B)</a:t>
            </a:r>
          </a:p>
        </p:txBody>
      </p:sp>
    </p:spTree>
    <p:extLst>
      <p:ext uri="{BB962C8B-B14F-4D97-AF65-F5344CB8AC3E}">
        <p14:creationId xmlns:p14="http://schemas.microsoft.com/office/powerpoint/2010/main" val="208848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Lipoprotein (a)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Lp(a) is identical in structure to LDL particle</a:t>
            </a:r>
          </a:p>
          <a:p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Contains apo(a) in addition to apo B-100</a:t>
            </a:r>
          </a:p>
          <a:p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High plasma Lp(a) level is associated with increased risk of coronary heart disease</a:t>
            </a:r>
          </a:p>
          <a:p>
            <a:endParaRPr lang="en-US" sz="3400" dirty="0">
              <a:solidFill>
                <a:srgbClr val="FFFFFF"/>
              </a:solidFill>
              <a:latin typeface="Garamond"/>
              <a:cs typeface="Garamond"/>
            </a:endParaRPr>
          </a:p>
          <a:p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Circulating levels of Lp(a) are determined by:</a:t>
            </a:r>
          </a:p>
          <a:p>
            <a:pPr lvl="1"/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Genetics (mainly)</a:t>
            </a:r>
          </a:p>
          <a:p>
            <a:pPr lvl="1"/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</a:rPr>
              <a:t>Diet (trans FAs </a:t>
            </a:r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  <a:sym typeface="Wingdings" charset="0"/>
              </a:rPr>
              <a:t>increase Lp(a) levels)</a:t>
            </a:r>
            <a:endParaRPr lang="en-US" sz="3400" dirty="0">
              <a:solidFill>
                <a:srgbClr val="FFFFFF"/>
              </a:solidFill>
              <a:latin typeface="Garamond"/>
              <a:cs typeface="Garamond"/>
              <a:sym typeface="Symbol" charset="0"/>
            </a:endParaRPr>
          </a:p>
          <a:p>
            <a:pPr lvl="1"/>
            <a:r>
              <a:rPr lang="en-US" sz="3400" dirty="0">
                <a:solidFill>
                  <a:srgbClr val="FFFFFF"/>
                </a:solidFill>
                <a:latin typeface="Garamond"/>
                <a:cs typeface="Garamond"/>
                <a:sym typeface="Symbol" charset="0"/>
              </a:rPr>
              <a:t>Estrogen (decreases Lp(a) levels)</a:t>
            </a:r>
          </a:p>
        </p:txBody>
      </p:sp>
    </p:spTree>
    <p:extLst>
      <p:ext uri="{BB962C8B-B14F-4D97-AF65-F5344CB8AC3E}">
        <p14:creationId xmlns:p14="http://schemas.microsoft.com/office/powerpoint/2010/main" val="202051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Lipoprotein (a)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r>
              <a:rPr lang="en-US" sz="3500" dirty="0">
                <a:latin typeface="Garamond"/>
                <a:cs typeface="Garamond"/>
              </a:rPr>
              <a:t>The apo(a) protein is structurally similar to plasminogen</a:t>
            </a:r>
          </a:p>
          <a:p>
            <a:pPr lvl="1"/>
            <a:r>
              <a:rPr lang="en-US" sz="3300" dirty="0">
                <a:latin typeface="Garamond"/>
                <a:cs typeface="Garamond"/>
              </a:rPr>
              <a:t>Competes with plasminogen</a:t>
            </a:r>
          </a:p>
          <a:p>
            <a:pPr lvl="1"/>
            <a:r>
              <a:rPr lang="en-US" sz="3300" dirty="0">
                <a:latin typeface="Garamond"/>
                <a:cs typeface="Garamond"/>
              </a:rPr>
              <a:t>Slows the breakdown of blood clots</a:t>
            </a:r>
          </a:p>
          <a:p>
            <a:pPr lvl="1"/>
            <a:r>
              <a:rPr lang="en-US" sz="3300" dirty="0">
                <a:latin typeface="Garamond"/>
                <a:cs typeface="Garamond"/>
              </a:rPr>
              <a:t>Triggering heart attack</a:t>
            </a:r>
          </a:p>
          <a:p>
            <a:pPr lvl="1"/>
            <a:r>
              <a:rPr lang="en-US" sz="3300" dirty="0">
                <a:latin typeface="Garamond"/>
                <a:cs typeface="Garamond"/>
              </a:rPr>
              <a:t>A risk factor for CAD</a:t>
            </a:r>
          </a:p>
        </p:txBody>
      </p:sp>
    </p:spTree>
    <p:extLst>
      <p:ext uri="{BB962C8B-B14F-4D97-AF65-F5344CB8AC3E}">
        <p14:creationId xmlns:p14="http://schemas.microsoft.com/office/powerpoint/2010/main" val="4133354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Take home message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pPr lvl="0"/>
            <a:r>
              <a:rPr lang="en-US" sz="3000" dirty="0">
                <a:latin typeface="Garamond"/>
                <a:cs typeface="Garamond"/>
              </a:rPr>
              <a:t>Imbalance in the LDL and HDL metabolism causes increased accumulation of lipids in the body</a:t>
            </a:r>
            <a:endParaRPr lang="en-CA" sz="3000" b="1" u="words" dirty="0">
              <a:latin typeface="Garamond"/>
              <a:cs typeface="Garamond"/>
            </a:endParaRPr>
          </a:p>
          <a:p>
            <a:pPr lvl="0"/>
            <a:r>
              <a:rPr lang="en-US" sz="3000" dirty="0">
                <a:latin typeface="Garamond"/>
                <a:cs typeface="Garamond"/>
              </a:rPr>
              <a:t>LDL is bad cholesterol whereas HDL is good cholesterol</a:t>
            </a:r>
            <a:endParaRPr lang="en-CA" sz="3000" b="1" u="words" dirty="0">
              <a:latin typeface="Garamond"/>
              <a:cs typeface="Garamond"/>
            </a:endParaRPr>
          </a:p>
          <a:p>
            <a:pPr lvl="0"/>
            <a:r>
              <a:rPr lang="en-US" sz="3000" dirty="0">
                <a:latin typeface="Garamond"/>
                <a:cs typeface="Garamond"/>
              </a:rPr>
              <a:t>The pathogenesis of atherosclerosis includes the uptake of oxidized LDL by macrophages through scavenger receptor class A (SR-A) producing foam cells and atherosclerotic plaque</a:t>
            </a:r>
            <a:endParaRPr lang="en-CA" sz="3000" b="1" u="words" dirty="0">
              <a:latin typeface="Garamond"/>
              <a:cs typeface="Garamond"/>
            </a:endParaRPr>
          </a:p>
          <a:p>
            <a:pPr lvl="0"/>
            <a:r>
              <a:rPr lang="en-US" sz="3000" dirty="0">
                <a:latin typeface="Garamond"/>
                <a:cs typeface="Garamond"/>
              </a:rPr>
              <a:t>Individuals with high level of plasma Lp (a) are at higher risk for coronary heart disease</a:t>
            </a:r>
            <a:endParaRPr lang="en-CA" sz="3000" b="1" u="word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3217115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60957"/>
            <a:ext cx="7315200" cy="681156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77520"/>
            <a:ext cx="8452826" cy="5646796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300" dirty="0"/>
              <a:t>By the end of this lecture, the First Year students will be able to:</a:t>
            </a:r>
            <a:endParaRPr lang="en-CA" sz="2300" b="1" u="words" dirty="0"/>
          </a:p>
          <a:p>
            <a:pPr lvl="0"/>
            <a:r>
              <a:rPr lang="en-US" sz="2300" dirty="0"/>
              <a:t>Correlate the imbalance in lipoprotein metabolism with the development of atherosclerosis</a:t>
            </a:r>
            <a:endParaRPr lang="en-CA" sz="2300" b="1" u="words" dirty="0"/>
          </a:p>
          <a:p>
            <a:pPr lvl="0"/>
            <a:r>
              <a:rPr lang="en-US" sz="2300" dirty="0"/>
              <a:t>Understand the functions and metabolism of LDL and HDL cholesterol</a:t>
            </a:r>
            <a:endParaRPr lang="en-CA" sz="2300" b="1" u="words" dirty="0"/>
          </a:p>
          <a:p>
            <a:pPr lvl="0"/>
            <a:r>
              <a:rPr lang="en-US" sz="2300" dirty="0"/>
              <a:t>Describe the receptor-mediated endocytosis of LDL and its regulation</a:t>
            </a:r>
            <a:endParaRPr lang="en-CA" sz="2300" b="1" u="words" dirty="0"/>
          </a:p>
          <a:p>
            <a:pPr lvl="0"/>
            <a:r>
              <a:rPr lang="en-US" sz="2300" dirty="0"/>
              <a:t>Recognize how LDL is considered a bad cholesterol whereas HDL a good cholesterol</a:t>
            </a:r>
            <a:endParaRPr lang="en-CA" sz="2300" b="1" u="words" dirty="0"/>
          </a:p>
          <a:p>
            <a:pPr lvl="0"/>
            <a:r>
              <a:rPr lang="en-US" sz="2300" dirty="0"/>
              <a:t>Understand the biochemistry of atherosclerosis and its laboratory investigations</a:t>
            </a:r>
            <a:endParaRPr lang="en-CA" sz="2300" b="1" u="words" dirty="0"/>
          </a:p>
          <a:p>
            <a:pPr lvl="0"/>
            <a:r>
              <a:rPr lang="en-US" sz="2300" dirty="0"/>
              <a:t>Discuss the role of lipoprotein(a) in the development of heart disease</a:t>
            </a:r>
            <a:endParaRPr lang="en-CA" sz="2300" b="1" u="words" dirty="0"/>
          </a:p>
        </p:txBody>
      </p:sp>
    </p:spTree>
    <p:extLst>
      <p:ext uri="{BB962C8B-B14F-4D97-AF65-F5344CB8AC3E}">
        <p14:creationId xmlns:p14="http://schemas.microsoft.com/office/powerpoint/2010/main" val="361926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93"/>
            <a:ext cx="7315200" cy="68795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References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058384"/>
            <a:ext cx="8399913" cy="5278699"/>
          </a:xfrm>
        </p:spPr>
        <p:txBody>
          <a:bodyPr>
            <a:noAutofit/>
          </a:bodyPr>
          <a:lstStyle/>
          <a:p>
            <a:r>
              <a:rPr lang="en-US" sz="3200" dirty="0">
                <a:latin typeface="Garamond"/>
                <a:cs typeface="Garamond"/>
              </a:rPr>
              <a:t>Lippincott’s Biochemistry. 6</a:t>
            </a:r>
            <a:r>
              <a:rPr lang="en-US" sz="3200" baseline="30000" dirty="0">
                <a:latin typeface="Garamond"/>
                <a:cs typeface="Garamond"/>
              </a:rPr>
              <a:t>th</a:t>
            </a:r>
            <a:r>
              <a:rPr lang="en-US" sz="3200" dirty="0">
                <a:latin typeface="Garamond"/>
                <a:cs typeface="Garamond"/>
              </a:rPr>
              <a:t> Edition, Chapter 18, pp. 231-237. Lippincott Williams &amp; Wilkins, New York, USA. </a:t>
            </a:r>
            <a:endParaRPr lang="en-CA" sz="3200" b="1" u="words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70108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449808"/>
            <a:ext cx="7315200" cy="88640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786024"/>
            <a:ext cx="8452826" cy="4828877"/>
          </a:xfrm>
        </p:spPr>
        <p:txBody>
          <a:bodyPr>
            <a:normAutofit/>
          </a:bodyPr>
          <a:lstStyle/>
          <a:p>
            <a:r>
              <a:rPr lang="en-US" sz="2800" dirty="0"/>
              <a:t>Receptor-mediated endocytosis of LDL and its regulation</a:t>
            </a:r>
          </a:p>
          <a:p>
            <a:r>
              <a:rPr lang="en-US" sz="2800" dirty="0"/>
              <a:t>LDL is bad cholesterol</a:t>
            </a:r>
          </a:p>
          <a:p>
            <a:r>
              <a:rPr lang="en-US" sz="2800" dirty="0"/>
              <a:t>High density lipoprotein (HDL) and its functions</a:t>
            </a:r>
          </a:p>
          <a:p>
            <a:r>
              <a:rPr lang="en-US" sz="2800" dirty="0"/>
              <a:t>Metabolism of HDL</a:t>
            </a:r>
          </a:p>
          <a:p>
            <a:r>
              <a:rPr lang="en-US" sz="2800" dirty="0"/>
              <a:t>HDL is good cholesterol</a:t>
            </a:r>
          </a:p>
          <a:p>
            <a:r>
              <a:rPr lang="en-US" sz="2800" dirty="0"/>
              <a:t>Atherosclerosis</a:t>
            </a:r>
          </a:p>
          <a:p>
            <a:r>
              <a:rPr lang="en-US" sz="2800" dirty="0"/>
              <a:t>Lipoprotein(a)</a:t>
            </a:r>
          </a:p>
        </p:txBody>
      </p:sp>
    </p:spTree>
    <p:extLst>
      <p:ext uri="{BB962C8B-B14F-4D97-AF65-F5344CB8AC3E}">
        <p14:creationId xmlns:p14="http://schemas.microsoft.com/office/powerpoint/2010/main" val="425892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64588"/>
            <a:ext cx="7315200" cy="886401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Overview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243594"/>
            <a:ext cx="8452826" cy="541099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dirty="0">
                <a:latin typeface="Garamond"/>
                <a:cs typeface="Garamond"/>
              </a:rPr>
              <a:t>Cholesterol homeostasis is a balance between cholesterol transport:</a:t>
            </a:r>
          </a:p>
          <a:p>
            <a:r>
              <a:rPr lang="en-US" sz="3000" dirty="0">
                <a:latin typeface="Garamond"/>
                <a:cs typeface="Garamond"/>
              </a:rPr>
              <a:t>From the liver to peripheral tissues by LDL</a:t>
            </a:r>
          </a:p>
          <a:p>
            <a:r>
              <a:rPr lang="en-US" sz="3000" dirty="0">
                <a:latin typeface="Garamond"/>
                <a:cs typeface="Garamond"/>
              </a:rPr>
              <a:t>From peripheral 	tissues to the liver by HDL</a:t>
            </a:r>
          </a:p>
          <a:p>
            <a:pPr marL="45720" indent="0">
              <a:buNone/>
            </a:pPr>
            <a:endParaRPr lang="en-US" sz="3000" dirty="0">
              <a:latin typeface="Garamond"/>
              <a:cs typeface="Garamond"/>
            </a:endParaRPr>
          </a:p>
          <a:p>
            <a:pPr marL="45720" indent="0">
              <a:buNone/>
            </a:pPr>
            <a:r>
              <a:rPr lang="en-US" sz="3000" dirty="0">
                <a:latin typeface="Garamond"/>
                <a:cs typeface="Garamond"/>
              </a:rPr>
              <a:t>Imbalance in the above leads to:</a:t>
            </a:r>
          </a:p>
          <a:p>
            <a:r>
              <a:rPr lang="en-US" sz="3000" dirty="0">
                <a:latin typeface="Garamond"/>
                <a:cs typeface="Garamond"/>
              </a:rPr>
              <a:t>Cholesterol deposition in blood vessels</a:t>
            </a:r>
          </a:p>
          <a:p>
            <a:r>
              <a:rPr lang="en-US" sz="3000" dirty="0">
                <a:latin typeface="Garamond"/>
                <a:cs typeface="Garamond"/>
              </a:rPr>
              <a:t>Thickening and narrowing of the lumen of arteries</a:t>
            </a:r>
          </a:p>
          <a:p>
            <a:r>
              <a:rPr lang="en-US" sz="3000" dirty="0">
                <a:latin typeface="Garamond"/>
                <a:cs typeface="Garamond"/>
              </a:rPr>
              <a:t>Atherosclerosis</a:t>
            </a:r>
          </a:p>
          <a:p>
            <a:r>
              <a:rPr lang="en-US" sz="3000" dirty="0">
                <a:latin typeface="Garamond"/>
                <a:cs typeface="Garamond"/>
              </a:rPr>
              <a:t>Heart disease</a:t>
            </a:r>
          </a:p>
          <a:p>
            <a:endParaRPr lang="en-US" sz="3000" dirty="0">
              <a:latin typeface="Garamond"/>
              <a:cs typeface="Garamond"/>
            </a:endParaRPr>
          </a:p>
        </p:txBody>
      </p:sp>
    </p:spTree>
    <p:extLst>
      <p:ext uri="{BB962C8B-B14F-4D97-AF65-F5344CB8AC3E}">
        <p14:creationId xmlns:p14="http://schemas.microsoft.com/office/powerpoint/2010/main" val="2055433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57983"/>
            <a:ext cx="7315200" cy="1012079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Receptor-mediated</a:t>
            </a:r>
            <a:br>
              <a:rPr lang="en-US" dirty="0"/>
            </a:br>
            <a:r>
              <a:rPr lang="en-US" dirty="0"/>
              <a:t>endocytosis of LDL particles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408971"/>
            <a:ext cx="8399913" cy="4954563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Major steps: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Binding of Apo B-100 to LDL receptor glycoprotein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Endocytosis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Endosome formation (LDL vesicle fuses with other vesicles)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Separation of LDL from its receptor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Receptor is recycled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LDL degraded by lysosomes releasing: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Free cholesterol, fatty acids, amino acids, phospholipids</a:t>
            </a:r>
          </a:p>
        </p:txBody>
      </p:sp>
    </p:spTree>
    <p:extLst>
      <p:ext uri="{BB962C8B-B14F-4D97-AF65-F5344CB8AC3E}">
        <p14:creationId xmlns:p14="http://schemas.microsoft.com/office/powerpoint/2010/main" val="1474154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0" y="0"/>
            <a:ext cx="6002475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66947" y="188249"/>
            <a:ext cx="301946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Garamond"/>
                <a:cs typeface="Garamond"/>
              </a:rPr>
              <a:t>Cellular uptake and degradation</a:t>
            </a:r>
          </a:p>
          <a:p>
            <a:r>
              <a:rPr lang="en-US" dirty="0">
                <a:solidFill>
                  <a:schemeClr val="bg1"/>
                </a:solidFill>
                <a:latin typeface="Garamond"/>
                <a:cs typeface="Garamond"/>
              </a:rPr>
              <a:t>of LDL particles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080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0389" y="267378"/>
            <a:ext cx="8399913" cy="76137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Regulation of LDL endocytosis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1" y="1408971"/>
            <a:ext cx="4272712" cy="5449029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Down regulation:</a:t>
            </a:r>
          </a:p>
          <a:p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High intracellular cholesterol level causes: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Degradation of LDL receptors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Inhibition of receptor synthesis at gene level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Reduction in cell surface receptors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Decreased uptake of LDL by cells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Decreased </a:t>
            </a:r>
            <a:r>
              <a:rPr lang="en-US" sz="2400" i="1" dirty="0">
                <a:solidFill>
                  <a:srgbClr val="FFFFFF"/>
                </a:solidFill>
                <a:latin typeface="Garamond"/>
                <a:cs typeface="Garamond"/>
              </a:rPr>
              <a:t>de novo 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synthesis of cholesterol</a:t>
            </a:r>
          </a:p>
        </p:txBody>
      </p:sp>
      <p:sp>
        <p:nvSpPr>
          <p:cNvPr id="6" name="Content Placeholder 4"/>
          <p:cNvSpPr txBox="1">
            <a:spLocks/>
          </p:cNvSpPr>
          <p:nvPr/>
        </p:nvSpPr>
        <p:spPr>
          <a:xfrm>
            <a:off x="4636767" y="1455002"/>
            <a:ext cx="4272712" cy="49545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292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None/>
            </a:pP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Up regulation:</a:t>
            </a:r>
          </a:p>
          <a:p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Low intracellular cholesterol level causes: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Recycling of LDL receptors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Increased receptor synthesis at gene level 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Increase in cell surface receptors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Increased uptake of LDL</a:t>
            </a:r>
            <a:b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</a:b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 by cells</a:t>
            </a:r>
          </a:p>
          <a:p>
            <a:pPr lvl="1"/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Increased </a:t>
            </a:r>
            <a:r>
              <a:rPr lang="en-US" sz="2400" i="1" dirty="0">
                <a:solidFill>
                  <a:srgbClr val="FFFFFF"/>
                </a:solidFill>
                <a:latin typeface="Garamond"/>
                <a:cs typeface="Garamond"/>
              </a:rPr>
              <a:t>de novo</a:t>
            </a:r>
            <a:r>
              <a:rPr lang="en-US" sz="2400" dirty="0">
                <a:solidFill>
                  <a:srgbClr val="FFFFFF"/>
                </a:solidFill>
                <a:latin typeface="Garamond"/>
                <a:cs typeface="Garamond"/>
              </a:rPr>
              <a:t> synthesis of cholesterol</a:t>
            </a:r>
            <a:endParaRPr lang="en-U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1549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8293"/>
            <a:ext cx="7315200" cy="6217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LDL is bad cholesterol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1117911"/>
            <a:ext cx="7859210" cy="5219169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 Transports cholesterol to peripheral tissues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Elevated LDL levels </a:t>
            </a: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 </a:t>
            </a:r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increased risk for atherosclerosis / heart disease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Deficiency or defects in LDL receptors results in: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Decreased uptake of cholesterol by cells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Increased accumulation of cholesterol in blood vessels</a:t>
            </a: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Familial hypercholesterolemia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Patients are unable to clear LDL from blood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Premature atherosclerosis and heart disease</a:t>
            </a:r>
          </a:p>
        </p:txBody>
      </p:sp>
    </p:spTree>
    <p:extLst>
      <p:ext uri="{BB962C8B-B14F-4D97-AF65-F5344CB8AC3E}">
        <p14:creationId xmlns:p14="http://schemas.microsoft.com/office/powerpoint/2010/main" val="2613381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218293"/>
            <a:ext cx="7315200" cy="6217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High density lipoprotein (HDL)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0390" y="853311"/>
            <a:ext cx="7859210" cy="5695441"/>
          </a:xfrm>
        </p:spPr>
        <p:txBody>
          <a:bodyPr>
            <a:normAutofit/>
          </a:bodyPr>
          <a:lstStyle/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Nascent HDL: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Disk-shaped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Contains apo A-I, C-II and E lipoproteins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Mainly contains phospholipids</a:t>
            </a:r>
          </a:p>
          <a:p>
            <a:endParaRPr lang="en-US" sz="3000" dirty="0">
              <a:solidFill>
                <a:srgbClr val="FFFFFF"/>
              </a:solidFill>
              <a:latin typeface="Garamond"/>
              <a:cs typeface="Garamond"/>
            </a:endParaRPr>
          </a:p>
          <a:p>
            <a:r>
              <a:rPr lang="en-US" sz="3000" dirty="0">
                <a:solidFill>
                  <a:srgbClr val="FFFFFF"/>
                </a:solidFill>
                <a:latin typeface="Garamond"/>
                <a:cs typeface="Garamond"/>
              </a:rPr>
              <a:t>Mature HDL: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Nascent HDL + cholesteryl esters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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HDL</a:t>
            </a:r>
            <a:r>
              <a:rPr lang="en-US" sz="2800" baseline="-25000" dirty="0">
                <a:solidFill>
                  <a:srgbClr val="FFFFFF"/>
                </a:solidFill>
                <a:latin typeface="Garamond"/>
                <a:cs typeface="Garamond"/>
              </a:rPr>
              <a:t>3</a:t>
            </a: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HDL</a:t>
            </a:r>
            <a:r>
              <a:rPr lang="en-US" sz="2800" baseline="-25000" dirty="0">
                <a:solidFill>
                  <a:srgbClr val="FFFFFF"/>
                </a:solidFill>
                <a:latin typeface="Garamond"/>
                <a:cs typeface="Garamond"/>
              </a:rPr>
              <a:t>3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 + more cholesteryl esters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  <a:sym typeface="Wingdings"/>
              </a:rPr>
              <a:t> 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spherical HDL</a:t>
            </a:r>
            <a:r>
              <a:rPr lang="en-US" sz="2800" baseline="-25000" dirty="0">
                <a:solidFill>
                  <a:srgbClr val="FFFFFF"/>
                </a:solidFill>
                <a:latin typeface="Garamond"/>
                <a:cs typeface="Garamond"/>
              </a:rPr>
              <a:t>2</a:t>
            </a:r>
            <a:endParaRPr lang="en-US" sz="2800" dirty="0">
              <a:solidFill>
                <a:srgbClr val="FFFFFF"/>
              </a:solidFill>
              <a:latin typeface="Garamond"/>
              <a:cs typeface="Garamond"/>
            </a:endParaRPr>
          </a:p>
          <a:p>
            <a:pPr lvl="1"/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HDL</a:t>
            </a:r>
            <a:r>
              <a:rPr lang="en-US" sz="2800" baseline="-25000" dirty="0">
                <a:solidFill>
                  <a:srgbClr val="FFFFFF"/>
                </a:solidFill>
                <a:latin typeface="Garamond"/>
                <a:cs typeface="Garamond"/>
              </a:rPr>
              <a:t>2</a:t>
            </a:r>
            <a:r>
              <a:rPr lang="en-US" sz="2800" dirty="0">
                <a:solidFill>
                  <a:srgbClr val="FFFFFF"/>
                </a:solidFill>
                <a:latin typeface="Garamond"/>
                <a:cs typeface="Garamond"/>
              </a:rPr>
              <a:t> transfers cholesterol to the liver</a:t>
            </a:r>
          </a:p>
        </p:txBody>
      </p:sp>
    </p:spTree>
    <p:extLst>
      <p:ext uri="{BB962C8B-B14F-4D97-AF65-F5344CB8AC3E}">
        <p14:creationId xmlns:p14="http://schemas.microsoft.com/office/powerpoint/2010/main" val="309024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xmlns:p14="http://schemas.microsoft.com/office/powerpoint/2010/main"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Perspective.thmx</Template>
  <TotalTime>521</TotalTime>
  <Words>801</Words>
  <Application>Microsoft Office PowerPoint</Application>
  <PresentationFormat>On-screen Show (4:3)</PresentationFormat>
  <Paragraphs>133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Garamond</vt:lpstr>
      <vt:lpstr>Wingdings</vt:lpstr>
      <vt:lpstr>Perspective</vt:lpstr>
      <vt:lpstr>Lipoproteins and Atheroscloresis</vt:lpstr>
      <vt:lpstr>Objectives</vt:lpstr>
      <vt:lpstr>Overview</vt:lpstr>
      <vt:lpstr>Overview</vt:lpstr>
      <vt:lpstr>Receptor-mediated endocytosis of LDL particles</vt:lpstr>
      <vt:lpstr>PowerPoint Presentation</vt:lpstr>
      <vt:lpstr>Regulation of LDL endocytosis</vt:lpstr>
      <vt:lpstr>LDL is bad cholesterol</vt:lpstr>
      <vt:lpstr>High density lipoprotein (HDL)</vt:lpstr>
      <vt:lpstr>Functions of HDL</vt:lpstr>
      <vt:lpstr>HDL metabolism</vt:lpstr>
      <vt:lpstr>HDL is good cholesterol</vt:lpstr>
      <vt:lpstr>Atherosclerosis</vt:lpstr>
      <vt:lpstr>Atherosclerosis</vt:lpstr>
      <vt:lpstr>PowerPoint Presentation</vt:lpstr>
      <vt:lpstr>Lab investigations of atherosclerosis</vt:lpstr>
      <vt:lpstr>Lipoprotein (a)</vt:lpstr>
      <vt:lpstr>Lipoprotein (a)</vt:lpstr>
      <vt:lpstr>Take home message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Lipoproteins and Atheroscloresis</dc:title>
  <dc:creator>UG</dc:creator>
  <cp:lastModifiedBy>البندري الفدعاني العنزي ID 439200177</cp:lastModifiedBy>
  <cp:revision>45</cp:revision>
  <dcterms:created xsi:type="dcterms:W3CDTF">2017-03-29T11:28:16Z</dcterms:created>
  <dcterms:modified xsi:type="dcterms:W3CDTF">2020-02-29T22:10:30Z</dcterms:modified>
</cp:coreProperties>
</file>