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6" r:id="rId2"/>
    <p:sldId id="458" r:id="rId3"/>
    <p:sldId id="488" r:id="rId4"/>
    <p:sldId id="456" r:id="rId5"/>
    <p:sldId id="472" r:id="rId6"/>
    <p:sldId id="489" r:id="rId7"/>
    <p:sldId id="500" r:id="rId8"/>
    <p:sldId id="492" r:id="rId9"/>
    <p:sldId id="493" r:id="rId10"/>
    <p:sldId id="474" r:id="rId11"/>
    <p:sldId id="425" r:id="rId12"/>
    <p:sldId id="426" r:id="rId13"/>
    <p:sldId id="494" r:id="rId14"/>
    <p:sldId id="459" r:id="rId15"/>
    <p:sldId id="427" r:id="rId16"/>
    <p:sldId id="467" r:id="rId17"/>
    <p:sldId id="495" r:id="rId18"/>
    <p:sldId id="496" r:id="rId19"/>
    <p:sldId id="441" r:id="rId20"/>
    <p:sldId id="461" r:id="rId21"/>
    <p:sldId id="475" r:id="rId22"/>
    <p:sldId id="497" r:id="rId23"/>
    <p:sldId id="502" r:id="rId24"/>
    <p:sldId id="480" r:id="rId25"/>
    <p:sldId id="485" r:id="rId26"/>
    <p:sldId id="486" r:id="rId27"/>
    <p:sldId id="469" r:id="rId28"/>
    <p:sldId id="487" r:id="rId29"/>
  </p:sldIdLst>
  <p:sldSz cx="10287000" cy="6858000" type="35mm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92" y="36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43188" y="514350"/>
            <a:ext cx="38576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705100" y="609600"/>
            <a:ext cx="6629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009900" y="2163762"/>
            <a:ext cx="579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System Block</a:t>
            </a: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219200"/>
            <a:ext cx="8401050" cy="5181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ea typeface="+mn-ea"/>
                <a:cs typeface="+mn-cs"/>
              </a:rPr>
              <a:t>CURRENT MI MARKERS</a:t>
            </a:r>
            <a:endParaRPr lang="en-US" dirty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Cardiac troponin T (cTnT)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Cardiac troponin I (cTnI)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Creatine kinase-MB (CK-MB)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ea typeface="+mn-ea"/>
                <a:cs typeface="+mn-cs"/>
              </a:rPr>
              <a:t>MARKERS WITH POTENTIAL CLINICAL USE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Heart fatty acid binding protein (h-FABP)</a:t>
            </a:r>
          </a:p>
          <a:p>
            <a:pPr marL="36576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(for detecting heart tissue ischemia)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/>
              <a:t>MARKERS NO LONGER USED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Aspartate Transaminase (AST)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Lactate dehydrogenase (LDH)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Ischemia modified albumin (IMA)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Myoglobin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cardiac markers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762000"/>
            <a:ext cx="8915400" cy="56388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Creatine kinase (CK-MB)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tissue ischemia: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Heart fatty acid binding protein (h-FABP)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heart failure: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B-type natriuretic peptide (BNP)</a:t>
            </a:r>
            <a:b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</a:b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after MI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0"/>
            <a:ext cx="10198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23340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and 24 hours after the onset of symptoms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6700" y="228600"/>
            <a:ext cx="952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</a:t>
            </a:r>
          </a:p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marker changes after MI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21" t="5361" r="1780"/>
          <a:stretch/>
        </p:blipFill>
        <p:spPr>
          <a:xfrm>
            <a:off x="125600" y="2135383"/>
            <a:ext cx="9978233" cy="2721916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myocytes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Cardiac troponins (cTn) are structurally different from muscle troponins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Involved in the interaction between actin and myosin for muscle contraction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</a:p>
        </p:txBody>
      </p:sp>
      <p:pic>
        <p:nvPicPr>
          <p:cNvPr id="4" name="Picture 2" descr="C:\Users\A\Desktop\04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5715000" cy="23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cTn are mainly bound to proteins, with small amount soluble in the 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Highly specific markers for detecting MI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Two main cardiac troponins (cTn):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cTnI: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cTnT: binds to 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</a:p>
        </p:txBody>
      </p:sp>
    </p:spTree>
    <p:extLst>
      <p:ext uri="{BB962C8B-B14F-4D97-AF65-F5344CB8AC3E}">
        <p14:creationId xmlns:p14="http://schemas.microsoft.com/office/powerpoint/2010/main" val="3442780098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2900" y="762000"/>
            <a:ext cx="4724400" cy="58674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Detectable in plasma in 4-6 h. 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Level peaks in 12-24 h.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Remain elevated for up to 10 days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After MI, cytosolic troponins are released rapidly into the blood (first few hours)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Structurally bound troponins are released later for several days</a:t>
            </a:r>
          </a:p>
          <a:p>
            <a:pPr eaLnBrk="1" hangingPunct="1">
              <a:buClr>
                <a:srgbClr val="33CC33"/>
              </a:buClr>
            </a:pPr>
            <a:endParaRPr lang="en-US" sz="30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76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85226"/>
      </p:ext>
    </p:extLst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dirty="0">
                <a:latin typeface="Palatino" charset="0"/>
              </a:rPr>
              <a:t>Three main CK isoenzymes with two polypeptide chains B or M</a:t>
            </a:r>
            <a:endParaRPr lang="en-US" sz="2000" dirty="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906588" y="76200"/>
            <a:ext cx="643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Objectives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495300" y="914400"/>
            <a:ext cx="960120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By the end of this lecture, the First Year students will be able to: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Describe the general sequence of events of myocardial infarction (MI) 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List the 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Discuss the 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Understand the significance of changes in plasma marker levels over time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Identify the properties and diagnostic value of cardiac troponins, creatine kinase, h-FABP and BNP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Know about markers with potential clinical use</a:t>
            </a:r>
          </a:p>
          <a:p>
            <a:pPr algn="l" eaLnBrk="1" hangingPunct="1"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152400"/>
            <a:ext cx="5972175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" y="990600"/>
            <a:ext cx="5029200" cy="5638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It rises and falls transiently after 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Detectable in plasma in 3-10 h. after 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Peaks in blood in 12–24 h.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Returns to normal in 1.5-3 days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Relative index =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500" dirty="0">
                <a:latin typeface="Palatino"/>
                <a:ea typeface="+mn-ea"/>
                <a:cs typeface="Palatino"/>
              </a:rPr>
              <a:t>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More than 5 % is indicative for MI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Advantages: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Useful 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Useful for diagnosis of re-infarction</a:t>
            </a: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Not highly specific (elevated in skeletal muscle damage)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51533"/>
      </p:ext>
    </p:extLst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914900" y="5728957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76500" y="6047714"/>
            <a:ext cx="533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76500" y="6386843"/>
            <a:ext cx="1905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699167"/>
      </p:ext>
    </p:extLst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524000"/>
            <a:ext cx="91440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 cytosolic protein involved in fatty acid transport and metabolism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solidFill>
                  <a:prstClr val="black"/>
                </a:solidFill>
                <a:latin typeface="Palatino" pitchFamily="18" charset="0"/>
              </a:rPr>
              <a:t>A promising marker to be used in combination with troponins </a:t>
            </a:r>
            <a:endParaRPr lang="en-US" sz="32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Higher amounts in myocardium than in brain, kidney and skeletal muscle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Appears in plasma as early as 30 min. after acute </a:t>
            </a:r>
            <a:r>
              <a:rPr lang="en-US" sz="3200" dirty="0">
                <a:solidFill>
                  <a:srgbClr val="FF0000"/>
                </a:solidFill>
                <a:latin typeface="Palatino" pitchFamily="18" charset="0"/>
                <a:ea typeface="+mn-ea"/>
                <a:cs typeface="+mn-cs"/>
              </a:rPr>
              <a:t>ischemia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Peaks in blood in 6-8 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Returns to normal levels in 24-30 h.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700" y="381000"/>
            <a:ext cx="952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Heart fatty acid binding protein (h-FABP)</a:t>
            </a:r>
          </a:p>
          <a:p>
            <a:pPr algn="ctr">
              <a:defRPr/>
            </a:pPr>
            <a:r>
              <a:rPr 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(Heart tissue ischemia marker)</a:t>
            </a:r>
          </a:p>
        </p:txBody>
      </p:sp>
    </p:spTree>
    <p:extLst>
      <p:ext uri="{BB962C8B-B14F-4D97-AF65-F5344CB8AC3E}">
        <p14:creationId xmlns:p14="http://schemas.microsoft.com/office/powerpoint/2010/main" val="1003553307"/>
      </p:ext>
    </p:extLst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9353550" cy="4873625"/>
          </a:xfrm>
        </p:spPr>
        <p:txBody>
          <a:bodyPr/>
          <a:lstStyle/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 peptide produced by the ventricles of the heart in response to:</a:t>
            </a:r>
          </a:p>
          <a:p>
            <a:pPr lvl="1" eaLnBrk="1" hangingPunct="1"/>
            <a:r>
              <a:rPr lang="en-US" sz="2500" dirty="0">
                <a:latin typeface="Palatino" charset="0"/>
                <a:cs typeface="Palatino" charset="0"/>
              </a:rPr>
              <a:t>Myocardial stretching and ventricular dysfunction </a:t>
            </a:r>
            <a:r>
              <a:rPr lang="en-US" sz="2500" dirty="0">
                <a:solidFill>
                  <a:srgbClr val="FF0000"/>
                </a:solidFill>
                <a:latin typeface="Palatino" charset="0"/>
                <a:cs typeface="Palatino" charset="0"/>
              </a:rPr>
              <a:t>after MI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Causes vasodilation, sodium and water excretion and reduces blood pressure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 marker for detecting </a:t>
            </a:r>
            <a:r>
              <a:rPr lang="en-US" sz="2500" dirty="0">
                <a:solidFill>
                  <a:srgbClr val="FF0000"/>
                </a:solidFill>
                <a:latin typeface="Palatino" charset="0"/>
                <a:cs typeface="Palatino" charset="0"/>
              </a:rPr>
              <a:t>congestive heart failure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Its serum levels are high in some pulmonary diseases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But in heart failure its levels are markedly high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An important marker for differential diagnosis of pulmonary diseases and congestive heart failure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b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</a:b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(Heart failure marker)</a:t>
            </a:r>
          </a:p>
        </p:txBody>
      </p:sp>
    </p:spTree>
    <p:extLst>
      <p:ext uri="{BB962C8B-B14F-4D97-AF65-F5344CB8AC3E}">
        <p14:creationId xmlns:p14="http://schemas.microsoft.com/office/powerpoint/2010/main" val="1439527699"/>
      </p:ext>
    </p:extLst>
  </p:cSld>
  <p:clrMapOvr>
    <a:masterClrMapping/>
  </p:clrMapOvr>
  <p:transition spd="slow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21958"/>
            <a:ext cx="7314156" cy="6583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0700" y="5638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Pathogenesis of MI with special focus on the biomarkers implicated in the development of MI.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24700" y="4724400"/>
            <a:ext cx="96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h-FABP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9300" y="3239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rgbClr val="3366FF"/>
                </a:solidFill>
              </a:rPr>
              <a:t>cTn</a:t>
            </a:r>
          </a:p>
          <a:p>
            <a:pPr algn="r"/>
            <a:r>
              <a:rPr lang="en-US" sz="1800" dirty="0">
                <a:solidFill>
                  <a:srgbClr val="3366FF"/>
                </a:solidFill>
              </a:rPr>
              <a:t>CK-MB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2700" y="21452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/>
              <a:t>BNP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1545" y="16764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/>
              <a:t>BNP</a:t>
            </a:r>
          </a:p>
        </p:txBody>
      </p:sp>
    </p:spTree>
    <p:extLst>
      <p:ext uri="{BB962C8B-B14F-4D97-AF65-F5344CB8AC3E}">
        <p14:creationId xmlns:p14="http://schemas.microsoft.com/office/powerpoint/2010/main" val="1020508011"/>
      </p:ext>
    </p:extLst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42900" y="838200"/>
            <a:ext cx="9448800" cy="5715000"/>
          </a:xfrm>
        </p:spPr>
        <p:txBody>
          <a:bodyPr/>
          <a:lstStyle/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cTn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>
                <a:latin typeface="Palatino" charset="0"/>
              </a:rPr>
              <a:t>Currently the most definitive markers and are replacing CK-MB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>
                <a:latin typeface="Palatino" charset="0"/>
              </a:rPr>
              <a:t> Highly 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have higher sensitivity and specificity than CK-MB</a:t>
            </a:r>
            <a:endParaRPr lang="en-US" sz="2500" b="1" dirty="0">
              <a:latin typeface="Palatino" charset="0"/>
            </a:endParaRP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Its main advantage is for detecting re-infarction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h-FABP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An early marker for detecting acute ischemia prior to necrosis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BNP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 cardiac marker that can be used for differential diagnosis of pulmonary diseases and heart failure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152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04850" y="1447800"/>
            <a:ext cx="8705850" cy="44196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2800" dirty="0">
                <a:latin typeface="Palatino" charset="0"/>
              </a:rPr>
              <a:t>Lecture Notes on Clinical Biochemistry 9</a:t>
            </a:r>
            <a:r>
              <a:rPr lang="en-US" sz="2800" baseline="30000" dirty="0">
                <a:latin typeface="Palatino" charset="0"/>
              </a:rPr>
              <a:t>th</a:t>
            </a:r>
            <a:r>
              <a:rPr lang="en-US" sz="2800" dirty="0">
                <a:latin typeface="Palatino" charset="0"/>
              </a:rPr>
              <a:t> Edition, Chapter 12, pp. 160-164, A.F. Smith, Blackwell Publishing, UK.</a:t>
            </a:r>
          </a:p>
          <a:p>
            <a:pPr eaLnBrk="1" hangingPunct="1">
              <a:buClr>
                <a:srgbClr val="33CC33"/>
              </a:buClr>
            </a:pPr>
            <a:endParaRPr lang="en-US" sz="2800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800" dirty="0">
                <a:latin typeface="Palatino" charset="0"/>
              </a:rPr>
              <a:t>Sharma, N. and Ahmad, M.I. Biomarkers in acute myocardial infarction. </a:t>
            </a:r>
            <a:r>
              <a:rPr lang="en-US" sz="2800" i="1" dirty="0">
                <a:latin typeface="Palatino" charset="0"/>
              </a:rPr>
              <a:t>J. Clin. Exp. Cardiol</a:t>
            </a:r>
            <a:r>
              <a:rPr lang="en-US" sz="2800" dirty="0">
                <a:latin typeface="Palatino" charset="0"/>
              </a:rPr>
              <a:t>. 2012, 3: 11-18.</a:t>
            </a:r>
            <a:endParaRPr lang="en-US" sz="2500" dirty="0">
              <a:latin typeface="Palatino" charset="0"/>
            </a:endParaRPr>
          </a:p>
          <a:p>
            <a:pPr marL="366713" lvl="1" indent="0" eaLnBrk="1" hangingPunct="1">
              <a:buClr>
                <a:srgbClr val="33CC33"/>
              </a:buClr>
              <a:buNone/>
            </a:pPr>
            <a:endParaRPr lang="en-US" sz="25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016107588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095500" y="1495485"/>
            <a:ext cx="8153400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 (MI)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Case example for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Heart fatty acid binding protein (h-FABP)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B-type natriuretic peptide (BNP)</a:t>
            </a:r>
          </a:p>
          <a:p>
            <a:pPr algn="l" eaLnBrk="1" hangingPunct="1">
              <a:buFontTx/>
              <a:buChar char="•"/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947077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5100" y="1912203"/>
            <a:ext cx="427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Occlusion of coronary arteries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6500" y="2902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Restricted blood supply (oxygen) to heart tissue (</a:t>
            </a:r>
            <a:r>
              <a:rPr lang="en-US" dirty="0">
                <a:solidFill>
                  <a:srgbClr val="FF0000"/>
                </a:solidFill>
              </a:rPr>
              <a:t>ischemia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1543" y="4198203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Damage to heart tissue (</a:t>
            </a:r>
            <a:r>
              <a:rPr lang="en-US" dirty="0">
                <a:solidFill>
                  <a:srgbClr val="FF0000"/>
                </a:solidFill>
              </a:rPr>
              <a:t>infarction</a:t>
            </a:r>
            <a:r>
              <a:rPr lang="en-US" dirty="0"/>
              <a:t>)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199" y="5188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hangingPunct="1">
              <a:buClr>
                <a:srgbClr val="33CC33"/>
              </a:buClr>
            </a:pPr>
            <a:r>
              <a:rPr lang="en-US" dirty="0"/>
              <a:t>Release of enzymes and other proteins into the blood (</a:t>
            </a:r>
            <a:r>
              <a:rPr lang="en-US" dirty="0">
                <a:solidFill>
                  <a:srgbClr val="FF0000"/>
                </a:solidFill>
              </a:rPr>
              <a:t>markers</a:t>
            </a:r>
            <a:r>
              <a:rPr lang="en-US" dirty="0"/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686300" y="2445603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731587" y="4717506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731587" y="3733800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066800"/>
            <a:ext cx="8401050" cy="5638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  <a:cs typeface="+mn-cs"/>
              </a:rPr>
              <a:t>Requires presence of at least two of the following characteristics: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</a:rPr>
              <a:t>More rapid rise and fall of CK-MB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>
                <a:ea typeface="+mn-ea"/>
              </a:rPr>
              <a:t>Typical ECG pattern</a:t>
            </a:r>
          </a:p>
          <a:p>
            <a:pPr marL="0" indent="0">
              <a:buNone/>
            </a:pPr>
            <a:endParaRPr lang="en-US" sz="2000" dirty="0">
              <a:ea typeface="+mn-ea"/>
            </a:endParaRPr>
          </a:p>
          <a:p>
            <a:pPr marL="0" indent="0">
              <a:buNone/>
            </a:pPr>
            <a:r>
              <a:rPr lang="en-US" sz="2000" dirty="0">
                <a:ea typeface="+mn-ea"/>
              </a:rPr>
              <a:t>Reference: </a:t>
            </a:r>
            <a:r>
              <a:rPr lang="en-US" sz="2000" dirty="0"/>
              <a:t>Alpert JS, Thygesen K, Antman E, Bassand JP. </a:t>
            </a:r>
            <a:r>
              <a:rPr lang="it-IT" sz="2000" i="1" dirty="0"/>
              <a:t>J Am Coll Cardiol</a:t>
            </a:r>
            <a:r>
              <a:rPr lang="it-IT" sz="2000" dirty="0"/>
              <a:t>. 2000, 36(3):959.</a:t>
            </a:r>
            <a:endParaRPr lang="en-US" sz="2000" dirty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3048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Criteria for diagnosis of MI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0"/>
            <a:ext cx="67575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02256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90500" y="0"/>
            <a:ext cx="9770870" cy="6858000"/>
            <a:chOff x="190500" y="0"/>
            <a:chExt cx="9770870" cy="6858000"/>
          </a:xfrm>
        </p:grpSpPr>
        <p:grpSp>
          <p:nvGrpSpPr>
            <p:cNvPr id="19" name="Group 18"/>
            <p:cNvGrpSpPr/>
            <p:nvPr/>
          </p:nvGrpSpPr>
          <p:grpSpPr>
            <a:xfrm>
              <a:off x="190500" y="0"/>
              <a:ext cx="6757590" cy="6858000"/>
              <a:chOff x="1752600" y="0"/>
              <a:chExt cx="6757590" cy="685800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52600" y="0"/>
                <a:ext cx="6757590" cy="6858000"/>
              </a:xfrm>
              <a:prstGeom prst="rect">
                <a:avLst/>
              </a:prstGeom>
            </p:spPr>
          </p:pic>
          <p:cxnSp>
            <p:nvCxnSpPr>
              <p:cNvPr id="5" name="Straight Connector 4"/>
              <p:cNvCxnSpPr/>
              <p:nvPr/>
            </p:nvCxnSpPr>
            <p:spPr>
              <a:xfrm>
                <a:off x="6501144" y="2167929"/>
                <a:ext cx="16002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2095500" y="2514600"/>
                <a:ext cx="5867400" cy="203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095500" y="2895600"/>
                <a:ext cx="5486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095500" y="3256228"/>
                <a:ext cx="609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549432" y="3595357"/>
                <a:ext cx="15240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78526" y="3976357"/>
                <a:ext cx="249381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6972300" y="2064603"/>
              <a:ext cx="26190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+mn-lt"/>
                </a:rPr>
                <a:t>1. Typical heart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+mn-lt"/>
                </a:rPr>
                <a:t>attack symptoms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300" y="3276600"/>
              <a:ext cx="2989070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+mn-lt"/>
                </a:rPr>
                <a:t>2. Characteristic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+mn-lt"/>
                </a:rPr>
                <a:t>Pattern of a cardiac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+mn-lt"/>
                </a:rPr>
                <a:t>biomarker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567980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High concentration in the myocardium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High sensitivity (detected even in low concentration at early stages of the disease)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 High specificity (specifically detecting damage of cardiac tissue, and is absent in non-myocardial tissue injury)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Rapid release into plasma following myocardial injury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Good prognostic value (strong correlation between plasma level and extent of myocardial injury)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Easily measured (detectable by rapid, simple and automated assay methods)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</a:p>
        </p:txBody>
      </p:sp>
    </p:spTree>
    <p:extLst>
      <p:ext uri="{BB962C8B-B14F-4D97-AF65-F5344CB8AC3E}">
        <p14:creationId xmlns:p14="http://schemas.microsoft.com/office/powerpoint/2010/main" val="3163176362"/>
      </p:ext>
    </p:extLst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4447</TotalTime>
  <Words>1115</Words>
  <Application>Microsoft Office PowerPoint</Application>
  <PresentationFormat>35mm Slides</PresentationFormat>
  <Paragraphs>179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Century Schoolbook</vt:lpstr>
      <vt:lpstr>Palatino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PowerPoint Presentation</vt:lpstr>
      <vt:lpstr>B-type natriuretic peptide (BNP) (Heart failure marker)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البندري الفدعاني العنزي ID 439200177</cp:lastModifiedBy>
  <cp:revision>412</cp:revision>
  <cp:lastPrinted>2015-11-23T05:30:03Z</cp:lastPrinted>
  <dcterms:created xsi:type="dcterms:W3CDTF">2001-02-07T02:23:56Z</dcterms:created>
  <dcterms:modified xsi:type="dcterms:W3CDTF">2020-02-29T22:11:27Z</dcterms:modified>
</cp:coreProperties>
</file>