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93" r:id="rId3"/>
    <p:sldId id="257" r:id="rId4"/>
    <p:sldId id="290" r:id="rId5"/>
    <p:sldId id="281" r:id="rId6"/>
    <p:sldId id="258" r:id="rId7"/>
    <p:sldId id="259" r:id="rId8"/>
    <p:sldId id="302" r:id="rId9"/>
    <p:sldId id="260" r:id="rId10"/>
    <p:sldId id="280" r:id="rId11"/>
    <p:sldId id="261" r:id="rId12"/>
    <p:sldId id="292" r:id="rId13"/>
    <p:sldId id="279" r:id="rId14"/>
    <p:sldId id="262" r:id="rId15"/>
    <p:sldId id="263" r:id="rId16"/>
    <p:sldId id="273" r:id="rId17"/>
    <p:sldId id="264" r:id="rId18"/>
    <p:sldId id="265" r:id="rId19"/>
    <p:sldId id="298" r:id="rId20"/>
    <p:sldId id="271" r:id="rId21"/>
    <p:sldId id="272" r:id="rId22"/>
    <p:sldId id="266" r:id="rId23"/>
    <p:sldId id="303" r:id="rId24"/>
    <p:sldId id="300" r:id="rId25"/>
    <p:sldId id="275" r:id="rId26"/>
    <p:sldId id="294" r:id="rId27"/>
    <p:sldId id="276" r:id="rId28"/>
    <p:sldId id="274" r:id="rId29"/>
    <p:sldId id="268" r:id="rId30"/>
    <p:sldId id="284" r:id="rId31"/>
    <p:sldId id="269" r:id="rId32"/>
    <p:sldId id="297" r:id="rId33"/>
    <p:sldId id="270" r:id="rId34"/>
    <p:sldId id="30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84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E6971-EE11-46C9-83BC-101F55698C3E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11BE-08AE-46EC-970A-E233C88D2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7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Heart transplant in patient with intractable heart failure and </a:t>
            </a:r>
            <a:r>
              <a:rPr lang="en-US" dirty="0" err="1" smtClean="0"/>
              <a:t>cardiomyopathy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2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9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4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5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3ECD-2CA5-4A37-9E6E-FA218C966E4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803ECD-2CA5-4A37-9E6E-FA218C966E4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F1A9E9-7C6C-42F7-B209-C8F7E6CDEA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imgres?imgurl=http://www.uninet.edu/cin2003/conf/agarwal/fig3.jpg&amp;imgrefurl=http://www.uninet.edu/cin2003/conf/agarwal/agarwal.html&amp;usg=__XqoT9tLmy_4hr0lWBHpgRXk6fCg=&amp;h=960&amp;w=1280&amp;sz=267&amp;hl=en&amp;start=35&amp;zoom=1&amp;tbnid=ErpFm17iWhxS3M:&amp;tbnh=113&amp;tbnw=150&amp;prev=/images?q=pericarditis&amp;start=20&amp;hl=en&amp;safe=active&amp;sa=N&amp;gbv=2&amp;tbs=isch:1&amp;itb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imgres?imgurl=http://www.pathguy.com/lectures/giant_cell_myocarditis.jpg&amp;imgrefurl=http://arcticboy.arcticboy.com/myocarditis-picture&amp;usg=__7YE4bR0uznIanAA62F4eqqLUd_Y=&amp;h=400&amp;w=594&amp;sz=79&amp;hl=en&amp;start=2&amp;zoom=1&amp;tbnid=MweNbn2qR_mFOM:&amp;tbnh=91&amp;tbnw=135&amp;prev=/images?q=MYOCARDITIS&amp;hl=en&amp;safe=active&amp;gbv=2&amp;tbs=isch:1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imgres?imgurl=http://embryology.med.unsw.edu.au/Defect/images/Coxsackie_B4_virus.jpg&amp;imgrefurl=http://embryology.med.unsw.edu.au/Defect/virus.htm&amp;usg=__Xo_ro2D1ye2nOkXMCV7VsSSvmVQ=&amp;h=266&amp;w=400&amp;sz=14&amp;hl=en&amp;start=26&amp;zoom=1&amp;tbnid=cyuc8oIExzKr7M:&amp;tbnh=82&amp;tbnw=124&amp;prev=/images?q=COKSACKIE+VIRUS&amp;start=20&amp;hl=en&amp;safe=active&amp;sa=N&amp;gbv=2&amp;tbs=isch:1&amp;itbs=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imgres?imgurl=http://2.bp.blogspot.com/_uiyskjNZYt8/TGUw6IjivGI/AAAAAAAAB98/XnKD1mGoIsc/s1600/Myocarditis.jpg&amp;imgrefurl=http://medipptx.blogspot.com/2010/08/myocarditis_4287.html&amp;usg=__PU-XysimIqnDne7FEfljNrKp6pI=&amp;h=329&amp;w=504&amp;sz=29&amp;hl=en&amp;start=11&amp;zoom=1&amp;tbnid=Lpz7gAqoAMnefM:&amp;tbnh=85&amp;tbnw=130&amp;prev=/images?q=MYOCARDITIS&amp;hl=en&amp;safe=active&amp;gbv=2&amp;tbs=isch:1&amp;itbs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tx2">
                <a:lumMod val="90000"/>
                <a:alpha val="77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Myocarditis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Pericarditis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Prof . Hanan A. 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Habib &amp;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Dr.Khalifa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BinKhamis</a:t>
            </a:r>
            <a:endParaRPr lang="en-US" i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Department of Pathology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</a:t>
            </a:r>
          </a:p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Microbiology unit , </a:t>
            </a:r>
          </a:p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College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Of Medicine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82415"/>
            <a:ext cx="1638699" cy="708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Differential Diagnosis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Myocarditis</a:t>
            </a:r>
            <a:endParaRPr lang="en-US" dirty="0" smtClean="0"/>
          </a:p>
          <a:p>
            <a:r>
              <a:rPr lang="en-US" dirty="0" err="1" smtClean="0"/>
              <a:t>Vasculitis</a:t>
            </a:r>
            <a:endParaRPr lang="en-US" dirty="0" smtClean="0"/>
          </a:p>
          <a:p>
            <a:r>
              <a:rPr lang="en-US" dirty="0" err="1" smtClean="0"/>
              <a:t>Cardiomyopathy</a:t>
            </a:r>
            <a:r>
              <a:rPr lang="en-US" dirty="0" smtClean="0"/>
              <a:t>  ( due to drugs </a:t>
            </a:r>
            <a:r>
              <a:rPr lang="en-US" b="1" dirty="0" smtClean="0"/>
              <a:t>or</a:t>
            </a:r>
            <a:r>
              <a:rPr lang="en-US" dirty="0" smtClean="0"/>
              <a:t>  radiation)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Diagnosis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WBCs, ESR, </a:t>
            </a:r>
            <a:r>
              <a:rPr lang="en-US" dirty="0" err="1" smtClean="0">
                <a:solidFill>
                  <a:srgbClr val="002060"/>
                </a:solidFill>
              </a:rPr>
              <a:t>Troponin</a:t>
            </a:r>
            <a:r>
              <a:rPr lang="en-US" dirty="0" smtClean="0">
                <a:solidFill>
                  <a:srgbClr val="002060"/>
                </a:solidFill>
              </a:rPr>
              <a:t> and CK-MB usually </a:t>
            </a:r>
            <a:r>
              <a:rPr lang="en-US" b="1" dirty="0" smtClean="0">
                <a:solidFill>
                  <a:srgbClr val="002060"/>
                </a:solidFill>
              </a:rPr>
              <a:t>elevated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 smtClean="0"/>
              <a:t>ECG</a:t>
            </a:r>
            <a:r>
              <a:rPr lang="en-US" dirty="0" smtClean="0"/>
              <a:t> </a:t>
            </a:r>
            <a:r>
              <a:rPr lang="en-US" sz="2000" dirty="0" smtClean="0"/>
              <a:t>(nonspecific ST-T changes and conduction delays are common)</a:t>
            </a:r>
          </a:p>
          <a:p>
            <a:r>
              <a:rPr lang="en-US" b="1" dirty="0">
                <a:solidFill>
                  <a:srgbClr val="C00000"/>
                </a:solidFill>
              </a:rPr>
              <a:t>Blood </a:t>
            </a:r>
            <a:r>
              <a:rPr lang="en-US" b="1" dirty="0" smtClean="0">
                <a:solidFill>
                  <a:srgbClr val="C00000"/>
                </a:solidFill>
              </a:rPr>
              <a:t>culture</a:t>
            </a:r>
          </a:p>
          <a:p>
            <a:pPr lvl="0"/>
            <a:r>
              <a:rPr lang="en-US" dirty="0" smtClean="0"/>
              <a:t> </a:t>
            </a:r>
            <a:r>
              <a:rPr lang="en-US" b="1" dirty="0">
                <a:solidFill>
                  <a:schemeClr val="tx2"/>
                </a:solidFill>
              </a:rPr>
              <a:t>Viral </a:t>
            </a:r>
            <a:r>
              <a:rPr lang="en-US" b="1" dirty="0" smtClean="0">
                <a:solidFill>
                  <a:schemeClr val="tx2"/>
                </a:solidFill>
              </a:rPr>
              <a:t>serology </a:t>
            </a:r>
            <a:r>
              <a:rPr lang="en-US" dirty="0" smtClean="0">
                <a:solidFill>
                  <a:schemeClr val="tx2"/>
                </a:solidFill>
              </a:rPr>
              <a:t>and </a:t>
            </a:r>
            <a:r>
              <a:rPr lang="en-US" b="1" dirty="0" smtClean="0">
                <a:solidFill>
                  <a:schemeClr val="tx2"/>
                </a:solidFill>
              </a:rPr>
              <a:t>other specific tests </a:t>
            </a:r>
            <a:r>
              <a:rPr lang="en-US" dirty="0">
                <a:solidFill>
                  <a:schemeClr val="tx2"/>
                </a:solidFill>
              </a:rPr>
              <a:t>for </a:t>
            </a:r>
            <a:r>
              <a:rPr lang="en-US" dirty="0" smtClean="0">
                <a:solidFill>
                  <a:schemeClr val="tx2"/>
                </a:solidFill>
              </a:rPr>
              <a:t>Lyme disease, </a:t>
            </a:r>
            <a:r>
              <a:rPr lang="en-US" dirty="0">
                <a:solidFill>
                  <a:schemeClr val="tx2"/>
                </a:solidFill>
              </a:rPr>
              <a:t>diphtheria and </a:t>
            </a:r>
            <a:r>
              <a:rPr lang="en-US" dirty="0" err="1" smtClean="0">
                <a:solidFill>
                  <a:schemeClr val="tx2"/>
                </a:solidFill>
              </a:rPr>
              <a:t>Chagas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disease </a:t>
            </a:r>
            <a:r>
              <a:rPr lang="en-US" dirty="0" smtClean="0">
                <a:solidFill>
                  <a:schemeClr val="tx2"/>
                </a:solidFill>
              </a:rPr>
              <a:t>may be </a:t>
            </a:r>
            <a:r>
              <a:rPr lang="en-US" dirty="0">
                <a:solidFill>
                  <a:schemeClr val="tx2"/>
                </a:solidFill>
              </a:rPr>
              <a:t>indicated on a case by case basis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b="1" dirty="0" smtClean="0"/>
              <a:t>Chest X-rays </a:t>
            </a:r>
            <a:r>
              <a:rPr lang="en-US" dirty="0" smtClean="0"/>
              <a:t>: show </a:t>
            </a:r>
            <a:r>
              <a:rPr lang="en-US" dirty="0" err="1" smtClean="0"/>
              <a:t>cardiomegaly</a:t>
            </a:r>
            <a:endParaRPr lang="en-US" dirty="0"/>
          </a:p>
          <a:p>
            <a:r>
              <a:rPr lang="en-US" dirty="0" smtClean="0"/>
              <a:t>Radiology : </a:t>
            </a:r>
            <a:r>
              <a:rPr lang="en-US" b="1" dirty="0" smtClean="0"/>
              <a:t>MRI</a:t>
            </a:r>
            <a:r>
              <a:rPr lang="en-US" dirty="0" smtClean="0"/>
              <a:t> and </a:t>
            </a:r>
            <a:r>
              <a:rPr lang="en-US" b="1" dirty="0" smtClean="0"/>
              <a:t>Echocardiogram  </a:t>
            </a:r>
          </a:p>
          <a:p>
            <a:r>
              <a:rPr lang="en-US" dirty="0"/>
              <a:t>Heart muscle </a:t>
            </a:r>
            <a:r>
              <a:rPr lang="en-US" b="1" dirty="0"/>
              <a:t>biopsy</a:t>
            </a:r>
            <a:r>
              <a:rPr lang="en-US" dirty="0"/>
              <a:t> </a:t>
            </a:r>
            <a:r>
              <a:rPr lang="en-US" dirty="0" smtClean="0"/>
              <a:t>(for some cases)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ECGs of normal heart</a:t>
            </a: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50178" name="Picture 2" descr="http://zone.ni.com/cms/images/devzone/tut/2007-07-09_141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47088"/>
            <a:ext cx="4800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</a:rPr>
              <a:t>Endomyocardial</a:t>
            </a:r>
            <a:r>
              <a:rPr lang="en-US" b="1" dirty="0" smtClean="0">
                <a:solidFill>
                  <a:srgbClr val="002060"/>
                </a:solidFill>
              </a:rPr>
              <a:t> diagnosis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Pathologic examination is not sensitive . It may reveal lymphocytic inflammatory response with necrosis. “</a:t>
            </a:r>
            <a:r>
              <a:rPr lang="en-US" b="1" dirty="0" smtClean="0">
                <a:solidFill>
                  <a:srgbClr val="7030A0"/>
                </a:solidFill>
              </a:rPr>
              <a:t>Giant cells” may be seen</a:t>
            </a:r>
            <a:r>
              <a:rPr lang="en-US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05200"/>
            <a:ext cx="3584759" cy="2896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3810000" cy="289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Often supportive: </a:t>
            </a:r>
            <a:r>
              <a:rPr lang="en-US" dirty="0" smtClean="0"/>
              <a:t>restricted </a:t>
            </a:r>
            <a:r>
              <a:rPr lang="en-US" dirty="0"/>
              <a:t>physical activity </a:t>
            </a:r>
            <a:r>
              <a:rPr lang="en-US" dirty="0" smtClean="0"/>
              <a:t>in heart </a:t>
            </a:r>
            <a:r>
              <a:rPr lang="en-US" dirty="0"/>
              <a:t>failure.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Specific antimicrobial therapy is indicated when an infecting agent is </a:t>
            </a:r>
            <a:r>
              <a:rPr lang="en-US" dirty="0" smtClean="0">
                <a:solidFill>
                  <a:srgbClr val="0070C0"/>
                </a:solidFill>
              </a:rPr>
              <a:t>identified.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dirty="0" smtClean="0"/>
              <a:t>Treatment of heart </a:t>
            </a:r>
            <a:r>
              <a:rPr lang="en-US" dirty="0"/>
              <a:t>failure </a:t>
            </a:r>
            <a:r>
              <a:rPr lang="en-US" dirty="0" smtClean="0"/>
              <a:t>arrhythmia</a:t>
            </a:r>
            <a:endParaRPr lang="en-US" dirty="0"/>
          </a:p>
          <a:p>
            <a:pPr lvl="0"/>
            <a:r>
              <a:rPr lang="en-US" dirty="0"/>
              <a:t>Other drugs indicated in special situations like anticoagulant, NSAID </a:t>
            </a:r>
            <a:r>
              <a:rPr lang="en-US" dirty="0" smtClean="0"/>
              <a:t>(</a:t>
            </a:r>
            <a:r>
              <a:rPr lang="en-US" sz="2000" dirty="0" smtClean="0"/>
              <a:t>non-steroidal anti-inflammatory drugs</a:t>
            </a:r>
            <a:r>
              <a:rPr lang="en-US" dirty="0" smtClean="0"/>
              <a:t>) , steroid </a:t>
            </a:r>
            <a:r>
              <a:rPr lang="en-US" dirty="0"/>
              <a:t>or immunosuppressive </a:t>
            </a:r>
            <a:r>
              <a:rPr lang="en-US" dirty="0" err="1"/>
              <a:t>immunomodulatory</a:t>
            </a:r>
            <a:r>
              <a:rPr lang="en-US" dirty="0"/>
              <a:t> agents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Heart transplant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myocarditis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Most cases of viral </a:t>
            </a:r>
            <a:r>
              <a:rPr lang="en-US" dirty="0" err="1" smtClean="0">
                <a:solidFill>
                  <a:srgbClr val="C00000"/>
                </a:solidFill>
              </a:rPr>
              <a:t>myocarditis</a:t>
            </a:r>
            <a:r>
              <a:rPr lang="en-US" dirty="0" smtClean="0">
                <a:solidFill>
                  <a:srgbClr val="C00000"/>
                </a:solidFill>
              </a:rPr>
              <a:t> are self limited.</a:t>
            </a:r>
          </a:p>
          <a:p>
            <a:pPr lvl="0"/>
            <a:r>
              <a:rPr lang="en-US" dirty="0" smtClean="0"/>
              <a:t>One third of the patients are left with lifelong </a:t>
            </a:r>
            <a:r>
              <a:rPr lang="en-US" b="1" dirty="0" smtClean="0"/>
              <a:t>complications</a:t>
            </a:r>
            <a:r>
              <a:rPr lang="en-US" dirty="0" smtClean="0"/>
              <a:t>, ranging from mild conduction defects to severe heart failure.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Patient should be followed regularly every 1-3 months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>
                <a:solidFill>
                  <a:srgbClr val="0070C0"/>
                </a:solidFill>
              </a:rPr>
              <a:t>Sudden death may be the presentation of </a:t>
            </a:r>
            <a:r>
              <a:rPr lang="en-US" b="1" dirty="0" err="1" smtClean="0">
                <a:solidFill>
                  <a:srgbClr val="0070C0"/>
                </a:solidFill>
              </a:rPr>
              <a:t>myocarditis</a:t>
            </a:r>
            <a:r>
              <a:rPr lang="en-US" b="1" dirty="0" smtClean="0">
                <a:solidFill>
                  <a:srgbClr val="0070C0"/>
                </a:solidFill>
              </a:rPr>
              <a:t> in about 10% of cases.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Acute </a:t>
            </a:r>
            <a:r>
              <a:rPr lang="en-US" dirty="0" err="1" smtClean="0">
                <a:solidFill>
                  <a:srgbClr val="C00000"/>
                </a:solidFill>
              </a:rPr>
              <a:t>Pericarditis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drsvenkatesan.files.wordpress.com/2008/09/pericardial-effusion-rub-plural-pleuro-pericadial.png?w=500&amp;h=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5943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Pericarditis</a:t>
            </a:r>
            <a:r>
              <a:rPr lang="en-US" b="1" dirty="0"/>
              <a:t> </a:t>
            </a:r>
            <a:r>
              <a:rPr lang="en-US" dirty="0"/>
              <a:t>is an inflammation of </a:t>
            </a:r>
            <a:r>
              <a:rPr lang="en-US" dirty="0" smtClean="0"/>
              <a:t>the pericardium </a:t>
            </a:r>
            <a:r>
              <a:rPr lang="en-US" dirty="0"/>
              <a:t>usually of </a:t>
            </a:r>
            <a:r>
              <a:rPr lang="en-US" dirty="0" smtClean="0"/>
              <a:t>infectious etiology ( viruses, bacterial, fungal or parasitic)</a:t>
            </a:r>
          </a:p>
          <a:p>
            <a:r>
              <a:rPr lang="en-US" b="1" dirty="0" smtClean="0"/>
              <a:t>Etiology : </a:t>
            </a:r>
            <a:r>
              <a:rPr lang="en-US" dirty="0" smtClean="0"/>
              <a:t>(infectious and non-infectious).</a:t>
            </a:r>
          </a:p>
          <a:p>
            <a:pPr marL="0" indent="0">
              <a:buNone/>
            </a:pPr>
            <a:r>
              <a:rPr lang="en-US" b="1" dirty="0" smtClean="0"/>
              <a:t>Infectious causes :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Viral </a:t>
            </a:r>
            <a:r>
              <a:rPr lang="en-US" b="1" dirty="0" err="1" smtClean="0">
                <a:solidFill>
                  <a:srgbClr val="C00000"/>
                </a:solidFill>
              </a:rPr>
              <a:t>Pericarditis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Coxsackie virus  A </a:t>
            </a:r>
            <a:r>
              <a:rPr lang="en-US" dirty="0">
                <a:solidFill>
                  <a:srgbClr val="C00000"/>
                </a:solidFill>
              </a:rPr>
              <a:t>and B, </a:t>
            </a:r>
            <a:r>
              <a:rPr lang="en-US" dirty="0" smtClean="0">
                <a:solidFill>
                  <a:srgbClr val="C00000"/>
                </a:solidFill>
              </a:rPr>
              <a:t>Echovirus are </a:t>
            </a:r>
            <a:r>
              <a:rPr lang="en-US" dirty="0">
                <a:solidFill>
                  <a:srgbClr val="C00000"/>
                </a:solidFill>
              </a:rPr>
              <a:t>the most common </a:t>
            </a:r>
            <a:r>
              <a:rPr lang="en-US" dirty="0" smtClean="0">
                <a:solidFill>
                  <a:srgbClr val="C00000"/>
                </a:solidFill>
              </a:rPr>
              <a:t>causes.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Other viruses </a:t>
            </a:r>
            <a:r>
              <a:rPr lang="en-US" dirty="0">
                <a:solidFill>
                  <a:srgbClr val="0070C0"/>
                </a:solidFill>
              </a:rPr>
              <a:t>includes </a:t>
            </a:r>
            <a:r>
              <a:rPr lang="en-US" dirty="0" smtClean="0">
                <a:solidFill>
                  <a:srgbClr val="0070C0"/>
                </a:solidFill>
              </a:rPr>
              <a:t>Herpes </a:t>
            </a:r>
            <a:r>
              <a:rPr lang="en-US" dirty="0">
                <a:solidFill>
                  <a:srgbClr val="0070C0"/>
                </a:solidFill>
              </a:rPr>
              <a:t>viruses, </a:t>
            </a:r>
            <a:r>
              <a:rPr lang="en-US" dirty="0" smtClean="0">
                <a:solidFill>
                  <a:srgbClr val="0070C0"/>
                </a:solidFill>
              </a:rPr>
              <a:t>Hepatitis </a:t>
            </a:r>
            <a:r>
              <a:rPr lang="en-US" dirty="0">
                <a:solidFill>
                  <a:srgbClr val="0070C0"/>
                </a:solidFill>
              </a:rPr>
              <a:t>B </a:t>
            </a:r>
            <a:r>
              <a:rPr lang="en-US" dirty="0" smtClean="0">
                <a:solidFill>
                  <a:srgbClr val="0070C0"/>
                </a:solidFill>
              </a:rPr>
              <a:t>, Mumps, Influenza, Adenovirus ,</a:t>
            </a:r>
            <a:r>
              <a:rPr lang="en-US" dirty="0" err="1" smtClean="0">
                <a:solidFill>
                  <a:srgbClr val="0070C0"/>
                </a:solidFill>
              </a:rPr>
              <a:t>Varicella</a:t>
            </a:r>
            <a:r>
              <a:rPr lang="en-US" dirty="0" smtClean="0">
                <a:solidFill>
                  <a:srgbClr val="0070C0"/>
                </a:solidFill>
              </a:rPr>
              <a:t>  and HIV.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Bacterial </a:t>
            </a:r>
            <a:r>
              <a:rPr lang="en-US" b="1" dirty="0" err="1" smtClean="0">
                <a:solidFill>
                  <a:srgbClr val="C00000"/>
                </a:solidFill>
              </a:rPr>
              <a:t>Pericarditis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usually a complication of pulmonary infections (e.g. pneumonia ,</a:t>
            </a:r>
            <a:r>
              <a:rPr lang="en-US" dirty="0" err="1" smtClean="0"/>
              <a:t>empyema</a:t>
            </a:r>
            <a:r>
              <a:rPr lang="en-US" dirty="0" smtClean="0"/>
              <a:t>):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organisms</a:t>
            </a:r>
            <a:r>
              <a:rPr lang="en-US" dirty="0" smtClean="0"/>
              <a:t> :</a:t>
            </a:r>
            <a:r>
              <a:rPr lang="en-US" i="1" dirty="0" smtClean="0"/>
              <a:t>S. </a:t>
            </a:r>
            <a:r>
              <a:rPr lang="en-US" i="1" dirty="0" err="1" smtClean="0"/>
              <a:t>pneumoniae</a:t>
            </a:r>
            <a:r>
              <a:rPr lang="en-US" i="1" dirty="0" smtClean="0"/>
              <a:t>, </a:t>
            </a:r>
            <a:r>
              <a:rPr lang="en-US" b="1" i="1" dirty="0" smtClean="0">
                <a:solidFill>
                  <a:srgbClr val="002060"/>
                </a:solidFill>
              </a:rPr>
              <a:t>M. tuberculosis</a:t>
            </a:r>
            <a:r>
              <a:rPr lang="en-US" i="1" dirty="0" smtClean="0"/>
              <a:t>, S. aureus, H. </a:t>
            </a:r>
            <a:r>
              <a:rPr lang="en-US" i="1" dirty="0" err="1" smtClean="0"/>
              <a:t>influenzae</a:t>
            </a:r>
            <a:r>
              <a:rPr lang="en-US" i="1" dirty="0" smtClean="0"/>
              <a:t>, K. pneumoniae , Legionella </a:t>
            </a:r>
            <a:r>
              <a:rPr lang="en-US" i="1" dirty="0" err="1" smtClean="0"/>
              <a:t>pneumophila</a:t>
            </a:r>
            <a:r>
              <a:rPr lang="en-US" i="1" dirty="0" smtClean="0"/>
              <a:t>, </a:t>
            </a:r>
            <a:r>
              <a:rPr lang="en-US" b="1" i="1" dirty="0" smtClean="0">
                <a:solidFill>
                  <a:srgbClr val="002060"/>
                </a:solidFill>
              </a:rPr>
              <a:t>Mycoplasma pneumoniae </a:t>
            </a:r>
            <a:r>
              <a:rPr lang="en-US" i="1" dirty="0" smtClean="0"/>
              <a:t>&amp; Chlamydia pneumoniae 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HIV patients may develop pericardial effusions caused by: </a:t>
            </a:r>
            <a:r>
              <a:rPr lang="en-US" i="1" dirty="0" err="1" smtClean="0"/>
              <a:t>M.tuberculosis</a:t>
            </a:r>
            <a:r>
              <a:rPr lang="en-US" dirty="0" smtClean="0"/>
              <a:t> or </a:t>
            </a:r>
            <a:r>
              <a:rPr lang="en-US" i="1" dirty="0" smtClean="0"/>
              <a:t>M. </a:t>
            </a:r>
            <a:r>
              <a:rPr lang="en-US" i="1" dirty="0" err="1" smtClean="0"/>
              <a:t>avium</a:t>
            </a:r>
            <a:r>
              <a:rPr lang="en-US" dirty="0" smtClean="0"/>
              <a:t> complex.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Disseminated fungal infection </a:t>
            </a:r>
            <a:r>
              <a:rPr lang="en-US" dirty="0" smtClean="0"/>
              <a:t>caused by 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i="1" dirty="0" err="1" smtClean="0"/>
              <a:t>Histoplasma</a:t>
            </a:r>
            <a:r>
              <a:rPr lang="en-US" dirty="0" smtClean="0"/>
              <a:t>, </a:t>
            </a:r>
            <a:r>
              <a:rPr lang="en-US" i="1" dirty="0" err="1" smtClean="0"/>
              <a:t>Coccidioides</a:t>
            </a:r>
            <a:r>
              <a:rPr lang="en-US" dirty="0" smtClean="0"/>
              <a:t>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Parasitic infections </a:t>
            </a:r>
            <a:r>
              <a:rPr lang="en-US" dirty="0" err="1" smtClean="0"/>
              <a:t>eg</a:t>
            </a:r>
            <a:r>
              <a:rPr lang="en-US" dirty="0" smtClean="0"/>
              <a:t>. disseminated </a:t>
            </a:r>
            <a:r>
              <a:rPr lang="en-US" b="1" dirty="0"/>
              <a:t>toxoplasmosis</a:t>
            </a:r>
            <a:r>
              <a:rPr lang="en-US" dirty="0"/>
              <a:t>, contagious spread of </a:t>
            </a:r>
            <a:r>
              <a:rPr lang="en-US" i="1" dirty="0"/>
              <a:t>Entamoeba </a:t>
            </a:r>
            <a:r>
              <a:rPr lang="en-US" i="1" dirty="0" err="1"/>
              <a:t>histolytica</a:t>
            </a:r>
            <a:r>
              <a:rPr lang="en-US" i="1" dirty="0"/>
              <a:t> </a:t>
            </a:r>
            <a:r>
              <a:rPr lang="en-US" dirty="0" smtClean="0"/>
              <a:t>- are </a:t>
            </a:r>
            <a:r>
              <a:rPr lang="en-US" dirty="0"/>
              <a:t>rare causes.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Non-infectious pericarditis: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Causes: </a:t>
            </a:r>
          </a:p>
          <a:p>
            <a:r>
              <a:rPr lang="en-US" dirty="0" smtClean="0"/>
              <a:t>Immune mediated : rheumatic fever &amp; SLE</a:t>
            </a:r>
          </a:p>
          <a:p>
            <a:r>
              <a:rPr lang="en-US" dirty="0" smtClean="0"/>
              <a:t>Miscellaneous : due to myocardial infarction , malignancy and uremia.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Objectives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Describe the epidemiology, risk factor for </a:t>
            </a:r>
            <a:r>
              <a:rPr lang="en-US" dirty="0" err="1" smtClean="0"/>
              <a:t>myocarditis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Explain the pathogenesis of </a:t>
            </a:r>
            <a:r>
              <a:rPr lang="en-US" dirty="0" err="1" smtClean="0"/>
              <a:t>myopericarditis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Differential between the various types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Name various etiological agents causing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Describe the clinical presentation and differential diagnosis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Discuss the microbiological and non microbiological methods for diagnosis of </a:t>
            </a:r>
            <a:r>
              <a:rPr lang="en-US" dirty="0" err="1" smtClean="0"/>
              <a:t>myocarditis</a:t>
            </a:r>
            <a:r>
              <a:rPr lang="en-US" dirty="0" smtClean="0"/>
              <a:t> and </a:t>
            </a:r>
            <a:r>
              <a:rPr lang="en-US" dirty="0" err="1" smtClean="0"/>
              <a:t>pericarditis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Explain the management ,complication and prognosis of patient with </a:t>
            </a:r>
            <a:r>
              <a:rPr lang="en-US" dirty="0" err="1" smtClean="0"/>
              <a:t>myocarditis</a:t>
            </a:r>
            <a:r>
              <a:rPr lang="en-US" dirty="0" smtClean="0"/>
              <a:t> and/or </a:t>
            </a:r>
            <a:r>
              <a:rPr lang="en-US" dirty="0" err="1" smtClean="0"/>
              <a:t>pericarditis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Contiguous spread</a:t>
            </a:r>
          </a:p>
          <a:p>
            <a:pPr lvl="1"/>
            <a:r>
              <a:rPr lang="en-US" dirty="0" smtClean="0"/>
              <a:t>lungs, pleura, </a:t>
            </a:r>
            <a:r>
              <a:rPr lang="en-US" dirty="0" err="1" smtClean="0"/>
              <a:t>mediastinal</a:t>
            </a:r>
            <a:r>
              <a:rPr lang="en-US" dirty="0" smtClean="0"/>
              <a:t> lymph nodes, myocardium, aorta, esophagus, liver.</a:t>
            </a:r>
          </a:p>
          <a:p>
            <a:r>
              <a:rPr lang="en-US" b="1" dirty="0" err="1" smtClean="0"/>
              <a:t>Hematogenous</a:t>
            </a:r>
            <a:r>
              <a:rPr lang="en-US" b="1" dirty="0" smtClean="0"/>
              <a:t> spread</a:t>
            </a:r>
          </a:p>
          <a:p>
            <a:pPr lvl="1"/>
            <a:r>
              <a:rPr lang="en-US" dirty="0" smtClean="0"/>
              <a:t>septicemia, toxins, neoplasm, metabolic</a:t>
            </a:r>
          </a:p>
          <a:p>
            <a:r>
              <a:rPr lang="en-US" b="1" dirty="0" err="1" smtClean="0"/>
              <a:t>Lymphangetic</a:t>
            </a:r>
            <a:r>
              <a:rPr lang="en-US" b="1" dirty="0" smtClean="0"/>
              <a:t> spread</a:t>
            </a:r>
          </a:p>
          <a:p>
            <a:r>
              <a:rPr lang="en-US" b="1" dirty="0" smtClean="0"/>
              <a:t>Traumatic  or  irradiation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Pathophysiology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provokes </a:t>
            </a:r>
            <a:r>
              <a:rPr lang="en-US" dirty="0" err="1" smtClean="0"/>
              <a:t>fibrinous</a:t>
            </a:r>
            <a:r>
              <a:rPr lang="en-US" dirty="0" smtClean="0"/>
              <a:t> exudate with or without serous effusion</a:t>
            </a:r>
          </a:p>
          <a:p>
            <a:r>
              <a:rPr lang="en-US" dirty="0" smtClean="0"/>
              <a:t>The normal transparent and glistening pericardium is turned into a </a:t>
            </a:r>
            <a:r>
              <a:rPr lang="en-US" b="1" dirty="0" smtClean="0"/>
              <a:t>dull, opaque, and “sandy” sac</a:t>
            </a:r>
          </a:p>
          <a:p>
            <a:r>
              <a:rPr lang="en-US" dirty="0" smtClean="0"/>
              <a:t>Can cause pericardial scarring with adhesions and fibrosis.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Types of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err="1">
                <a:solidFill>
                  <a:srgbClr val="C00000"/>
                </a:solidFill>
              </a:rPr>
              <a:t>Caseous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Pericarditis </a:t>
            </a:r>
            <a:r>
              <a:rPr lang="en-US" dirty="0"/>
              <a:t>commonly </a:t>
            </a:r>
            <a:r>
              <a:rPr lang="en-US" b="1" dirty="0" err="1" smtClean="0"/>
              <a:t>tuberculous</a:t>
            </a:r>
            <a:r>
              <a:rPr lang="en-US" dirty="0" smtClean="0"/>
              <a:t> in </a:t>
            </a:r>
            <a:r>
              <a:rPr lang="en-US" dirty="0"/>
              <a:t>origin.</a:t>
            </a:r>
          </a:p>
          <a:p>
            <a:pPr lvl="0"/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Serous </a:t>
            </a:r>
            <a:r>
              <a:rPr lang="en-US" b="1" dirty="0">
                <a:solidFill>
                  <a:srgbClr val="C00000"/>
                </a:solidFill>
              </a:rPr>
              <a:t>Pericarditis </a:t>
            </a:r>
            <a:r>
              <a:rPr lang="en-US" dirty="0" smtClean="0"/>
              <a:t>due to </a:t>
            </a:r>
            <a:r>
              <a:rPr lang="en-US" b="1" dirty="0"/>
              <a:t>autoimmune </a:t>
            </a:r>
            <a:r>
              <a:rPr lang="en-US" dirty="0"/>
              <a:t>diseases (rheumatoid arthritis, </a:t>
            </a:r>
            <a:r>
              <a:rPr lang="en-US" dirty="0" smtClean="0"/>
              <a:t>SLE), </a:t>
            </a:r>
            <a:r>
              <a:rPr lang="en-US" b="1" dirty="0" smtClean="0"/>
              <a:t>viral</a:t>
            </a:r>
            <a:r>
              <a:rPr lang="en-US" dirty="0" smtClean="0"/>
              <a:t> infections</a:t>
            </a:r>
          </a:p>
          <a:p>
            <a:pPr lvl="1"/>
            <a:r>
              <a:rPr lang="en-US" dirty="0" err="1" smtClean="0"/>
              <a:t>Transudative</a:t>
            </a:r>
            <a:r>
              <a:rPr lang="en-US" dirty="0" smtClean="0"/>
              <a:t> serous fluid</a:t>
            </a:r>
          </a:p>
          <a:p>
            <a:pPr lvl="0"/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US" b="1" dirty="0" err="1" smtClean="0">
                <a:solidFill>
                  <a:srgbClr val="C00000"/>
                </a:solidFill>
              </a:rPr>
              <a:t>Fibrinous</a:t>
            </a:r>
            <a:r>
              <a:rPr lang="en-US" b="1" dirty="0" smtClean="0">
                <a:solidFill>
                  <a:srgbClr val="C00000"/>
                </a:solidFill>
              </a:rPr>
              <a:t> Pericarditis</a:t>
            </a:r>
            <a:r>
              <a:rPr lang="en-US" dirty="0" smtClean="0"/>
              <a:t> due to acute MI, uremia, radiation</a:t>
            </a:r>
          </a:p>
          <a:p>
            <a:pPr lvl="1"/>
            <a:r>
              <a:rPr lang="en-US" dirty="0" err="1"/>
              <a:t>Fibrinous</a:t>
            </a:r>
            <a:r>
              <a:rPr lang="en-US" dirty="0"/>
              <a:t> exudative </a:t>
            </a:r>
            <a:r>
              <a:rPr lang="en-US" dirty="0" smtClean="0"/>
              <a:t>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Types of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Purulent/</a:t>
            </a:r>
            <a:r>
              <a:rPr lang="en-US" sz="2400" b="1" dirty="0" err="1" smtClean="0">
                <a:solidFill>
                  <a:srgbClr val="C00000"/>
                </a:solidFill>
              </a:rPr>
              <a:t>Suppurative</a:t>
            </a:r>
            <a:r>
              <a:rPr lang="en-US" b="1" dirty="0" smtClean="0">
                <a:solidFill>
                  <a:srgbClr val="C00000"/>
                </a:solidFill>
              </a:rPr>
              <a:t> pericarditis </a:t>
            </a:r>
            <a:r>
              <a:rPr lang="en-US" dirty="0" smtClean="0"/>
              <a:t>due to bacteria, fungi </a:t>
            </a:r>
            <a:r>
              <a:rPr lang="en-US" dirty="0"/>
              <a:t>or </a:t>
            </a:r>
            <a:r>
              <a:rPr lang="en-US" dirty="0" smtClean="0"/>
              <a:t>parasites.</a:t>
            </a:r>
          </a:p>
          <a:p>
            <a:pPr lvl="1"/>
            <a:r>
              <a:rPr lang="en-US" dirty="0" smtClean="0"/>
              <a:t>Purulent exudative fluid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Hemorrhagic pericarditis </a:t>
            </a:r>
            <a:r>
              <a:rPr lang="en-US" dirty="0" smtClean="0"/>
              <a:t>usually caused by infection (e.g. TB) or malignancy</a:t>
            </a:r>
          </a:p>
          <a:p>
            <a:pPr lvl="1"/>
            <a:r>
              <a:rPr lang="en-US" dirty="0"/>
              <a:t>blood mixed with a </a:t>
            </a:r>
            <a:r>
              <a:rPr lang="en-US" dirty="0" err="1"/>
              <a:t>fibrinous</a:t>
            </a:r>
            <a:r>
              <a:rPr lang="en-US" dirty="0"/>
              <a:t> or </a:t>
            </a:r>
            <a:r>
              <a:rPr lang="en-US" dirty="0" err="1"/>
              <a:t>suppurative</a:t>
            </a:r>
            <a:r>
              <a:rPr lang="en-US" dirty="0"/>
              <a:t> effusion</a:t>
            </a:r>
          </a:p>
        </p:txBody>
      </p:sp>
    </p:spTree>
    <p:extLst>
      <p:ext uri="{BB962C8B-B14F-4D97-AF65-F5344CB8AC3E}">
        <p14:creationId xmlns:p14="http://schemas.microsoft.com/office/powerpoint/2010/main" val="40770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pericarditis: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32" y="2152291"/>
            <a:ext cx="3797291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133600"/>
            <a:ext cx="4495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11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Constrictive Pericarditis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causes: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Idiopathic</a:t>
            </a:r>
          </a:p>
          <a:p>
            <a:r>
              <a:rPr lang="en-US" dirty="0" smtClean="0"/>
              <a:t>Radiotherapy</a:t>
            </a:r>
          </a:p>
          <a:p>
            <a:r>
              <a:rPr lang="en-US" dirty="0" smtClean="0"/>
              <a:t>Cardiac surgery</a:t>
            </a:r>
          </a:p>
          <a:p>
            <a:r>
              <a:rPr lang="en-US" dirty="0" smtClean="0"/>
              <a:t>Connective tissue disorders</a:t>
            </a:r>
          </a:p>
          <a:p>
            <a:r>
              <a:rPr lang="en-US" dirty="0" smtClean="0"/>
              <a:t>Dialysis</a:t>
            </a:r>
          </a:p>
          <a:p>
            <a:r>
              <a:rPr lang="en-US" b="1" dirty="0" smtClean="0"/>
              <a:t>Bacterial infection </a:t>
            </a:r>
            <a:r>
              <a:rPr lang="en-US" sz="1800" dirty="0" smtClean="0"/>
              <a:t>( viral, TB, fungal)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37009-6157-48B9-930B-92C4123C468D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Clinical presentation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Acute pericarditis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Sudden</a:t>
            </a:r>
            <a:r>
              <a:rPr lang="en-US" dirty="0" smtClean="0"/>
              <a:t> </a:t>
            </a:r>
            <a:r>
              <a:rPr lang="en-US" dirty="0" err="1" smtClean="0"/>
              <a:t>pleuritic</a:t>
            </a:r>
            <a:r>
              <a:rPr lang="en-US" dirty="0" smtClean="0"/>
              <a:t> chest pain which is positional retrosternal l(relieved by setting forward)</a:t>
            </a:r>
          </a:p>
          <a:p>
            <a:r>
              <a:rPr lang="en-US" dirty="0" smtClean="0"/>
              <a:t>Dyspnea</a:t>
            </a:r>
          </a:p>
          <a:p>
            <a:r>
              <a:rPr lang="en-US" dirty="0" smtClean="0"/>
              <a:t>Fever </a:t>
            </a:r>
          </a:p>
          <a:p>
            <a:r>
              <a:rPr lang="en-US" b="1" dirty="0" smtClean="0"/>
              <a:t>On examination </a:t>
            </a:r>
            <a:r>
              <a:rPr lang="en-US" dirty="0" smtClean="0"/>
              <a:t>: Pericardial rub, exaggerated </a:t>
            </a:r>
            <a:r>
              <a:rPr lang="en-US" dirty="0"/>
              <a:t>pulses , </a:t>
            </a:r>
            <a:r>
              <a:rPr lang="en-US" dirty="0" err="1"/>
              <a:t>paradoxus</a:t>
            </a:r>
            <a:r>
              <a:rPr lang="en-US" dirty="0"/>
              <a:t> JVP </a:t>
            </a:r>
            <a:r>
              <a:rPr lang="en-US" dirty="0" smtClean="0"/>
              <a:t>(</a:t>
            </a:r>
            <a:r>
              <a:rPr lang="en-US" i="1" dirty="0" smtClean="0"/>
              <a:t>jugular venous pressure</a:t>
            </a:r>
            <a:r>
              <a:rPr lang="en-US" dirty="0" smtClean="0"/>
              <a:t>) and </a:t>
            </a:r>
            <a:r>
              <a:rPr lang="en-US" dirty="0"/>
              <a:t>tachycardia.</a:t>
            </a:r>
          </a:p>
          <a:p>
            <a:r>
              <a:rPr lang="en-US" dirty="0"/>
              <a:t>As the pericardial pressure increases, palpitations , </a:t>
            </a:r>
            <a:r>
              <a:rPr lang="en-US" dirty="0" err="1"/>
              <a:t>presyncope</a:t>
            </a:r>
            <a:r>
              <a:rPr lang="en-US" dirty="0"/>
              <a:t> or syncope may occur.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Chronic pericarditis:</a:t>
            </a:r>
          </a:p>
          <a:p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/>
              <a:t>pericarditis has </a:t>
            </a:r>
            <a:r>
              <a:rPr lang="en-US" b="1" dirty="0"/>
              <a:t>insidious </a:t>
            </a:r>
            <a:r>
              <a:rPr lang="en-US" dirty="0"/>
              <a:t>onset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91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Tuberculous</a:t>
            </a:r>
            <a:r>
              <a:rPr lang="en-US" b="1" dirty="0" smtClean="0">
                <a:solidFill>
                  <a:srgbClr val="002060"/>
                </a:solidFill>
              </a:rPr>
              <a:t> Pericarditis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 of </a:t>
            </a:r>
            <a:r>
              <a:rPr lang="en-US" dirty="0" err="1" smtClean="0"/>
              <a:t>pericarditis</a:t>
            </a:r>
            <a:r>
              <a:rPr lang="en-US" dirty="0" smtClean="0"/>
              <a:t> in patients with pulmonary TB ranges from 1 – 8 %</a:t>
            </a:r>
          </a:p>
          <a:p>
            <a:r>
              <a:rPr lang="en-US" dirty="0" smtClean="0"/>
              <a:t>Clinical findings:  fever, pericardial friction rub, hepatomegaly</a:t>
            </a:r>
          </a:p>
          <a:p>
            <a:r>
              <a:rPr lang="en-US" dirty="0" smtClean="0"/>
              <a:t>Tuberculin skin test usually positive</a:t>
            </a:r>
          </a:p>
          <a:p>
            <a:r>
              <a:rPr lang="en-US" dirty="0" smtClean="0"/>
              <a:t>Fluid smear for acid fast bacilli (</a:t>
            </a:r>
            <a:r>
              <a:rPr lang="en-US" b="1" dirty="0" smtClean="0">
                <a:solidFill>
                  <a:srgbClr val="C00000"/>
                </a:solidFill>
              </a:rPr>
              <a:t>AFB</a:t>
            </a:r>
            <a:r>
              <a:rPr lang="en-US" dirty="0" smtClean="0"/>
              <a:t> ) often negative</a:t>
            </a:r>
          </a:p>
          <a:p>
            <a:r>
              <a:rPr lang="en-US" dirty="0" smtClean="0"/>
              <a:t>Pericardial </a:t>
            </a:r>
            <a:r>
              <a:rPr lang="en-US" b="1" dirty="0" smtClean="0"/>
              <a:t>biopsy </a:t>
            </a:r>
            <a:r>
              <a:rPr lang="en-US" dirty="0" smtClean="0"/>
              <a:t>more definitive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xfrm flipV="1">
            <a:off x="2667000" y="6721475"/>
            <a:ext cx="3352800" cy="45719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9786DA-EC71-4AD8-9460-77DA17710822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Acute </a:t>
            </a:r>
            <a:r>
              <a:rPr lang="en-US" b="1" dirty="0" err="1" smtClean="0">
                <a:solidFill>
                  <a:srgbClr val="002060"/>
                </a:solidFill>
              </a:rPr>
              <a:t>Pericarditis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sz="3100" dirty="0" smtClean="0">
                <a:solidFill>
                  <a:srgbClr val="C00000"/>
                </a:solidFill>
              </a:rPr>
              <a:t>Differential Diagnosis</a:t>
            </a:r>
            <a:endParaRPr lang="en-US" sz="31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myocardial infarction</a:t>
            </a:r>
          </a:p>
          <a:p>
            <a:r>
              <a:rPr lang="en-US" dirty="0" smtClean="0"/>
              <a:t>Pulmonary embolism</a:t>
            </a:r>
          </a:p>
          <a:p>
            <a:r>
              <a:rPr lang="en-US" dirty="0" smtClean="0"/>
              <a:t>Pneumonia</a:t>
            </a:r>
          </a:p>
          <a:p>
            <a:r>
              <a:rPr lang="en-US" dirty="0" smtClean="0"/>
              <a:t>Aortic dissection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Investigations &amp; Diagnosis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 smtClean="0"/>
              <a:t>ECG </a:t>
            </a:r>
            <a:r>
              <a:rPr lang="en-US" dirty="0"/>
              <a:t>will show ST elevation, PR depression and T-wave inversion may occur later.</a:t>
            </a:r>
          </a:p>
          <a:p>
            <a:pPr lvl="0"/>
            <a:r>
              <a:rPr lang="en-US" dirty="0"/>
              <a:t>Blood culture</a:t>
            </a:r>
          </a:p>
          <a:p>
            <a:pPr lvl="0"/>
            <a:r>
              <a:rPr lang="en-US" b="1" dirty="0" smtClean="0"/>
              <a:t>Leukocytosis</a:t>
            </a:r>
            <a:r>
              <a:rPr lang="en-US" dirty="0" smtClean="0"/>
              <a:t> </a:t>
            </a:r>
            <a:r>
              <a:rPr lang="en-US" dirty="0"/>
              <a:t>and an elevated </a:t>
            </a:r>
            <a:r>
              <a:rPr lang="en-US" b="1" dirty="0"/>
              <a:t>ESR</a:t>
            </a:r>
            <a:r>
              <a:rPr lang="en-US" dirty="0"/>
              <a:t> are typical </a:t>
            </a:r>
            <a:endParaRPr lang="en-US" dirty="0" smtClean="0"/>
          </a:p>
          <a:p>
            <a:pPr lvl="0"/>
            <a:r>
              <a:rPr lang="en-US" dirty="0" smtClean="0"/>
              <a:t>Other </a:t>
            </a:r>
            <a:r>
              <a:rPr lang="en-US" dirty="0"/>
              <a:t>routine testing </a:t>
            </a:r>
            <a:r>
              <a:rPr lang="en-US" dirty="0" smtClean="0"/>
              <a:t>: </a:t>
            </a:r>
            <a:r>
              <a:rPr lang="en-US" b="1" dirty="0" smtClean="0"/>
              <a:t>urea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/>
              <a:t>creatinine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b="1" dirty="0" smtClean="0"/>
              <a:t>Tuberculin skin </a:t>
            </a:r>
            <a:r>
              <a:rPr lang="en-US" dirty="0"/>
              <a:t>test is usually positive in </a:t>
            </a:r>
            <a:r>
              <a:rPr lang="en-US" dirty="0" err="1"/>
              <a:t>tuberculous</a:t>
            </a:r>
            <a:r>
              <a:rPr lang="en-US" dirty="0"/>
              <a:t> </a:t>
            </a:r>
            <a:r>
              <a:rPr lang="en-US" dirty="0" smtClean="0"/>
              <a:t>pericarditis cases.</a:t>
            </a:r>
            <a:endParaRPr lang="en-US" dirty="0"/>
          </a:p>
          <a:p>
            <a:pPr lvl="0"/>
            <a:r>
              <a:rPr lang="en-US" b="1" dirty="0"/>
              <a:t>Chest x-ray </a:t>
            </a:r>
            <a:r>
              <a:rPr lang="en-US" dirty="0"/>
              <a:t>may show enlarged cardiac shadow or calcified pericardium and </a:t>
            </a:r>
            <a:r>
              <a:rPr lang="en-US" b="1" dirty="0" smtClean="0"/>
              <a:t>CT</a:t>
            </a:r>
            <a:r>
              <a:rPr lang="en-US" dirty="0" smtClean="0"/>
              <a:t> </a:t>
            </a:r>
            <a:r>
              <a:rPr lang="en-US" dirty="0"/>
              <a:t>scan show pericardial thickening &gt;5mm.</a:t>
            </a:r>
          </a:p>
          <a:p>
            <a:pPr lvl="0"/>
            <a:r>
              <a:rPr lang="en-US" dirty="0"/>
              <a:t>Pericardial fluid or pericardial </a:t>
            </a:r>
            <a:r>
              <a:rPr lang="en-US" b="1" dirty="0"/>
              <a:t>biopsy</a:t>
            </a:r>
            <a:r>
              <a:rPr lang="en-US" dirty="0"/>
              <a:t> specimens for </a:t>
            </a:r>
            <a:r>
              <a:rPr lang="en-US" dirty="0" smtClean="0"/>
              <a:t>fungi.</a:t>
            </a:r>
          </a:p>
          <a:p>
            <a:pPr lvl="0"/>
            <a:r>
              <a:rPr lang="en-US" dirty="0" smtClean="0"/>
              <a:t> </a:t>
            </a:r>
            <a:r>
              <a:rPr lang="en-US" b="1" dirty="0" smtClean="0"/>
              <a:t>Immunology /Serology </a:t>
            </a:r>
            <a:r>
              <a:rPr lang="en-US" dirty="0" smtClean="0"/>
              <a:t>: Antinuclear </a:t>
            </a:r>
            <a:r>
              <a:rPr lang="en-US" dirty="0"/>
              <a:t>antibody tests and </a:t>
            </a:r>
            <a:r>
              <a:rPr lang="en-US" dirty="0" err="1" smtClean="0"/>
              <a:t>Histoplasmosis</a:t>
            </a:r>
            <a:r>
              <a:rPr lang="en-US" dirty="0" smtClean="0"/>
              <a:t> </a:t>
            </a:r>
            <a:r>
              <a:rPr lang="en-US" dirty="0"/>
              <a:t>complement fixation </a:t>
            </a:r>
            <a:r>
              <a:rPr lang="en-US" dirty="0" smtClean="0"/>
              <a:t>indicated in </a:t>
            </a:r>
            <a:r>
              <a:rPr lang="en-US" dirty="0"/>
              <a:t>endemic area.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Myocarditis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Myocarditis</a:t>
            </a:r>
            <a:r>
              <a:rPr lang="en-US" dirty="0"/>
              <a:t> </a:t>
            </a:r>
            <a:r>
              <a:rPr lang="en-US" dirty="0" smtClean="0"/>
              <a:t>: an inflammatory </a:t>
            </a:r>
            <a:r>
              <a:rPr lang="en-US" dirty="0"/>
              <a:t>disease of the heart muscle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Mild &amp; self-limited with few symptoms </a:t>
            </a:r>
            <a:r>
              <a:rPr lang="en-US" b="1" dirty="0" smtClean="0"/>
              <a:t>OR</a:t>
            </a:r>
            <a:r>
              <a:rPr lang="en-US" dirty="0" smtClean="0"/>
              <a:t> severe with progression to congestive heart failure &amp; dilated cardiac muscle.</a:t>
            </a:r>
          </a:p>
          <a:p>
            <a:r>
              <a:rPr lang="en-US" dirty="0" smtClean="0"/>
              <a:t>localized </a:t>
            </a:r>
            <a:r>
              <a:rPr lang="en-US" b="1" dirty="0" smtClean="0"/>
              <a:t>or</a:t>
            </a:r>
            <a:r>
              <a:rPr lang="en-US" dirty="0" smtClean="0"/>
              <a:t> diffuse</a:t>
            </a:r>
            <a:endParaRPr lang="en-US" dirty="0"/>
          </a:p>
          <a:p>
            <a:pPr lvl="0"/>
            <a:r>
              <a:rPr lang="en-US" dirty="0"/>
              <a:t>Myocarditis can be due </a:t>
            </a:r>
            <a:r>
              <a:rPr lang="en-US" dirty="0" smtClean="0"/>
              <a:t>to a variety </a:t>
            </a:r>
            <a:r>
              <a:rPr lang="en-US" dirty="0"/>
              <a:t>of </a:t>
            </a:r>
            <a:r>
              <a:rPr lang="en-US" b="1" dirty="0"/>
              <a:t>infectious</a:t>
            </a:r>
            <a:r>
              <a:rPr lang="en-US" dirty="0"/>
              <a:t> and </a:t>
            </a:r>
            <a:r>
              <a:rPr lang="en-US" b="1" dirty="0"/>
              <a:t>non infectious </a:t>
            </a:r>
            <a:r>
              <a:rPr lang="en-US" dirty="0" smtClean="0"/>
              <a:t>causes </a:t>
            </a:r>
            <a:r>
              <a:rPr lang="en-US" dirty="0" err="1" smtClean="0"/>
              <a:t>eg</a:t>
            </a:r>
            <a:r>
              <a:rPr lang="en-US" dirty="0" smtClean="0"/>
              <a:t>. toxins, drugs and  hypersensitivity immune response.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Viral </a:t>
            </a:r>
            <a:r>
              <a:rPr lang="en-US" b="1" dirty="0">
                <a:solidFill>
                  <a:srgbClr val="C00000"/>
                </a:solidFill>
              </a:rPr>
              <a:t>infection is the most common cause </a:t>
            </a:r>
            <a:endParaRPr lang="en-US" b="1" dirty="0" smtClean="0">
              <a:solidFill>
                <a:srgbClr val="C00000"/>
              </a:solidFill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t2.gstatic.com/images?q=tbn:ErpFm17iWhxS3M:http://www.uninet.edu/cin2003/conf/agarwal/fi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8858"/>
            <a:ext cx="3810000" cy="316014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33400"/>
            <a:ext cx="4038600" cy="2856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810000"/>
            <a:ext cx="6324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Management is </a:t>
            </a:r>
            <a:r>
              <a:rPr lang="en-US" dirty="0" smtClean="0">
                <a:solidFill>
                  <a:srgbClr val="002060"/>
                </a:solidFill>
              </a:rPr>
              <a:t>largely </a:t>
            </a:r>
            <a:r>
              <a:rPr lang="en-US" dirty="0">
                <a:solidFill>
                  <a:srgbClr val="002060"/>
                </a:solidFill>
              </a:rPr>
              <a:t>supportive for cases of idiopathic and viral </a:t>
            </a:r>
            <a:r>
              <a:rPr lang="en-US" dirty="0" err="1" smtClean="0">
                <a:solidFill>
                  <a:srgbClr val="002060"/>
                </a:solidFill>
              </a:rPr>
              <a:t>pericarditis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including bed rest </a:t>
            </a:r>
            <a:r>
              <a:rPr lang="en-US" dirty="0" smtClean="0">
                <a:solidFill>
                  <a:srgbClr val="002060"/>
                </a:solidFill>
              </a:rPr>
              <a:t>, NSAIDS and </a:t>
            </a:r>
            <a:r>
              <a:rPr lang="en-US" dirty="0" err="1">
                <a:solidFill>
                  <a:srgbClr val="002060"/>
                </a:solidFill>
              </a:rPr>
              <a:t>Colchicine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en-US" dirty="0" smtClean="0"/>
              <a:t>Corticosteroid use is </a:t>
            </a:r>
            <a:r>
              <a:rPr lang="en-US" dirty="0"/>
              <a:t>controversial and anticoagulants usually contraindicated.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Specific antibiotics must include activity against </a:t>
            </a:r>
            <a:r>
              <a:rPr lang="en-US" i="1" dirty="0">
                <a:solidFill>
                  <a:srgbClr val="C00000"/>
                </a:solidFill>
              </a:rPr>
              <a:t>S. aureus </a:t>
            </a:r>
            <a:r>
              <a:rPr lang="en-US" dirty="0">
                <a:solidFill>
                  <a:srgbClr val="C00000"/>
                </a:solidFill>
              </a:rPr>
              <a:t>and respiratory bacteria.</a:t>
            </a:r>
          </a:p>
          <a:p>
            <a:pPr lvl="0"/>
            <a:r>
              <a:rPr lang="en-US" b="1" dirty="0" smtClean="0"/>
              <a:t>Antiviral:</a:t>
            </a:r>
            <a:endParaRPr lang="en-US" b="1" dirty="0"/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Acyclovir</a:t>
            </a:r>
            <a:r>
              <a:rPr lang="en-US" dirty="0"/>
              <a:t> for </a:t>
            </a:r>
            <a:r>
              <a:rPr lang="en-US" i="1" dirty="0" smtClean="0"/>
              <a:t>Herpes </a:t>
            </a:r>
            <a:r>
              <a:rPr lang="en-US" i="1" dirty="0"/>
              <a:t>simplex </a:t>
            </a:r>
            <a:r>
              <a:rPr lang="en-US" dirty="0"/>
              <a:t>or </a:t>
            </a:r>
            <a:r>
              <a:rPr lang="en-US" i="1" dirty="0" err="1" smtClean="0"/>
              <a:t>Varicella</a:t>
            </a:r>
            <a:r>
              <a:rPr lang="en-US" dirty="0" smtClean="0"/>
              <a:t> . </a:t>
            </a:r>
            <a:r>
              <a:rPr lang="en-US" b="1" dirty="0" err="1" smtClean="0">
                <a:solidFill>
                  <a:srgbClr val="0070C0"/>
                </a:solidFill>
              </a:rPr>
              <a:t>Ganciclovir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for </a:t>
            </a:r>
            <a:r>
              <a:rPr lang="en-US" dirty="0" smtClean="0"/>
              <a:t>CMV 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Pericardiocentesis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5999"/>
            <a:ext cx="3429000" cy="4217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53" y="2251494"/>
            <a:ext cx="3353097" cy="42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0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Management of pericarditis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Pericardiocentesis</a:t>
            </a:r>
            <a:r>
              <a:rPr lang="en-US" dirty="0"/>
              <a:t> </a:t>
            </a:r>
            <a:r>
              <a:rPr lang="en-US" dirty="0" smtClean="0"/>
              <a:t>: a therapeutic procedure to remove fluid from the pericardium (to </a:t>
            </a:r>
            <a:r>
              <a:rPr lang="en-US" dirty="0"/>
              <a:t>relief </a:t>
            </a:r>
            <a:r>
              <a:rPr lang="en-US" dirty="0" err="1" smtClean="0"/>
              <a:t>Tamponade</a:t>
            </a:r>
            <a:r>
              <a:rPr lang="en-US" dirty="0" smtClean="0"/>
              <a:t>) in severe cases with </a:t>
            </a:r>
            <a:r>
              <a:rPr lang="en-US" smtClean="0"/>
              <a:t>pericardial effusion.</a:t>
            </a:r>
            <a:endParaRPr lang="en-US" dirty="0"/>
          </a:p>
          <a:p>
            <a:pPr lvl="0"/>
            <a:r>
              <a:rPr lang="en-US" dirty="0"/>
              <a:t>Patients who recovered should be observed for </a:t>
            </a:r>
            <a:r>
              <a:rPr lang="en-US" dirty="0" smtClean="0"/>
              <a:t>recurrence.</a:t>
            </a:r>
            <a:endParaRPr lang="en-US" dirty="0"/>
          </a:p>
          <a:p>
            <a:pPr lvl="0"/>
            <a:r>
              <a:rPr lang="en-US" dirty="0"/>
              <a:t>Symptoms due to viral </a:t>
            </a:r>
            <a:r>
              <a:rPr lang="en-US" dirty="0" err="1" smtClean="0"/>
              <a:t>pericarditis</a:t>
            </a:r>
            <a:r>
              <a:rPr lang="en-US" dirty="0" smtClean="0"/>
              <a:t> </a:t>
            </a:r>
            <a:r>
              <a:rPr lang="en-US" dirty="0"/>
              <a:t>usually subsided within </a:t>
            </a:r>
            <a:r>
              <a:rPr lang="en-US" dirty="0" smtClean="0"/>
              <a:t>one </a:t>
            </a:r>
            <a:r>
              <a:rPr lang="en-US" dirty="0"/>
              <a:t>month.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Ryan, Kenneth J. </a:t>
            </a:r>
            <a:r>
              <a:rPr lang="en-US" sz="2400" dirty="0" err="1">
                <a:solidFill>
                  <a:prstClr val="black"/>
                </a:solidFill>
                <a:latin typeface="Georgia"/>
              </a:rPr>
              <a:t>Sherris</a:t>
            </a:r>
            <a:r>
              <a:rPr lang="en-US" sz="2400" dirty="0">
                <a:solidFill>
                  <a:prstClr val="black"/>
                </a:solidFill>
                <a:latin typeface="Georgia"/>
              </a:rPr>
              <a:t> Medical Microbiology. </a:t>
            </a:r>
            <a:r>
              <a:rPr lang="en-US" sz="2400" smtClean="0">
                <a:solidFill>
                  <a:prstClr val="black"/>
                </a:solidFill>
                <a:latin typeface="Georgia"/>
              </a:rPr>
              <a:t>Latest </a:t>
            </a:r>
            <a:r>
              <a:rPr lang="en-US" sz="2400" dirty="0">
                <a:solidFill>
                  <a:prstClr val="black"/>
                </a:solidFill>
                <a:latin typeface="Georgia"/>
              </a:rPr>
              <a:t>edition.</a:t>
            </a:r>
          </a:p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Georgia"/>
              </a:rPr>
              <a:t> Mc </a:t>
            </a:r>
            <a:r>
              <a:rPr lang="en-US" sz="2400" dirty="0" err="1">
                <a:solidFill>
                  <a:prstClr val="black"/>
                </a:solidFill>
                <a:latin typeface="Georgia"/>
              </a:rPr>
              <a:t>Graw</a:t>
            </a:r>
            <a:r>
              <a:rPr lang="en-US" sz="2400" dirty="0">
                <a:solidFill>
                  <a:prstClr val="black"/>
                </a:solidFill>
                <a:latin typeface="Georgia"/>
              </a:rPr>
              <a:t> –Hill </a:t>
            </a:r>
            <a:r>
              <a:rPr lang="en-US" sz="2400" dirty="0" smtClean="0">
                <a:solidFill>
                  <a:prstClr val="black"/>
                </a:solidFill>
                <a:latin typeface="Georgia"/>
              </a:rPr>
              <a:t>education</a:t>
            </a:r>
            <a:endParaRPr lang="en-US" sz="2400" dirty="0">
              <a:solidFill>
                <a:prstClr val="black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0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ohiohealth.com/mayo/images/image_popup/r7_heartmus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7467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Myocarditis</a:t>
            </a:r>
            <a:endParaRPr lang="en-US" b="1" dirty="0"/>
          </a:p>
        </p:txBody>
      </p:sp>
      <p:pic>
        <p:nvPicPr>
          <p:cNvPr id="1028" name="Picture 4" descr="http://t2.gstatic.com/images?q=tbn:MweNbn2qR_mFOM:http://www.pathguy.com/lectures/giant_cell_myocardit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362200"/>
            <a:ext cx="3124200" cy="2286000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Lpz7gAqoAMnefM:http://2.bp.blogspot.com/_uiyskjNZYt8/TGUw6IjivGI/AAAAAAAAB98/XnKD1mGoIsc/s1600/Myocarditi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362200"/>
            <a:ext cx="2667000" cy="2286000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cyuc8oIExzKr7M:http://embryology.med.unsw.edu.au/Defect/images/Coxsackie_B4_viru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4876800"/>
            <a:ext cx="2971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Epidemiology ,Etiology and Risk Factors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Epidemiology</a:t>
            </a:r>
            <a:r>
              <a:rPr lang="en-US" dirty="0" smtClean="0"/>
              <a:t> : no accurate estimate of incidence as many cases are mild &amp; brief and diagnosis is not made.</a:t>
            </a:r>
          </a:p>
          <a:p>
            <a:r>
              <a:rPr lang="en-US" b="1" dirty="0" smtClean="0"/>
              <a:t>Etiology</a:t>
            </a:r>
            <a:r>
              <a:rPr lang="en-US" b="1" dirty="0" smtClean="0">
                <a:solidFill>
                  <a:srgbClr val="C00000"/>
                </a:solidFill>
              </a:rPr>
              <a:t> : Coxsackie virus </a:t>
            </a:r>
            <a:r>
              <a:rPr lang="en-US" b="1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 is the most common cause of </a:t>
            </a:r>
            <a:r>
              <a:rPr lang="en-US" dirty="0" smtClean="0">
                <a:solidFill>
                  <a:srgbClr val="C00000"/>
                </a:solidFill>
              </a:rPr>
              <a:t>myocarditis.</a:t>
            </a:r>
          </a:p>
          <a:p>
            <a:pPr marL="0" lvl="0" indent="0">
              <a:buNone/>
            </a:pPr>
            <a:r>
              <a:rPr lang="en-US" b="1" dirty="0"/>
              <a:t>Other virus 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C00000"/>
                </a:solidFill>
              </a:rPr>
              <a:t>Coxsackie virus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Echoviruses</a:t>
            </a:r>
            <a:r>
              <a:rPr lang="en-US" dirty="0">
                <a:solidFill>
                  <a:srgbClr val="C00000"/>
                </a:solidFill>
              </a:rPr>
              <a:t>,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Adenoviruses ,Influenza</a:t>
            </a:r>
            <a:r>
              <a:rPr lang="en-US" dirty="0">
                <a:solidFill>
                  <a:srgbClr val="C00000"/>
                </a:solidFill>
              </a:rPr>
              <a:t>, EBV, </a:t>
            </a:r>
            <a:r>
              <a:rPr lang="en-US" dirty="0" smtClean="0">
                <a:solidFill>
                  <a:srgbClr val="C00000"/>
                </a:solidFill>
              </a:rPr>
              <a:t>Rubella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Varicella</a:t>
            </a:r>
            <a:r>
              <a:rPr lang="en-US" dirty="0"/>
              <a:t>, </a:t>
            </a:r>
            <a:r>
              <a:rPr lang="en-US" dirty="0" smtClean="0">
                <a:solidFill>
                  <a:srgbClr val="C00000"/>
                </a:solidFill>
              </a:rPr>
              <a:t>Mumps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Rabies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Hepatitis </a:t>
            </a:r>
            <a:r>
              <a:rPr lang="en-US" dirty="0">
                <a:solidFill>
                  <a:srgbClr val="C00000"/>
                </a:solidFill>
              </a:rPr>
              <a:t>viruses 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>
                <a:solidFill>
                  <a:srgbClr val="C00000"/>
                </a:solidFill>
              </a:rPr>
              <a:t>HIV.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Bacterial causes </a:t>
            </a:r>
            <a:r>
              <a:rPr lang="en-US" dirty="0" smtClean="0">
                <a:solidFill>
                  <a:srgbClr val="002060"/>
                </a:solidFill>
              </a:rPr>
              <a:t>include </a:t>
            </a:r>
            <a:r>
              <a:rPr lang="en-US" i="1" dirty="0" smtClean="0">
                <a:solidFill>
                  <a:srgbClr val="002060"/>
                </a:solidFill>
              </a:rPr>
              <a:t>Corynebacterium </a:t>
            </a:r>
            <a:r>
              <a:rPr lang="en-US" i="1" dirty="0" err="1" smtClean="0">
                <a:solidFill>
                  <a:srgbClr val="002060"/>
                </a:solidFill>
              </a:rPr>
              <a:t>diphtheriae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Syphilis ,Lyme </a:t>
            </a:r>
            <a:r>
              <a:rPr lang="en-US" dirty="0">
                <a:solidFill>
                  <a:srgbClr val="002060"/>
                </a:solidFill>
              </a:rPr>
              <a:t>disease or as a complication of bacterial </a:t>
            </a:r>
            <a:r>
              <a:rPr lang="en-US" dirty="0" smtClean="0">
                <a:solidFill>
                  <a:srgbClr val="002060"/>
                </a:solidFill>
              </a:rPr>
              <a:t>endocarditis 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Etiology</a:t>
            </a:r>
            <a:r>
              <a:rPr lang="en-US" dirty="0" smtClean="0">
                <a:solidFill>
                  <a:schemeClr val="tx1"/>
                </a:solidFill>
              </a:rPr>
              <a:t>-continue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2060"/>
                </a:solidFill>
              </a:rPr>
              <a:t>Parasitic causes </a:t>
            </a:r>
            <a:r>
              <a:rPr lang="en-US" dirty="0">
                <a:solidFill>
                  <a:srgbClr val="002060"/>
                </a:solidFill>
              </a:rPr>
              <a:t>includes </a:t>
            </a:r>
            <a:r>
              <a:rPr lang="en-US" dirty="0" smtClean="0">
                <a:solidFill>
                  <a:srgbClr val="002060"/>
                </a:solidFill>
              </a:rPr>
              <a:t>Chagas  </a:t>
            </a:r>
            <a:r>
              <a:rPr lang="en-US" dirty="0">
                <a:solidFill>
                  <a:srgbClr val="002060"/>
                </a:solidFill>
              </a:rPr>
              <a:t>diseases, </a:t>
            </a:r>
            <a:r>
              <a:rPr lang="en-US" i="1" dirty="0" err="1" smtClean="0">
                <a:solidFill>
                  <a:srgbClr val="002060"/>
                </a:solidFill>
              </a:rPr>
              <a:t>Trichinella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spiralis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</a:rPr>
              <a:t>Taxoplasma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gondii</a:t>
            </a:r>
            <a:r>
              <a:rPr lang="en-US" dirty="0">
                <a:solidFill>
                  <a:srgbClr val="002060"/>
                </a:solidFill>
              </a:rPr>
              <a:t> and </a:t>
            </a:r>
            <a:r>
              <a:rPr lang="en-US" i="1" dirty="0" err="1">
                <a:solidFill>
                  <a:srgbClr val="002060"/>
                </a:solidFill>
              </a:rPr>
              <a:t>Echinococcus</a:t>
            </a:r>
            <a:r>
              <a:rPr lang="en-US" i="1" dirty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en-US" b="1" dirty="0" smtClean="0"/>
              <a:t>Others organisms include: </a:t>
            </a:r>
            <a:r>
              <a:rPr lang="en-US" b="1" i="1" dirty="0" err="1" smtClean="0"/>
              <a:t>Rickettsiae</a:t>
            </a:r>
            <a:r>
              <a:rPr lang="en-US" b="1" dirty="0" smtClean="0"/>
              <a:t>, Fungi</a:t>
            </a:r>
            <a:r>
              <a:rPr lang="en-US" b="1" dirty="0"/>
              <a:t>, </a:t>
            </a:r>
            <a:r>
              <a:rPr lang="en-US" b="1" i="1" dirty="0"/>
              <a:t>Chlamydia</a:t>
            </a:r>
            <a:r>
              <a:rPr lang="en-US" b="1" dirty="0"/>
              <a:t>, enteric pathogens, </a:t>
            </a:r>
            <a:r>
              <a:rPr lang="en-US" b="1" i="1" dirty="0" smtClean="0"/>
              <a:t>Legionella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en-US" b="1" i="1" dirty="0" smtClean="0"/>
              <a:t>Mycobacterium tuberculosis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lv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Giant cell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myocarditis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due to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Thymoma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SLE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systemic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lupus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erythromatosis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) 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Thyrotoxicosis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72842"/>
              </p:ext>
            </p:extLst>
          </p:nvPr>
        </p:nvGraphicFramePr>
        <p:xfrm>
          <a:off x="457200" y="-1"/>
          <a:ext cx="7391400" cy="7015304"/>
        </p:xfrm>
        <a:graphic>
          <a:graphicData uri="http://schemas.openxmlformats.org/drawingml/2006/table">
            <a:tbl>
              <a:tblPr/>
              <a:tblGrid>
                <a:gridCol w="3971596"/>
                <a:gridCol w="3419804"/>
              </a:tblGrid>
              <a:tr h="463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Infectious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Noninfectious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21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Viruses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Coxsackie B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HIV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Systemic Diseases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SLE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Sarcoidosis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Vasculities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(Wegener’s disease)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Celiac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Bacterial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Corynebacterium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diphtheriae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(diphtheria)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Neoplastic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 infiltration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4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Protozoan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1. 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Trypanosoma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cruzi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Chagas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  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Drugs &amp; Toxins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Ethanol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Cocaine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Radiation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Chemotherapeutic agents - Doxorubicin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65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</a:rPr>
                        <a:t>Spirochete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Borrelia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burgdorferi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( Lyme disease)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2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Clinical presentation of myocarditis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Highly variable </a:t>
            </a:r>
            <a:r>
              <a:rPr lang="en-US" dirty="0" smtClean="0">
                <a:solidFill>
                  <a:srgbClr val="002060"/>
                </a:solidFill>
              </a:rPr>
              <a:t>:may occur days to weeks after onset of acute febrile illness or with heart failure without any known antecedent symptoms 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Fever</a:t>
            </a:r>
            <a:r>
              <a:rPr lang="en-US" dirty="0">
                <a:solidFill>
                  <a:srgbClr val="002060"/>
                </a:solidFill>
              </a:rPr>
              <a:t>, headache, muscle aches, diarrhea, sore throat and </a:t>
            </a:r>
            <a:r>
              <a:rPr lang="en-US" dirty="0" smtClean="0">
                <a:solidFill>
                  <a:srgbClr val="002060"/>
                </a:solidFill>
              </a:rPr>
              <a:t>rashes similar to most viral infections</a:t>
            </a:r>
          </a:p>
          <a:p>
            <a:pPr lvl="0"/>
            <a:r>
              <a:rPr lang="en-US" b="1" dirty="0" smtClean="0">
                <a:solidFill>
                  <a:srgbClr val="C00000"/>
                </a:solidFill>
              </a:rPr>
              <a:t>Chest </a:t>
            </a:r>
            <a:r>
              <a:rPr lang="en-US" b="1" dirty="0">
                <a:solidFill>
                  <a:srgbClr val="C00000"/>
                </a:solidFill>
              </a:rPr>
              <a:t>pain, arrhythmias </a:t>
            </a:r>
            <a:r>
              <a:rPr lang="en-US" b="1" dirty="0" smtClean="0">
                <a:solidFill>
                  <a:srgbClr val="C00000"/>
                </a:solidFill>
              </a:rPr>
              <a:t>,sweating , fatigue </a:t>
            </a:r>
            <a:r>
              <a:rPr lang="en-US" b="1" dirty="0">
                <a:solidFill>
                  <a:srgbClr val="C00000"/>
                </a:solidFill>
              </a:rPr>
              <a:t>and may present with congestive heart failure.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1262</TotalTime>
  <Words>1337</Words>
  <Application>Microsoft Office PowerPoint</Application>
  <PresentationFormat>On-screen Show (4:3)</PresentationFormat>
  <Paragraphs>185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Constantia</vt:lpstr>
      <vt:lpstr>Georgia</vt:lpstr>
      <vt:lpstr>Tahoma</vt:lpstr>
      <vt:lpstr>Traditional Arabic</vt:lpstr>
      <vt:lpstr>Wingdings</vt:lpstr>
      <vt:lpstr>Wingdings 2</vt:lpstr>
      <vt:lpstr>Flow</vt:lpstr>
      <vt:lpstr>Myocarditis and Pericarditis</vt:lpstr>
      <vt:lpstr>Objectives </vt:lpstr>
      <vt:lpstr>Myocarditis</vt:lpstr>
      <vt:lpstr>PowerPoint Presentation</vt:lpstr>
      <vt:lpstr>Myocarditis</vt:lpstr>
      <vt:lpstr>Epidemiology ,Etiology and Risk Factors  </vt:lpstr>
      <vt:lpstr>Etiology-continue</vt:lpstr>
      <vt:lpstr>PowerPoint Presentation</vt:lpstr>
      <vt:lpstr>Clinical presentation of myocarditis</vt:lpstr>
      <vt:lpstr>Differential Diagnosis</vt:lpstr>
      <vt:lpstr>Diagnosis of myocarditis</vt:lpstr>
      <vt:lpstr>ECGs of normal heart</vt:lpstr>
      <vt:lpstr>Endomyocardial diagnosis</vt:lpstr>
      <vt:lpstr>Management of myocarditis</vt:lpstr>
      <vt:lpstr>Management of myocarditis</vt:lpstr>
      <vt:lpstr>Acute Pericarditis</vt:lpstr>
      <vt:lpstr>Pericarditis</vt:lpstr>
      <vt:lpstr>PowerPoint Presentation</vt:lpstr>
      <vt:lpstr>PowerPoint Presentation</vt:lpstr>
      <vt:lpstr>Pathophysiology</vt:lpstr>
      <vt:lpstr>Pathophysiology</vt:lpstr>
      <vt:lpstr>Types of Pericarditis</vt:lpstr>
      <vt:lpstr>Types of Pericarditis</vt:lpstr>
      <vt:lpstr>Types of pericarditis:</vt:lpstr>
      <vt:lpstr>Constrictive Pericarditis causes:</vt:lpstr>
      <vt:lpstr>Clinical presentation of pericarditis</vt:lpstr>
      <vt:lpstr>Tuberculous Pericarditis</vt:lpstr>
      <vt:lpstr>Acute Pericarditis Differential Diagnosis</vt:lpstr>
      <vt:lpstr>Investigations &amp; Diagnosis</vt:lpstr>
      <vt:lpstr>PowerPoint Presentation</vt:lpstr>
      <vt:lpstr>Management of pericarditis</vt:lpstr>
      <vt:lpstr>Pericardiocentesis </vt:lpstr>
      <vt:lpstr>Management of pericarditis</vt:lpstr>
      <vt:lpstr>Reference book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Myocarditis and pericarditis</dc:title>
  <dc:creator>Dr.Ali Somily</dc:creator>
  <cp:lastModifiedBy>Hanan Al-Habib</cp:lastModifiedBy>
  <cp:revision>178</cp:revision>
  <dcterms:created xsi:type="dcterms:W3CDTF">2010-12-25T05:02:39Z</dcterms:created>
  <dcterms:modified xsi:type="dcterms:W3CDTF">2019-12-23T08:51:40Z</dcterms:modified>
</cp:coreProperties>
</file>