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31" r:id="rId1"/>
  </p:sldMasterIdLst>
  <p:notesMasterIdLst>
    <p:notesMasterId r:id="rId43"/>
  </p:notesMasterIdLst>
  <p:sldIdLst>
    <p:sldId id="257" r:id="rId2"/>
    <p:sldId id="615" r:id="rId3"/>
    <p:sldId id="570" r:id="rId4"/>
    <p:sldId id="586" r:id="rId5"/>
    <p:sldId id="259" r:id="rId6"/>
    <p:sldId id="603" r:id="rId7"/>
    <p:sldId id="260" r:id="rId8"/>
    <p:sldId id="261" r:id="rId9"/>
    <p:sldId id="617" r:id="rId10"/>
    <p:sldId id="263" r:id="rId11"/>
    <p:sldId id="268" r:id="rId12"/>
    <p:sldId id="585" r:id="rId13"/>
    <p:sldId id="604" r:id="rId14"/>
    <p:sldId id="618" r:id="rId15"/>
    <p:sldId id="628" r:id="rId16"/>
    <p:sldId id="629" r:id="rId17"/>
    <p:sldId id="274" r:id="rId18"/>
    <p:sldId id="588" r:id="rId19"/>
    <p:sldId id="581" r:id="rId20"/>
    <p:sldId id="613" r:id="rId21"/>
    <p:sldId id="636" r:id="rId22"/>
    <p:sldId id="605" r:id="rId23"/>
    <p:sldId id="276" r:id="rId24"/>
    <p:sldId id="600" r:id="rId25"/>
    <p:sldId id="602" r:id="rId26"/>
    <p:sldId id="284" r:id="rId27"/>
    <p:sldId id="611" r:id="rId28"/>
    <p:sldId id="589" r:id="rId29"/>
    <p:sldId id="574" r:id="rId30"/>
    <p:sldId id="616" r:id="rId31"/>
    <p:sldId id="575" r:id="rId32"/>
    <p:sldId id="576" r:id="rId33"/>
    <p:sldId id="289" r:id="rId34"/>
    <p:sldId id="606" r:id="rId35"/>
    <p:sldId id="642" r:id="rId36"/>
    <p:sldId id="593" r:id="rId37"/>
    <p:sldId id="633" r:id="rId38"/>
    <p:sldId id="634" r:id="rId39"/>
    <p:sldId id="584" r:id="rId40"/>
    <p:sldId id="612" r:id="rId41"/>
    <p:sldId id="594" r:id="rId4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38" autoAdjust="0"/>
    <p:restoredTop sz="86500" autoAdjust="0"/>
  </p:normalViewPr>
  <p:slideViewPr>
    <p:cSldViewPr>
      <p:cViewPr varScale="1">
        <p:scale>
          <a:sx n="99" d="100"/>
          <a:sy n="99" d="100"/>
        </p:scale>
        <p:origin x="2076" y="84"/>
      </p:cViewPr>
      <p:guideLst>
        <p:guide orient="horz" pos="2160"/>
        <p:guide pos="2880"/>
      </p:guideLst>
    </p:cSldViewPr>
  </p:slideViewPr>
  <p:outlineViewPr>
    <p:cViewPr>
      <p:scale>
        <a:sx n="33" d="100"/>
        <a:sy n="33" d="100"/>
      </p:scale>
      <p:origin x="0" y="28170"/>
    </p:cViewPr>
  </p:outlineViewPr>
  <p:notesTextViewPr>
    <p:cViewPr>
      <p:scale>
        <a:sx n="100" d="100"/>
        <a:sy n="100" d="100"/>
      </p:scale>
      <p:origin x="0" y="0"/>
    </p:cViewPr>
  </p:notesTextViewPr>
  <p:sorterViewPr>
    <p:cViewPr>
      <p:scale>
        <a:sx n="66" d="100"/>
        <a:sy n="66" d="100"/>
      </p:scale>
      <p:origin x="0" y="-1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02FB610-A392-4C89-89B9-172523B363F4}" type="datetimeFigureOut">
              <a:rPr lang="en-US"/>
              <a:pPr>
                <a:defRPr/>
              </a:pPr>
              <a:t>04-Mar-20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D9070F9-C53A-4FB3-8637-C9E6D30F9329}" type="slidenum">
              <a:rPr lang="en-US"/>
              <a:pPr>
                <a:defRPr/>
              </a:pPr>
              <a:t>‹#›</a:t>
            </a:fld>
            <a:endParaRPr lang="en-US"/>
          </a:p>
        </p:txBody>
      </p:sp>
    </p:spTree>
    <p:extLst>
      <p:ext uri="{BB962C8B-B14F-4D97-AF65-F5344CB8AC3E}">
        <p14:creationId xmlns:p14="http://schemas.microsoft.com/office/powerpoint/2010/main" val="1525438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a:t>
            </a:fld>
            <a:endParaRPr lang="en-US"/>
          </a:p>
        </p:txBody>
      </p:sp>
    </p:spTree>
    <p:extLst>
      <p:ext uri="{BB962C8B-B14F-4D97-AF65-F5344CB8AC3E}">
        <p14:creationId xmlns:p14="http://schemas.microsoft.com/office/powerpoint/2010/main" val="70213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12</a:t>
            </a:fld>
            <a:endParaRPr lang="en-US"/>
          </a:p>
        </p:txBody>
      </p:sp>
    </p:spTree>
    <p:extLst>
      <p:ext uri="{BB962C8B-B14F-4D97-AF65-F5344CB8AC3E}">
        <p14:creationId xmlns:p14="http://schemas.microsoft.com/office/powerpoint/2010/main" val="3705273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ChangeArrowheads="1" noTextEdit="1"/>
          </p:cNvSpPr>
          <p:nvPr>
            <p:ph type="sldImg"/>
          </p:nvPr>
        </p:nvSpPr>
        <p:spPr>
          <a:ln/>
        </p:spPr>
      </p:sp>
      <p:sp>
        <p:nvSpPr>
          <p:cNvPr id="3686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Times New Roman" panose="02020603050405020304" pitchFamily="18" charset="0"/>
            </a:endParaRPr>
          </a:p>
        </p:txBody>
      </p:sp>
      <p:sp>
        <p:nvSpPr>
          <p:cNvPr id="36868"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2A840A00-D70A-4B7B-B887-49A9DD761218}" type="slidenum">
              <a:rPr lang="en-US" altLang="en-US" sz="1200" smtClean="0"/>
              <a:pPr/>
              <a:t>15</a:t>
            </a:fld>
            <a:endParaRPr lang="en-US" altLang="en-US" sz="1200"/>
          </a:p>
        </p:txBody>
      </p:sp>
    </p:spTree>
    <p:extLst>
      <p:ext uri="{BB962C8B-B14F-4D97-AF65-F5344CB8AC3E}">
        <p14:creationId xmlns:p14="http://schemas.microsoft.com/office/powerpoint/2010/main" val="4201558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ChangeArrowheads="1" noTextEdit="1"/>
          </p:cNvSpPr>
          <p:nvPr>
            <p:ph type="sldImg"/>
          </p:nvPr>
        </p:nvSpPr>
        <p:spPr>
          <a:ln/>
        </p:spPr>
      </p:sp>
      <p:sp>
        <p:nvSpPr>
          <p:cNvPr id="38915"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Times New Roman" panose="02020603050405020304" pitchFamily="18" charset="0"/>
            </a:endParaRPr>
          </a:p>
        </p:txBody>
      </p:sp>
      <p:sp>
        <p:nvSpPr>
          <p:cNvPr id="38916"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5BF08677-FBFB-44A2-AD9E-16FF53B775A6}" type="slidenum">
              <a:rPr lang="en-US" altLang="en-US" sz="1200" smtClean="0"/>
              <a:pPr/>
              <a:t>16</a:t>
            </a:fld>
            <a:endParaRPr lang="en-US" altLang="en-US" sz="1200"/>
          </a:p>
        </p:txBody>
      </p:sp>
    </p:spTree>
    <p:extLst>
      <p:ext uri="{BB962C8B-B14F-4D97-AF65-F5344CB8AC3E}">
        <p14:creationId xmlns:p14="http://schemas.microsoft.com/office/powerpoint/2010/main" val="1725855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17</a:t>
            </a:fld>
            <a:endParaRPr lang="en-US"/>
          </a:p>
        </p:txBody>
      </p:sp>
    </p:spTree>
    <p:extLst>
      <p:ext uri="{BB962C8B-B14F-4D97-AF65-F5344CB8AC3E}">
        <p14:creationId xmlns:p14="http://schemas.microsoft.com/office/powerpoint/2010/main" val="4266269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18</a:t>
            </a:fld>
            <a:endParaRPr lang="en-US"/>
          </a:p>
        </p:txBody>
      </p:sp>
    </p:spTree>
    <p:extLst>
      <p:ext uri="{BB962C8B-B14F-4D97-AF65-F5344CB8AC3E}">
        <p14:creationId xmlns:p14="http://schemas.microsoft.com/office/powerpoint/2010/main" val="2065711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p:txBody>
          <a:bodyPr/>
          <a:lstStyle/>
          <a:p>
            <a:pPr>
              <a:defRPr/>
            </a:pPr>
            <a:fld id="{0341767E-DA76-4AE0-BD69-4EEFAFD42C06}" type="slidenum">
              <a:rPr lang="en-US"/>
              <a:pPr>
                <a:defRPr/>
              </a:pPr>
              <a:t>19</a:t>
            </a:fld>
            <a:endParaRPr lang="en-US"/>
          </a:p>
        </p:txBody>
      </p:sp>
      <p:sp>
        <p:nvSpPr>
          <p:cNvPr id="65539" name="Rectangle 2"/>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lIns="92075" tIns="46038" rIns="92075" bIns="46038" numCol="1" anchor="t" anchorCtr="0" compatLnSpc="1">
            <a:prstTxWarp prst="textNoShape">
              <a:avLst/>
            </a:prstTxWarp>
          </a:bodyPr>
          <a:lstStyle/>
          <a:p>
            <a:r>
              <a:rPr lang="en-US"/>
              <a:t> </a:t>
            </a:r>
          </a:p>
        </p:txBody>
      </p:sp>
    </p:spTree>
    <p:extLst>
      <p:ext uri="{BB962C8B-B14F-4D97-AF65-F5344CB8AC3E}">
        <p14:creationId xmlns:p14="http://schemas.microsoft.com/office/powerpoint/2010/main" val="795513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21</a:t>
            </a:fld>
            <a:endParaRPr lang="en-US"/>
          </a:p>
        </p:txBody>
      </p:sp>
    </p:spTree>
    <p:extLst>
      <p:ext uri="{BB962C8B-B14F-4D97-AF65-F5344CB8AC3E}">
        <p14:creationId xmlns:p14="http://schemas.microsoft.com/office/powerpoint/2010/main" val="1882986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22</a:t>
            </a:fld>
            <a:endParaRPr lang="en-US"/>
          </a:p>
        </p:txBody>
      </p:sp>
    </p:spTree>
    <p:extLst>
      <p:ext uri="{BB962C8B-B14F-4D97-AF65-F5344CB8AC3E}">
        <p14:creationId xmlns:p14="http://schemas.microsoft.com/office/powerpoint/2010/main" val="2746518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23</a:t>
            </a:fld>
            <a:endParaRPr lang="en-US"/>
          </a:p>
        </p:txBody>
      </p:sp>
    </p:spTree>
    <p:extLst>
      <p:ext uri="{BB962C8B-B14F-4D97-AF65-F5344CB8AC3E}">
        <p14:creationId xmlns:p14="http://schemas.microsoft.com/office/powerpoint/2010/main" val="1707590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24</a:t>
            </a:fld>
            <a:endParaRPr lang="en-US"/>
          </a:p>
        </p:txBody>
      </p:sp>
    </p:spTree>
    <p:extLst>
      <p:ext uri="{BB962C8B-B14F-4D97-AF65-F5344CB8AC3E}">
        <p14:creationId xmlns:p14="http://schemas.microsoft.com/office/powerpoint/2010/main" val="2980303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5A827DC5-A110-4210-9732-A451A22DFF23}" type="slidenum">
              <a:rPr lang="en-US"/>
              <a:pPr>
                <a:defRPr/>
              </a:pPr>
              <a:t>3</a:t>
            </a:fld>
            <a:endParaRPr lang="en-US"/>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4213202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If patient survive thrombi may lyse spontaneous or by </a:t>
            </a:r>
            <a:r>
              <a:rPr lang="en-US" dirty="0" err="1"/>
              <a:t>rx</a:t>
            </a:r>
            <a:endParaRPr lang="en-US" dirty="0"/>
          </a:p>
          <a:p>
            <a:pPr eaLnBrk="1" hangingPunct="1">
              <a:spcBef>
                <a:spcPct val="0"/>
              </a:spcBef>
            </a:pPr>
            <a:r>
              <a:rPr lang="en-US" dirty="0"/>
              <a:t>Or vasospasm relief , reestablish the flow</a:t>
            </a:r>
          </a:p>
          <a:p>
            <a:pPr eaLnBrk="1" hangingPunct="1">
              <a:spcBef>
                <a:spcPct val="0"/>
              </a:spcBef>
            </a:pPr>
            <a:endParaRPr lang="en-US" dirty="0"/>
          </a:p>
          <a:p>
            <a:pPr eaLnBrk="1" hangingPunct="1">
              <a:spcBef>
                <a:spcPct val="0"/>
              </a:spcBef>
            </a:pPr>
            <a:r>
              <a:rPr lang="en-CA" dirty="0"/>
              <a:t>of </a:t>
            </a:r>
            <a:r>
              <a:rPr lang="en-CA" i="1" dirty="0"/>
              <a:t>reperfusion injury</a:t>
            </a:r>
            <a:r>
              <a:rPr lang="en-CA" dirty="0"/>
              <a:t> that can incite </a:t>
            </a:r>
            <a:r>
              <a:rPr lang="en-CA" i="1" dirty="0"/>
              <a:t>greater</a:t>
            </a:r>
            <a:r>
              <a:rPr lang="en-CA" dirty="0"/>
              <a:t> local damage than might have otherwise occurred without rapid restoration of blood flow. reperfusion injury is mediated in part by oxygen free radicals generated by the increased number of infiltrating leukocytes facilitated by reperfusion. Reperfusion-induced microvascular injury causes not only hemorrhage but also endothelial swelling that occludes capillaries and may prevent local blood flow (called </a:t>
            </a:r>
            <a:r>
              <a:rPr lang="en-CA" i="1" dirty="0"/>
              <a:t>no-reflow</a:t>
            </a:r>
            <a:r>
              <a:rPr lang="en-CA" dirty="0"/>
              <a:t>). </a:t>
            </a:r>
          </a:p>
          <a:p>
            <a:pPr eaLnBrk="1" hangingPunct="1">
              <a:spcBef>
                <a:spcPct val="0"/>
              </a:spcBef>
            </a:pPr>
            <a:r>
              <a:rPr lang="en-CA" dirty="0"/>
              <a:t>A </a:t>
            </a:r>
            <a:r>
              <a:rPr lang="en-CA" dirty="0" err="1"/>
              <a:t>reperfused</a:t>
            </a:r>
            <a:r>
              <a:rPr lang="en-CA" dirty="0"/>
              <a:t> infarct usually has hemorrhage because the vasculature injured during the period of ischemia is leaky after flow is restored</a:t>
            </a:r>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7ED270-9F98-4EF6-86B1-2F61F7E1761C}" type="slidenum">
              <a:rPr lang="en-CA" smtClean="0"/>
              <a:pPr/>
              <a:t>25</a:t>
            </a:fld>
            <a:endParaRPr lang="en-CA"/>
          </a:p>
        </p:txBody>
      </p:sp>
    </p:spTree>
    <p:extLst>
      <p:ext uri="{BB962C8B-B14F-4D97-AF65-F5344CB8AC3E}">
        <p14:creationId xmlns:p14="http://schemas.microsoft.com/office/powerpoint/2010/main" val="1246819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26</a:t>
            </a:fld>
            <a:endParaRPr lang="en-US"/>
          </a:p>
        </p:txBody>
      </p:sp>
    </p:spTree>
    <p:extLst>
      <p:ext uri="{BB962C8B-B14F-4D97-AF65-F5344CB8AC3E}">
        <p14:creationId xmlns:p14="http://schemas.microsoft.com/office/powerpoint/2010/main" val="654093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Transmural  , sever coronary atherosclerosis with acute plaque rupture and superimposed thrombosis</a:t>
            </a:r>
          </a:p>
          <a:p>
            <a:pPr eaLnBrk="1" hangingPunct="1">
              <a:spcBef>
                <a:spcPct val="0"/>
              </a:spcBef>
            </a:pPr>
            <a:endParaRPr lang="en-US"/>
          </a:p>
          <a:p>
            <a:pPr eaLnBrk="1" hangingPunct="1">
              <a:spcBef>
                <a:spcPct val="0"/>
              </a:spcBef>
            </a:pPr>
            <a:endParaRPr lang="en-US"/>
          </a:p>
          <a:p>
            <a:pPr eaLnBrk="1" hangingPunct="1">
              <a:spcBef>
                <a:spcPct val="0"/>
              </a:spcBef>
            </a:pPr>
            <a:endParaRPr lang="en-CA"/>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828486-A408-4686-9F7F-51E52E1A1ED8}" type="slidenum">
              <a:rPr lang="en-CA" smtClean="0"/>
              <a:pPr/>
              <a:t>28</a:t>
            </a:fld>
            <a:endParaRPr lang="en-CA"/>
          </a:p>
        </p:txBody>
      </p:sp>
    </p:spTree>
    <p:extLst>
      <p:ext uri="{BB962C8B-B14F-4D97-AF65-F5344CB8AC3E}">
        <p14:creationId xmlns:p14="http://schemas.microsoft.com/office/powerpoint/2010/main" val="3656393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p:txBody>
          <a:bodyPr/>
          <a:lstStyle/>
          <a:p>
            <a:pPr>
              <a:defRPr/>
            </a:pPr>
            <a:fld id="{1E2BA6B3-F326-479B-A5DF-5D7289F6522C}" type="slidenum">
              <a:rPr lang="en-US"/>
              <a:pPr>
                <a:defRPr/>
              </a:pPr>
              <a:t>29</a:t>
            </a:fld>
            <a:endParaRPr lang="en-US"/>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770116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p:txBody>
          <a:bodyPr/>
          <a:lstStyle/>
          <a:p>
            <a:pPr>
              <a:defRPr/>
            </a:pPr>
            <a:fld id="{4DCB2411-8DCA-4A14-A8C7-B6CE1F7DBAD6}" type="slidenum">
              <a:rPr lang="en-US"/>
              <a:pPr>
                <a:defRPr/>
              </a:pPr>
              <a:t>31</a:t>
            </a:fld>
            <a:endParaRPr lang="en-US"/>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t> </a:t>
            </a:r>
          </a:p>
        </p:txBody>
      </p:sp>
    </p:spTree>
    <p:extLst>
      <p:ext uri="{BB962C8B-B14F-4D97-AF65-F5344CB8AC3E}">
        <p14:creationId xmlns:p14="http://schemas.microsoft.com/office/powerpoint/2010/main" val="3280171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a:defRPr/>
            </a:pPr>
            <a:fld id="{3B6DAA75-E3F9-478E-897A-C9B9668463C3}" type="slidenum">
              <a:rPr lang="en-US"/>
              <a:pPr>
                <a:defRPr/>
              </a:pPr>
              <a:t>32</a:t>
            </a:fld>
            <a:endParaRPr lang="en-US"/>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t> </a:t>
            </a:r>
          </a:p>
        </p:txBody>
      </p:sp>
    </p:spTree>
    <p:extLst>
      <p:ext uri="{BB962C8B-B14F-4D97-AF65-F5344CB8AC3E}">
        <p14:creationId xmlns:p14="http://schemas.microsoft.com/office/powerpoint/2010/main" val="29856429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33</a:t>
            </a:fld>
            <a:endParaRPr lang="en-US"/>
          </a:p>
        </p:txBody>
      </p:sp>
    </p:spTree>
    <p:extLst>
      <p:ext uri="{BB962C8B-B14F-4D97-AF65-F5344CB8AC3E}">
        <p14:creationId xmlns:p14="http://schemas.microsoft.com/office/powerpoint/2010/main" val="17440655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ChangeArrowheads="1" noTextEdit="1"/>
          </p:cNvSpPr>
          <p:nvPr>
            <p:ph type="sldImg"/>
          </p:nvPr>
        </p:nvSpPr>
        <p:spPr>
          <a:ln/>
        </p:spPr>
      </p:sp>
      <p:sp>
        <p:nvSpPr>
          <p:cNvPr id="4301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Times New Roman" panose="02020603050405020304" pitchFamily="18" charset="0"/>
            </a:endParaRPr>
          </a:p>
        </p:txBody>
      </p:sp>
      <p:sp>
        <p:nvSpPr>
          <p:cNvPr id="43012"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215AC0AB-C1CE-426C-A5E4-15DC13C7A59F}" type="slidenum">
              <a:rPr lang="en-US" altLang="en-US" sz="1200" smtClean="0"/>
              <a:pPr/>
              <a:t>35</a:t>
            </a:fld>
            <a:endParaRPr lang="en-US" altLang="en-US" sz="1200"/>
          </a:p>
        </p:txBody>
      </p:sp>
    </p:spTree>
    <p:extLst>
      <p:ext uri="{BB962C8B-B14F-4D97-AF65-F5344CB8AC3E}">
        <p14:creationId xmlns:p14="http://schemas.microsoft.com/office/powerpoint/2010/main" val="19950389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dirty="0"/>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86FA8D-73A2-4949-9234-E3120827EE09}" type="slidenum">
              <a:rPr lang="en-CA" smtClean="0"/>
              <a:pPr/>
              <a:t>36</a:t>
            </a:fld>
            <a:endParaRPr lang="en-CA"/>
          </a:p>
        </p:txBody>
      </p:sp>
    </p:spTree>
    <p:extLst>
      <p:ext uri="{BB962C8B-B14F-4D97-AF65-F5344CB8AC3E}">
        <p14:creationId xmlns:p14="http://schemas.microsoft.com/office/powerpoint/2010/main" val="36183822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66B832E6-B9E6-4EEB-B39B-F1ADBDE7C119}" type="slidenum">
              <a:rPr lang="en-US" altLang="en-US" sz="1200" smtClean="0"/>
              <a:pPr/>
              <a:t>37</a:t>
            </a:fld>
            <a:endParaRPr lang="en-US" altLang="en-US" sz="1200"/>
          </a:p>
        </p:txBody>
      </p:sp>
      <p:sp>
        <p:nvSpPr>
          <p:cNvPr id="47107" name="Rectangle 2"/>
          <p:cNvSpPr>
            <a:spLocks noGrp="1" noRot="1" noChangeAspect="1" noChangeArrowheads="1" noTextEdit="1"/>
          </p:cNvSpPr>
          <p:nvPr>
            <p:ph type="sldImg"/>
          </p:nvPr>
        </p:nvSpPr>
        <p:spPr>
          <a:xfrm>
            <a:off x="1144588" y="687388"/>
            <a:ext cx="4568825" cy="3425825"/>
          </a:xfrm>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r>
              <a:rPr lang="en-US" altLang="en-US">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35706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dirty="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EF9E70-3D3F-4430-8512-059A304E219D}" type="slidenum">
              <a:rPr lang="en-CA" smtClean="0"/>
              <a:pPr/>
              <a:t>4</a:t>
            </a:fld>
            <a:endParaRPr lang="en-CA"/>
          </a:p>
        </p:txBody>
      </p:sp>
    </p:spTree>
    <p:extLst>
      <p:ext uri="{BB962C8B-B14F-4D97-AF65-F5344CB8AC3E}">
        <p14:creationId xmlns:p14="http://schemas.microsoft.com/office/powerpoint/2010/main" val="20830572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p>
            <a:pPr>
              <a:defRPr/>
            </a:pPr>
            <a:fld id="{7ECB3BA5-69B8-4BBF-90E4-11D35A6A2ADD}" type="slidenum">
              <a:rPr lang="en-US"/>
              <a:pPr>
                <a:defRPr/>
              </a:pPr>
              <a:t>39</a:t>
            </a:fld>
            <a:endParaRPr lang="en-US"/>
          </a:p>
        </p:txBody>
      </p:sp>
      <p:sp>
        <p:nvSpPr>
          <p:cNvPr id="70659" name="Rectangle 2"/>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lIns="92075" tIns="46038" rIns="92075" bIns="46038" numCol="1" anchor="t" anchorCtr="0" compatLnSpc="1">
            <a:prstTxWarp prst="textNoShape">
              <a:avLst/>
            </a:prstTxWarp>
          </a:bodyPr>
          <a:lstStyle/>
          <a:p>
            <a:r>
              <a:rPr lang="en-US"/>
              <a:t>  </a:t>
            </a:r>
          </a:p>
        </p:txBody>
      </p:sp>
    </p:spTree>
    <p:extLst>
      <p:ext uri="{BB962C8B-B14F-4D97-AF65-F5344CB8AC3E}">
        <p14:creationId xmlns:p14="http://schemas.microsoft.com/office/powerpoint/2010/main" val="4019361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8D9C71-B432-401F-B086-B5D29940380A}" type="slidenum">
              <a:rPr lang="en-CA" smtClean="0"/>
              <a:pPr/>
              <a:t>41</a:t>
            </a:fld>
            <a:endParaRPr lang="en-CA"/>
          </a:p>
        </p:txBody>
      </p:sp>
    </p:spTree>
    <p:extLst>
      <p:ext uri="{BB962C8B-B14F-4D97-AF65-F5344CB8AC3E}">
        <p14:creationId xmlns:p14="http://schemas.microsoft.com/office/powerpoint/2010/main" val="3998865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5</a:t>
            </a:fld>
            <a:endParaRPr lang="en-US"/>
          </a:p>
        </p:txBody>
      </p:sp>
    </p:spTree>
    <p:extLst>
      <p:ext uri="{BB962C8B-B14F-4D97-AF65-F5344CB8AC3E}">
        <p14:creationId xmlns:p14="http://schemas.microsoft.com/office/powerpoint/2010/main" val="2748641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7</a:t>
            </a:fld>
            <a:endParaRPr lang="en-US"/>
          </a:p>
        </p:txBody>
      </p:sp>
    </p:spTree>
    <p:extLst>
      <p:ext uri="{BB962C8B-B14F-4D97-AF65-F5344CB8AC3E}">
        <p14:creationId xmlns:p14="http://schemas.microsoft.com/office/powerpoint/2010/main" val="1336859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8</a:t>
            </a:fld>
            <a:endParaRPr lang="en-US"/>
          </a:p>
        </p:txBody>
      </p:sp>
    </p:spTree>
    <p:extLst>
      <p:ext uri="{BB962C8B-B14F-4D97-AF65-F5344CB8AC3E}">
        <p14:creationId xmlns:p14="http://schemas.microsoft.com/office/powerpoint/2010/main" val="3608559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9</a:t>
            </a:fld>
            <a:endParaRPr lang="en-US"/>
          </a:p>
        </p:txBody>
      </p:sp>
    </p:spTree>
    <p:extLst>
      <p:ext uri="{BB962C8B-B14F-4D97-AF65-F5344CB8AC3E}">
        <p14:creationId xmlns:p14="http://schemas.microsoft.com/office/powerpoint/2010/main" val="477917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10</a:t>
            </a:fld>
            <a:endParaRPr lang="en-US"/>
          </a:p>
        </p:txBody>
      </p:sp>
    </p:spTree>
    <p:extLst>
      <p:ext uri="{BB962C8B-B14F-4D97-AF65-F5344CB8AC3E}">
        <p14:creationId xmlns:p14="http://schemas.microsoft.com/office/powerpoint/2010/main" val="640767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67ED72-0E82-404D-8563-D340BE6A7F27}" type="slidenum">
              <a:rPr lang="en-US" smtClean="0"/>
              <a:pPr fontAlgn="base">
                <a:spcBef>
                  <a:spcPct val="0"/>
                </a:spcBef>
                <a:spcAft>
                  <a:spcPct val="0"/>
                </a:spcAft>
                <a:defRPr/>
              </a:pPr>
              <a:t>11</a:t>
            </a:fld>
            <a:endParaRPr lang="en-US"/>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r>
              <a:rPr lang="en-US"/>
              <a:t>*the augmented coronary flow because of vasodilatation is insufficient to meet the increase in myocardial demand of O</a:t>
            </a:r>
            <a:r>
              <a:rPr lang="en-US" baseline="-4000"/>
              <a:t>2</a:t>
            </a:r>
            <a:r>
              <a:rPr lang="en-US"/>
              <a:t>.</a:t>
            </a:r>
          </a:p>
        </p:txBody>
      </p:sp>
    </p:spTree>
    <p:extLst>
      <p:ext uri="{BB962C8B-B14F-4D97-AF65-F5344CB8AC3E}">
        <p14:creationId xmlns:p14="http://schemas.microsoft.com/office/powerpoint/2010/main" val="3446678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8">
            <a:extLst>
              <a:ext uri="{FF2B5EF4-FFF2-40B4-BE49-F238E27FC236}">
                <a16:creationId xmlns:a16="http://schemas.microsoft.com/office/drawing/2014/main" id="{B72FBAB6-2990-4B33-8EC8-1C17CC83C8F2}"/>
              </a:ext>
            </a:extLst>
          </p:cNvPr>
          <p:cNvGrpSpPr>
            <a:grpSpLocks/>
          </p:cNvGrpSpPr>
          <p:nvPr/>
        </p:nvGrpSpPr>
        <p:grpSpPr bwMode="auto">
          <a:xfrm>
            <a:off x="1588" y="0"/>
            <a:ext cx="9142412" cy="6858000"/>
            <a:chOff x="3048" y="0"/>
            <a:chExt cx="12188952" cy="6858000"/>
          </a:xfrm>
        </p:grpSpPr>
        <p:sp>
          <p:nvSpPr>
            <p:cNvPr id="5" name="Rectangle 4">
              <a:extLst>
                <a:ext uri="{FF2B5EF4-FFF2-40B4-BE49-F238E27FC236}">
                  <a16:creationId xmlns:a16="http://schemas.microsoft.com/office/drawing/2014/main" id="{12EDF1B7-A992-4F7D-9AAB-DF8A8E408E62}"/>
                </a:ext>
              </a:extLst>
            </p:cNvPr>
            <p:cNvSpPr/>
            <p:nvPr/>
          </p:nvSpPr>
          <p:spPr>
            <a:xfrm>
              <a:off x="3048" y="0"/>
              <a:ext cx="12188952"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grpSp>
          <p:nvGrpSpPr>
            <p:cNvPr id="6" name="Group 20">
              <a:extLst>
                <a:ext uri="{FF2B5EF4-FFF2-40B4-BE49-F238E27FC236}">
                  <a16:creationId xmlns:a16="http://schemas.microsoft.com/office/drawing/2014/main" id="{CC657D59-5601-474D-AFD9-FA654A576998}"/>
                </a:ext>
              </a:extLst>
            </p:cNvPr>
            <p:cNvGrpSpPr>
              <a:grpSpLocks/>
            </p:cNvGrpSpPr>
            <p:nvPr/>
          </p:nvGrpSpPr>
          <p:grpSpPr bwMode="auto">
            <a:xfrm>
              <a:off x="1574798" y="3537161"/>
              <a:ext cx="9144001" cy="196717"/>
              <a:chOff x="1523999" y="4379129"/>
              <a:chExt cx="9144001" cy="196717"/>
            </a:xfrm>
          </p:grpSpPr>
          <p:sp>
            <p:nvSpPr>
              <p:cNvPr id="7" name="Rectangle 6" descr="Gold bar">
                <a:extLst>
                  <a:ext uri="{FF2B5EF4-FFF2-40B4-BE49-F238E27FC236}">
                    <a16:creationId xmlns:a16="http://schemas.microsoft.com/office/drawing/2014/main" id="{4AE80B32-6D3F-444E-811E-B8D040898FE8}"/>
                  </a:ext>
                </a:extLst>
              </p:cNvPr>
              <p:cNvSpPr>
                <a:spLocks noChangeArrowheads="1"/>
              </p:cNvSpPr>
              <p:nvPr/>
            </p:nvSpPr>
            <p:spPr bwMode="auto">
              <a:xfrm rot="16200000" flipH="1">
                <a:off x="2949872" y="2953256"/>
                <a:ext cx="196717" cy="3048463"/>
              </a:xfrm>
              <a:prstGeom prst="rect">
                <a:avLst/>
              </a:prstGeom>
              <a:solidFill>
                <a:schemeClr val="accent1"/>
              </a:solidFill>
              <a:ln w="9525">
                <a:noFill/>
                <a:miter lim="800000"/>
                <a:headEnd/>
                <a:tailEnd/>
              </a:ln>
              <a:effectLst>
                <a:reflection blurRad="6350" stA="50000" endA="300" endPos="38500" dist="50800" dir="5400000" sy="-100000" algn="bl" rotWithShape="0"/>
              </a:effectLst>
            </p:spPr>
            <p:txBody>
              <a:bodyPr wrap="none" anchor="ctr"/>
              <a:lstStyle/>
              <a:p>
                <a:pPr algn="ctr" eaLnBrk="1" hangingPunct="1">
                  <a:defRPr/>
                </a:pPr>
                <a:endParaRPr lang="en-US">
                  <a:latin typeface="Times New Roman" panose="02020603050405020304" pitchFamily="18" charset="0"/>
                </a:endParaRPr>
              </a:p>
            </p:txBody>
          </p:sp>
          <p:sp>
            <p:nvSpPr>
              <p:cNvPr id="8" name="Rectangle 7" descr="Orange bar">
                <a:extLst>
                  <a:ext uri="{FF2B5EF4-FFF2-40B4-BE49-F238E27FC236}">
                    <a16:creationId xmlns:a16="http://schemas.microsoft.com/office/drawing/2014/main" id="{C87B1394-9871-4B7B-9128-79910757CC77}"/>
                  </a:ext>
                </a:extLst>
              </p:cNvPr>
              <p:cNvSpPr>
                <a:spLocks noChangeArrowheads="1"/>
              </p:cNvSpPr>
              <p:nvPr/>
            </p:nvSpPr>
            <p:spPr bwMode="auto">
              <a:xfrm rot="16200000" flipH="1">
                <a:off x="5998335" y="2953256"/>
                <a:ext cx="196717" cy="3048463"/>
              </a:xfrm>
              <a:prstGeom prst="rect">
                <a:avLst/>
              </a:prstGeom>
              <a:solidFill>
                <a:schemeClr val="accent4"/>
              </a:solidFill>
              <a:ln w="9525">
                <a:noFill/>
                <a:miter lim="800000"/>
                <a:headEnd/>
                <a:tailEnd/>
              </a:ln>
              <a:effectLst>
                <a:reflection blurRad="6350" stA="50000" endA="300" endPos="38500" dist="50800" dir="5400000" sy="-100000" algn="bl" rotWithShape="0"/>
              </a:effectLst>
            </p:spPr>
            <p:txBody>
              <a:bodyPr wrap="none" anchor="ctr"/>
              <a:lstStyle/>
              <a:p>
                <a:pPr algn="ctr" eaLnBrk="1" hangingPunct="1">
                  <a:defRPr/>
                </a:pPr>
                <a:endParaRPr lang="en-US">
                  <a:latin typeface="Times New Roman" panose="02020603050405020304" pitchFamily="18" charset="0"/>
                </a:endParaRPr>
              </a:p>
            </p:txBody>
          </p:sp>
          <p:sp>
            <p:nvSpPr>
              <p:cNvPr id="9" name="Rectangle 8" descr="Slate bar">
                <a:extLst>
                  <a:ext uri="{FF2B5EF4-FFF2-40B4-BE49-F238E27FC236}">
                    <a16:creationId xmlns:a16="http://schemas.microsoft.com/office/drawing/2014/main" id="{F3AB3800-B930-4D16-901D-42A76116ACF1}"/>
                  </a:ext>
                </a:extLst>
              </p:cNvPr>
              <p:cNvSpPr>
                <a:spLocks noChangeArrowheads="1"/>
              </p:cNvSpPr>
              <p:nvPr/>
            </p:nvSpPr>
            <p:spPr bwMode="auto">
              <a:xfrm rot="16200000" flipH="1">
                <a:off x="9045410" y="2953256"/>
                <a:ext cx="196717" cy="3048463"/>
              </a:xfrm>
              <a:prstGeom prst="rect">
                <a:avLst/>
              </a:prstGeom>
              <a:solidFill>
                <a:schemeClr val="accent6"/>
              </a:solidFill>
              <a:ln w="9525">
                <a:noFill/>
                <a:miter lim="800000"/>
                <a:headEnd/>
                <a:tailEnd/>
              </a:ln>
              <a:effectLst>
                <a:reflection blurRad="6350" stA="50000" endA="300" endPos="38500" dist="50800" dir="5400000" sy="-100000" algn="bl" rotWithShape="0"/>
              </a:effectLst>
            </p:spPr>
            <p:txBody>
              <a:bodyPr wrap="none" anchor="ctr"/>
              <a:lstStyle/>
              <a:p>
                <a:pPr algn="ctr" eaLnBrk="1" hangingPunct="1">
                  <a:defRPr/>
                </a:pPr>
                <a:endParaRPr lang="en-US">
                  <a:latin typeface="Times New Roman" panose="02020603050405020304" pitchFamily="18" charset="0"/>
                </a:endParaRPr>
              </a:p>
            </p:txBody>
          </p:sp>
        </p:grpSp>
      </p:grpSp>
      <p:sp>
        <p:nvSpPr>
          <p:cNvPr id="3" name="Subtitle 2"/>
          <p:cNvSpPr>
            <a:spLocks noGrp="1"/>
          </p:cNvSpPr>
          <p:nvPr>
            <p:ph type="subTitle" idx="1"/>
          </p:nvPr>
        </p:nvSpPr>
        <p:spPr>
          <a:xfrm>
            <a:off x="1143000" y="4056115"/>
            <a:ext cx="6858000" cy="1655762"/>
          </a:xfrm>
          <a:prstGeom prst="rect">
            <a:avLst/>
          </a:prstGeo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 name="Title 1"/>
          <p:cNvSpPr>
            <a:spLocks noGrp="1"/>
          </p:cNvSpPr>
          <p:nvPr>
            <p:ph type="ctrTitle"/>
          </p:nvPr>
        </p:nvSpPr>
        <p:spPr>
          <a:xfrm>
            <a:off x="1143000" y="912610"/>
            <a:ext cx="6858000" cy="2387600"/>
          </a:xfrm>
          <a:prstGeom prst="rect">
            <a:avLst/>
          </a:prstGeom>
        </p:spPr>
        <p:txBody>
          <a:bodyPr anchor="b"/>
          <a:lstStyle>
            <a:lvl1pPr algn="ctr">
              <a:defRPr sz="4500">
                <a:solidFill>
                  <a:schemeClr val="tx2"/>
                </a:solidFill>
              </a:defRPr>
            </a:lvl1pPr>
          </a:lstStyle>
          <a:p>
            <a:r>
              <a:rPr lang="en-US"/>
              <a:t>Click to edit Master title style</a:t>
            </a:r>
          </a:p>
        </p:txBody>
      </p:sp>
      <p:sp>
        <p:nvSpPr>
          <p:cNvPr id="10" name="Date Placeholder 3">
            <a:extLst>
              <a:ext uri="{FF2B5EF4-FFF2-40B4-BE49-F238E27FC236}">
                <a16:creationId xmlns:a16="http://schemas.microsoft.com/office/drawing/2014/main" id="{D3D3384D-A0E7-4625-BD2B-D971A651B7D2}"/>
              </a:ext>
            </a:extLst>
          </p:cNvPr>
          <p:cNvSpPr>
            <a:spLocks noGrp="1"/>
          </p:cNvSpPr>
          <p:nvPr>
            <p:ph type="dt" sz="half" idx="10"/>
          </p:nvPr>
        </p:nvSpPr>
        <p:spPr/>
        <p:txBody>
          <a:bodyPr/>
          <a:lstStyle>
            <a:lvl1pPr algn="l">
              <a:defRPr sz="900">
                <a:solidFill>
                  <a:schemeClr val="accent3"/>
                </a:solidFill>
              </a:defRPr>
            </a:lvl1pPr>
          </a:lstStyle>
          <a:p>
            <a:fld id="{1160EA64-D806-43AC-9DF2-F8C432F32B4C}" type="datetimeFigureOut">
              <a:rPr lang="en-US" smtClean="0"/>
              <a:pPr/>
              <a:t>04-Mar-20</a:t>
            </a:fld>
            <a:endParaRPr lang="en-US" dirty="0"/>
          </a:p>
        </p:txBody>
      </p:sp>
      <p:sp>
        <p:nvSpPr>
          <p:cNvPr id="11" name="Footer Placeholder 4">
            <a:extLst>
              <a:ext uri="{FF2B5EF4-FFF2-40B4-BE49-F238E27FC236}">
                <a16:creationId xmlns:a16="http://schemas.microsoft.com/office/drawing/2014/main" id="{0437C2A5-6F95-4280-A391-A9FFED1DD5A4}"/>
              </a:ext>
            </a:extLst>
          </p:cNvPr>
          <p:cNvSpPr>
            <a:spLocks noGrp="1"/>
          </p:cNvSpPr>
          <p:nvPr>
            <p:ph type="ftr" sz="quarter" idx="11"/>
          </p:nvPr>
        </p:nvSpPr>
        <p:spPr/>
        <p:txBody>
          <a:bodyPr/>
          <a:lstStyle>
            <a:lvl1pPr algn="ctr">
              <a:defRPr sz="900">
                <a:solidFill>
                  <a:schemeClr val="accent3"/>
                </a:solidFill>
              </a:defRPr>
            </a:lvl1pPr>
          </a:lstStyle>
          <a:p>
            <a:endParaRPr lang="en-US" dirty="0"/>
          </a:p>
        </p:txBody>
      </p:sp>
      <p:sp>
        <p:nvSpPr>
          <p:cNvPr id="12" name="Slide Number Placeholder 5">
            <a:extLst>
              <a:ext uri="{FF2B5EF4-FFF2-40B4-BE49-F238E27FC236}">
                <a16:creationId xmlns:a16="http://schemas.microsoft.com/office/drawing/2014/main" id="{A381C12F-D2A9-4C75-A6F0-B1C98A5DA3EF}"/>
              </a:ext>
            </a:extLst>
          </p:cNvPr>
          <p:cNvSpPr>
            <a:spLocks noGrp="1"/>
          </p:cNvSpPr>
          <p:nvPr>
            <p:ph type="sldNum" sz="quarter" idx="12"/>
          </p:nvPr>
        </p:nvSpPr>
        <p:spPr/>
        <p:txBody>
          <a:bodyPr/>
          <a:lstStyle>
            <a:lvl1pPr algn="r">
              <a:defRPr sz="900">
                <a:solidFill>
                  <a:schemeClr val="accent3"/>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12756456"/>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4" name="Date Placeholder 3">
            <a:extLst>
              <a:ext uri="{FF2B5EF4-FFF2-40B4-BE49-F238E27FC236}">
                <a16:creationId xmlns:a16="http://schemas.microsoft.com/office/drawing/2014/main" id="{D88D42E4-DC5F-4F2C-BB81-9365F9BAEF21}"/>
              </a:ext>
            </a:extLst>
          </p:cNvPr>
          <p:cNvSpPr>
            <a:spLocks noGrp="1"/>
          </p:cNvSpPr>
          <p:nvPr>
            <p:ph type="dt" sz="half" idx="10"/>
          </p:nvPr>
        </p:nvSpPr>
        <p:spPr/>
        <p:txBody>
          <a:bodyPr/>
          <a:lstStyle>
            <a:lvl1pPr>
              <a:defRPr/>
            </a:lvl1pPr>
          </a:lstStyle>
          <a:p>
            <a:pPr>
              <a:defRPr/>
            </a:pPr>
            <a:fld id="{CF4BA929-BB5E-4D45-A38C-B25AF27927FD}" type="datetimeFigureOut">
              <a:rPr lang="en-US" smtClean="0"/>
              <a:pPr>
                <a:defRPr/>
              </a:pPr>
              <a:t>04-Mar-20</a:t>
            </a:fld>
            <a:endParaRPr lang="en-US"/>
          </a:p>
        </p:txBody>
      </p:sp>
      <p:sp>
        <p:nvSpPr>
          <p:cNvPr id="5" name="Footer Placeholder 4">
            <a:extLst>
              <a:ext uri="{FF2B5EF4-FFF2-40B4-BE49-F238E27FC236}">
                <a16:creationId xmlns:a16="http://schemas.microsoft.com/office/drawing/2014/main" id="{BB884981-38DA-434E-9AF3-F7D1DD1E6A9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6A7210E-5B4E-482B-9623-984B301AA05A}"/>
              </a:ext>
            </a:extLst>
          </p:cNvPr>
          <p:cNvSpPr>
            <a:spLocks noGrp="1"/>
          </p:cNvSpPr>
          <p:nvPr>
            <p:ph type="sldNum" sz="quarter" idx="12"/>
          </p:nvPr>
        </p:nvSpPr>
        <p:spPr/>
        <p:txBody>
          <a:bodyPr/>
          <a:lstStyle>
            <a:lvl1pPr>
              <a:defRPr/>
            </a:lvl1pPr>
          </a:lstStyle>
          <a:p>
            <a:pPr>
              <a:defRPr/>
            </a:pPr>
            <a:fld id="{BD6A6895-4646-4544-AA11-1D696BC6BF3C}" type="slidenum">
              <a:rPr lang="en-US" smtClean="0"/>
              <a:pPr>
                <a:defRPr/>
              </a:pPr>
              <a:t>‹#›</a:t>
            </a:fld>
            <a:endParaRPr lang="en-US"/>
          </a:p>
        </p:txBody>
      </p:sp>
    </p:spTree>
    <p:extLst>
      <p:ext uri="{BB962C8B-B14F-4D97-AF65-F5344CB8AC3E}">
        <p14:creationId xmlns:p14="http://schemas.microsoft.com/office/powerpoint/2010/main" val="17097667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4" name="Date Placeholder 3">
            <a:extLst>
              <a:ext uri="{FF2B5EF4-FFF2-40B4-BE49-F238E27FC236}">
                <a16:creationId xmlns:a16="http://schemas.microsoft.com/office/drawing/2014/main" id="{B594CC62-E88F-4C89-A324-85395991E267}"/>
              </a:ext>
            </a:extLst>
          </p:cNvPr>
          <p:cNvSpPr>
            <a:spLocks noGrp="1"/>
          </p:cNvSpPr>
          <p:nvPr>
            <p:ph type="dt" sz="half" idx="10"/>
          </p:nvPr>
        </p:nvSpPr>
        <p:spPr/>
        <p:txBody>
          <a:bodyPr/>
          <a:lstStyle>
            <a:lvl1pPr>
              <a:defRPr/>
            </a:lvl1pPr>
          </a:lstStyle>
          <a:p>
            <a:pPr>
              <a:defRPr/>
            </a:pPr>
            <a:fld id="{100BF62A-C010-413C-B338-A74203DC49F8}" type="datetimeFigureOut">
              <a:rPr lang="en-US" smtClean="0"/>
              <a:pPr>
                <a:defRPr/>
              </a:pPr>
              <a:t>04-Mar-20</a:t>
            </a:fld>
            <a:endParaRPr lang="en-US"/>
          </a:p>
        </p:txBody>
      </p:sp>
      <p:sp>
        <p:nvSpPr>
          <p:cNvPr id="5" name="Footer Placeholder 4">
            <a:extLst>
              <a:ext uri="{FF2B5EF4-FFF2-40B4-BE49-F238E27FC236}">
                <a16:creationId xmlns:a16="http://schemas.microsoft.com/office/drawing/2014/main" id="{74919723-3B47-482A-B44D-581E6893BDA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F535B38-4910-45F0-A365-C293224418C4}"/>
              </a:ext>
            </a:extLst>
          </p:cNvPr>
          <p:cNvSpPr>
            <a:spLocks noGrp="1"/>
          </p:cNvSpPr>
          <p:nvPr>
            <p:ph type="sldNum" sz="quarter" idx="12"/>
          </p:nvPr>
        </p:nvSpPr>
        <p:spPr/>
        <p:txBody>
          <a:bodyPr/>
          <a:lstStyle>
            <a:lvl1pPr>
              <a:defRPr/>
            </a:lvl1pPr>
          </a:lstStyle>
          <a:p>
            <a:pPr>
              <a:defRPr/>
            </a:pPr>
            <a:fld id="{BAC4C76B-B0AA-4B47-9F2A-F5DFA5CE6B52}" type="slidenum">
              <a:rPr lang="en-US" smtClean="0"/>
              <a:pPr>
                <a:defRPr/>
              </a:pPr>
              <a:t>‹#›</a:t>
            </a:fld>
            <a:endParaRPr lang="en-US"/>
          </a:p>
        </p:txBody>
      </p:sp>
    </p:spTree>
    <p:extLst>
      <p:ext uri="{BB962C8B-B14F-4D97-AF65-F5344CB8AC3E}">
        <p14:creationId xmlns:p14="http://schemas.microsoft.com/office/powerpoint/2010/main" val="1956241932"/>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404411F-B533-4687-B1A1-56A7423531E3}" type="slidenum">
              <a:rPr lang="en-US"/>
              <a:pPr>
                <a:defRPr/>
              </a:pPr>
              <a:t>‹#›</a:t>
            </a:fld>
            <a:endParaRPr lang="en-US"/>
          </a:p>
        </p:txBody>
      </p:sp>
    </p:spTree>
    <p:extLst>
      <p:ext uri="{BB962C8B-B14F-4D97-AF65-F5344CB8AC3E}">
        <p14:creationId xmlns:p14="http://schemas.microsoft.com/office/powerpoint/2010/main" val="4124983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4" name="Date Placeholder 3">
            <a:extLst>
              <a:ext uri="{FF2B5EF4-FFF2-40B4-BE49-F238E27FC236}">
                <a16:creationId xmlns:a16="http://schemas.microsoft.com/office/drawing/2014/main" id="{15320611-4244-4D2E-B83B-D8E253793433}"/>
              </a:ext>
            </a:extLst>
          </p:cNvPr>
          <p:cNvSpPr>
            <a:spLocks noGrp="1"/>
          </p:cNvSpPr>
          <p:nvPr>
            <p:ph type="dt" sz="half" idx="10"/>
          </p:nvPr>
        </p:nvSpPr>
        <p:spPr/>
        <p:txBody>
          <a:bodyPr/>
          <a:lstStyle>
            <a:lvl1pPr>
              <a:defRPr/>
            </a:lvl1pPr>
          </a:lstStyle>
          <a:p>
            <a:pPr>
              <a:defRPr/>
            </a:pPr>
            <a:fld id="{4E08EE19-C2B6-437A-A438-BBCAA2796433}" type="datetimeFigureOut">
              <a:rPr lang="en-US" smtClean="0"/>
              <a:pPr>
                <a:defRPr/>
              </a:pPr>
              <a:t>04-Mar-20</a:t>
            </a:fld>
            <a:endParaRPr lang="en-US"/>
          </a:p>
        </p:txBody>
      </p:sp>
      <p:sp>
        <p:nvSpPr>
          <p:cNvPr id="5" name="Footer Placeholder 4">
            <a:extLst>
              <a:ext uri="{FF2B5EF4-FFF2-40B4-BE49-F238E27FC236}">
                <a16:creationId xmlns:a16="http://schemas.microsoft.com/office/drawing/2014/main" id="{8BB114E8-1A65-4C2A-AAAE-DDB79D16471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7BBADE5-532D-446B-B76E-299A09F7534C}"/>
              </a:ext>
            </a:extLst>
          </p:cNvPr>
          <p:cNvSpPr>
            <a:spLocks noGrp="1"/>
          </p:cNvSpPr>
          <p:nvPr>
            <p:ph type="sldNum" sz="quarter" idx="12"/>
          </p:nvPr>
        </p:nvSpPr>
        <p:spPr/>
        <p:txBody>
          <a:bodyPr/>
          <a:lstStyle>
            <a:lvl1pPr>
              <a:defRPr/>
            </a:lvl1pPr>
          </a:lstStyle>
          <a:p>
            <a:pPr>
              <a:defRPr/>
            </a:pPr>
            <a:fld id="{7330A296-48F5-46DF-BE14-A3D807CE0456}" type="slidenum">
              <a:rPr lang="en-US" smtClean="0"/>
              <a:pPr>
                <a:defRPr/>
              </a:pPr>
              <a:t>‹#›</a:t>
            </a:fld>
            <a:endParaRPr lang="en-US"/>
          </a:p>
        </p:txBody>
      </p:sp>
    </p:spTree>
    <p:extLst>
      <p:ext uri="{BB962C8B-B14F-4D97-AF65-F5344CB8AC3E}">
        <p14:creationId xmlns:p14="http://schemas.microsoft.com/office/powerpoint/2010/main" val="82040205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2" name="Title 1"/>
          <p:cNvSpPr>
            <a:spLocks noGrp="1"/>
          </p:cNvSpPr>
          <p:nvPr>
            <p:ph type="title"/>
          </p:nvPr>
        </p:nvSpPr>
        <p:spPr>
          <a:xfrm>
            <a:off x="623888" y="1709738"/>
            <a:ext cx="7886700" cy="2862262"/>
          </a:xfrm>
          <a:prstGeom prst="rect">
            <a:avLst/>
          </a:prstGeom>
        </p:spPr>
        <p:txBody>
          <a:bodyPr anchor="b"/>
          <a:lstStyle>
            <a:lvl1pPr>
              <a:defRPr sz="4500"/>
            </a:lvl1pPr>
          </a:lstStyle>
          <a:p>
            <a:r>
              <a:rPr lang="en-US"/>
              <a:t>Click to edit Master title style</a:t>
            </a:r>
          </a:p>
        </p:txBody>
      </p:sp>
      <p:sp>
        <p:nvSpPr>
          <p:cNvPr id="4" name="Date Placeholder 3">
            <a:extLst>
              <a:ext uri="{FF2B5EF4-FFF2-40B4-BE49-F238E27FC236}">
                <a16:creationId xmlns:a16="http://schemas.microsoft.com/office/drawing/2014/main" id="{F91785E0-DEC8-4290-8E52-9B924A5E5818}"/>
              </a:ext>
            </a:extLst>
          </p:cNvPr>
          <p:cNvSpPr>
            <a:spLocks noGrp="1"/>
          </p:cNvSpPr>
          <p:nvPr>
            <p:ph type="dt" sz="half" idx="10"/>
          </p:nvPr>
        </p:nvSpPr>
        <p:spPr/>
        <p:txBody>
          <a:bodyPr/>
          <a:lstStyle>
            <a:lvl1pPr>
              <a:defRPr/>
            </a:lvl1pPr>
          </a:lstStyle>
          <a:p>
            <a:pPr>
              <a:defRPr/>
            </a:pPr>
            <a:fld id="{69536459-A909-4BF4-93FB-97EF05F000B6}" type="datetimeFigureOut">
              <a:rPr lang="en-US" smtClean="0"/>
              <a:pPr>
                <a:defRPr/>
              </a:pPr>
              <a:t>04-Mar-20</a:t>
            </a:fld>
            <a:endParaRPr lang="en-US"/>
          </a:p>
        </p:txBody>
      </p:sp>
      <p:sp>
        <p:nvSpPr>
          <p:cNvPr id="5" name="Footer Placeholder 4">
            <a:extLst>
              <a:ext uri="{FF2B5EF4-FFF2-40B4-BE49-F238E27FC236}">
                <a16:creationId xmlns:a16="http://schemas.microsoft.com/office/drawing/2014/main" id="{AE81811C-4E34-4CA4-94E8-F804625E07B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0A40440-FDB9-4208-98B0-12C25CDCAEFD}"/>
              </a:ext>
            </a:extLst>
          </p:cNvPr>
          <p:cNvSpPr>
            <a:spLocks noGrp="1"/>
          </p:cNvSpPr>
          <p:nvPr>
            <p:ph type="sldNum" sz="quarter" idx="12"/>
          </p:nvPr>
        </p:nvSpPr>
        <p:spPr/>
        <p:txBody>
          <a:bodyPr/>
          <a:lstStyle>
            <a:lvl1pPr>
              <a:defRPr/>
            </a:lvl1pPr>
          </a:lstStyle>
          <a:p>
            <a:pPr>
              <a:defRPr/>
            </a:pPr>
            <a:fld id="{D115346F-6991-4BF7-BF7E-CF7128ECA1AD}" type="slidenum">
              <a:rPr lang="en-US" smtClean="0"/>
              <a:pPr>
                <a:defRPr/>
              </a:pPr>
              <a:t>‹#›</a:t>
            </a:fld>
            <a:endParaRPr lang="en-US"/>
          </a:p>
        </p:txBody>
      </p:sp>
    </p:spTree>
    <p:extLst>
      <p:ext uri="{BB962C8B-B14F-4D97-AF65-F5344CB8AC3E}">
        <p14:creationId xmlns:p14="http://schemas.microsoft.com/office/powerpoint/2010/main" val="187593070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29150" y="1825625"/>
            <a:ext cx="3886200" cy="4351338"/>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628650" y="1825625"/>
            <a:ext cx="3886200" cy="4351338"/>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5" name="Date Placeholder 3">
            <a:extLst>
              <a:ext uri="{FF2B5EF4-FFF2-40B4-BE49-F238E27FC236}">
                <a16:creationId xmlns:a16="http://schemas.microsoft.com/office/drawing/2014/main" id="{9A43FD5B-53D2-4AA3-BD48-10DF02BDFF49}"/>
              </a:ext>
            </a:extLst>
          </p:cNvPr>
          <p:cNvSpPr>
            <a:spLocks noGrp="1"/>
          </p:cNvSpPr>
          <p:nvPr>
            <p:ph type="dt" sz="half" idx="10"/>
          </p:nvPr>
        </p:nvSpPr>
        <p:spPr/>
        <p:txBody>
          <a:bodyPr/>
          <a:lstStyle>
            <a:lvl1pPr>
              <a:defRPr/>
            </a:lvl1pPr>
          </a:lstStyle>
          <a:p>
            <a:pPr>
              <a:defRPr/>
            </a:pPr>
            <a:fld id="{5DF47213-80B4-4975-A8A1-E5BF53C80D6C}" type="datetimeFigureOut">
              <a:rPr lang="en-US" smtClean="0"/>
              <a:pPr>
                <a:defRPr/>
              </a:pPr>
              <a:t>04-Mar-20</a:t>
            </a:fld>
            <a:endParaRPr lang="en-US"/>
          </a:p>
        </p:txBody>
      </p:sp>
      <p:sp>
        <p:nvSpPr>
          <p:cNvPr id="6" name="Footer Placeholder 4">
            <a:extLst>
              <a:ext uri="{FF2B5EF4-FFF2-40B4-BE49-F238E27FC236}">
                <a16:creationId xmlns:a16="http://schemas.microsoft.com/office/drawing/2014/main" id="{1BB500AE-F8AD-40DB-82B5-D36161C9A36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58AC399-8DAB-4111-B217-54441D046A4F}"/>
              </a:ext>
            </a:extLst>
          </p:cNvPr>
          <p:cNvSpPr>
            <a:spLocks noGrp="1"/>
          </p:cNvSpPr>
          <p:nvPr>
            <p:ph type="sldNum" sz="quarter" idx="12"/>
          </p:nvPr>
        </p:nvSpPr>
        <p:spPr/>
        <p:txBody>
          <a:bodyPr/>
          <a:lstStyle>
            <a:lvl1pPr>
              <a:defRPr/>
            </a:lvl1pPr>
          </a:lstStyle>
          <a:p>
            <a:pPr>
              <a:defRPr/>
            </a:pPr>
            <a:fld id="{F9D27F63-0B10-4322-8553-9E45AE0566D5}" type="slidenum">
              <a:rPr lang="en-US" smtClean="0"/>
              <a:pPr>
                <a:defRPr/>
              </a:pPr>
              <a:t>‹#›</a:t>
            </a:fld>
            <a:endParaRPr lang="en-US"/>
          </a:p>
        </p:txBody>
      </p:sp>
    </p:spTree>
    <p:extLst>
      <p:ext uri="{BB962C8B-B14F-4D97-AF65-F5344CB8AC3E}">
        <p14:creationId xmlns:p14="http://schemas.microsoft.com/office/powerpoint/2010/main" val="541690666"/>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2248" y="2193926"/>
            <a:ext cx="3868340" cy="3978275"/>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2248" y="1489075"/>
            <a:ext cx="3868340" cy="641350"/>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3888" y="2193926"/>
            <a:ext cx="3867150" cy="3978275"/>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623888" y="1489075"/>
            <a:ext cx="3867150" cy="641350"/>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 name="Title 1"/>
          <p:cNvSpPr>
            <a:spLocks noGrp="1"/>
          </p:cNvSpPr>
          <p:nvPr>
            <p:ph type="title"/>
          </p:nvPr>
        </p:nvSpPr>
        <p:spPr>
          <a:xfrm>
            <a:off x="623888" y="274638"/>
            <a:ext cx="7886700" cy="1143000"/>
          </a:xfrm>
          <a:prstGeom prst="rect">
            <a:avLst/>
          </a:prstGeom>
        </p:spPr>
        <p:txBody>
          <a:bodyPr/>
          <a:lstStyle/>
          <a:p>
            <a:r>
              <a:rPr lang="en-US"/>
              <a:t>Click to edit Master title style</a:t>
            </a:r>
          </a:p>
        </p:txBody>
      </p:sp>
      <p:sp>
        <p:nvSpPr>
          <p:cNvPr id="7" name="Date Placeholder 3">
            <a:extLst>
              <a:ext uri="{FF2B5EF4-FFF2-40B4-BE49-F238E27FC236}">
                <a16:creationId xmlns:a16="http://schemas.microsoft.com/office/drawing/2014/main" id="{BB3E9C6C-893E-4B1F-B199-1412BD5C5047}"/>
              </a:ext>
            </a:extLst>
          </p:cNvPr>
          <p:cNvSpPr>
            <a:spLocks noGrp="1"/>
          </p:cNvSpPr>
          <p:nvPr>
            <p:ph type="dt" sz="half" idx="10"/>
          </p:nvPr>
        </p:nvSpPr>
        <p:spPr/>
        <p:txBody>
          <a:bodyPr/>
          <a:lstStyle>
            <a:lvl1pPr>
              <a:defRPr/>
            </a:lvl1pPr>
          </a:lstStyle>
          <a:p>
            <a:pPr>
              <a:defRPr/>
            </a:pPr>
            <a:fld id="{AEAD8D24-422D-4772-9A7E-5D2391FF3759}" type="datetimeFigureOut">
              <a:rPr lang="en-US" smtClean="0"/>
              <a:pPr>
                <a:defRPr/>
              </a:pPr>
              <a:t>04-Mar-20</a:t>
            </a:fld>
            <a:endParaRPr lang="en-US"/>
          </a:p>
        </p:txBody>
      </p:sp>
      <p:sp>
        <p:nvSpPr>
          <p:cNvPr id="8" name="Footer Placeholder 4">
            <a:extLst>
              <a:ext uri="{FF2B5EF4-FFF2-40B4-BE49-F238E27FC236}">
                <a16:creationId xmlns:a16="http://schemas.microsoft.com/office/drawing/2014/main" id="{BDA9BF6A-475F-4823-B534-A4D7780296A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6578D47-DDE9-430E-8B9A-D3FE1C3BD96A}"/>
              </a:ext>
            </a:extLst>
          </p:cNvPr>
          <p:cNvSpPr>
            <a:spLocks noGrp="1"/>
          </p:cNvSpPr>
          <p:nvPr>
            <p:ph type="sldNum" sz="quarter" idx="12"/>
          </p:nvPr>
        </p:nvSpPr>
        <p:spPr/>
        <p:txBody>
          <a:bodyPr/>
          <a:lstStyle>
            <a:lvl1pPr>
              <a:defRPr/>
            </a:lvl1pPr>
          </a:lstStyle>
          <a:p>
            <a:pPr>
              <a:defRPr/>
            </a:pPr>
            <a:fld id="{D560F501-6B92-4AB4-8AA8-79D3D89D7B11}" type="slidenum">
              <a:rPr lang="en-US" smtClean="0"/>
              <a:pPr>
                <a:defRPr/>
              </a:pPr>
              <a:t>‹#›</a:t>
            </a:fld>
            <a:endParaRPr lang="en-US"/>
          </a:p>
        </p:txBody>
      </p:sp>
    </p:spTree>
    <p:extLst>
      <p:ext uri="{BB962C8B-B14F-4D97-AF65-F5344CB8AC3E}">
        <p14:creationId xmlns:p14="http://schemas.microsoft.com/office/powerpoint/2010/main" val="113674604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Date Placeholder 3">
            <a:extLst>
              <a:ext uri="{FF2B5EF4-FFF2-40B4-BE49-F238E27FC236}">
                <a16:creationId xmlns:a16="http://schemas.microsoft.com/office/drawing/2014/main" id="{62F7A2C2-E1A2-4790-9DBA-74F27B19F13D}"/>
              </a:ext>
            </a:extLst>
          </p:cNvPr>
          <p:cNvSpPr>
            <a:spLocks noGrp="1"/>
          </p:cNvSpPr>
          <p:nvPr>
            <p:ph type="dt" sz="half" idx="10"/>
          </p:nvPr>
        </p:nvSpPr>
        <p:spPr/>
        <p:txBody>
          <a:bodyPr/>
          <a:lstStyle>
            <a:lvl1pPr>
              <a:defRPr/>
            </a:lvl1pPr>
          </a:lstStyle>
          <a:p>
            <a:pPr>
              <a:defRPr/>
            </a:pPr>
            <a:fld id="{2738D319-96EA-45C1-8394-5D3594F4E7D2}" type="datetimeFigureOut">
              <a:rPr lang="en-US" smtClean="0"/>
              <a:pPr>
                <a:defRPr/>
              </a:pPr>
              <a:t>04-Mar-20</a:t>
            </a:fld>
            <a:endParaRPr lang="en-US"/>
          </a:p>
        </p:txBody>
      </p:sp>
      <p:sp>
        <p:nvSpPr>
          <p:cNvPr id="4" name="Footer Placeholder 4">
            <a:extLst>
              <a:ext uri="{FF2B5EF4-FFF2-40B4-BE49-F238E27FC236}">
                <a16:creationId xmlns:a16="http://schemas.microsoft.com/office/drawing/2014/main" id="{04F20A53-EEAE-4515-8DDA-FD6EEDC815F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83670A2-9395-418C-8FFF-2C5A0A016671}"/>
              </a:ext>
            </a:extLst>
          </p:cNvPr>
          <p:cNvSpPr>
            <a:spLocks noGrp="1"/>
          </p:cNvSpPr>
          <p:nvPr>
            <p:ph type="sldNum" sz="quarter" idx="12"/>
          </p:nvPr>
        </p:nvSpPr>
        <p:spPr/>
        <p:txBody>
          <a:bodyPr/>
          <a:lstStyle>
            <a:lvl1pPr>
              <a:defRPr/>
            </a:lvl1pPr>
          </a:lstStyle>
          <a:p>
            <a:pPr>
              <a:defRPr/>
            </a:pPr>
            <a:fld id="{B3CBB9BA-E6FD-4C7B-A268-86A4232BE19A}" type="slidenum">
              <a:rPr lang="en-US" smtClean="0"/>
              <a:pPr>
                <a:defRPr/>
              </a:pPr>
              <a:t>‹#›</a:t>
            </a:fld>
            <a:endParaRPr lang="en-US"/>
          </a:p>
        </p:txBody>
      </p:sp>
    </p:spTree>
    <p:extLst>
      <p:ext uri="{BB962C8B-B14F-4D97-AF65-F5344CB8AC3E}">
        <p14:creationId xmlns:p14="http://schemas.microsoft.com/office/powerpoint/2010/main" val="88693402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B60B45E-9A8A-4055-BD52-4951758186B6}"/>
              </a:ext>
            </a:extLst>
          </p:cNvPr>
          <p:cNvSpPr>
            <a:spLocks noGrp="1"/>
          </p:cNvSpPr>
          <p:nvPr>
            <p:ph type="dt" sz="half" idx="10"/>
          </p:nvPr>
        </p:nvSpPr>
        <p:spPr/>
        <p:txBody>
          <a:bodyPr/>
          <a:lstStyle>
            <a:lvl1pPr>
              <a:defRPr/>
            </a:lvl1pPr>
          </a:lstStyle>
          <a:p>
            <a:pPr>
              <a:defRPr/>
            </a:pPr>
            <a:fld id="{3902A04E-95CA-451A-B14B-982294F3AFBF}" type="datetimeFigureOut">
              <a:rPr lang="en-US" smtClean="0"/>
              <a:pPr>
                <a:defRPr/>
              </a:pPr>
              <a:t>04-Mar-20</a:t>
            </a:fld>
            <a:endParaRPr lang="en-US"/>
          </a:p>
        </p:txBody>
      </p:sp>
      <p:sp>
        <p:nvSpPr>
          <p:cNvPr id="3" name="Footer Placeholder 4">
            <a:extLst>
              <a:ext uri="{FF2B5EF4-FFF2-40B4-BE49-F238E27FC236}">
                <a16:creationId xmlns:a16="http://schemas.microsoft.com/office/drawing/2014/main" id="{A5862975-A172-4911-A270-81DC25957DE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C80E854-90CA-41B2-8C7D-58707B3499C3}"/>
              </a:ext>
            </a:extLst>
          </p:cNvPr>
          <p:cNvSpPr>
            <a:spLocks noGrp="1"/>
          </p:cNvSpPr>
          <p:nvPr>
            <p:ph type="sldNum" sz="quarter" idx="12"/>
          </p:nvPr>
        </p:nvSpPr>
        <p:spPr/>
        <p:txBody>
          <a:bodyPr/>
          <a:lstStyle>
            <a:lvl1pPr>
              <a:defRPr/>
            </a:lvl1pPr>
          </a:lstStyle>
          <a:p>
            <a:pPr>
              <a:defRPr/>
            </a:pPr>
            <a:fld id="{F009703C-D6FA-4AA5-8751-0922DCDB65F5}" type="slidenum">
              <a:rPr lang="en-US" smtClean="0"/>
              <a:pPr>
                <a:defRPr/>
              </a:pPr>
              <a:t>‹#›</a:t>
            </a:fld>
            <a:endParaRPr lang="en-US"/>
          </a:p>
        </p:txBody>
      </p:sp>
    </p:spTree>
    <p:extLst>
      <p:ext uri="{BB962C8B-B14F-4D97-AF65-F5344CB8AC3E}">
        <p14:creationId xmlns:p14="http://schemas.microsoft.com/office/powerpoint/2010/main" val="4181257074"/>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01850"/>
            <a:ext cx="2949178" cy="3759200"/>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p>
        </p:txBody>
      </p:sp>
      <p:sp>
        <p:nvSpPr>
          <p:cNvPr id="5" name="Date Placeholder 3">
            <a:extLst>
              <a:ext uri="{FF2B5EF4-FFF2-40B4-BE49-F238E27FC236}">
                <a16:creationId xmlns:a16="http://schemas.microsoft.com/office/drawing/2014/main" id="{3394E685-3B77-4C08-AE30-C64792233FC5}"/>
              </a:ext>
            </a:extLst>
          </p:cNvPr>
          <p:cNvSpPr>
            <a:spLocks noGrp="1"/>
          </p:cNvSpPr>
          <p:nvPr>
            <p:ph type="dt" sz="half" idx="10"/>
          </p:nvPr>
        </p:nvSpPr>
        <p:spPr/>
        <p:txBody>
          <a:bodyPr/>
          <a:lstStyle>
            <a:lvl1pPr>
              <a:defRPr/>
            </a:lvl1pPr>
          </a:lstStyle>
          <a:p>
            <a:pPr>
              <a:defRPr/>
            </a:pPr>
            <a:fld id="{9FFFC179-21F1-4167-84C1-B4E77F16F5EC}" type="datetimeFigureOut">
              <a:rPr lang="en-US" smtClean="0"/>
              <a:pPr>
                <a:defRPr/>
              </a:pPr>
              <a:t>04-Mar-20</a:t>
            </a:fld>
            <a:endParaRPr lang="en-US"/>
          </a:p>
        </p:txBody>
      </p:sp>
      <p:sp>
        <p:nvSpPr>
          <p:cNvPr id="6" name="Footer Placeholder 4">
            <a:extLst>
              <a:ext uri="{FF2B5EF4-FFF2-40B4-BE49-F238E27FC236}">
                <a16:creationId xmlns:a16="http://schemas.microsoft.com/office/drawing/2014/main" id="{D690E50F-3636-4F3D-B529-BF217D386C0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BCAA272-EEFB-4516-9DAD-1B9648F973BF}"/>
              </a:ext>
            </a:extLst>
          </p:cNvPr>
          <p:cNvSpPr>
            <a:spLocks noGrp="1"/>
          </p:cNvSpPr>
          <p:nvPr>
            <p:ph type="sldNum" sz="quarter" idx="12"/>
          </p:nvPr>
        </p:nvSpPr>
        <p:spPr/>
        <p:txBody>
          <a:bodyPr/>
          <a:lstStyle>
            <a:lvl1pPr>
              <a:defRPr/>
            </a:lvl1pPr>
          </a:lstStyle>
          <a:p>
            <a:pPr>
              <a:defRPr/>
            </a:pPr>
            <a:fld id="{F85AC67A-A9F0-4D48-863A-BA6E8AAEF4A4}" type="slidenum">
              <a:rPr lang="en-US" smtClean="0"/>
              <a:pPr>
                <a:defRPr/>
              </a:pPr>
              <a:t>‹#›</a:t>
            </a:fld>
            <a:endParaRPr lang="en-US"/>
          </a:p>
        </p:txBody>
      </p:sp>
    </p:spTree>
    <p:extLst>
      <p:ext uri="{BB962C8B-B14F-4D97-AF65-F5344CB8AC3E}">
        <p14:creationId xmlns:p14="http://schemas.microsoft.com/office/powerpoint/2010/main" val="359545883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26"/>
            <a:ext cx="4629150" cy="4873625"/>
          </a:xfrm>
          <a:prstGeom prst="rect">
            <a:avLst/>
          </a:prstGeo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629841" y="2101850"/>
            <a:ext cx="2949178" cy="3759200"/>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p>
        </p:txBody>
      </p:sp>
      <p:sp>
        <p:nvSpPr>
          <p:cNvPr id="5" name="Date Placeholder 3">
            <a:extLst>
              <a:ext uri="{FF2B5EF4-FFF2-40B4-BE49-F238E27FC236}">
                <a16:creationId xmlns:a16="http://schemas.microsoft.com/office/drawing/2014/main" id="{FAF091FE-346E-418A-8A12-A527DAA41E71}"/>
              </a:ext>
            </a:extLst>
          </p:cNvPr>
          <p:cNvSpPr>
            <a:spLocks noGrp="1"/>
          </p:cNvSpPr>
          <p:nvPr>
            <p:ph type="dt" sz="half" idx="10"/>
          </p:nvPr>
        </p:nvSpPr>
        <p:spPr/>
        <p:txBody>
          <a:bodyPr/>
          <a:lstStyle>
            <a:lvl1pPr>
              <a:defRPr/>
            </a:lvl1pPr>
          </a:lstStyle>
          <a:p>
            <a:pPr>
              <a:defRPr/>
            </a:pPr>
            <a:fld id="{CAF6FC1C-B9A5-4BA4-9622-5DCECFB55694}" type="datetimeFigureOut">
              <a:rPr lang="en-US" smtClean="0"/>
              <a:pPr>
                <a:defRPr/>
              </a:pPr>
              <a:t>04-Mar-20</a:t>
            </a:fld>
            <a:endParaRPr lang="en-US"/>
          </a:p>
        </p:txBody>
      </p:sp>
      <p:sp>
        <p:nvSpPr>
          <p:cNvPr id="6" name="Footer Placeholder 4">
            <a:extLst>
              <a:ext uri="{FF2B5EF4-FFF2-40B4-BE49-F238E27FC236}">
                <a16:creationId xmlns:a16="http://schemas.microsoft.com/office/drawing/2014/main" id="{B62C51D1-8A16-4DC2-81F0-E5DFB482782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2D714EB-A1DD-46BB-984F-F5839A24BB72}"/>
              </a:ext>
            </a:extLst>
          </p:cNvPr>
          <p:cNvSpPr>
            <a:spLocks noGrp="1"/>
          </p:cNvSpPr>
          <p:nvPr>
            <p:ph type="sldNum" sz="quarter" idx="12"/>
          </p:nvPr>
        </p:nvSpPr>
        <p:spPr/>
        <p:txBody>
          <a:bodyPr/>
          <a:lstStyle>
            <a:lvl1pPr>
              <a:defRPr/>
            </a:lvl1pPr>
          </a:lstStyle>
          <a:p>
            <a:pPr>
              <a:defRPr/>
            </a:pPr>
            <a:fld id="{8C528A66-E89B-4CBF-80B9-AB4C5A07274E}" type="slidenum">
              <a:rPr lang="en-US" smtClean="0"/>
              <a:pPr>
                <a:defRPr/>
              </a:pPr>
              <a:t>‹#›</a:t>
            </a:fld>
            <a:endParaRPr lang="en-US"/>
          </a:p>
        </p:txBody>
      </p:sp>
    </p:spTree>
    <p:extLst>
      <p:ext uri="{BB962C8B-B14F-4D97-AF65-F5344CB8AC3E}">
        <p14:creationId xmlns:p14="http://schemas.microsoft.com/office/powerpoint/2010/main" val="344875153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grpSp>
        <p:nvGrpSpPr>
          <p:cNvPr id="1026" name="Group 8">
            <a:extLst>
              <a:ext uri="{FF2B5EF4-FFF2-40B4-BE49-F238E27FC236}">
                <a16:creationId xmlns:a16="http://schemas.microsoft.com/office/drawing/2014/main" id="{7C128C69-A009-4222-B696-2D658623BE77}"/>
              </a:ext>
            </a:extLst>
          </p:cNvPr>
          <p:cNvGrpSpPr>
            <a:grpSpLocks/>
          </p:cNvGrpSpPr>
          <p:nvPr/>
        </p:nvGrpSpPr>
        <p:grpSpPr bwMode="auto">
          <a:xfrm>
            <a:off x="0" y="0"/>
            <a:ext cx="9142413" cy="6858000"/>
            <a:chOff x="-2728" y="-5"/>
            <a:chExt cx="12188952" cy="6858006"/>
          </a:xfrm>
        </p:grpSpPr>
        <p:sp>
          <p:nvSpPr>
            <p:cNvPr id="26" name="Rectangle 25">
              <a:extLst>
                <a:ext uri="{FF2B5EF4-FFF2-40B4-BE49-F238E27FC236}">
                  <a16:creationId xmlns:a16="http://schemas.microsoft.com/office/drawing/2014/main" id="{E3E17CD1-CA4C-4D46-A766-9E4B02E7A307}"/>
                </a:ext>
              </a:extLst>
            </p:cNvPr>
            <p:cNvSpPr/>
            <p:nvPr/>
          </p:nvSpPr>
          <p:spPr>
            <a:xfrm>
              <a:off x="-2728" y="-5"/>
              <a:ext cx="12188952" cy="685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33" name="Group 38">
              <a:extLst>
                <a:ext uri="{FF2B5EF4-FFF2-40B4-BE49-F238E27FC236}">
                  <a16:creationId xmlns:a16="http://schemas.microsoft.com/office/drawing/2014/main" id="{82493302-7861-41A8-8F37-00447591D8BA}"/>
                </a:ext>
              </a:extLst>
            </p:cNvPr>
            <p:cNvGrpSpPr>
              <a:grpSpLocks/>
            </p:cNvGrpSpPr>
            <p:nvPr/>
          </p:nvGrpSpPr>
          <p:grpSpPr bwMode="auto">
            <a:xfrm>
              <a:off x="-2727" y="-5"/>
              <a:ext cx="716424" cy="6858000"/>
              <a:chOff x="-2727" y="-5"/>
              <a:chExt cx="716424" cy="6858000"/>
            </a:xfrm>
          </p:grpSpPr>
          <p:grpSp>
            <p:nvGrpSpPr>
              <p:cNvPr id="1034" name="Group 39">
                <a:extLst>
                  <a:ext uri="{FF2B5EF4-FFF2-40B4-BE49-F238E27FC236}">
                    <a16:creationId xmlns:a16="http://schemas.microsoft.com/office/drawing/2014/main" id="{8A68288F-C40A-4368-904B-EAA40EC77541}"/>
                  </a:ext>
                </a:extLst>
              </p:cNvPr>
              <p:cNvGrpSpPr>
                <a:grpSpLocks/>
              </p:cNvGrpSpPr>
              <p:nvPr/>
            </p:nvGrpSpPr>
            <p:grpSpPr bwMode="auto">
              <a:xfrm>
                <a:off x="-2727" y="-5"/>
                <a:ext cx="571473" cy="6858000"/>
                <a:chOff x="6048440" y="-936481"/>
                <a:chExt cx="196717" cy="9144001"/>
              </a:xfrm>
            </p:grpSpPr>
            <p:sp>
              <p:nvSpPr>
                <p:cNvPr id="46" name="Rectangle 45" descr="Gold bar">
                  <a:extLst>
                    <a:ext uri="{FF2B5EF4-FFF2-40B4-BE49-F238E27FC236}">
                      <a16:creationId xmlns:a16="http://schemas.microsoft.com/office/drawing/2014/main" id="{9277FE1C-90FD-4871-87DC-FC88EAD7F8E0}"/>
                    </a:ext>
                  </a:extLst>
                </p:cNvPr>
                <p:cNvSpPr>
                  <a:spLocks noChangeArrowheads="1"/>
                </p:cNvSpPr>
                <p:nvPr/>
              </p:nvSpPr>
              <p:spPr bwMode="auto">
                <a:xfrm rot="10800000" flipH="1">
                  <a:off x="6048440" y="5159525"/>
                  <a:ext cx="196711" cy="3048003"/>
                </a:xfrm>
                <a:prstGeom prst="rect">
                  <a:avLst/>
                </a:prstGeom>
                <a:solidFill>
                  <a:schemeClr val="accent6"/>
                </a:solidFill>
                <a:ln w="9525">
                  <a:noFill/>
                  <a:miter lim="800000"/>
                  <a:headEnd/>
                  <a:tailEnd/>
                </a:ln>
                <a:effectLst/>
              </p:spPr>
              <p:txBody>
                <a:bodyPr wrap="none" anchor="ctr"/>
                <a:lstStyle/>
                <a:p>
                  <a:pPr algn="ctr" eaLnBrk="1" hangingPunct="1">
                    <a:defRPr/>
                  </a:pPr>
                  <a:endParaRPr lang="en-US">
                    <a:latin typeface="Times New Roman" panose="02020603050405020304" pitchFamily="18" charset="0"/>
                  </a:endParaRPr>
                </a:p>
              </p:txBody>
            </p:sp>
            <p:sp>
              <p:nvSpPr>
                <p:cNvPr id="47" name="Rectangle 46" descr="Orange bar">
                  <a:extLst>
                    <a:ext uri="{FF2B5EF4-FFF2-40B4-BE49-F238E27FC236}">
                      <a16:creationId xmlns:a16="http://schemas.microsoft.com/office/drawing/2014/main" id="{EF61FB52-73C2-4A87-A9E9-703837133180}"/>
                    </a:ext>
                  </a:extLst>
                </p:cNvPr>
                <p:cNvSpPr>
                  <a:spLocks noChangeArrowheads="1"/>
                </p:cNvSpPr>
                <p:nvPr/>
              </p:nvSpPr>
              <p:spPr bwMode="auto">
                <a:xfrm rot="10800000" flipH="1">
                  <a:off x="6048440" y="2111522"/>
                  <a:ext cx="196711" cy="3048003"/>
                </a:xfrm>
                <a:prstGeom prst="rect">
                  <a:avLst/>
                </a:prstGeom>
                <a:solidFill>
                  <a:schemeClr val="accent4"/>
                </a:solidFill>
                <a:ln w="9525">
                  <a:noFill/>
                  <a:miter lim="800000"/>
                  <a:headEnd/>
                  <a:tailEnd/>
                </a:ln>
                <a:effectLst/>
              </p:spPr>
              <p:txBody>
                <a:bodyPr wrap="none" anchor="ctr"/>
                <a:lstStyle/>
                <a:p>
                  <a:pPr algn="ctr" eaLnBrk="1" hangingPunct="1">
                    <a:defRPr/>
                  </a:pPr>
                  <a:endParaRPr lang="en-US">
                    <a:latin typeface="Times New Roman" panose="02020603050405020304" pitchFamily="18" charset="0"/>
                  </a:endParaRPr>
                </a:p>
              </p:txBody>
            </p:sp>
            <p:sp>
              <p:nvSpPr>
                <p:cNvPr id="1042" name="Rectangle 47" descr="Slate bar">
                  <a:extLst>
                    <a:ext uri="{FF2B5EF4-FFF2-40B4-BE49-F238E27FC236}">
                      <a16:creationId xmlns:a16="http://schemas.microsoft.com/office/drawing/2014/main" id="{F2EA480D-4BFE-4DE9-8E0A-DEB8F75D9562}"/>
                    </a:ext>
                  </a:extLst>
                </p:cNvPr>
                <p:cNvSpPr>
                  <a:spLocks noChangeArrowheads="1"/>
                </p:cNvSpPr>
                <p:nvPr/>
              </p:nvSpPr>
              <p:spPr bwMode="auto">
                <a:xfrm rot="10800000" flipH="1">
                  <a:off x="6048440" y="-936481"/>
                  <a:ext cx="196711" cy="304800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latin typeface="Times New Roman" panose="02020603050405020304" pitchFamily="18" charset="0"/>
                  </a:endParaRPr>
                </a:p>
              </p:txBody>
            </p:sp>
          </p:grpSp>
          <p:grpSp>
            <p:nvGrpSpPr>
              <p:cNvPr id="1035" name="Group 40">
                <a:extLst>
                  <a:ext uri="{FF2B5EF4-FFF2-40B4-BE49-F238E27FC236}">
                    <a16:creationId xmlns:a16="http://schemas.microsoft.com/office/drawing/2014/main" id="{EB446409-62DA-4F41-B034-AB9A7488DC14}"/>
                  </a:ext>
                </a:extLst>
              </p:cNvPr>
              <p:cNvGrpSpPr>
                <a:grpSpLocks/>
              </p:cNvGrpSpPr>
              <p:nvPr/>
            </p:nvGrpSpPr>
            <p:grpSpPr bwMode="auto">
              <a:xfrm>
                <a:off x="566005" y="-5"/>
                <a:ext cx="147692" cy="6858000"/>
                <a:chOff x="6048440" y="-936481"/>
                <a:chExt cx="196717" cy="9144001"/>
              </a:xfrm>
            </p:grpSpPr>
            <p:sp>
              <p:nvSpPr>
                <p:cNvPr id="43" name="Rectangle 42" descr="Gold bar">
                  <a:extLst>
                    <a:ext uri="{FF2B5EF4-FFF2-40B4-BE49-F238E27FC236}">
                      <a16:creationId xmlns:a16="http://schemas.microsoft.com/office/drawing/2014/main" id="{C3698ADD-CA15-434E-8595-8AE4DB8D9101}"/>
                    </a:ext>
                  </a:extLst>
                </p:cNvPr>
                <p:cNvSpPr>
                  <a:spLocks noChangeArrowheads="1"/>
                </p:cNvSpPr>
                <p:nvPr/>
              </p:nvSpPr>
              <p:spPr bwMode="auto">
                <a:xfrm rot="10800000" flipH="1">
                  <a:off x="6023875" y="5159525"/>
                  <a:ext cx="219888" cy="3048003"/>
                </a:xfrm>
                <a:prstGeom prst="rect">
                  <a:avLst/>
                </a:prstGeom>
                <a:gradFill flip="none" rotWithShape="1">
                  <a:gsLst>
                    <a:gs pos="0">
                      <a:schemeClr val="accent6">
                        <a:lumMod val="40000"/>
                        <a:lumOff val="60000"/>
                      </a:schemeClr>
                    </a:gs>
                    <a:gs pos="100000">
                      <a:prstClr val="white"/>
                    </a:gs>
                  </a:gsLst>
                  <a:lin ang="0" scaled="1"/>
                  <a:tileRect/>
                </a:gradFill>
                <a:ln w="9525">
                  <a:noFill/>
                  <a:miter lim="800000"/>
                  <a:headEnd/>
                  <a:tailEnd/>
                </a:ln>
                <a:effectLst/>
              </p:spPr>
              <p:txBody>
                <a:bodyPr wrap="none" anchor="ctr"/>
                <a:lstStyle/>
                <a:p>
                  <a:pPr algn="ctr">
                    <a:defRPr/>
                  </a:pPr>
                  <a:endParaRPr lang="en-US">
                    <a:latin typeface="Times New Roman" panose="02020603050405020304" pitchFamily="18" charset="0"/>
                  </a:endParaRPr>
                </a:p>
              </p:txBody>
            </p:sp>
            <p:sp>
              <p:nvSpPr>
                <p:cNvPr id="44" name="Rectangle 43" descr="Orange bar">
                  <a:extLst>
                    <a:ext uri="{FF2B5EF4-FFF2-40B4-BE49-F238E27FC236}">
                      <a16:creationId xmlns:a16="http://schemas.microsoft.com/office/drawing/2014/main" id="{F69768B4-BB9B-4C08-9E70-F351DB5D2F73}"/>
                    </a:ext>
                  </a:extLst>
                </p:cNvPr>
                <p:cNvSpPr>
                  <a:spLocks noChangeArrowheads="1"/>
                </p:cNvSpPr>
                <p:nvPr/>
              </p:nvSpPr>
              <p:spPr bwMode="auto">
                <a:xfrm rot="10800000" flipH="1">
                  <a:off x="6023875" y="2111522"/>
                  <a:ext cx="219888" cy="3048003"/>
                </a:xfrm>
                <a:prstGeom prst="rect">
                  <a:avLst/>
                </a:prstGeom>
                <a:gradFill flip="none" rotWithShape="1">
                  <a:gsLst>
                    <a:gs pos="0">
                      <a:schemeClr val="accent4">
                        <a:lumMod val="40000"/>
                        <a:lumOff val="60000"/>
                      </a:schemeClr>
                    </a:gs>
                    <a:gs pos="100000">
                      <a:prstClr val="white"/>
                    </a:gs>
                  </a:gsLst>
                  <a:lin ang="0" scaled="1"/>
                  <a:tileRect/>
                </a:gradFill>
                <a:ln w="9525">
                  <a:noFill/>
                  <a:miter lim="800000"/>
                  <a:headEnd/>
                  <a:tailEnd/>
                </a:ln>
                <a:effectLst/>
              </p:spPr>
              <p:txBody>
                <a:bodyPr wrap="none" anchor="ctr"/>
                <a:lstStyle/>
                <a:p>
                  <a:pPr algn="ctr" eaLnBrk="1" hangingPunct="1">
                    <a:defRPr/>
                  </a:pPr>
                  <a:endParaRPr lang="en-US">
                    <a:latin typeface="Times New Roman" panose="02020603050405020304" pitchFamily="18" charset="0"/>
                  </a:endParaRPr>
                </a:p>
              </p:txBody>
            </p:sp>
            <p:sp>
              <p:nvSpPr>
                <p:cNvPr id="45" name="Rectangle 44" descr="Slate bar">
                  <a:extLst>
                    <a:ext uri="{FF2B5EF4-FFF2-40B4-BE49-F238E27FC236}">
                      <a16:creationId xmlns:a16="http://schemas.microsoft.com/office/drawing/2014/main" id="{1C4AE548-CABB-4884-92C6-D3DEFA333C2D}"/>
                    </a:ext>
                  </a:extLst>
                </p:cNvPr>
                <p:cNvSpPr>
                  <a:spLocks noChangeArrowheads="1"/>
                </p:cNvSpPr>
                <p:nvPr/>
              </p:nvSpPr>
              <p:spPr bwMode="auto">
                <a:xfrm rot="10800000" flipH="1">
                  <a:off x="6023875" y="-936481"/>
                  <a:ext cx="219888" cy="3048003"/>
                </a:xfrm>
                <a:prstGeom prst="rect">
                  <a:avLst/>
                </a:prstGeom>
                <a:gradFill flip="none" rotWithShape="1">
                  <a:gsLst>
                    <a:gs pos="0">
                      <a:schemeClr val="accent1">
                        <a:lumMod val="60000"/>
                        <a:lumOff val="40000"/>
                      </a:schemeClr>
                    </a:gs>
                    <a:gs pos="100000">
                      <a:schemeClr val="bg1"/>
                    </a:gs>
                  </a:gsLst>
                  <a:lin ang="0" scaled="1"/>
                  <a:tileRect/>
                </a:gradFill>
                <a:ln w="9525">
                  <a:noFill/>
                  <a:miter lim="800000"/>
                  <a:headEnd/>
                  <a:tailEnd/>
                </a:ln>
                <a:effectLst/>
              </p:spPr>
              <p:txBody>
                <a:bodyPr wrap="none" anchor="ctr"/>
                <a:lstStyle/>
                <a:p>
                  <a:pPr algn="ctr" eaLnBrk="1" hangingPunct="1">
                    <a:defRPr/>
                  </a:pPr>
                  <a:endParaRPr lang="en-US">
                    <a:latin typeface="Times New Roman" panose="02020603050405020304" pitchFamily="18" charset="0"/>
                  </a:endParaRPr>
                </a:p>
              </p:txBody>
            </p:sp>
          </p:grpSp>
          <p:sp>
            <p:nvSpPr>
              <p:cNvPr id="42" name="Rectangle 41">
                <a:extLst>
                  <a:ext uri="{FF2B5EF4-FFF2-40B4-BE49-F238E27FC236}">
                    <a16:creationId xmlns:a16="http://schemas.microsoft.com/office/drawing/2014/main" id="{81B75879-F315-453D-85D8-5664F981B004}"/>
                  </a:ext>
                </a:extLst>
              </p:cNvPr>
              <p:cNvSpPr/>
              <p:nvPr/>
            </p:nvSpPr>
            <p:spPr>
              <a:xfrm>
                <a:off x="644922" y="-5"/>
                <a:ext cx="46563" cy="6858006"/>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grpSp>
      </p:grpSp>
      <p:sp>
        <p:nvSpPr>
          <p:cNvPr id="34" name="Date Placeholder 3">
            <a:extLst>
              <a:ext uri="{FF2B5EF4-FFF2-40B4-BE49-F238E27FC236}">
                <a16:creationId xmlns:a16="http://schemas.microsoft.com/office/drawing/2014/main" id="{E819B561-EBC2-426C-863E-C3BF688F006D}"/>
              </a:ext>
            </a:extLst>
          </p:cNvPr>
          <p:cNvSpPr>
            <a:spLocks noGrp="1"/>
          </p:cNvSpPr>
          <p:nvPr>
            <p:ph type="dt" sz="half" idx="2"/>
          </p:nvPr>
        </p:nvSpPr>
        <p:spPr>
          <a:xfrm>
            <a:off x="628650" y="6356350"/>
            <a:ext cx="2457450" cy="365125"/>
          </a:xfrm>
          <a:prstGeom prst="rect">
            <a:avLst/>
          </a:prstGeom>
        </p:spPr>
        <p:txBody>
          <a:bodyPr vert="horz" lIns="91440" tIns="45720" rIns="91440" bIns="45720" rtlCol="0" anchor="ctr"/>
          <a:lstStyle>
            <a:lvl1pPr algn="l">
              <a:defRPr sz="900">
                <a:solidFill>
                  <a:schemeClr val="accent3"/>
                </a:solidFill>
              </a:defRPr>
            </a:lvl1pPr>
          </a:lstStyle>
          <a:p>
            <a:pPr>
              <a:defRPr/>
            </a:pPr>
            <a:fld id="{9FFFC179-21F1-4167-84C1-B4E77F16F5EC}" type="datetimeFigureOut">
              <a:rPr lang="en-US" smtClean="0"/>
              <a:pPr>
                <a:defRPr/>
              </a:pPr>
              <a:t>04-Mar-20</a:t>
            </a:fld>
            <a:endParaRPr lang="en-US"/>
          </a:p>
        </p:txBody>
      </p:sp>
      <p:sp>
        <p:nvSpPr>
          <p:cNvPr id="35" name="Footer Placeholder 4">
            <a:extLst>
              <a:ext uri="{FF2B5EF4-FFF2-40B4-BE49-F238E27FC236}">
                <a16:creationId xmlns:a16="http://schemas.microsoft.com/office/drawing/2014/main" id="{9DC670CC-B7BD-4B4C-A188-3DA30167EBE8}"/>
              </a:ext>
            </a:extLst>
          </p:cNvPr>
          <p:cNvSpPr>
            <a:spLocks noGrp="1"/>
          </p:cNvSpPr>
          <p:nvPr>
            <p:ph type="ftr" sz="quarter" idx="3"/>
          </p:nvPr>
        </p:nvSpPr>
        <p:spPr>
          <a:xfrm>
            <a:off x="3486150" y="6356350"/>
            <a:ext cx="2171700" cy="365125"/>
          </a:xfrm>
          <a:prstGeom prst="rect">
            <a:avLst/>
          </a:prstGeom>
        </p:spPr>
        <p:txBody>
          <a:bodyPr vert="horz" lIns="91440" tIns="45720" rIns="91440" bIns="45720" rtlCol="0" anchor="ctr"/>
          <a:lstStyle>
            <a:lvl1pPr algn="ctr">
              <a:defRPr sz="900">
                <a:solidFill>
                  <a:schemeClr val="accent3"/>
                </a:solidFill>
              </a:defRPr>
            </a:lvl1pPr>
          </a:lstStyle>
          <a:p>
            <a:pPr>
              <a:defRPr/>
            </a:pPr>
            <a:endParaRPr lang="en-US"/>
          </a:p>
        </p:txBody>
      </p:sp>
      <p:sp>
        <p:nvSpPr>
          <p:cNvPr id="36" name="Slide Number Placeholder 5">
            <a:extLst>
              <a:ext uri="{FF2B5EF4-FFF2-40B4-BE49-F238E27FC236}">
                <a16:creationId xmlns:a16="http://schemas.microsoft.com/office/drawing/2014/main" id="{F326C210-8EA8-47B5-B794-4EA4CD96CC39}"/>
              </a:ext>
            </a:extLst>
          </p:cNvPr>
          <p:cNvSpPr>
            <a:spLocks noGrp="1"/>
          </p:cNvSpPr>
          <p:nvPr>
            <p:ph type="sldNum" sz="quarter" idx="4"/>
          </p:nvPr>
        </p:nvSpPr>
        <p:spPr>
          <a:xfrm>
            <a:off x="6057900" y="6356350"/>
            <a:ext cx="2457450" cy="365125"/>
          </a:xfrm>
          <a:prstGeom prst="rect">
            <a:avLst/>
          </a:prstGeom>
        </p:spPr>
        <p:txBody>
          <a:bodyPr vert="horz" lIns="91440" tIns="45720" rIns="91440" bIns="45720" rtlCol="0" anchor="ctr"/>
          <a:lstStyle>
            <a:lvl1pPr algn="r">
              <a:defRPr sz="900">
                <a:solidFill>
                  <a:schemeClr val="accent3"/>
                </a:solidFill>
              </a:defRPr>
            </a:lvl1pPr>
          </a:lstStyle>
          <a:p>
            <a:pPr>
              <a:defRPr/>
            </a:pPr>
            <a:fld id="{F85AC67A-A9F0-4D48-863A-BA6E8AAEF4A4}" type="slidenum">
              <a:rPr lang="en-US" smtClean="0"/>
              <a:pPr>
                <a:defRPr/>
              </a:pPr>
              <a:t>‹#›</a:t>
            </a:fld>
            <a:endParaRPr lang="en-US"/>
          </a:p>
        </p:txBody>
      </p:sp>
      <p:sp>
        <p:nvSpPr>
          <p:cNvPr id="1030" name="Text Placeholder 2">
            <a:extLst>
              <a:ext uri="{FF2B5EF4-FFF2-40B4-BE49-F238E27FC236}">
                <a16:creationId xmlns:a16="http://schemas.microsoft.com/office/drawing/2014/main" id="{9F2350FC-393E-4827-8ADE-24E4111E5A5D}"/>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Title Placeholder 1">
            <a:extLst>
              <a:ext uri="{FF2B5EF4-FFF2-40B4-BE49-F238E27FC236}">
                <a16:creationId xmlns:a16="http://schemas.microsoft.com/office/drawing/2014/main" id="{69766438-EBC1-4FF8-9FC0-DD30C9313415}"/>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961607974"/>
      </p:ext>
    </p:extLst>
  </p:cSld>
  <p:clrMap bg1="lt1" tx1="dk1" bg2="lt2" tx2="dk2" accent1="accent1" accent2="accent2" accent3="accent3" accent4="accent4" accent5="accent5" accent6="accent6" hlink="hlink" folHlink="folHlink"/>
  <p:sldLayoutIdLst>
    <p:sldLayoutId id="2147484432" r:id="rId1"/>
    <p:sldLayoutId id="2147484433" r:id="rId2"/>
    <p:sldLayoutId id="2147484434" r:id="rId3"/>
    <p:sldLayoutId id="2147484435" r:id="rId4"/>
    <p:sldLayoutId id="2147484436" r:id="rId5"/>
    <p:sldLayoutId id="2147484437" r:id="rId6"/>
    <p:sldLayoutId id="2147484438" r:id="rId7"/>
    <p:sldLayoutId id="2147484439" r:id="rId8"/>
    <p:sldLayoutId id="2147484440" r:id="rId9"/>
    <p:sldLayoutId id="2147484441" r:id="rId10"/>
    <p:sldLayoutId id="2147484442" r:id="rId11"/>
    <p:sldLayoutId id="2147484443" r:id="rId12"/>
  </p:sldLayoutIdLst>
  <p:transition spd="med">
    <p:fade/>
  </p:transition>
  <p:txStyles>
    <p:titleStyle>
      <a:lvl1pPr algn="l" defTabSz="685800" rtl="0" eaLnBrk="1" fontAlgn="base" hangingPunct="1">
        <a:spcBef>
          <a:spcPct val="0"/>
        </a:spcBef>
        <a:spcAft>
          <a:spcPct val="0"/>
        </a:spcAft>
        <a:defRPr sz="3300" kern="1200">
          <a:solidFill>
            <a:schemeClr val="tx2"/>
          </a:solidFill>
          <a:latin typeface="+mj-lt"/>
          <a:ea typeface="+mj-ea"/>
          <a:cs typeface="+mj-cs"/>
        </a:defRPr>
      </a:lvl1pPr>
      <a:lvl2pPr algn="l" defTabSz="685800" rtl="0" eaLnBrk="1" fontAlgn="base" hangingPunct="1">
        <a:spcBef>
          <a:spcPct val="0"/>
        </a:spcBef>
        <a:spcAft>
          <a:spcPct val="0"/>
        </a:spcAft>
        <a:defRPr sz="3300">
          <a:solidFill>
            <a:schemeClr val="tx2"/>
          </a:solidFill>
          <a:latin typeface="Century Gothic" panose="020B0502020202020204" pitchFamily="34" charset="0"/>
        </a:defRPr>
      </a:lvl2pPr>
      <a:lvl3pPr algn="l" defTabSz="685800" rtl="0" eaLnBrk="1" fontAlgn="base" hangingPunct="1">
        <a:spcBef>
          <a:spcPct val="0"/>
        </a:spcBef>
        <a:spcAft>
          <a:spcPct val="0"/>
        </a:spcAft>
        <a:defRPr sz="3300">
          <a:solidFill>
            <a:schemeClr val="tx2"/>
          </a:solidFill>
          <a:latin typeface="Century Gothic" panose="020B0502020202020204" pitchFamily="34" charset="0"/>
        </a:defRPr>
      </a:lvl3pPr>
      <a:lvl4pPr algn="l" defTabSz="685800" rtl="0" eaLnBrk="1" fontAlgn="base" hangingPunct="1">
        <a:spcBef>
          <a:spcPct val="0"/>
        </a:spcBef>
        <a:spcAft>
          <a:spcPct val="0"/>
        </a:spcAft>
        <a:defRPr sz="3300">
          <a:solidFill>
            <a:schemeClr val="tx2"/>
          </a:solidFill>
          <a:latin typeface="Century Gothic" panose="020B0502020202020204" pitchFamily="34" charset="0"/>
        </a:defRPr>
      </a:lvl4pPr>
      <a:lvl5pPr algn="l" defTabSz="685800" rtl="0" eaLnBrk="1" fontAlgn="base" hangingPunct="1">
        <a:spcBef>
          <a:spcPct val="0"/>
        </a:spcBef>
        <a:spcAft>
          <a:spcPct val="0"/>
        </a:spcAft>
        <a:defRPr sz="3300">
          <a:solidFill>
            <a:schemeClr val="tx2"/>
          </a:solidFill>
          <a:latin typeface="Century Gothic" panose="020B0502020202020204" pitchFamily="34" charset="0"/>
        </a:defRPr>
      </a:lvl5pPr>
      <a:lvl6pPr marL="457200" algn="l" defTabSz="685800" rtl="0" eaLnBrk="1" fontAlgn="base" hangingPunct="1">
        <a:spcBef>
          <a:spcPct val="0"/>
        </a:spcBef>
        <a:spcAft>
          <a:spcPct val="0"/>
        </a:spcAft>
        <a:defRPr sz="3300">
          <a:solidFill>
            <a:schemeClr val="tx2"/>
          </a:solidFill>
          <a:latin typeface="Century Gothic" panose="020B0502020202020204" pitchFamily="34" charset="0"/>
        </a:defRPr>
      </a:lvl6pPr>
      <a:lvl7pPr marL="914400" algn="l" defTabSz="685800" rtl="0" eaLnBrk="1" fontAlgn="base" hangingPunct="1">
        <a:spcBef>
          <a:spcPct val="0"/>
        </a:spcBef>
        <a:spcAft>
          <a:spcPct val="0"/>
        </a:spcAft>
        <a:defRPr sz="3300">
          <a:solidFill>
            <a:schemeClr val="tx2"/>
          </a:solidFill>
          <a:latin typeface="Century Gothic" panose="020B0502020202020204" pitchFamily="34" charset="0"/>
        </a:defRPr>
      </a:lvl7pPr>
      <a:lvl8pPr marL="1371600" algn="l" defTabSz="685800" rtl="0" eaLnBrk="1" fontAlgn="base" hangingPunct="1">
        <a:spcBef>
          <a:spcPct val="0"/>
        </a:spcBef>
        <a:spcAft>
          <a:spcPct val="0"/>
        </a:spcAft>
        <a:defRPr sz="3300">
          <a:solidFill>
            <a:schemeClr val="tx2"/>
          </a:solidFill>
          <a:latin typeface="Century Gothic" panose="020B0502020202020204" pitchFamily="34" charset="0"/>
        </a:defRPr>
      </a:lvl8pPr>
      <a:lvl9pPr marL="1828800" algn="l" defTabSz="685800" rtl="0" eaLnBrk="1" fontAlgn="base" hangingPunct="1">
        <a:spcBef>
          <a:spcPct val="0"/>
        </a:spcBef>
        <a:spcAft>
          <a:spcPct val="0"/>
        </a:spcAft>
        <a:defRPr sz="3300">
          <a:solidFill>
            <a:schemeClr val="tx2"/>
          </a:solidFill>
          <a:latin typeface="Century Gothic" panose="020B0502020202020204" pitchFamily="34" charset="0"/>
        </a:defRPr>
      </a:lvl9pPr>
    </p:titleStyle>
    <p:bodyStyle>
      <a:lvl1pPr marL="171450" indent="-171450" algn="l" defTabSz="685800" rtl="0" eaLnBrk="1" fontAlgn="base" hangingPunct="1">
        <a:lnSpc>
          <a:spcPct val="90000"/>
        </a:lnSpc>
        <a:spcBef>
          <a:spcPct val="30000"/>
        </a:spcBef>
        <a:spcAft>
          <a:spcPct val="0"/>
        </a:spcAft>
        <a:buClr>
          <a:schemeClr val="accent2"/>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ct val="30000"/>
        </a:spcBef>
        <a:spcAft>
          <a:spcPct val="0"/>
        </a:spcAft>
        <a:buClr>
          <a:schemeClr val="accent2"/>
        </a:buClr>
        <a:buFont typeface="Wingdings" panose="05000000000000000000" pitchFamily="2" charset="2"/>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ct val="30000"/>
        </a:spcBef>
        <a:spcAft>
          <a:spcPct val="0"/>
        </a:spcAft>
        <a:buClr>
          <a:schemeClr val="accent2"/>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ct val="30000"/>
        </a:spcBef>
        <a:spcAft>
          <a:spcPct val="0"/>
        </a:spcAft>
        <a:buClr>
          <a:schemeClr val="accent2"/>
        </a:buClr>
        <a:buFont typeface="Wingdings" panose="05000000000000000000" pitchFamily="2" charset="2"/>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ct val="30000"/>
        </a:spcBef>
        <a:spcAft>
          <a:spcPct val="0"/>
        </a:spcAft>
        <a:buClr>
          <a:schemeClr val="accent2"/>
        </a:buClr>
        <a:buFont typeface="Wingdings" panose="05000000000000000000" pitchFamily="2" charset="2"/>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ct val="30000"/>
        </a:spcBef>
        <a:buClr>
          <a:schemeClr val="accent2"/>
        </a:buClr>
        <a:buFont typeface="Wingdings" panose="05000000000000000000" pitchFamily="2" charset="2"/>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ct val="30000"/>
        </a:spcBef>
        <a:buClr>
          <a:schemeClr val="accent2"/>
        </a:buClr>
        <a:buFont typeface="Wingdings" panose="05000000000000000000" pitchFamily="2" charset="2"/>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ct val="30000"/>
        </a:spcBef>
        <a:buClr>
          <a:schemeClr val="accent2"/>
        </a:buClr>
        <a:buFont typeface="Wingdings" panose="05000000000000000000" pitchFamily="2" charset="2"/>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ct val="30000"/>
        </a:spcBef>
        <a:buClr>
          <a:schemeClr val="accent2"/>
        </a:buClr>
        <a:buFont typeface="Wingdings" panose="05000000000000000000" pitchFamily="2"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24.jpeg"/><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577124" y="3162300"/>
            <a:ext cx="7989751" cy="2781300"/>
          </a:xfrm>
        </p:spPr>
        <p:txBody>
          <a:bodyPr>
            <a:normAutofit/>
          </a:bodyPr>
          <a:lstStyle/>
          <a:p>
            <a:pPr algn="ctr">
              <a:buClr>
                <a:schemeClr val="accent3"/>
              </a:buClr>
              <a:defRPr/>
            </a:pPr>
            <a:r>
              <a:rPr lang="en-US" sz="1600" b="1" dirty="0" err="1">
                <a:solidFill>
                  <a:schemeClr val="tx1"/>
                </a:solidFill>
              </a:rPr>
              <a:t>Sufia</a:t>
            </a:r>
            <a:r>
              <a:rPr lang="en-US" sz="1600" b="1" dirty="0">
                <a:solidFill>
                  <a:schemeClr val="tx1"/>
                </a:solidFill>
              </a:rPr>
              <a:t> Husain</a:t>
            </a:r>
          </a:p>
          <a:p>
            <a:pPr algn="ctr">
              <a:buClr>
                <a:schemeClr val="accent3"/>
              </a:buClr>
              <a:defRPr/>
            </a:pPr>
            <a:r>
              <a:rPr lang="en-US" sz="1600" b="1" dirty="0">
                <a:solidFill>
                  <a:schemeClr val="tx1"/>
                </a:solidFill>
              </a:rPr>
              <a:t>Associate Professor</a:t>
            </a:r>
          </a:p>
          <a:p>
            <a:pPr algn="ctr">
              <a:buClr>
                <a:schemeClr val="accent3"/>
              </a:buClr>
              <a:defRPr/>
            </a:pPr>
            <a:r>
              <a:rPr lang="en-US" sz="1600" b="1" dirty="0">
                <a:solidFill>
                  <a:schemeClr val="tx1"/>
                </a:solidFill>
              </a:rPr>
              <a:t>Pathology Department</a:t>
            </a:r>
          </a:p>
          <a:p>
            <a:pPr algn="ctr">
              <a:buClr>
                <a:schemeClr val="accent3"/>
              </a:buClr>
              <a:defRPr/>
            </a:pPr>
            <a:r>
              <a:rPr lang="en-US" sz="1600" b="1" dirty="0">
                <a:solidFill>
                  <a:schemeClr val="tx1"/>
                </a:solidFill>
              </a:rPr>
              <a:t>College of Medicine</a:t>
            </a:r>
          </a:p>
          <a:p>
            <a:pPr algn="ctr">
              <a:buClr>
                <a:schemeClr val="accent3"/>
              </a:buClr>
              <a:defRPr/>
            </a:pPr>
            <a:r>
              <a:rPr lang="en-US" sz="1600" b="1" dirty="0">
                <a:solidFill>
                  <a:schemeClr val="tx1"/>
                </a:solidFill>
              </a:rPr>
              <a:t>KSU, Riyadh</a:t>
            </a:r>
          </a:p>
          <a:p>
            <a:pPr algn="ctr">
              <a:buClr>
                <a:schemeClr val="accent1">
                  <a:lumMod val="75000"/>
                </a:schemeClr>
              </a:buClr>
              <a:defRPr/>
            </a:pPr>
            <a:r>
              <a:rPr lang="en-US" sz="1600" b="1" dirty="0">
                <a:solidFill>
                  <a:schemeClr val="tx1"/>
                </a:solidFill>
              </a:rPr>
              <a:t>March 2020</a:t>
            </a:r>
          </a:p>
          <a:p>
            <a:pPr algn="ctr">
              <a:buClr>
                <a:schemeClr val="accent1">
                  <a:lumMod val="75000"/>
                </a:schemeClr>
              </a:buClr>
              <a:defRPr/>
            </a:pPr>
            <a:endParaRPr lang="en-US" sz="1600" b="1" dirty="0">
              <a:solidFill>
                <a:schemeClr val="tx1"/>
              </a:solidFill>
            </a:endParaRPr>
          </a:p>
          <a:p>
            <a:pPr algn="ctr">
              <a:buClr>
                <a:schemeClr val="accent1">
                  <a:lumMod val="75000"/>
                </a:schemeClr>
              </a:buClr>
              <a:defRPr/>
            </a:pPr>
            <a:r>
              <a:rPr lang="en-US" sz="1600" b="1" dirty="0">
                <a:solidFill>
                  <a:schemeClr val="tx1"/>
                </a:solidFill>
              </a:rPr>
              <a:t>Reference: Robbins &amp; </a:t>
            </a:r>
            <a:r>
              <a:rPr lang="en-US" sz="1600" b="1" dirty="0" err="1">
                <a:solidFill>
                  <a:schemeClr val="tx1"/>
                </a:solidFill>
              </a:rPr>
              <a:t>Cotran</a:t>
            </a:r>
            <a:r>
              <a:rPr lang="en-US" sz="1600" b="1" dirty="0">
                <a:solidFill>
                  <a:schemeClr val="tx1"/>
                </a:solidFill>
              </a:rPr>
              <a:t> Pathology and Rubin’s Pathology</a:t>
            </a:r>
          </a:p>
          <a:p>
            <a:pPr algn="ctr"/>
            <a:endParaRPr lang="ar-SA" dirty="0">
              <a:latin typeface="Calibri" pitchFamily="34" charset="0"/>
            </a:endParaRPr>
          </a:p>
        </p:txBody>
      </p:sp>
      <p:sp>
        <p:nvSpPr>
          <p:cNvPr id="2050" name="Rectangle 2"/>
          <p:cNvSpPr>
            <a:spLocks noGrp="1" noChangeArrowheads="1"/>
          </p:cNvSpPr>
          <p:nvPr>
            <p:ph type="title"/>
          </p:nvPr>
        </p:nvSpPr>
        <p:spPr>
          <a:xfrm>
            <a:off x="152400" y="762000"/>
            <a:ext cx="8839200" cy="1600200"/>
          </a:xfrm>
        </p:spPr>
        <p:txBody>
          <a:bodyPr>
            <a:noAutofit/>
          </a:bodyPr>
          <a:lstStyle/>
          <a:p>
            <a:pPr algn="ctr"/>
            <a:r>
              <a:rPr lang="en-US" sz="2400" b="1" dirty="0">
                <a:latin typeface="Calibri" pitchFamily="34" charset="0"/>
              </a:rPr>
              <a:t>PATHOLOGY of Cardiovascular System</a:t>
            </a:r>
            <a:br>
              <a:rPr lang="en-US" sz="2400" b="1" dirty="0">
                <a:latin typeface="Calibri" pitchFamily="34" charset="0"/>
              </a:rPr>
            </a:br>
            <a:r>
              <a:rPr lang="en-US" sz="2400" b="1" dirty="0">
                <a:latin typeface="Calibri" pitchFamily="34" charset="0"/>
              </a:rPr>
              <a:t> </a:t>
            </a:r>
            <a:br>
              <a:rPr lang="en-US" sz="2400" b="1" dirty="0">
                <a:latin typeface="Calibri" pitchFamily="34" charset="0"/>
              </a:rPr>
            </a:br>
            <a:r>
              <a:rPr lang="en-US" sz="2400" b="1" dirty="0">
                <a:latin typeface="Calibri" pitchFamily="34" charset="0"/>
              </a:rPr>
              <a:t>ISCHEMIC HEART DISEASE, Angina &amp; MYOCARDIAL INFARCTION</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609600" y="1905000"/>
            <a:ext cx="8381999" cy="4175760"/>
          </a:xfrm>
        </p:spPr>
        <p:txBody>
          <a:bodyPr>
            <a:normAutofit fontScale="70000" lnSpcReduction="20000"/>
          </a:bodyPr>
          <a:lstStyle/>
          <a:p>
            <a:pPr marL="365760" indent="-256032" eaLnBrk="1" fontAlgn="auto" hangingPunct="1">
              <a:spcAft>
                <a:spcPts val="0"/>
              </a:spcAft>
              <a:buFont typeface="Wingdings" pitchFamily="2" charset="2"/>
              <a:buNone/>
              <a:defRPr/>
            </a:pPr>
            <a:r>
              <a:rPr lang="en-US" sz="2900" dirty="0">
                <a:latin typeface="Calibri" pitchFamily="34" charset="0"/>
              </a:rPr>
              <a:t>3</a:t>
            </a:r>
            <a:r>
              <a:rPr lang="en-US" sz="2900" b="1" dirty="0">
                <a:latin typeface="Calibri" pitchFamily="34" charset="0"/>
              </a:rPr>
              <a:t>)</a:t>
            </a:r>
            <a:r>
              <a:rPr lang="en-US" sz="2900" b="1" u="sng" dirty="0">
                <a:latin typeface="Calibri" pitchFamily="34" charset="0"/>
              </a:rPr>
              <a:t> Role of Coronary Thrombus</a:t>
            </a:r>
            <a:r>
              <a:rPr lang="en-US" sz="2900" b="1" dirty="0">
                <a:latin typeface="Calibri" pitchFamily="34" charset="0"/>
              </a:rPr>
              <a:t>:</a:t>
            </a:r>
            <a:endParaRPr lang="en-US" sz="2900" dirty="0">
              <a:latin typeface="Calibri" pitchFamily="34" charset="0"/>
            </a:endParaRPr>
          </a:p>
          <a:p>
            <a:pPr marL="365760" indent="-256032" eaLnBrk="1" fontAlgn="auto" hangingPunct="1">
              <a:spcAft>
                <a:spcPts val="0"/>
              </a:spcAft>
              <a:buFont typeface="Wingdings 3"/>
              <a:buChar char=""/>
              <a:defRPr/>
            </a:pPr>
            <a:r>
              <a:rPr lang="en-US" sz="2900" dirty="0">
                <a:latin typeface="Calibri" pitchFamily="34" charset="0"/>
              </a:rPr>
              <a:t>thrombus superimposed on a disrupted partially occluding plaque can convert the plaque to either</a:t>
            </a:r>
          </a:p>
          <a:p>
            <a:pPr marL="973836" lvl="1" indent="-571500">
              <a:spcAft>
                <a:spcPts val="0"/>
              </a:spcAft>
              <a:buFont typeface="+mj-lt"/>
              <a:buAutoNum type="romanLcPeriod"/>
              <a:defRPr/>
            </a:pPr>
            <a:r>
              <a:rPr lang="en-US" sz="2900" dirty="0">
                <a:latin typeface="Calibri" pitchFamily="34" charset="0"/>
              </a:rPr>
              <a:t>A total occlusion leading to acute transmural MI or sudden death.</a:t>
            </a:r>
          </a:p>
          <a:p>
            <a:pPr marL="973836" lvl="1" indent="-571500">
              <a:spcAft>
                <a:spcPts val="0"/>
              </a:spcAft>
              <a:buFont typeface="+mj-lt"/>
              <a:buAutoNum type="romanLcPeriod"/>
              <a:defRPr/>
            </a:pPr>
            <a:r>
              <a:rPr lang="en-US" sz="2900" dirty="0">
                <a:latin typeface="Calibri" pitchFamily="34" charset="0"/>
              </a:rPr>
              <a:t>Or a partial/incomplete/subtotal occlusion leading to unstable angina, acute subendocardial infarction, or sudden death.</a:t>
            </a:r>
          </a:p>
          <a:p>
            <a:pPr marL="365760" indent="-256032" eaLnBrk="1" fontAlgn="auto" hangingPunct="1">
              <a:spcAft>
                <a:spcPts val="0"/>
              </a:spcAft>
              <a:buFont typeface="Wingdings 3"/>
              <a:buChar char=""/>
              <a:defRPr/>
            </a:pPr>
            <a:r>
              <a:rPr lang="en-US" sz="2900" dirty="0">
                <a:latin typeface="Calibri" pitchFamily="34" charset="0"/>
              </a:rPr>
              <a:t>Thrombus in coronary artery can also </a:t>
            </a:r>
            <a:r>
              <a:rPr lang="en-US" sz="2900" dirty="0" err="1">
                <a:latin typeface="Calibri" pitchFamily="34" charset="0"/>
              </a:rPr>
              <a:t>embolize</a:t>
            </a:r>
            <a:r>
              <a:rPr lang="en-US" sz="2900" dirty="0">
                <a:latin typeface="Calibri" pitchFamily="34" charset="0"/>
              </a:rPr>
              <a:t>. </a:t>
            </a:r>
          </a:p>
          <a:p>
            <a:pPr>
              <a:buNone/>
            </a:pPr>
            <a:r>
              <a:rPr lang="en-US" sz="2900" dirty="0">
                <a:latin typeface="Calibri" pitchFamily="34" charset="0"/>
              </a:rPr>
              <a:t>4)</a:t>
            </a:r>
            <a:r>
              <a:rPr lang="en-US" sz="2900" u="sng" dirty="0">
                <a:latin typeface="Calibri" pitchFamily="34" charset="0"/>
              </a:rPr>
              <a:t> </a:t>
            </a:r>
            <a:r>
              <a:rPr lang="en-US" sz="2900" b="1" u="sng" dirty="0">
                <a:latin typeface="Calibri" pitchFamily="34" charset="0"/>
              </a:rPr>
              <a:t>Role of Vasoconstriction</a:t>
            </a:r>
            <a:r>
              <a:rPr lang="en-US" sz="2900" b="1" dirty="0">
                <a:latin typeface="Calibri" pitchFamily="34" charset="0"/>
              </a:rPr>
              <a:t>:</a:t>
            </a:r>
          </a:p>
          <a:p>
            <a:r>
              <a:rPr lang="en-US" sz="2900" dirty="0">
                <a:latin typeface="Calibri" pitchFamily="34" charset="0"/>
              </a:rPr>
              <a:t>Vasoconstriction reduces lumen size and can therefore potentiate plaque disruption. </a:t>
            </a:r>
          </a:p>
          <a:p>
            <a:pPr>
              <a:buNone/>
            </a:pPr>
            <a:r>
              <a:rPr lang="en-US" sz="2900" dirty="0">
                <a:latin typeface="Calibri" pitchFamily="34" charset="0"/>
              </a:rPr>
              <a:t>5)</a:t>
            </a:r>
            <a:r>
              <a:rPr lang="en-US" sz="2900" u="sng" dirty="0">
                <a:latin typeface="Calibri" pitchFamily="34" charset="0"/>
              </a:rPr>
              <a:t> </a:t>
            </a:r>
            <a:r>
              <a:rPr lang="en-US" sz="2900" b="1" u="sng" dirty="0">
                <a:latin typeface="Calibri" pitchFamily="34" charset="0"/>
              </a:rPr>
              <a:t>Role of Inflammation:</a:t>
            </a:r>
            <a:r>
              <a:rPr lang="en-US" sz="2900" b="1" dirty="0">
                <a:latin typeface="Calibri" pitchFamily="34" charset="0"/>
              </a:rPr>
              <a:t> </a:t>
            </a:r>
          </a:p>
          <a:p>
            <a:r>
              <a:rPr lang="en-US" sz="2900" dirty="0">
                <a:latin typeface="Calibri" pitchFamily="34" charset="0"/>
              </a:rPr>
              <a:t>Inflammatory processes play important roles at all stages of atherosclerosis</a:t>
            </a:r>
            <a:r>
              <a:rPr lang="en-US" sz="2800" dirty="0">
                <a:latin typeface="Calibri" pitchFamily="34" charset="0"/>
              </a:rPr>
              <a:t>. </a:t>
            </a:r>
          </a:p>
          <a:p>
            <a:pPr marL="365760" indent="-256032" eaLnBrk="1" fontAlgn="auto" hangingPunct="1">
              <a:spcAft>
                <a:spcPts val="0"/>
              </a:spcAft>
              <a:buFont typeface="Wingdings 3"/>
              <a:buChar char=""/>
              <a:defRPr/>
            </a:pPr>
            <a:endParaRPr lang="en-US" sz="2800" dirty="0">
              <a:latin typeface="Calibri" pitchFamily="34" charset="0"/>
            </a:endParaRPr>
          </a:p>
        </p:txBody>
      </p:sp>
      <p:sp>
        <p:nvSpPr>
          <p:cNvPr id="8194" name="Rectangle 2"/>
          <p:cNvSpPr>
            <a:spLocks noGrp="1" noChangeArrowheads="1"/>
          </p:cNvSpPr>
          <p:nvPr>
            <p:ph type="title"/>
          </p:nvPr>
        </p:nvSpPr>
        <p:spPr>
          <a:xfrm>
            <a:off x="762000" y="838200"/>
            <a:ext cx="7543800" cy="841157"/>
          </a:xfrm>
        </p:spPr>
        <p:txBody>
          <a:bodyPr/>
          <a:lstStyle/>
          <a:p>
            <a:pPr eaLnBrk="1" fontAlgn="auto" hangingPunct="1">
              <a:spcAft>
                <a:spcPts val="0"/>
              </a:spcAft>
              <a:defRPr/>
            </a:pPr>
            <a:r>
              <a:rPr lang="en-US" sz="3400" dirty="0">
                <a:latin typeface="Calibri" pitchFamily="34" charset="0"/>
              </a:rPr>
              <a:t>Pathogenesis of IHD</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609600"/>
            <a:ext cx="6781800" cy="457200"/>
          </a:xfrm>
        </p:spPr>
        <p:txBody>
          <a:bodyPr>
            <a:normAutofit fontScale="90000"/>
          </a:bodyPr>
          <a:lstStyle/>
          <a:p>
            <a:pPr>
              <a:defRPr/>
            </a:pPr>
            <a:r>
              <a:rPr lang="en-US" dirty="0">
                <a:latin typeface="Calibri" pitchFamily="34" charset="0"/>
              </a:rPr>
              <a:t>Pathogenesis of IHD</a:t>
            </a:r>
          </a:p>
        </p:txBody>
      </p:sp>
      <p:pic>
        <p:nvPicPr>
          <p:cNvPr id="21507" name="Picture 3" descr="f013004"/>
          <p:cNvPicPr>
            <a:picLocks noChangeAspect="1" noChangeArrowheads="1"/>
          </p:cNvPicPr>
          <p:nvPr/>
        </p:nvPicPr>
        <p:blipFill>
          <a:blip r:embed="rId3" cstate="print"/>
          <a:srcRect/>
          <a:stretch>
            <a:fillRect/>
          </a:stretch>
        </p:blipFill>
        <p:spPr bwMode="auto">
          <a:xfrm>
            <a:off x="1905000" y="1143000"/>
            <a:ext cx="5257800" cy="5511546"/>
          </a:xfrm>
          <a:prstGeom prst="rect">
            <a:avLst/>
          </a:prstGeom>
          <a:noFill/>
          <a:ln w="9525">
            <a:noFill/>
            <a:miter lim="800000"/>
            <a:headEnd/>
            <a:tailEnd/>
          </a:ln>
        </p:spPr>
      </p:pic>
      <p:pic>
        <p:nvPicPr>
          <p:cNvPr id="4" name="Picture 3"/>
          <p:cNvPicPr>
            <a:picLocks noChangeAspect="1"/>
          </p:cNvPicPr>
          <p:nvPr/>
        </p:nvPicPr>
        <p:blipFill>
          <a:blip r:embed="rId4"/>
          <a:stretch>
            <a:fillRect/>
          </a:stretch>
        </p:blipFill>
        <p:spPr>
          <a:xfrm>
            <a:off x="265107" y="5943600"/>
            <a:ext cx="1603387" cy="268247"/>
          </a:xfrm>
          <a:prstGeom prst="rect">
            <a:avLst/>
          </a:prstGeom>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7335"/>
          <p:cNvPicPr>
            <a:picLocks noChangeAspect="1" noChangeArrowheads="1"/>
          </p:cNvPicPr>
          <p:nvPr/>
        </p:nvPicPr>
        <p:blipFill>
          <a:blip r:embed="rId3" cstate="print"/>
          <a:srcRect/>
          <a:stretch>
            <a:fillRect/>
          </a:stretch>
        </p:blipFill>
        <p:spPr bwMode="auto">
          <a:xfrm>
            <a:off x="0" y="0"/>
            <a:ext cx="4648200" cy="4648200"/>
          </a:xfrm>
          <a:prstGeom prst="rect">
            <a:avLst/>
          </a:prstGeom>
          <a:noFill/>
          <a:ln w="9525">
            <a:noFill/>
            <a:miter lim="800000"/>
            <a:headEnd/>
            <a:tailEnd/>
          </a:ln>
        </p:spPr>
      </p:pic>
      <p:pic>
        <p:nvPicPr>
          <p:cNvPr id="22531" name="Picture 3" descr="7335"/>
          <p:cNvPicPr>
            <a:picLocks noChangeAspect="1" noChangeArrowheads="1"/>
          </p:cNvPicPr>
          <p:nvPr/>
        </p:nvPicPr>
        <p:blipFill>
          <a:blip r:embed="rId4" cstate="print"/>
          <a:srcRect/>
          <a:stretch>
            <a:fillRect/>
          </a:stretch>
        </p:blipFill>
        <p:spPr bwMode="auto">
          <a:xfrm>
            <a:off x="4495800" y="0"/>
            <a:ext cx="4648200" cy="4648200"/>
          </a:xfrm>
          <a:prstGeom prst="rect">
            <a:avLst/>
          </a:prstGeom>
          <a:noFill/>
          <a:ln w="9525">
            <a:noFill/>
            <a:miter lim="800000"/>
            <a:headEnd/>
            <a:tailEnd/>
          </a:ln>
        </p:spPr>
      </p:pic>
      <p:sp>
        <p:nvSpPr>
          <p:cNvPr id="22533" name="Text Box 5"/>
          <p:cNvSpPr txBox="1">
            <a:spLocks noChangeArrowheads="1"/>
          </p:cNvSpPr>
          <p:nvPr/>
        </p:nvSpPr>
        <p:spPr bwMode="auto">
          <a:xfrm>
            <a:off x="1885950" y="4876800"/>
            <a:ext cx="5410200" cy="1492716"/>
          </a:xfrm>
          <a:prstGeom prst="rect">
            <a:avLst/>
          </a:prstGeom>
          <a:noFill/>
          <a:ln w="9525">
            <a:noFill/>
            <a:miter lim="800000"/>
            <a:headEnd/>
            <a:tailEnd/>
          </a:ln>
        </p:spPr>
        <p:txBody>
          <a:bodyPr>
            <a:spAutoFit/>
          </a:bodyPr>
          <a:lstStyle/>
          <a:p>
            <a:pPr>
              <a:spcBef>
                <a:spcPct val="50000"/>
              </a:spcBef>
            </a:pPr>
            <a:r>
              <a:rPr lang="en-US" sz="1400" dirty="0">
                <a:latin typeface="Calibri" pitchFamily="34" charset="0"/>
                <a:ea typeface="Times New Roman (Arabic)"/>
                <a:cs typeface="Times New Roman (Arabic)"/>
              </a:rPr>
              <a:t>A. Plaque rupture without superimposed thrombus in a patient who died suddenly.</a:t>
            </a:r>
          </a:p>
          <a:p>
            <a:pPr>
              <a:spcBef>
                <a:spcPct val="50000"/>
              </a:spcBef>
            </a:pPr>
            <a:r>
              <a:rPr lang="en-US" sz="1400" dirty="0">
                <a:latin typeface="Calibri" pitchFamily="34" charset="0"/>
                <a:ea typeface="Times New Roman (Arabic)"/>
                <a:cs typeface="Times New Roman (Arabic)"/>
              </a:rPr>
              <a:t>B. Acute coronary thrombosis superimposed on an atherosclerotic</a:t>
            </a:r>
          </a:p>
          <a:p>
            <a:pPr>
              <a:spcBef>
                <a:spcPct val="50000"/>
              </a:spcBef>
            </a:pPr>
            <a:r>
              <a:rPr lang="en-US" sz="1400" dirty="0">
                <a:latin typeface="Calibri" pitchFamily="34" charset="0"/>
                <a:ea typeface="Times New Roman (Arabic)"/>
                <a:cs typeface="Times New Roman (Arabic)"/>
              </a:rPr>
              <a:t>plaque with focal disruption of the fibrous cap, triggering fatal</a:t>
            </a:r>
          </a:p>
          <a:p>
            <a:pPr>
              <a:spcBef>
                <a:spcPct val="50000"/>
              </a:spcBef>
            </a:pPr>
            <a:r>
              <a:rPr lang="en-US" sz="1400" dirty="0">
                <a:latin typeface="Calibri" pitchFamily="34" charset="0"/>
                <a:ea typeface="Times New Roman (Arabic)"/>
                <a:cs typeface="Times New Roman (Arabic)"/>
              </a:rPr>
              <a:t>myocardial infarction.</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Clr>
                <a:srgbClr val="00CCFF"/>
              </a:buClr>
              <a:buSzPct val="90000"/>
              <a:buNone/>
            </a:pPr>
            <a:r>
              <a:rPr lang="en-US" sz="2100" dirty="0">
                <a:latin typeface="Calibri" pitchFamily="34" charset="0"/>
              </a:rPr>
              <a:t>Four closely related conditions/syndromes that come under IHD are:</a:t>
            </a:r>
          </a:p>
          <a:p>
            <a:pPr marL="841248" lvl="2" indent="-457200">
              <a:buFont typeface="+mj-lt"/>
              <a:buAutoNum type="arabicPeriod"/>
            </a:pPr>
            <a:r>
              <a:rPr lang="en-US" sz="2100" dirty="0">
                <a:latin typeface="Calibri" pitchFamily="34" charset="0"/>
              </a:rPr>
              <a:t>Angina pectoris (chest pain).</a:t>
            </a:r>
          </a:p>
          <a:p>
            <a:pPr marL="841248" lvl="2" indent="-457200">
              <a:buFont typeface="+mj-lt"/>
              <a:buAutoNum type="arabicPeriod"/>
            </a:pPr>
            <a:r>
              <a:rPr lang="en-US" sz="2100" dirty="0">
                <a:latin typeface="Calibri" pitchFamily="34" charset="0"/>
              </a:rPr>
              <a:t>Acute myocardial infarction (MI).</a:t>
            </a:r>
          </a:p>
          <a:p>
            <a:pPr marL="841248" lvl="2" indent="-457200">
              <a:buFont typeface="+mj-lt"/>
              <a:buAutoNum type="arabicPeriod"/>
            </a:pPr>
            <a:r>
              <a:rPr lang="en-US" sz="2100" dirty="0">
                <a:latin typeface="Calibri" pitchFamily="34" charset="0"/>
              </a:rPr>
              <a:t>Sudden cardiac death.</a:t>
            </a:r>
          </a:p>
          <a:p>
            <a:pPr marL="841248" lvl="2" indent="-457200">
              <a:buFont typeface="+mj-lt"/>
              <a:buAutoNum type="arabicPeriod"/>
            </a:pPr>
            <a:r>
              <a:rPr lang="en-US" sz="2100" dirty="0">
                <a:latin typeface="Calibri" pitchFamily="34" charset="0"/>
              </a:rPr>
              <a:t>Chronic ischemic heart disease with congestive heart failure.</a:t>
            </a:r>
          </a:p>
          <a:p>
            <a:pPr marL="457200" indent="-457200">
              <a:buFont typeface="+mj-lt"/>
              <a:buAutoNum type="arabicPeriod"/>
            </a:pPr>
            <a:endParaRPr lang="en-US" dirty="0"/>
          </a:p>
        </p:txBody>
      </p:sp>
      <p:sp>
        <p:nvSpPr>
          <p:cNvPr id="2" name="Title 1"/>
          <p:cNvSpPr>
            <a:spLocks noGrp="1"/>
          </p:cNvSpPr>
          <p:nvPr>
            <p:ph type="title"/>
          </p:nvPr>
        </p:nvSpPr>
        <p:spPr/>
        <p:txBody>
          <a:bodyPr/>
          <a:lstStyle/>
          <a:p>
            <a:pPr algn="ctr"/>
            <a:r>
              <a:rPr lang="en-US" dirty="0">
                <a:latin typeface="Calibri" pitchFamily="34" charset="0"/>
              </a:rPr>
              <a:t>Ischemic Heart Disease</a:t>
            </a:r>
            <a:endParaRPr lang="en-US" dirty="0"/>
          </a:p>
        </p:txBody>
      </p:sp>
    </p:spTree>
    <p:extLst>
      <p:ext uri="{BB962C8B-B14F-4D97-AF65-F5344CB8AC3E}">
        <p14:creationId xmlns:p14="http://schemas.microsoft.com/office/powerpoint/2010/main" val="115150815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050" dirty="0">
                <a:latin typeface="Calibri" pitchFamily="34" charset="0"/>
              </a:rPr>
              <a:t>Angina pectoris</a:t>
            </a:r>
            <a:endParaRPr lang="en-US" sz="405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9983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931195" y="1085851"/>
            <a:ext cx="5598319" cy="745331"/>
          </a:xfrm>
        </p:spPr>
        <p:txBody>
          <a:bodyPr>
            <a:normAutofit/>
          </a:bodyPr>
          <a:lstStyle/>
          <a:p>
            <a:pPr>
              <a:defRPr/>
            </a:pPr>
            <a:br>
              <a:rPr lang="en-US" sz="1913" dirty="0">
                <a:latin typeface="Calibri" pitchFamily="34" charset="0"/>
              </a:rPr>
            </a:br>
            <a:r>
              <a:rPr lang="en-US" sz="1913" dirty="0">
                <a:latin typeface="Calibri" pitchFamily="34" charset="0"/>
              </a:rPr>
              <a:t> Angina pectoris</a:t>
            </a:r>
          </a:p>
        </p:txBody>
      </p:sp>
      <p:sp>
        <p:nvSpPr>
          <p:cNvPr id="23554" name="Rectangle 3"/>
          <p:cNvSpPr>
            <a:spLocks noGrp="1" noChangeArrowheads="1"/>
          </p:cNvSpPr>
          <p:nvPr>
            <p:ph idx="1"/>
          </p:nvPr>
        </p:nvSpPr>
        <p:spPr>
          <a:xfrm>
            <a:off x="578058" y="1905000"/>
            <a:ext cx="5785267" cy="4724400"/>
          </a:xfrm>
        </p:spPr>
        <p:txBody>
          <a:bodyPr>
            <a:normAutofit/>
          </a:bodyPr>
          <a:lstStyle/>
          <a:p>
            <a:pPr marL="205383" lvl="1" indent="-143768">
              <a:spcBef>
                <a:spcPts val="225"/>
              </a:spcBef>
              <a:buSzPct val="68000"/>
              <a:buFont typeface="Wingdings 3" pitchFamily="18" charset="2"/>
              <a:buChar char=""/>
              <a:defRPr/>
            </a:pPr>
            <a:endParaRPr lang="en-US" sz="1500" dirty="0">
              <a:latin typeface="Calibri" pitchFamily="34" charset="0"/>
            </a:endParaRPr>
          </a:p>
          <a:p>
            <a:pPr marL="205383" lvl="1" indent="-143768">
              <a:spcBef>
                <a:spcPts val="225"/>
              </a:spcBef>
              <a:buSzPct val="68000"/>
              <a:buFont typeface="Wingdings 3" pitchFamily="18" charset="2"/>
              <a:buChar char=""/>
              <a:defRPr/>
            </a:pPr>
            <a:endParaRPr lang="en-US" sz="1500" dirty="0">
              <a:latin typeface="Calibri" pitchFamily="34" charset="0"/>
            </a:endParaRPr>
          </a:p>
          <a:p>
            <a:pPr marL="205383" lvl="1" indent="-143768">
              <a:spcBef>
                <a:spcPts val="225"/>
              </a:spcBef>
              <a:buSzPct val="68000"/>
              <a:buFont typeface="Wingdings 3" pitchFamily="18" charset="2"/>
              <a:buChar char=""/>
              <a:defRPr/>
            </a:pPr>
            <a:r>
              <a:rPr lang="en-US" sz="1500" dirty="0">
                <a:latin typeface="Calibri" pitchFamily="34" charset="0"/>
              </a:rPr>
              <a:t>Angina pectoris is a type of IHD characterized by paroxysmal and usually recurrent attacks of substernal or precordial chest discomfort, described as constricting, crushing, squeezing, choking, or knifelike pain.</a:t>
            </a:r>
            <a:r>
              <a:rPr lang="en-CA" sz="1500" dirty="0">
                <a:latin typeface="Calibri" pitchFamily="34" charset="0"/>
              </a:rPr>
              <a:t> The pain may radiate down the left shoulder, left arm, neck or left jaw </a:t>
            </a:r>
            <a:r>
              <a:rPr lang="en-CA" sz="1500" i="1" dirty="0">
                <a:latin typeface="Calibri" pitchFamily="34" charset="0"/>
              </a:rPr>
              <a:t>(called as referred pain)</a:t>
            </a:r>
            <a:r>
              <a:rPr lang="en-US" sz="1500" b="1" i="1" dirty="0">
                <a:latin typeface="Calibri" pitchFamily="34" charset="0"/>
              </a:rPr>
              <a:t>. </a:t>
            </a:r>
            <a:endParaRPr lang="en-CA" sz="1500" b="1" dirty="0">
              <a:latin typeface="Calibri" pitchFamily="34" charset="0"/>
            </a:endParaRPr>
          </a:p>
          <a:p>
            <a:pPr marL="205383" lvl="1" indent="-143768">
              <a:spcBef>
                <a:spcPts val="225"/>
              </a:spcBef>
              <a:buSzPct val="68000"/>
              <a:buFont typeface="Wingdings 3" pitchFamily="18" charset="2"/>
              <a:buChar char=""/>
              <a:defRPr/>
            </a:pPr>
            <a:r>
              <a:rPr lang="en-US" sz="1500" dirty="0">
                <a:latin typeface="Calibri" pitchFamily="34" charset="0"/>
              </a:rPr>
              <a:t>Angina pectoris is </a:t>
            </a:r>
            <a:r>
              <a:rPr lang="en-CA" sz="1500" dirty="0">
                <a:latin typeface="Calibri" pitchFamily="34" charset="0"/>
              </a:rPr>
              <a:t>due to inadequate perfusion and is </a:t>
            </a:r>
            <a:r>
              <a:rPr lang="en-US" sz="1500" dirty="0">
                <a:latin typeface="Calibri" pitchFamily="34" charset="0"/>
              </a:rPr>
              <a:t>caused by transient (15 seconds to 15 minutes) myocardial ischemia that falls short of inducing necrosis</a:t>
            </a:r>
            <a:r>
              <a:rPr lang="en-US" sz="1600" dirty="0">
                <a:latin typeface="Calibri" pitchFamily="34" charset="0"/>
              </a:rPr>
              <a:t> i.e. duration and severity is not sufficient to cause infarction</a:t>
            </a:r>
            <a:r>
              <a:rPr lang="en-US" sz="1500" dirty="0">
                <a:latin typeface="Calibri" pitchFamily="34" charset="0"/>
              </a:rPr>
              <a:t>.</a:t>
            </a:r>
          </a:p>
          <a:p>
            <a:pPr marL="205383" lvl="1" indent="-143768">
              <a:spcBef>
                <a:spcPts val="225"/>
              </a:spcBef>
              <a:buSzPct val="68000"/>
              <a:buFont typeface="Wingdings 3" pitchFamily="18" charset="2"/>
              <a:buChar char=""/>
              <a:defRPr/>
            </a:pPr>
            <a:r>
              <a:rPr lang="en-US" sz="1500" dirty="0">
                <a:latin typeface="Calibri" pitchFamily="34" charset="0"/>
              </a:rPr>
              <a:t>There are three types of angina pectoris: </a:t>
            </a:r>
          </a:p>
          <a:p>
            <a:pPr marL="350936" indent="-289322">
              <a:buFont typeface="Wingdings" panose="05000000000000000000" pitchFamily="2" charset="2"/>
              <a:buAutoNum type="arabicParenBoth"/>
              <a:defRPr/>
            </a:pPr>
            <a:r>
              <a:rPr lang="en-US" sz="1500" dirty="0">
                <a:latin typeface="Calibri" pitchFamily="34" charset="0"/>
              </a:rPr>
              <a:t>Stable or typical angina</a:t>
            </a:r>
          </a:p>
          <a:p>
            <a:pPr marL="350936" indent="-289322">
              <a:buFont typeface="Wingdings" panose="05000000000000000000" pitchFamily="2" charset="2"/>
              <a:buAutoNum type="arabicParenBoth"/>
              <a:defRPr/>
            </a:pPr>
            <a:r>
              <a:rPr lang="en-US" sz="1500" dirty="0">
                <a:latin typeface="Calibri" pitchFamily="34" charset="0"/>
              </a:rPr>
              <a:t>Unstable or crescendo angina</a:t>
            </a:r>
          </a:p>
          <a:p>
            <a:pPr marL="350936" indent="-289322">
              <a:buFont typeface="Calibri" panose="020F0502020204030204" pitchFamily="34" charset="0"/>
              <a:buAutoNum type="arabicParenBoth"/>
              <a:defRPr/>
            </a:pPr>
            <a:r>
              <a:rPr lang="en-US" sz="1500" dirty="0" err="1">
                <a:latin typeface="Calibri" pitchFamily="34" charset="0"/>
              </a:rPr>
              <a:t>Prinzmetal</a:t>
            </a:r>
            <a:r>
              <a:rPr lang="en-US" sz="1500" dirty="0">
                <a:latin typeface="Calibri" pitchFamily="34" charset="0"/>
              </a:rPr>
              <a:t> or variant angina</a:t>
            </a:r>
          </a:p>
          <a:p>
            <a:pPr marL="350936" indent="-289322">
              <a:buFont typeface="Wingdings" panose="05000000000000000000" pitchFamily="2" charset="2"/>
              <a:buAutoNum type="arabicParenBoth"/>
              <a:defRPr/>
            </a:pPr>
            <a:endParaRPr lang="en-US" sz="1013" dirty="0">
              <a:latin typeface="Calibri" pitchFamily="34" charset="0"/>
            </a:endParaRPr>
          </a:p>
          <a:p>
            <a:pPr marL="205383" lvl="1" indent="-143768">
              <a:spcBef>
                <a:spcPts val="225"/>
              </a:spcBef>
              <a:buSzPct val="68000"/>
              <a:buFont typeface="Wingdings 3" pitchFamily="18" charset="2"/>
              <a:buChar char=""/>
              <a:defRPr/>
            </a:pPr>
            <a:endParaRPr lang="en-CA" dirty="0">
              <a:latin typeface="Calibri" pitchFamily="34" charset="0"/>
            </a:endParaRPr>
          </a:p>
          <a:p>
            <a:pPr eaLnBrk="1" hangingPunct="1">
              <a:defRPr/>
            </a:pPr>
            <a:endParaRPr lang="en-US" dirty="0">
              <a:latin typeface="Calibri" pitchFamily="34" charset="0"/>
            </a:endParaRPr>
          </a:p>
          <a:p>
            <a:pPr eaLnBrk="1" hangingPunct="1">
              <a:defRPr/>
            </a:pPr>
            <a:endParaRPr lang="en-US" dirty="0">
              <a:latin typeface="Calibri" pitchFamily="34" charset="0"/>
            </a:endParaRPr>
          </a:p>
        </p:txBody>
      </p:sp>
      <p:pic>
        <p:nvPicPr>
          <p:cNvPr id="3584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65692" y="2488407"/>
            <a:ext cx="2296716" cy="325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7053221"/>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p:txBody>
          <a:bodyPr>
            <a:normAutofit/>
          </a:bodyPr>
          <a:lstStyle/>
          <a:p>
            <a:pPr>
              <a:spcBef>
                <a:spcPts val="225"/>
              </a:spcBef>
              <a:buClr>
                <a:srgbClr val="00B0F0"/>
              </a:buClr>
              <a:buSzPct val="68000"/>
              <a:defRPr/>
            </a:pPr>
            <a:r>
              <a:rPr lang="en-US" sz="2400" dirty="0">
                <a:latin typeface="Calibri" panose="020F0502020204030204" pitchFamily="34" charset="0"/>
              </a:rPr>
              <a:t>Is the most common form of angina </a:t>
            </a:r>
          </a:p>
          <a:p>
            <a:pPr>
              <a:spcBef>
                <a:spcPts val="225"/>
              </a:spcBef>
              <a:buClr>
                <a:srgbClr val="00B0F0"/>
              </a:buClr>
              <a:buSzPct val="68000"/>
              <a:defRPr/>
            </a:pPr>
            <a:r>
              <a:rPr lang="en-US" sz="2400" dirty="0">
                <a:latin typeface="Calibri" panose="020F0502020204030204" pitchFamily="34" charset="0"/>
              </a:rPr>
              <a:t>Is due to a fixed stenosis.</a:t>
            </a:r>
          </a:p>
          <a:p>
            <a:pPr>
              <a:spcBef>
                <a:spcPts val="225"/>
              </a:spcBef>
              <a:buClr>
                <a:srgbClr val="00B0F0"/>
              </a:buClr>
              <a:buSzPct val="68000"/>
              <a:defRPr/>
            </a:pPr>
            <a:r>
              <a:rPr lang="en-US" sz="2400" dirty="0">
                <a:latin typeface="Calibri" panose="020F0502020204030204" pitchFamily="34" charset="0"/>
              </a:rPr>
              <a:t>The chest pain is episodic.</a:t>
            </a:r>
          </a:p>
          <a:p>
            <a:pPr>
              <a:spcBef>
                <a:spcPts val="225"/>
              </a:spcBef>
              <a:buClr>
                <a:srgbClr val="00B0F0"/>
              </a:buClr>
              <a:buSzPct val="68000"/>
              <a:defRPr/>
            </a:pPr>
            <a:r>
              <a:rPr lang="en-US" sz="2400" dirty="0">
                <a:latin typeface="Calibri" panose="020F0502020204030204" pitchFamily="34" charset="0"/>
              </a:rPr>
              <a:t>Is caused by </a:t>
            </a:r>
            <a:r>
              <a:rPr lang="en-CA" sz="2400" dirty="0">
                <a:latin typeface="Calibri" panose="020F0502020204030204" pitchFamily="34" charset="0"/>
              </a:rPr>
              <a:t>atherosclerotic disease with usually ≥70% narrowing of lumen (i.e. fixed stable critical stenosis). </a:t>
            </a:r>
          </a:p>
          <a:p>
            <a:pPr>
              <a:spcBef>
                <a:spcPts val="225"/>
              </a:spcBef>
              <a:buClr>
                <a:srgbClr val="00B0F0"/>
              </a:buClr>
              <a:buSzPct val="68000"/>
              <a:defRPr/>
            </a:pPr>
            <a:r>
              <a:rPr lang="en-CA" sz="2400" dirty="0">
                <a:latin typeface="Calibri" panose="020F0502020204030204" pitchFamily="34" charset="0"/>
              </a:rPr>
              <a:t>This </a:t>
            </a:r>
            <a:r>
              <a:rPr lang="en-US" sz="2400" dirty="0">
                <a:latin typeface="Calibri" panose="020F0502020204030204" pitchFamily="34" charset="0"/>
              </a:rPr>
              <a:t>reduction (due to </a:t>
            </a:r>
            <a:r>
              <a:rPr lang="en-CA" sz="2400" dirty="0">
                <a:latin typeface="Calibri" panose="020F0502020204030204" pitchFamily="34" charset="0"/>
              </a:rPr>
              <a:t>≥ </a:t>
            </a:r>
            <a:r>
              <a:rPr lang="en-US" sz="2400" dirty="0">
                <a:latin typeface="Calibri" panose="020F0502020204030204" pitchFamily="34" charset="0"/>
              </a:rPr>
              <a:t>70% stenosis) of blood flow in coronary vessels makes the heart vulnerable, so whenever there is increased demand e.g.  physical activity, emotional excitement, or any other cause of increased cardiac workload, there is angina pain. </a:t>
            </a:r>
          </a:p>
          <a:p>
            <a:pPr>
              <a:spcBef>
                <a:spcPts val="225"/>
              </a:spcBef>
              <a:buClr>
                <a:srgbClr val="00B0F0"/>
              </a:buClr>
              <a:buSzPct val="68000"/>
              <a:defRPr/>
            </a:pPr>
            <a:r>
              <a:rPr lang="en-US" sz="2400" dirty="0">
                <a:latin typeface="Calibri" panose="020F0502020204030204" pitchFamily="34" charset="0"/>
              </a:rPr>
              <a:t>Relieved by rest (i.e. decreasing demand) or with vasodilators like sublingual nitroglycerin.</a:t>
            </a:r>
          </a:p>
          <a:p>
            <a:pPr marL="61913" indent="0">
              <a:buNone/>
              <a:defRPr/>
            </a:pPr>
            <a:endParaRPr lang="en-US" sz="1631" dirty="0"/>
          </a:p>
          <a:p>
            <a:pPr marL="205740" indent="-144018">
              <a:buFont typeface="Wingdings 3"/>
              <a:buChar char=""/>
              <a:defRPr/>
            </a:pPr>
            <a:endParaRPr lang="en-US" b="1" i="1" dirty="0"/>
          </a:p>
        </p:txBody>
      </p:sp>
      <p:sp>
        <p:nvSpPr>
          <p:cNvPr id="2" name="Title 1">
            <a:extLst>
              <a:ext uri="{FF2B5EF4-FFF2-40B4-BE49-F238E27FC236}">
                <a16:creationId xmlns:a16="http://schemas.microsoft.com/office/drawing/2014/main" id="{A7EAA963-2BAE-4506-8F96-F257899EADC2}"/>
              </a:ext>
            </a:extLst>
          </p:cNvPr>
          <p:cNvSpPr>
            <a:spLocks noGrp="1"/>
          </p:cNvSpPr>
          <p:nvPr>
            <p:ph type="title"/>
          </p:nvPr>
        </p:nvSpPr>
        <p:spPr/>
        <p:txBody>
          <a:bodyPr/>
          <a:lstStyle/>
          <a:p>
            <a:r>
              <a:rPr lang="en-US" sz="3600" b="1" dirty="0">
                <a:solidFill>
                  <a:srgbClr val="FF0000"/>
                </a:solidFill>
              </a:rPr>
              <a:t>Stable angina/ typical angina</a:t>
            </a:r>
            <a:br>
              <a:rPr lang="en-US" sz="3600" b="1" dirty="0">
                <a:solidFill>
                  <a:srgbClr val="FF0000"/>
                </a:solidFill>
              </a:rPr>
            </a:br>
            <a:endParaRPr lang="en-US" dirty="0"/>
          </a:p>
        </p:txBody>
      </p:sp>
    </p:spTree>
    <p:extLst>
      <p:ext uri="{BB962C8B-B14F-4D97-AF65-F5344CB8AC3E}">
        <p14:creationId xmlns:p14="http://schemas.microsoft.com/office/powerpoint/2010/main" val="573461389"/>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628650" y="1712597"/>
            <a:ext cx="4552950" cy="4648200"/>
          </a:xfrm>
        </p:spPr>
        <p:txBody>
          <a:bodyPr>
            <a:noAutofit/>
          </a:bodyPr>
          <a:lstStyle/>
          <a:p>
            <a:pPr marL="365760" lvl="1" indent="-256032" eaLnBrk="1" fontAlgn="auto" hangingPunct="1">
              <a:lnSpc>
                <a:spcPct val="90000"/>
              </a:lnSpc>
              <a:spcBef>
                <a:spcPts val="400"/>
              </a:spcBef>
              <a:spcAft>
                <a:spcPts val="0"/>
              </a:spcAft>
              <a:buSzPct val="68000"/>
              <a:buFont typeface="Wingdings 3"/>
              <a:buChar char=""/>
              <a:defRPr/>
            </a:pPr>
            <a:r>
              <a:rPr lang="en-CA" sz="2000" dirty="0">
                <a:latin typeface="Calibri" panose="020F0502020204030204" pitchFamily="34" charset="0"/>
              </a:rPr>
              <a:t>It is an unstable and progressive condition.</a:t>
            </a:r>
          </a:p>
          <a:p>
            <a:pPr marL="365760" indent="-256032" eaLnBrk="1" fontAlgn="auto" hangingPunct="1">
              <a:lnSpc>
                <a:spcPct val="90000"/>
              </a:lnSpc>
              <a:spcAft>
                <a:spcPts val="0"/>
              </a:spcAft>
              <a:buFont typeface="Wingdings 3"/>
              <a:buChar char=""/>
              <a:defRPr/>
            </a:pPr>
            <a:r>
              <a:rPr lang="en-US" sz="2000" dirty="0">
                <a:latin typeface="Calibri" panose="020F0502020204030204" pitchFamily="34" charset="0"/>
              </a:rPr>
              <a:t>Pain occurs with progressively increasing frequency, and is precipitated with progressively less exertion, even at rest, and tends to be of more prolonged duration. </a:t>
            </a:r>
          </a:p>
          <a:p>
            <a:pPr marL="365760" indent="-256032" fontAlgn="auto">
              <a:spcAft>
                <a:spcPts val="0"/>
              </a:spcAft>
              <a:buFont typeface="Wingdings 3"/>
              <a:buChar char=""/>
              <a:defRPr/>
            </a:pPr>
            <a:r>
              <a:rPr lang="en-US" sz="2000" dirty="0">
                <a:latin typeface="Calibri" panose="020F0502020204030204" pitchFamily="34" charset="0"/>
              </a:rPr>
              <a:t>It is induced by disruption or rupture of an atheroma plaque (</a:t>
            </a:r>
            <a:r>
              <a:rPr lang="en-US" altLang="en-US" sz="2000" dirty="0">
                <a:latin typeface="Calibri" panose="020F0502020204030204" pitchFamily="34" charset="0"/>
              </a:rPr>
              <a:t>acute plaque change )</a:t>
            </a:r>
            <a:r>
              <a:rPr lang="en-US" sz="2000" dirty="0">
                <a:latin typeface="Calibri" panose="020F0502020204030204" pitchFamily="34" charset="0"/>
              </a:rPr>
              <a:t>with superimposed thrombosis</a:t>
            </a:r>
            <a:r>
              <a:rPr lang="en-US" altLang="en-US" sz="2000" dirty="0">
                <a:latin typeface="Calibri" panose="020F0502020204030204" pitchFamily="34" charset="0"/>
              </a:rPr>
              <a:t> and partial occlusion of a coronary vessels</a:t>
            </a:r>
            <a:r>
              <a:rPr lang="en-US" sz="2000" dirty="0">
                <a:latin typeface="Calibri" pitchFamily="34" charset="0"/>
              </a:rPr>
              <a:t>. </a:t>
            </a:r>
          </a:p>
          <a:p>
            <a:pPr marL="365760" indent="-256032" eaLnBrk="1" fontAlgn="auto" hangingPunct="1">
              <a:lnSpc>
                <a:spcPct val="90000"/>
              </a:lnSpc>
              <a:spcAft>
                <a:spcPts val="0"/>
              </a:spcAft>
              <a:buFont typeface="Wingdings 3"/>
              <a:buChar char=""/>
              <a:defRPr/>
            </a:pPr>
            <a:r>
              <a:rPr lang="en-US" sz="2000" dirty="0">
                <a:latin typeface="Calibri" pitchFamily="34" charset="0"/>
              </a:rPr>
              <a:t>Unstable angina is often the precursor of subsequent acute MI. Thus also called as </a:t>
            </a:r>
            <a:r>
              <a:rPr lang="en-US" sz="2000" dirty="0" err="1">
                <a:latin typeface="Calibri" panose="020F0502020204030204" pitchFamily="34" charset="0"/>
              </a:rPr>
              <a:t>preinfarction</a:t>
            </a:r>
            <a:r>
              <a:rPr lang="en-US" sz="2000" dirty="0">
                <a:latin typeface="Calibri" pitchFamily="34" charset="0"/>
              </a:rPr>
              <a:t> angina.</a:t>
            </a:r>
          </a:p>
        </p:txBody>
      </p:sp>
      <p:sp>
        <p:nvSpPr>
          <p:cNvPr id="60418" name="Rectangle 2"/>
          <p:cNvSpPr>
            <a:spLocks noGrp="1" noChangeArrowheads="1"/>
          </p:cNvSpPr>
          <p:nvPr>
            <p:ph type="title"/>
          </p:nvPr>
        </p:nvSpPr>
        <p:spPr/>
        <p:txBody>
          <a:bodyPr>
            <a:normAutofit/>
          </a:bodyPr>
          <a:lstStyle/>
          <a:p>
            <a:pPr algn="ctr">
              <a:defRPr/>
            </a:pPr>
            <a:r>
              <a:rPr lang="en-US" sz="3100" b="1" dirty="0">
                <a:latin typeface="Calibri" pitchFamily="34" charset="0"/>
              </a:rPr>
              <a:t>Unstable or crescendo angina</a:t>
            </a:r>
            <a:br>
              <a:rPr lang="en-US" b="1" dirty="0">
                <a:latin typeface="Calibri" pitchFamily="34" charset="0"/>
              </a:rPr>
            </a:br>
            <a:endParaRPr lang="en-US" dirty="0">
              <a:latin typeface="Calibri" pitchFamily="34" charset="0"/>
            </a:endParaRPr>
          </a:p>
        </p:txBody>
      </p:sp>
      <p:pic>
        <p:nvPicPr>
          <p:cNvPr id="4" name="Picture 3" descr="f013004"/>
          <p:cNvPicPr>
            <a:picLocks noChangeAspect="1" noChangeArrowheads="1"/>
          </p:cNvPicPr>
          <p:nvPr/>
        </p:nvPicPr>
        <p:blipFill>
          <a:blip r:embed="rId3" cstate="print"/>
          <a:srcRect/>
          <a:stretch>
            <a:fillRect/>
          </a:stretch>
        </p:blipFill>
        <p:spPr bwMode="auto">
          <a:xfrm>
            <a:off x="5334000" y="1524000"/>
            <a:ext cx="3810000" cy="5334000"/>
          </a:xfrm>
          <a:prstGeom prst="rect">
            <a:avLst/>
          </a:prstGeom>
          <a:noFill/>
          <a:ln w="9525">
            <a:noFill/>
            <a:miter lim="800000"/>
            <a:headEnd/>
            <a:tailEnd/>
          </a:ln>
        </p:spPr>
      </p:pic>
      <p:sp>
        <p:nvSpPr>
          <p:cNvPr id="2" name="Rectangle 1">
            <a:extLst>
              <a:ext uri="{FF2B5EF4-FFF2-40B4-BE49-F238E27FC236}">
                <a16:creationId xmlns:a16="http://schemas.microsoft.com/office/drawing/2014/main" id="{60D5D541-FA5A-43BE-8514-76C7C04BB691}"/>
              </a:ext>
            </a:extLst>
          </p:cNvPr>
          <p:cNvSpPr/>
          <p:nvPr/>
        </p:nvSpPr>
        <p:spPr>
          <a:xfrm>
            <a:off x="5211278" y="4724400"/>
            <a:ext cx="1933876" cy="1979526"/>
          </a:xfrm>
          <a:prstGeom prst="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p:txBody>
          <a:bodyPr>
            <a:normAutofit/>
          </a:bodyPr>
          <a:lstStyle/>
          <a:p>
            <a:pPr>
              <a:buFont typeface="Wingdings" pitchFamily="2" charset="2"/>
              <a:buChar char="Ø"/>
            </a:pPr>
            <a:endParaRPr lang="en-US" dirty="0">
              <a:latin typeface="Calibri" pitchFamily="34" charset="0"/>
            </a:endParaRPr>
          </a:p>
          <a:p>
            <a:pPr>
              <a:buFont typeface="Wingdings" pitchFamily="2" charset="2"/>
              <a:buChar char="Ø"/>
            </a:pPr>
            <a:r>
              <a:rPr lang="en-US" sz="2400" dirty="0">
                <a:latin typeface="Calibri" pitchFamily="34" charset="0"/>
              </a:rPr>
              <a:t>is an uncommon pattern of episodic angina that occurs at rest and is due to coronary artery spasm. </a:t>
            </a:r>
          </a:p>
          <a:p>
            <a:pPr>
              <a:buFont typeface="Wingdings" pitchFamily="2" charset="2"/>
              <a:buChar char="Ø"/>
            </a:pPr>
            <a:r>
              <a:rPr lang="en-US" sz="2400" dirty="0" err="1">
                <a:latin typeface="Calibri" pitchFamily="34" charset="0"/>
              </a:rPr>
              <a:t>Prinzmetal</a:t>
            </a:r>
            <a:r>
              <a:rPr lang="en-US" sz="2400" dirty="0">
                <a:latin typeface="Calibri" pitchFamily="34" charset="0"/>
              </a:rPr>
              <a:t> angina generally responds promptly to vasodilators, such as nitroglycerin and calcium channel blockers.</a:t>
            </a:r>
          </a:p>
          <a:p>
            <a:pPr>
              <a:buFont typeface="Wingdings" pitchFamily="2" charset="2"/>
              <a:buChar char="Ø"/>
            </a:pPr>
            <a:r>
              <a:rPr lang="en-US" sz="2400" dirty="0">
                <a:latin typeface="Calibri" pitchFamily="34" charset="0"/>
              </a:rPr>
              <a:t>Not related to atherosclerotic disease</a:t>
            </a:r>
          </a:p>
          <a:p>
            <a:pPr>
              <a:buFont typeface="Wingdings" pitchFamily="2" charset="2"/>
              <a:buChar char="Ø"/>
            </a:pPr>
            <a:r>
              <a:rPr lang="en-CA" sz="2400" dirty="0">
                <a:latin typeface="Calibri" pitchFamily="34" charset="0"/>
              </a:rPr>
              <a:t>The etiology is not clear.</a:t>
            </a:r>
          </a:p>
          <a:p>
            <a:pPr marL="0" indent="0">
              <a:buNone/>
            </a:pPr>
            <a:endParaRPr lang="en-CA" sz="2400" dirty="0">
              <a:latin typeface="Calibri" pitchFamily="34" charset="0"/>
            </a:endParaRPr>
          </a:p>
          <a:p>
            <a:pPr eaLnBrk="1" hangingPunct="1"/>
            <a:endParaRPr lang="en-US" dirty="0">
              <a:latin typeface="Calibri" pitchFamily="34" charset="0"/>
            </a:endParaRPr>
          </a:p>
        </p:txBody>
      </p:sp>
      <p:sp>
        <p:nvSpPr>
          <p:cNvPr id="59394" name="Rectangle 2"/>
          <p:cNvSpPr>
            <a:spLocks noGrp="1" noChangeArrowheads="1"/>
          </p:cNvSpPr>
          <p:nvPr>
            <p:ph type="title"/>
          </p:nvPr>
        </p:nvSpPr>
        <p:spPr/>
        <p:txBody>
          <a:bodyPr>
            <a:normAutofit/>
          </a:bodyPr>
          <a:lstStyle/>
          <a:p>
            <a:pPr algn="ctr">
              <a:defRPr/>
            </a:pPr>
            <a:r>
              <a:rPr lang="en-US" sz="3100" b="1" dirty="0" err="1">
                <a:latin typeface="Calibri" pitchFamily="34" charset="0"/>
              </a:rPr>
              <a:t>Prinzmetal</a:t>
            </a:r>
            <a:r>
              <a:rPr lang="en-US" sz="3100" b="1" dirty="0">
                <a:latin typeface="Calibri" pitchFamily="34" charset="0"/>
              </a:rPr>
              <a:t> variant angina:</a:t>
            </a:r>
            <a:br>
              <a:rPr lang="en-US" b="1" dirty="0">
                <a:latin typeface="Calibri" pitchFamily="34" charset="0"/>
              </a:rPr>
            </a:br>
            <a:endParaRPr lang="en-US" dirty="0">
              <a:latin typeface="Calibri" pitchFamily="34" charset="0"/>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1371600" y="1600200"/>
            <a:ext cx="7162800" cy="4876800"/>
          </a:xfrm>
        </p:spPr>
        <p:txBody>
          <a:bodyPr>
            <a:normAutofit/>
          </a:bodyPr>
          <a:lstStyle/>
          <a:p>
            <a:pPr marL="457200" indent="-457200" eaLnBrk="1" hangingPunct="1">
              <a:buClr>
                <a:srgbClr val="00CCFF"/>
              </a:buClr>
              <a:buSzPct val="90000"/>
            </a:pPr>
            <a:endParaRPr lang="en-US" sz="2800" dirty="0">
              <a:latin typeface="Calibri" pitchFamily="34" charset="0"/>
            </a:endParaRPr>
          </a:p>
          <a:p>
            <a:pPr marL="457200" indent="-457200" eaLnBrk="1" hangingPunct="1">
              <a:buClr>
                <a:srgbClr val="00CCFF"/>
              </a:buClr>
              <a:buSzPct val="90000"/>
            </a:pPr>
            <a:r>
              <a:rPr lang="en-US" sz="2000" dirty="0">
                <a:latin typeface="Arial" panose="020B0604020202020204" pitchFamily="34" charset="0"/>
                <a:cs typeface="Arial" panose="020B0604020202020204" pitchFamily="34" charset="0"/>
              </a:rPr>
              <a:t>Intermittent chest pain caused by transient, reversible ischemia</a:t>
            </a:r>
          </a:p>
          <a:p>
            <a:pPr marL="457200" indent="-457200" eaLnBrk="1" hangingPunct="1">
              <a:buClr>
                <a:srgbClr val="00CCFF"/>
              </a:buClr>
              <a:buSzPct val="90000"/>
            </a:pPr>
            <a:r>
              <a:rPr lang="en-US" sz="2000" b="1" dirty="0">
                <a:latin typeface="Arial" panose="020B0604020202020204" pitchFamily="34" charset="0"/>
                <a:cs typeface="Arial" panose="020B0604020202020204" pitchFamily="34" charset="0"/>
              </a:rPr>
              <a:t>Typical (stable) angina</a:t>
            </a:r>
          </a:p>
          <a:p>
            <a:pPr marL="914400" lvl="1" indent="-457200" eaLnBrk="1" hangingPunct="1">
              <a:spcBef>
                <a:spcPct val="0"/>
              </a:spcBef>
              <a:buClr>
                <a:schemeClr val="tx2"/>
              </a:buClr>
              <a:buSzPct val="90000"/>
              <a:buFontTx/>
              <a:buChar char="•"/>
            </a:pPr>
            <a:r>
              <a:rPr lang="en-US" sz="2000" dirty="0">
                <a:latin typeface="Arial" panose="020B0604020202020204" pitchFamily="34" charset="0"/>
                <a:cs typeface="Arial" panose="020B0604020202020204" pitchFamily="34" charset="0"/>
              </a:rPr>
              <a:t>pain on exertion</a:t>
            </a:r>
          </a:p>
          <a:p>
            <a:pPr marL="914400" lvl="1" indent="-457200" eaLnBrk="1" hangingPunct="1">
              <a:spcBef>
                <a:spcPct val="0"/>
              </a:spcBef>
              <a:buClr>
                <a:schemeClr val="tx2"/>
              </a:buClr>
              <a:buSzPct val="90000"/>
              <a:buFontTx/>
              <a:buChar char="•"/>
            </a:pPr>
            <a:r>
              <a:rPr lang="en-US" sz="2000" dirty="0">
                <a:latin typeface="Arial" panose="020B0604020202020204" pitchFamily="34" charset="0"/>
                <a:cs typeface="Arial" panose="020B0604020202020204" pitchFamily="34" charset="0"/>
              </a:rPr>
              <a:t>fixed narrowing of coronary artery</a:t>
            </a:r>
          </a:p>
          <a:p>
            <a:pPr marL="457200" indent="-457200" eaLnBrk="1" hangingPunct="1">
              <a:buClr>
                <a:srgbClr val="00CCFF"/>
              </a:buClr>
              <a:buSzPct val="90000"/>
            </a:pPr>
            <a:r>
              <a:rPr lang="en-US" sz="2000" b="1" dirty="0">
                <a:latin typeface="Arial" panose="020B0604020202020204" pitchFamily="34" charset="0"/>
                <a:cs typeface="Arial" panose="020B0604020202020204" pitchFamily="34" charset="0"/>
              </a:rPr>
              <a:t>Unstable (pre-infarction) angina</a:t>
            </a:r>
          </a:p>
          <a:p>
            <a:pPr marL="914400" lvl="1" indent="-457200" eaLnBrk="1" hangingPunct="1">
              <a:spcBef>
                <a:spcPct val="0"/>
              </a:spcBef>
              <a:buClr>
                <a:schemeClr val="tx2"/>
              </a:buClr>
              <a:buSzPct val="90000"/>
              <a:buFontTx/>
              <a:buChar char="•"/>
            </a:pPr>
            <a:r>
              <a:rPr lang="en-US" sz="2000" dirty="0">
                <a:latin typeface="Arial" panose="020B0604020202020204" pitchFamily="34" charset="0"/>
                <a:cs typeface="Arial" panose="020B0604020202020204" pitchFamily="34" charset="0"/>
              </a:rPr>
              <a:t>increasing pain with less exertion</a:t>
            </a:r>
          </a:p>
          <a:p>
            <a:pPr marL="914400" lvl="1" indent="-457200" eaLnBrk="1" hangingPunct="1">
              <a:spcBef>
                <a:spcPct val="0"/>
              </a:spcBef>
              <a:buClr>
                <a:schemeClr val="tx2"/>
              </a:buClr>
              <a:buSzPct val="90000"/>
              <a:buFontTx/>
              <a:buChar char="•"/>
            </a:pPr>
            <a:r>
              <a:rPr lang="en-US" sz="2000" dirty="0">
                <a:latin typeface="Arial" panose="020B0604020202020204" pitchFamily="34" charset="0"/>
                <a:cs typeface="Arial" panose="020B0604020202020204" pitchFamily="34" charset="0"/>
              </a:rPr>
              <a:t>plaque disruption and thrombosis</a:t>
            </a:r>
          </a:p>
          <a:p>
            <a:pPr marL="457200" indent="-457200" eaLnBrk="1" hangingPunct="1">
              <a:buClr>
                <a:srgbClr val="00CCFF"/>
              </a:buClr>
              <a:buSzPct val="90000"/>
            </a:pPr>
            <a:r>
              <a:rPr lang="en-US" sz="2000" b="1" dirty="0" err="1">
                <a:latin typeface="Arial" panose="020B0604020202020204" pitchFamily="34" charset="0"/>
                <a:cs typeface="Arial" panose="020B0604020202020204" pitchFamily="34" charset="0"/>
              </a:rPr>
              <a:t>Prinzmetal</a:t>
            </a:r>
            <a:r>
              <a:rPr lang="en-US" sz="2000" b="1" dirty="0">
                <a:latin typeface="Arial" panose="020B0604020202020204" pitchFamily="34" charset="0"/>
                <a:cs typeface="Arial" panose="020B0604020202020204" pitchFamily="34" charset="0"/>
              </a:rPr>
              <a:t> (variant) angina</a:t>
            </a:r>
          </a:p>
          <a:p>
            <a:pPr marL="914400" lvl="1" indent="-457200" eaLnBrk="1" hangingPunct="1">
              <a:spcBef>
                <a:spcPct val="0"/>
              </a:spcBef>
              <a:buClr>
                <a:schemeClr val="tx2"/>
              </a:buClr>
              <a:buSzPct val="90000"/>
              <a:buFontTx/>
              <a:buChar char="•"/>
            </a:pPr>
            <a:r>
              <a:rPr lang="en-US" sz="2000" dirty="0">
                <a:latin typeface="Arial" panose="020B0604020202020204" pitchFamily="34" charset="0"/>
                <a:cs typeface="Arial" panose="020B0604020202020204" pitchFamily="34" charset="0"/>
              </a:rPr>
              <a:t>pain at rest</a:t>
            </a:r>
          </a:p>
          <a:p>
            <a:pPr marL="914400" lvl="1" indent="-457200" eaLnBrk="1" hangingPunct="1">
              <a:spcBef>
                <a:spcPct val="0"/>
              </a:spcBef>
              <a:buClr>
                <a:schemeClr val="tx2"/>
              </a:buClr>
              <a:buSzPct val="90000"/>
              <a:buFontTx/>
              <a:buChar char="•"/>
            </a:pPr>
            <a:r>
              <a:rPr lang="en-US" sz="2000" dirty="0">
                <a:latin typeface="Arial" panose="020B0604020202020204" pitchFamily="34" charset="0"/>
                <a:cs typeface="Arial" panose="020B0604020202020204" pitchFamily="34" charset="0"/>
              </a:rPr>
              <a:t>coronary artery spasm of unknown etiology</a:t>
            </a:r>
          </a:p>
          <a:p>
            <a:pPr marL="914400" lvl="1" indent="-457200" eaLnBrk="1" hangingPunct="1">
              <a:spcBef>
                <a:spcPct val="0"/>
              </a:spcBef>
              <a:buClr>
                <a:schemeClr val="tx2"/>
              </a:buClr>
              <a:buSzPct val="90000"/>
              <a:buNone/>
            </a:pPr>
            <a:endParaRPr lang="en-US" sz="2000" dirty="0">
              <a:latin typeface="Calibri" pitchFamily="34" charset="0"/>
            </a:endParaRPr>
          </a:p>
        </p:txBody>
      </p:sp>
      <p:sp>
        <p:nvSpPr>
          <p:cNvPr id="36866" name="Rectangle 2"/>
          <p:cNvSpPr>
            <a:spLocks noGrp="1" noChangeArrowheads="1"/>
          </p:cNvSpPr>
          <p:nvPr>
            <p:ph type="title"/>
          </p:nvPr>
        </p:nvSpPr>
        <p:spPr/>
        <p:txBody>
          <a:bodyPr lIns="92075" tIns="46038" rIns="92075" bIns="46038"/>
          <a:lstStyle/>
          <a:p>
            <a:pPr eaLnBrk="1" hangingPunct="1">
              <a:defRPr/>
            </a:pPr>
            <a:r>
              <a:rPr lang="en-US" sz="3600" dirty="0">
                <a:latin typeface="Calibri" pitchFamily="34" charset="0"/>
              </a:rPr>
              <a:t>Angina Pectoris. summary</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lvl="0"/>
            <a:r>
              <a:rPr lang="en-US" dirty="0"/>
              <a:t>Understand the pathogenesis and clinical consequences of atherosclerosis.</a:t>
            </a:r>
          </a:p>
          <a:p>
            <a:pPr lvl="0"/>
            <a:r>
              <a:rPr lang="en-US" dirty="0"/>
              <a:t>Be able to discuss pathology and complications of ischemic heart diseases with special emphasis on myocardial infarction.</a:t>
            </a:r>
          </a:p>
          <a:p>
            <a:pPr lvl="0"/>
            <a:r>
              <a:rPr lang="en-US" dirty="0"/>
              <a:t>Know how lifestyle modifications can reduce the risk of ischemic heart diseases.</a:t>
            </a:r>
          </a:p>
          <a:p>
            <a:r>
              <a:rPr lang="en-US" b="1" dirty="0"/>
              <a:t>Key principles to be discussed:</a:t>
            </a:r>
            <a:endParaRPr lang="en-US" b="1" u="words" dirty="0"/>
          </a:p>
          <a:p>
            <a:r>
              <a:rPr lang="en-US" dirty="0"/>
              <a:t>Risk factors of atherosclerosis.</a:t>
            </a:r>
          </a:p>
          <a:p>
            <a:pPr lvl="0"/>
            <a:r>
              <a:rPr lang="en-US" dirty="0"/>
              <a:t>Pathogenesis of the fibro lipid atherosclerotic plaque.</a:t>
            </a:r>
          </a:p>
          <a:p>
            <a:pPr lvl="0"/>
            <a:r>
              <a:rPr lang="en-US" dirty="0"/>
              <a:t>Clinical complications of atherosclerosis.</a:t>
            </a:r>
          </a:p>
          <a:p>
            <a:pPr lvl="0"/>
            <a:r>
              <a:rPr lang="en-US" dirty="0"/>
              <a:t>Commonest sites for the clinically significant coronary atherosclerosis.</a:t>
            </a:r>
          </a:p>
          <a:p>
            <a:pPr lvl="0"/>
            <a:r>
              <a:rPr lang="en-US" dirty="0"/>
              <a:t>Macroscopic and microscopic changes in myocardial infarction.</a:t>
            </a:r>
          </a:p>
          <a:p>
            <a:pPr lvl="0"/>
            <a:r>
              <a:rPr lang="en-US" dirty="0"/>
              <a:t>Biochemical markers of myocardial infarction.</a:t>
            </a:r>
          </a:p>
          <a:p>
            <a:pPr lvl="0"/>
            <a:r>
              <a:rPr lang="en-US" dirty="0"/>
              <a:t>Complications of myocardial infarction: immediate and late.</a:t>
            </a:r>
          </a:p>
          <a:p>
            <a:endParaRPr lang="en-US" dirty="0"/>
          </a:p>
        </p:txBody>
      </p:sp>
      <p:sp>
        <p:nvSpPr>
          <p:cNvPr id="2" name="Title 1"/>
          <p:cNvSpPr>
            <a:spLocks noGrp="1"/>
          </p:cNvSpPr>
          <p:nvPr>
            <p:ph type="title"/>
          </p:nvPr>
        </p:nvSpPr>
        <p:spPr/>
        <p:txBody>
          <a:bodyPr>
            <a:normAutofit/>
          </a:bodyPr>
          <a:lstStyle/>
          <a:p>
            <a:r>
              <a:rPr lang="en-US" sz="2400" b="1" dirty="0">
                <a:latin typeface="+mn-lt"/>
              </a:rPr>
              <a:t>Objectives for Atherosclerosis, ischemic heart diseases (angina and myocardial infarction) </a:t>
            </a:r>
          </a:p>
        </p:txBody>
      </p:sp>
    </p:spTree>
    <p:extLst>
      <p:ext uri="{BB962C8B-B14F-4D97-AF65-F5344CB8AC3E}">
        <p14:creationId xmlns:p14="http://schemas.microsoft.com/office/powerpoint/2010/main" val="3878764591"/>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2660A1C-D175-493A-AC61-B915668DEB9D}"/>
              </a:ext>
            </a:extLst>
          </p:cNvPr>
          <p:cNvSpPr>
            <a:spLocks noGrp="1"/>
          </p:cNvSpPr>
          <p:nvPr>
            <p:ph type="subTitle" idx="1"/>
          </p:nvPr>
        </p:nvSpPr>
        <p:spPr/>
        <p:txBody>
          <a:bodyPr/>
          <a:lstStyle/>
          <a:p>
            <a:endParaRPr lang="en-US"/>
          </a:p>
        </p:txBody>
      </p:sp>
      <p:sp>
        <p:nvSpPr>
          <p:cNvPr id="2" name="Title 1"/>
          <p:cNvSpPr>
            <a:spLocks noGrp="1"/>
          </p:cNvSpPr>
          <p:nvPr>
            <p:ph type="ctrTitle"/>
          </p:nvPr>
        </p:nvSpPr>
        <p:spPr/>
        <p:txBody>
          <a:bodyPr>
            <a:normAutofit/>
          </a:bodyPr>
          <a:lstStyle/>
          <a:p>
            <a:pPr algn="ctr"/>
            <a:r>
              <a:rPr lang="en-US" sz="4400" dirty="0">
                <a:latin typeface="Calibri" pitchFamily="34" charset="0"/>
              </a:rPr>
              <a:t>Myocardial Infarction (MI)</a:t>
            </a:r>
            <a:endParaRPr lang="en-US" sz="4400" dirty="0"/>
          </a:p>
        </p:txBody>
      </p:sp>
    </p:spTree>
    <p:extLst>
      <p:ext uri="{BB962C8B-B14F-4D97-AF65-F5344CB8AC3E}">
        <p14:creationId xmlns:p14="http://schemas.microsoft.com/office/powerpoint/2010/main" val="3671285"/>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defRPr/>
            </a:pPr>
            <a:r>
              <a:rPr lang="en-US" dirty="0">
                <a:latin typeface="Calibri" pitchFamily="34" charset="0"/>
              </a:rPr>
              <a:t>Myocardial Infarction (MI)/ heart attack</a:t>
            </a:r>
          </a:p>
        </p:txBody>
      </p:sp>
      <p:sp>
        <p:nvSpPr>
          <p:cNvPr id="31746" name="Rectangle 3"/>
          <p:cNvSpPr>
            <a:spLocks noGrp="1" noChangeArrowheads="1"/>
          </p:cNvSpPr>
          <p:nvPr>
            <p:ph idx="1"/>
          </p:nvPr>
        </p:nvSpPr>
        <p:spPr>
          <a:xfrm>
            <a:off x="533399" y="1690689"/>
            <a:ext cx="5540429" cy="5167311"/>
          </a:xfrm>
        </p:spPr>
        <p:txBody>
          <a:bodyPr>
            <a:normAutofit/>
          </a:bodyPr>
          <a:lstStyle/>
          <a:p>
            <a:pPr eaLnBrk="1" hangingPunct="1"/>
            <a:r>
              <a:rPr lang="en-US" sz="1800" dirty="0">
                <a:latin typeface="Calibri" pitchFamily="34" charset="0"/>
              </a:rPr>
              <a:t>Definition: is the death of cardiac muscle (coagulative necrosis) resulting from ischemia.</a:t>
            </a:r>
          </a:p>
          <a:p>
            <a:pPr eaLnBrk="1" hangingPunct="1"/>
            <a:r>
              <a:rPr lang="en-US" sz="1800" dirty="0">
                <a:latin typeface="Calibri" pitchFamily="34" charset="0"/>
              </a:rPr>
              <a:t>Risks are the same as those of coronary atherosclerosis.</a:t>
            </a:r>
          </a:p>
          <a:p>
            <a:pPr>
              <a:defRPr/>
            </a:pPr>
            <a:r>
              <a:rPr lang="en-US" sz="1800" b="1" dirty="0">
                <a:latin typeface="Calibri" panose="020F0502020204030204" pitchFamily="34" charset="0"/>
              </a:rPr>
              <a:t>Predisposing factors or risks</a:t>
            </a:r>
            <a:r>
              <a:rPr lang="en-US" sz="1800" dirty="0">
                <a:latin typeface="Calibri" panose="020F0502020204030204" pitchFamily="34" charset="0"/>
              </a:rPr>
              <a:t>: are the same as those of coronary atherosclerosis.</a:t>
            </a:r>
          </a:p>
          <a:p>
            <a:pPr lvl="1">
              <a:buFont typeface="Wingdings" panose="05000000000000000000" pitchFamily="2" charset="2"/>
              <a:buChar char="Ø"/>
              <a:defRPr/>
            </a:pPr>
            <a:r>
              <a:rPr lang="en-US" dirty="0">
                <a:latin typeface="Calibri" panose="020F0502020204030204" pitchFamily="34" charset="0"/>
              </a:rPr>
              <a:t>Atherosclerosis + age + male gender. </a:t>
            </a:r>
          </a:p>
          <a:p>
            <a:pPr lvl="1">
              <a:buFont typeface="Wingdings" panose="05000000000000000000" pitchFamily="2" charset="2"/>
              <a:buChar char="Ø"/>
              <a:defRPr/>
            </a:pPr>
            <a:r>
              <a:rPr lang="en-US" dirty="0">
                <a:latin typeface="Calibri" panose="020F0502020204030204" pitchFamily="34" charset="0"/>
              </a:rPr>
              <a:t>Females are more affected after menopause due to decreased estrogen production. </a:t>
            </a:r>
          </a:p>
          <a:p>
            <a:pPr>
              <a:buNone/>
              <a:defRPr/>
            </a:pPr>
            <a:r>
              <a:rPr lang="en-US" sz="1800" dirty="0">
                <a:latin typeface="Calibri" panose="020F0502020204030204" pitchFamily="34" charset="0"/>
              </a:rPr>
              <a:t>The following sequence of events usually occur: </a:t>
            </a:r>
          </a:p>
          <a:p>
            <a:pPr marL="0" indent="0">
              <a:buNone/>
              <a:defRPr/>
            </a:pPr>
            <a:r>
              <a:rPr lang="en-US" sz="1800" dirty="0">
                <a:latin typeface="Calibri" panose="020F0502020204030204" pitchFamily="34" charset="0"/>
              </a:rPr>
              <a:t>Long standing atherosclerotic plaque </a:t>
            </a:r>
            <a:r>
              <a:rPr lang="en-US" sz="1800" dirty="0">
                <a:latin typeface="Calibri" panose="020F0502020204030204" pitchFamily="34" charset="0"/>
                <a:sym typeface="Wingdings" panose="05000000000000000000" pitchFamily="2" charset="2"/>
              </a:rPr>
              <a:t></a:t>
            </a:r>
            <a:r>
              <a:rPr lang="en-US" sz="1800" dirty="0">
                <a:latin typeface="Calibri" panose="020F0502020204030204" pitchFamily="34" charset="0"/>
              </a:rPr>
              <a:t> acute plaque change </a:t>
            </a:r>
            <a:r>
              <a:rPr lang="en-US" sz="1800" dirty="0">
                <a:latin typeface="Calibri" pitchFamily="34" charset="0"/>
                <a:sym typeface="Wingdings" panose="05000000000000000000" pitchFamily="2" charset="2"/>
              </a:rPr>
              <a:t></a:t>
            </a:r>
            <a:r>
              <a:rPr lang="en-US" sz="1800" dirty="0">
                <a:latin typeface="Calibri" pitchFamily="34" charset="0"/>
              </a:rPr>
              <a:t> disruption of the plaque </a:t>
            </a:r>
            <a:r>
              <a:rPr lang="en-US" sz="1800" dirty="0">
                <a:latin typeface="Calibri" pitchFamily="34" charset="0"/>
                <a:sym typeface="Wingdings" panose="05000000000000000000" pitchFamily="2" charset="2"/>
              </a:rPr>
              <a:t> </a:t>
            </a:r>
            <a:r>
              <a:rPr lang="en-US" sz="1800" dirty="0">
                <a:latin typeface="Calibri" pitchFamily="34" charset="0"/>
              </a:rPr>
              <a:t>thrombus formation </a:t>
            </a:r>
            <a:r>
              <a:rPr lang="en-US" sz="1800" dirty="0">
                <a:latin typeface="Calibri" pitchFamily="34" charset="0"/>
                <a:sym typeface="Wingdings" panose="05000000000000000000" pitchFamily="2" charset="2"/>
              </a:rPr>
              <a:t> ischemia  hypoxia  irreversible cell injury  cardiac muscle necrosis = MI</a:t>
            </a:r>
          </a:p>
          <a:p>
            <a:pPr marL="0" indent="0">
              <a:buNone/>
              <a:defRPr/>
            </a:pPr>
            <a:r>
              <a:rPr lang="en-US" sz="1800" dirty="0">
                <a:latin typeface="Calibri" pitchFamily="34" charset="0"/>
              </a:rPr>
              <a:t>(note: the thrombus usually evolves to completely occlude the lumen of the coronary vessel within minutes).</a:t>
            </a:r>
          </a:p>
          <a:p>
            <a:pPr eaLnBrk="1" hangingPunct="1"/>
            <a:endParaRPr lang="en-US" dirty="0">
              <a:latin typeface="Calibri" pitchFamily="34" charset="0"/>
            </a:endParaRPr>
          </a:p>
        </p:txBody>
      </p:sp>
      <p:pic>
        <p:nvPicPr>
          <p:cNvPr id="2" name="Picture 1"/>
          <p:cNvPicPr>
            <a:picLocks noChangeAspect="1"/>
          </p:cNvPicPr>
          <p:nvPr/>
        </p:nvPicPr>
        <p:blipFill>
          <a:blip r:embed="rId3" cstate="print"/>
          <a:stretch>
            <a:fillRect/>
          </a:stretch>
        </p:blipFill>
        <p:spPr>
          <a:xfrm>
            <a:off x="6100297" y="2257425"/>
            <a:ext cx="2914954" cy="2343150"/>
          </a:xfrm>
          <a:prstGeom prst="rect">
            <a:avLst/>
          </a:prstGeom>
        </p:spPr>
      </p:pic>
    </p:spTree>
    <p:extLst>
      <p:ext uri="{BB962C8B-B14F-4D97-AF65-F5344CB8AC3E}">
        <p14:creationId xmlns:p14="http://schemas.microsoft.com/office/powerpoint/2010/main" val="1721047273"/>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7335"/>
          <p:cNvPicPr>
            <a:picLocks noGrp="1" noChangeAspect="1" noChangeArrowheads="1"/>
          </p:cNvPicPr>
          <p:nvPr>
            <p:ph sz="half" idx="2"/>
          </p:nvPr>
        </p:nvPicPr>
        <p:blipFill>
          <a:blip r:embed="rId3" cstate="print"/>
          <a:stretch>
            <a:fillRect/>
          </a:stretch>
        </p:blipFill>
        <p:spPr bwMode="auto">
          <a:xfrm>
            <a:off x="4629150" y="2168181"/>
            <a:ext cx="3886200" cy="3666226"/>
          </a:xfrm>
          <a:prstGeom prst="rect">
            <a:avLst/>
          </a:prstGeom>
          <a:noFill/>
          <a:ln w="9525">
            <a:noFill/>
            <a:miter lim="800000"/>
            <a:headEnd/>
            <a:tailEnd/>
          </a:ln>
        </p:spPr>
      </p:pic>
      <p:sp>
        <p:nvSpPr>
          <p:cNvPr id="86019" name="Rectangle 3"/>
          <p:cNvSpPr>
            <a:spLocks noGrp="1" noChangeArrowheads="1"/>
          </p:cNvSpPr>
          <p:nvPr>
            <p:ph sz="half" idx="1"/>
          </p:nvPr>
        </p:nvSpPr>
        <p:spPr>
          <a:xfrm>
            <a:off x="609600" y="1981200"/>
            <a:ext cx="3886200" cy="4023360"/>
          </a:xfrm>
        </p:spPr>
        <p:txBody>
          <a:bodyPr rtlCol="0">
            <a:normAutofit/>
          </a:bodyPr>
          <a:lstStyle/>
          <a:p>
            <a:pPr marL="109728" indent="0">
              <a:lnSpc>
                <a:spcPct val="90000"/>
              </a:lnSpc>
              <a:spcAft>
                <a:spcPts val="0"/>
              </a:spcAft>
              <a:buNone/>
              <a:defRPr/>
            </a:pPr>
            <a:r>
              <a:rPr lang="en-US" sz="2000" b="1" dirty="0">
                <a:latin typeface="Calibri" pitchFamily="34" charset="0"/>
              </a:rPr>
              <a:t>In persons with right dominant </a:t>
            </a:r>
            <a:r>
              <a:rPr lang="en-CA" sz="2000" b="1" dirty="0">
                <a:latin typeface="Calibri" pitchFamily="34" charset="0"/>
              </a:rPr>
              <a:t>coronary artery heart (90% of population) the commonly affected blood vessels are:</a:t>
            </a:r>
          </a:p>
          <a:p>
            <a:pPr marL="452628" indent="-342900">
              <a:lnSpc>
                <a:spcPct val="90000"/>
              </a:lnSpc>
              <a:spcAft>
                <a:spcPts val="0"/>
              </a:spcAft>
              <a:buFont typeface="Arial" panose="020B0604020202020204" pitchFamily="34" charset="0"/>
              <a:buChar char="•"/>
              <a:defRPr/>
            </a:pPr>
            <a:r>
              <a:rPr lang="en-US" sz="2000" dirty="0">
                <a:latin typeface="Calibri" pitchFamily="34" charset="0"/>
              </a:rPr>
              <a:t>Left anterior descending artery (40-50%)</a:t>
            </a:r>
          </a:p>
          <a:p>
            <a:pPr marL="452628" indent="-342900" eaLnBrk="1" fontAlgn="auto" hangingPunct="1">
              <a:lnSpc>
                <a:spcPct val="90000"/>
              </a:lnSpc>
              <a:spcAft>
                <a:spcPts val="0"/>
              </a:spcAft>
              <a:buFont typeface="Arial" panose="020B0604020202020204" pitchFamily="34" charset="0"/>
              <a:buChar char="•"/>
              <a:defRPr/>
            </a:pPr>
            <a:r>
              <a:rPr lang="en-US" sz="2000" dirty="0">
                <a:latin typeface="Calibri" pitchFamily="34" charset="0"/>
              </a:rPr>
              <a:t>Right coronary artery (30-40%)</a:t>
            </a:r>
          </a:p>
          <a:p>
            <a:pPr marL="452628" indent="-342900" eaLnBrk="1" fontAlgn="auto" hangingPunct="1">
              <a:lnSpc>
                <a:spcPct val="90000"/>
              </a:lnSpc>
              <a:spcAft>
                <a:spcPts val="0"/>
              </a:spcAft>
              <a:buFont typeface="Arial" panose="020B0604020202020204" pitchFamily="34" charset="0"/>
              <a:buChar char="•"/>
              <a:defRPr/>
            </a:pPr>
            <a:r>
              <a:rPr lang="en-US" sz="2000" dirty="0">
                <a:latin typeface="Calibri" pitchFamily="34" charset="0"/>
              </a:rPr>
              <a:t>Left circumflex artery (about 20%)</a:t>
            </a:r>
          </a:p>
        </p:txBody>
      </p:sp>
      <p:sp>
        <p:nvSpPr>
          <p:cNvPr id="68610" name="Rectangle 2"/>
          <p:cNvSpPr>
            <a:spLocks noGrp="1" noChangeArrowheads="1"/>
          </p:cNvSpPr>
          <p:nvPr>
            <p:ph type="title"/>
          </p:nvPr>
        </p:nvSpPr>
        <p:spPr>
          <a:xfrm>
            <a:off x="754380" y="228600"/>
            <a:ext cx="7543800" cy="1450757"/>
          </a:xfrm>
        </p:spPr>
        <p:txBody>
          <a:bodyPr>
            <a:normAutofit/>
          </a:bodyPr>
          <a:lstStyle/>
          <a:p>
            <a:pPr eaLnBrk="1" fontAlgn="auto" hangingPunct="1">
              <a:spcAft>
                <a:spcPts val="0"/>
              </a:spcAft>
              <a:defRPr/>
            </a:pPr>
            <a:br>
              <a:rPr lang="en-US" sz="3200" b="1" dirty="0">
                <a:latin typeface="Calibri" pitchFamily="34" charset="0"/>
              </a:rPr>
            </a:br>
            <a:r>
              <a:rPr lang="en-US" sz="2000" b="1" dirty="0">
                <a:latin typeface="Calibri" pitchFamily="34" charset="0"/>
              </a:rPr>
              <a:t>The commonly affected coronary vessel in MI</a:t>
            </a:r>
          </a:p>
        </p:txBody>
      </p:sp>
    </p:spTree>
    <p:extLst>
      <p:ext uri="{BB962C8B-B14F-4D97-AF65-F5344CB8AC3E}">
        <p14:creationId xmlns:p14="http://schemas.microsoft.com/office/powerpoint/2010/main" val="460056149"/>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fontAlgn="auto" hangingPunct="1">
              <a:spcAft>
                <a:spcPts val="0"/>
              </a:spcAft>
              <a:defRPr/>
            </a:pPr>
            <a:r>
              <a:rPr lang="en-US" dirty="0">
                <a:latin typeface="Calibri" pitchFamily="34" charset="0"/>
              </a:rPr>
              <a:t>Pathogenesis of MI</a:t>
            </a:r>
          </a:p>
        </p:txBody>
      </p:sp>
      <p:sp>
        <p:nvSpPr>
          <p:cNvPr id="32770" name="Rectangle 3"/>
          <p:cNvSpPr>
            <a:spLocks noGrp="1" noChangeArrowheads="1"/>
          </p:cNvSpPr>
          <p:nvPr>
            <p:ph idx="1"/>
          </p:nvPr>
        </p:nvSpPr>
        <p:spPr/>
        <p:txBody>
          <a:bodyPr>
            <a:normAutofit/>
          </a:bodyPr>
          <a:lstStyle/>
          <a:p>
            <a:pPr eaLnBrk="1" hangingPunct="1">
              <a:lnSpc>
                <a:spcPct val="90000"/>
              </a:lnSpc>
              <a:buNone/>
            </a:pPr>
            <a:r>
              <a:rPr lang="en-US" dirty="0">
                <a:latin typeface="Calibri" pitchFamily="34" charset="0"/>
              </a:rPr>
              <a:t>  </a:t>
            </a:r>
            <a:r>
              <a:rPr lang="en-US" sz="2400" dirty="0">
                <a:latin typeface="Calibri" pitchFamily="34" charset="0"/>
              </a:rPr>
              <a:t>Most common cause is thrombosis on a preexisting disrupted atherosclerotic plaque. In the typical case of MI, the following sequence of events usually occur: </a:t>
            </a:r>
          </a:p>
          <a:p>
            <a:pPr marL="457200" indent="-457200">
              <a:buFont typeface="+mj-lt"/>
              <a:buAutoNum type="arabicPeriod"/>
            </a:pPr>
            <a:r>
              <a:rPr lang="en-US" sz="2400" dirty="0">
                <a:latin typeface="Calibri" pitchFamily="34" charset="0"/>
              </a:rPr>
              <a:t>Acute plaque change (sudden change in the structure of an atheromatous plaque e.g. disruption, ulceration, rupture or </a:t>
            </a:r>
            <a:r>
              <a:rPr lang="en-US" sz="2400" dirty="0" err="1">
                <a:latin typeface="Calibri" pitchFamily="34" charset="0"/>
              </a:rPr>
              <a:t>intraplaque</a:t>
            </a:r>
            <a:r>
              <a:rPr lang="en-US" sz="2400" dirty="0">
                <a:latin typeface="Calibri" pitchFamily="34" charset="0"/>
              </a:rPr>
              <a:t> hemorrhage). </a:t>
            </a:r>
          </a:p>
          <a:p>
            <a:pPr marL="457200" indent="-457200" eaLnBrk="1" hangingPunct="1">
              <a:lnSpc>
                <a:spcPct val="90000"/>
              </a:lnSpc>
              <a:buFont typeface="+mj-lt"/>
              <a:buAutoNum type="arabicPeriod"/>
            </a:pPr>
            <a:r>
              <a:rPr lang="en-US" sz="2400" dirty="0">
                <a:latin typeface="Calibri" pitchFamily="34" charset="0"/>
              </a:rPr>
              <a:t>Exposure of the </a:t>
            </a:r>
            <a:r>
              <a:rPr lang="en-US" sz="2400" dirty="0" err="1">
                <a:latin typeface="Calibri" pitchFamily="34" charset="0"/>
              </a:rPr>
              <a:t>thrombogenic</a:t>
            </a:r>
            <a:r>
              <a:rPr lang="en-US" sz="2400" dirty="0">
                <a:latin typeface="Calibri" pitchFamily="34" charset="0"/>
              </a:rPr>
              <a:t> </a:t>
            </a:r>
            <a:r>
              <a:rPr lang="en-US" sz="2400" dirty="0" err="1">
                <a:latin typeface="Calibri" pitchFamily="34" charset="0"/>
              </a:rPr>
              <a:t>subendothelial</a:t>
            </a:r>
            <a:r>
              <a:rPr lang="en-US" sz="2400" dirty="0">
                <a:latin typeface="Calibri" pitchFamily="34" charset="0"/>
              </a:rPr>
              <a:t>  basement membrane resulting in thrombus formation.</a:t>
            </a:r>
          </a:p>
          <a:p>
            <a:pPr marL="457200" indent="-457200" eaLnBrk="1" hangingPunct="1">
              <a:lnSpc>
                <a:spcPct val="90000"/>
              </a:lnSpc>
              <a:buFont typeface="+mj-lt"/>
              <a:buAutoNum type="arabicPeriod"/>
            </a:pPr>
            <a:r>
              <a:rPr lang="en-US" sz="2400" dirty="0">
                <a:latin typeface="Calibri" pitchFamily="34" charset="0"/>
              </a:rPr>
              <a:t>Frequently within minutes, the thrombus evolves to completely occlude the lumen of the coronary vessel.</a:t>
            </a:r>
          </a:p>
          <a:p>
            <a:pPr marL="457200" indent="-457200" eaLnBrk="1" hangingPunct="1">
              <a:lnSpc>
                <a:spcPct val="90000"/>
              </a:lnSpc>
              <a:buFont typeface="+mj-lt"/>
              <a:buAutoNum type="arabicPeriod"/>
            </a:pPr>
            <a:endParaRPr lang="en-US" dirty="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581192" y="2057401"/>
            <a:ext cx="7989752" cy="3801398"/>
          </a:xfrm>
        </p:spPr>
        <p:txBody>
          <a:bodyPr>
            <a:normAutofit fontScale="85000" lnSpcReduction="20000"/>
          </a:bodyPr>
          <a:lstStyle/>
          <a:p>
            <a:pPr lvl="1">
              <a:buFont typeface="Wingdings" panose="05000000000000000000" pitchFamily="2" charset="2"/>
              <a:buChar char="§"/>
            </a:pPr>
            <a:r>
              <a:rPr lang="en-US" sz="2600" dirty="0">
                <a:latin typeface="Calibri" panose="020F0502020204030204" pitchFamily="34" charset="0"/>
              </a:rPr>
              <a:t>Severe ischemia lasting at least 20 to 40 minutes causes </a:t>
            </a:r>
            <a:r>
              <a:rPr lang="en-US" sz="2600" i="1" dirty="0">
                <a:latin typeface="Calibri" panose="020F0502020204030204" pitchFamily="34" charset="0"/>
              </a:rPr>
              <a:t>irreversible</a:t>
            </a:r>
            <a:r>
              <a:rPr lang="en-US" sz="2600" dirty="0">
                <a:latin typeface="Calibri" panose="020F0502020204030204" pitchFamily="34" charset="0"/>
              </a:rPr>
              <a:t> injury and myocardial necrosis on the ultrastructural level (on electron microscopy). </a:t>
            </a:r>
          </a:p>
          <a:p>
            <a:pPr lvl="1">
              <a:buFont typeface="Wingdings" panose="05000000000000000000" pitchFamily="2" charset="2"/>
              <a:buChar char="§"/>
            </a:pPr>
            <a:endParaRPr lang="en-US" sz="2600" dirty="0">
              <a:latin typeface="Calibri" panose="020F0502020204030204" pitchFamily="34" charset="0"/>
            </a:endParaRPr>
          </a:p>
          <a:p>
            <a:pPr lvl="1">
              <a:buFont typeface="Wingdings" panose="05000000000000000000" pitchFamily="2" charset="2"/>
              <a:buChar char="§"/>
            </a:pPr>
            <a:r>
              <a:rPr lang="en-US" sz="2600" dirty="0">
                <a:latin typeface="Calibri" panose="020F0502020204030204" pitchFamily="34" charset="0"/>
              </a:rPr>
              <a:t>Myocardial necrosis mostly starts in the sub-endocardial region (because it is less perfused and has high intramural pressure).</a:t>
            </a:r>
          </a:p>
          <a:p>
            <a:pPr lvl="1">
              <a:buFont typeface="Wingdings" panose="05000000000000000000" pitchFamily="2" charset="2"/>
              <a:buChar char="§"/>
            </a:pPr>
            <a:endParaRPr lang="en-US" sz="2600" dirty="0">
              <a:latin typeface="Calibri" panose="020F0502020204030204" pitchFamily="34" charset="0"/>
            </a:endParaRPr>
          </a:p>
          <a:p>
            <a:pPr lvl="1">
              <a:buFont typeface="Wingdings" panose="05000000000000000000" pitchFamily="2" charset="2"/>
              <a:buChar char="§"/>
            </a:pPr>
            <a:r>
              <a:rPr lang="en-US" sz="2600" dirty="0">
                <a:latin typeface="Calibri" panose="020F0502020204030204" pitchFamily="34" charset="0"/>
              </a:rPr>
              <a:t>The full size of the infarct is usually determined within 3-6 hours of the onset of severe myocardial ischemia. During this period, lysis of the thrombus by treatment with streptokinase or tissue plasminogen activator, may limit the size of the infarct. So any intervention in this time frame can potentially limit the final extent of necrosis. </a:t>
            </a:r>
            <a:endParaRPr lang="en-US" dirty="0">
              <a:latin typeface="Calibri" panose="020F0502020204030204" pitchFamily="34" charset="0"/>
            </a:endParaRPr>
          </a:p>
        </p:txBody>
      </p:sp>
      <p:sp>
        <p:nvSpPr>
          <p:cNvPr id="66562" name="Rectangle 2"/>
          <p:cNvSpPr>
            <a:spLocks noGrp="1" noChangeArrowheads="1"/>
          </p:cNvSpPr>
          <p:nvPr>
            <p:ph type="title"/>
          </p:nvPr>
        </p:nvSpPr>
        <p:spPr/>
        <p:txBody>
          <a:bodyPr>
            <a:normAutofit/>
          </a:bodyPr>
          <a:lstStyle/>
          <a:p>
            <a:pPr eaLnBrk="1" fontAlgn="auto" hangingPunct="1">
              <a:spcAft>
                <a:spcPts val="0"/>
              </a:spcAft>
              <a:defRPr/>
            </a:pPr>
            <a:r>
              <a:rPr lang="en-US" dirty="0">
                <a:latin typeface="Calibri" pitchFamily="34" charset="0"/>
              </a:rPr>
              <a:t>Pathogenesis of MI</a:t>
            </a: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p:txBody>
          <a:bodyPr/>
          <a:lstStyle/>
          <a:p>
            <a:pPr eaLnBrk="1" hangingPunct="1"/>
            <a:endParaRPr lang="en-CA"/>
          </a:p>
        </p:txBody>
      </p:sp>
      <p:sp>
        <p:nvSpPr>
          <p:cNvPr id="26626" name="Title 1"/>
          <p:cNvSpPr>
            <a:spLocks noGrp="1"/>
          </p:cNvSpPr>
          <p:nvPr>
            <p:ph type="title"/>
          </p:nvPr>
        </p:nvSpPr>
        <p:spPr/>
        <p:txBody>
          <a:bodyPr/>
          <a:lstStyle/>
          <a:p>
            <a:pPr eaLnBrk="1" hangingPunct="1"/>
            <a:endParaRPr lang="en-CA" dirty="0">
              <a:latin typeface="Calibri" pitchFamily="34" charset="0"/>
            </a:endParaRPr>
          </a:p>
        </p:txBody>
      </p:sp>
      <p:pic>
        <p:nvPicPr>
          <p:cNvPr id="26628" name="Picture 2" descr="http://www.robbinspathology.com/common/showimage.cfm?type=f&amp;ThisFigFile=S01871-012-f018a.jpg"/>
          <p:cNvPicPr>
            <a:picLocks noChangeAspect="1" noChangeArrowheads="1"/>
          </p:cNvPicPr>
          <p:nvPr/>
        </p:nvPicPr>
        <p:blipFill>
          <a:blip r:embed="rId3" cstate="print"/>
          <a:srcRect/>
          <a:stretch>
            <a:fillRect/>
          </a:stretch>
        </p:blipFill>
        <p:spPr bwMode="auto">
          <a:xfrm>
            <a:off x="304800" y="381000"/>
            <a:ext cx="8667750" cy="6172200"/>
          </a:xfrm>
          <a:prstGeom prst="rect">
            <a:avLst/>
          </a:prstGeom>
          <a:noFill/>
          <a:ln w="9525">
            <a:noFill/>
            <a:miter lim="800000"/>
            <a:headEnd/>
            <a:tailEnd/>
          </a:ln>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342900" y="1981200"/>
            <a:ext cx="8458200" cy="4810380"/>
          </a:xfrm>
        </p:spPr>
        <p:txBody>
          <a:bodyPr>
            <a:normAutofit/>
          </a:bodyPr>
          <a:lstStyle/>
          <a:p>
            <a:pPr eaLnBrk="1" hangingPunct="1">
              <a:lnSpc>
                <a:spcPct val="90000"/>
              </a:lnSpc>
              <a:buNone/>
            </a:pPr>
            <a:r>
              <a:rPr lang="en-US" dirty="0">
                <a:latin typeface="Calibri" pitchFamily="34" charset="0"/>
              </a:rPr>
              <a:t>   </a:t>
            </a:r>
            <a:r>
              <a:rPr lang="en-US" sz="2400" dirty="0">
                <a:latin typeface="Calibri" pitchFamily="34" charset="0"/>
              </a:rPr>
              <a:t>The precise location, size, and specific morphologic features of an acute myocardial infarct depend on: </a:t>
            </a:r>
          </a:p>
          <a:p>
            <a:pPr marL="623887" indent="-514350" eaLnBrk="1" hangingPunct="1">
              <a:lnSpc>
                <a:spcPct val="90000"/>
              </a:lnSpc>
              <a:buFont typeface="+mj-lt"/>
              <a:buAutoNum type="arabicPeriod"/>
            </a:pPr>
            <a:r>
              <a:rPr lang="en-US" sz="2400" dirty="0">
                <a:latin typeface="Calibri" pitchFamily="34" charset="0"/>
              </a:rPr>
              <a:t>The location, severity, and rate of development of coronary atherosclerotic obstructions </a:t>
            </a:r>
          </a:p>
          <a:p>
            <a:pPr marL="623887" indent="-514350" eaLnBrk="1" hangingPunct="1">
              <a:lnSpc>
                <a:spcPct val="90000"/>
              </a:lnSpc>
              <a:buFont typeface="+mj-lt"/>
              <a:buAutoNum type="arabicPeriod"/>
            </a:pPr>
            <a:r>
              <a:rPr lang="en-US" sz="2400" dirty="0">
                <a:latin typeface="Calibri" pitchFamily="34" charset="0"/>
              </a:rPr>
              <a:t>The size of the area supplied by the obstructed vessels </a:t>
            </a:r>
          </a:p>
          <a:p>
            <a:pPr marL="623887" indent="-514350" eaLnBrk="1" hangingPunct="1">
              <a:lnSpc>
                <a:spcPct val="90000"/>
              </a:lnSpc>
              <a:buFont typeface="+mj-lt"/>
              <a:buAutoNum type="arabicPeriod"/>
            </a:pPr>
            <a:r>
              <a:rPr lang="en-US" sz="2400" dirty="0">
                <a:latin typeface="Calibri" pitchFamily="34" charset="0"/>
              </a:rPr>
              <a:t>The duration of the occlusion </a:t>
            </a:r>
          </a:p>
          <a:p>
            <a:pPr marL="623887" indent="-514350" eaLnBrk="1" hangingPunct="1">
              <a:buFont typeface="+mj-lt"/>
              <a:buAutoNum type="arabicPeriod"/>
            </a:pPr>
            <a:r>
              <a:rPr lang="en-US" sz="2400" dirty="0">
                <a:latin typeface="Calibri" pitchFamily="34" charset="0"/>
              </a:rPr>
              <a:t>The oxygen needs of the myocardium at risk </a:t>
            </a:r>
          </a:p>
          <a:p>
            <a:pPr marL="623887" indent="-514350" eaLnBrk="1" hangingPunct="1">
              <a:buFont typeface="+mj-lt"/>
              <a:buAutoNum type="arabicPeriod"/>
            </a:pPr>
            <a:r>
              <a:rPr lang="en-US" sz="2400" dirty="0">
                <a:latin typeface="Calibri" pitchFamily="34" charset="0"/>
              </a:rPr>
              <a:t>The extent of collateral blood vessels </a:t>
            </a:r>
          </a:p>
          <a:p>
            <a:pPr marL="623887" indent="-514350" eaLnBrk="1" hangingPunct="1">
              <a:buFont typeface="+mj-lt"/>
              <a:buAutoNum type="arabicPeriod"/>
            </a:pPr>
            <a:r>
              <a:rPr lang="en-US" sz="2400" dirty="0">
                <a:latin typeface="Calibri" pitchFamily="34" charset="0"/>
              </a:rPr>
              <a:t>Other factors, such as blood vessel spasm, alterations in blood pressure, heart rate, and cardiac rhythm. </a:t>
            </a:r>
          </a:p>
          <a:p>
            <a:pPr marL="623887" indent="-514350" eaLnBrk="1" hangingPunct="1">
              <a:buFont typeface="+mj-lt"/>
              <a:buAutoNum type="arabicPeriod"/>
            </a:pPr>
            <a:r>
              <a:rPr lang="en-US" sz="2400" dirty="0">
                <a:latin typeface="Calibri" pitchFamily="34" charset="0"/>
              </a:rPr>
              <a:t>In addition reperfusion may limit the size of the infarct.</a:t>
            </a:r>
          </a:p>
          <a:p>
            <a:pPr marL="623887" indent="-514350" eaLnBrk="1" hangingPunct="1">
              <a:lnSpc>
                <a:spcPct val="90000"/>
              </a:lnSpc>
              <a:buFont typeface="+mj-lt"/>
              <a:buAutoNum type="arabicPeriod"/>
            </a:pPr>
            <a:endParaRPr lang="en-US" dirty="0">
              <a:latin typeface="Calibri" pitchFamily="34" charset="0"/>
            </a:endParaRPr>
          </a:p>
        </p:txBody>
      </p:sp>
      <p:sp>
        <p:nvSpPr>
          <p:cNvPr id="70658" name="Rectangle 2"/>
          <p:cNvSpPr>
            <a:spLocks noGrp="1" noChangeArrowheads="1"/>
          </p:cNvSpPr>
          <p:nvPr>
            <p:ph type="title"/>
          </p:nvPr>
        </p:nvSpPr>
        <p:spPr>
          <a:xfrm>
            <a:off x="914400" y="838200"/>
            <a:ext cx="7132320" cy="523240"/>
          </a:xfrm>
        </p:spPr>
        <p:txBody>
          <a:bodyPr>
            <a:normAutofit fontScale="90000"/>
          </a:bodyPr>
          <a:lstStyle/>
          <a:p>
            <a:pPr eaLnBrk="1" fontAlgn="auto" hangingPunct="1">
              <a:spcAft>
                <a:spcPts val="0"/>
              </a:spcAft>
              <a:defRPr/>
            </a:pPr>
            <a:r>
              <a:rPr lang="en-US" dirty="0">
                <a:latin typeface="Calibri" pitchFamily="34" charset="0"/>
              </a:rPr>
              <a:t>Pathogenesis of MI</a:t>
            </a: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91200" y="2259204"/>
            <a:ext cx="2819400" cy="3160308"/>
          </a:xfrm>
          <a:prstGeom prst="rect">
            <a:avLst/>
          </a:prstGeom>
        </p:spPr>
      </p:pic>
      <p:pic>
        <p:nvPicPr>
          <p:cNvPr id="3" name="Picture 2"/>
          <p:cNvPicPr>
            <a:picLocks noChangeAspect="1"/>
          </p:cNvPicPr>
          <p:nvPr/>
        </p:nvPicPr>
        <p:blipFill>
          <a:blip r:embed="rId3"/>
          <a:stretch>
            <a:fillRect/>
          </a:stretch>
        </p:blipFill>
        <p:spPr>
          <a:xfrm>
            <a:off x="381000" y="1941352"/>
            <a:ext cx="3962400" cy="1905194"/>
          </a:xfrm>
          <a:prstGeom prst="rect">
            <a:avLst/>
          </a:prstGeom>
        </p:spPr>
      </p:pic>
      <p:pic>
        <p:nvPicPr>
          <p:cNvPr id="4" name="Picture 3"/>
          <p:cNvPicPr>
            <a:picLocks noChangeAspect="1"/>
          </p:cNvPicPr>
          <p:nvPr/>
        </p:nvPicPr>
        <p:blipFill>
          <a:blip r:embed="rId4"/>
          <a:stretch>
            <a:fillRect/>
          </a:stretch>
        </p:blipFill>
        <p:spPr>
          <a:xfrm>
            <a:off x="2438400" y="3873810"/>
            <a:ext cx="2927079" cy="3091405"/>
          </a:xfrm>
          <a:prstGeom prst="rect">
            <a:avLst/>
          </a:prstGeom>
        </p:spPr>
      </p:pic>
      <p:sp>
        <p:nvSpPr>
          <p:cNvPr id="5" name="Title 4"/>
          <p:cNvSpPr>
            <a:spLocks noGrp="1"/>
          </p:cNvSpPr>
          <p:nvPr>
            <p:ph type="title"/>
          </p:nvPr>
        </p:nvSpPr>
        <p:spPr>
          <a:xfrm>
            <a:off x="685800" y="304800"/>
            <a:ext cx="7543800" cy="1450757"/>
          </a:xfrm>
        </p:spPr>
        <p:txBody>
          <a:bodyPr/>
          <a:lstStyle/>
          <a:p>
            <a:r>
              <a:rPr lang="en-US" dirty="0"/>
              <a:t>Collateral circulation</a:t>
            </a:r>
          </a:p>
        </p:txBody>
      </p:sp>
    </p:spTree>
    <p:extLst>
      <p:ext uri="{BB962C8B-B14F-4D97-AF65-F5344CB8AC3E}">
        <p14:creationId xmlns:p14="http://schemas.microsoft.com/office/powerpoint/2010/main" val="1604312511"/>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p:txBody>
          <a:bodyPr>
            <a:normAutofit/>
          </a:bodyPr>
          <a:lstStyle/>
          <a:p>
            <a:pPr eaLnBrk="1" hangingPunct="1"/>
            <a:r>
              <a:rPr lang="en-US" sz="2400" b="1" u="sng" dirty="0">
                <a:latin typeface="Calibri" pitchFamily="34" charset="0"/>
              </a:rPr>
              <a:t>TYPES:</a:t>
            </a:r>
          </a:p>
          <a:p>
            <a:pPr lvl="1">
              <a:buFont typeface="Wingdings" panose="05000000000000000000" pitchFamily="2" charset="2"/>
              <a:buChar char="§"/>
            </a:pPr>
            <a:r>
              <a:rPr lang="en-US" sz="2400" b="1" dirty="0" err="1">
                <a:latin typeface="Calibri" pitchFamily="34" charset="0"/>
              </a:rPr>
              <a:t>Transmural</a:t>
            </a:r>
            <a:r>
              <a:rPr lang="en-US" sz="2400" b="1" dirty="0">
                <a:latin typeface="Calibri" pitchFamily="34" charset="0"/>
              </a:rPr>
              <a:t>: </a:t>
            </a:r>
            <a:r>
              <a:rPr lang="en-US" sz="2400" dirty="0">
                <a:latin typeface="Calibri" pitchFamily="34" charset="0"/>
              </a:rPr>
              <a:t>Full thickness (&gt;50% of the wall)</a:t>
            </a:r>
          </a:p>
          <a:p>
            <a:pPr lvl="1">
              <a:buFont typeface="Wingdings" panose="05000000000000000000" pitchFamily="2" charset="2"/>
              <a:buChar char="§"/>
            </a:pPr>
            <a:r>
              <a:rPr lang="en-US" sz="2400" b="1" dirty="0" err="1">
                <a:latin typeface="Calibri" pitchFamily="34" charset="0"/>
              </a:rPr>
              <a:t>Subendocardial</a:t>
            </a:r>
            <a:r>
              <a:rPr lang="en-US" sz="2400" b="1" dirty="0">
                <a:latin typeface="Calibri" pitchFamily="34" charset="0"/>
              </a:rPr>
              <a:t>: </a:t>
            </a:r>
            <a:r>
              <a:rPr lang="en-US" sz="2400" dirty="0">
                <a:latin typeface="Calibri" pitchFamily="34" charset="0"/>
              </a:rPr>
              <a:t>Inner 1/3 of myocardium</a:t>
            </a:r>
          </a:p>
          <a:p>
            <a:r>
              <a:rPr lang="en-US" sz="2400" b="1" u="sng" dirty="0">
                <a:latin typeface="Calibri" pitchFamily="34" charset="0"/>
              </a:rPr>
              <a:t>MORPHOLOGY:</a:t>
            </a:r>
          </a:p>
          <a:p>
            <a:pPr lvl="1"/>
            <a:r>
              <a:rPr lang="en-US" sz="2400" dirty="0">
                <a:latin typeface="Calibri" pitchFamily="34" charset="0"/>
              </a:rPr>
              <a:t>Begins with </a:t>
            </a:r>
            <a:r>
              <a:rPr lang="en-US" sz="2400" dirty="0" err="1">
                <a:latin typeface="Calibri" pitchFamily="34" charset="0"/>
              </a:rPr>
              <a:t>coagulative</a:t>
            </a:r>
            <a:r>
              <a:rPr lang="en-US" sz="2400" dirty="0">
                <a:latin typeface="Calibri" pitchFamily="34" charset="0"/>
              </a:rPr>
              <a:t> necrosis and inflammation (initially mainly neutrophils and later macrophages).</a:t>
            </a:r>
          </a:p>
          <a:p>
            <a:pPr lvl="1"/>
            <a:r>
              <a:rPr lang="en-US" sz="2400" dirty="0">
                <a:latin typeface="Calibri" pitchFamily="34" charset="0"/>
              </a:rPr>
              <a:t>Followed by formation of granulation tissue.</a:t>
            </a:r>
          </a:p>
          <a:p>
            <a:pPr lvl="1"/>
            <a:r>
              <a:rPr lang="en-US" sz="2400" dirty="0">
                <a:latin typeface="Calibri" pitchFamily="34" charset="0"/>
              </a:rPr>
              <a:t>Heals by formation of a fibrous scar.</a:t>
            </a:r>
          </a:p>
          <a:p>
            <a:pPr marL="201168" lvl="1" indent="0" eaLnBrk="1" hangingPunct="1">
              <a:buNone/>
            </a:pPr>
            <a:endParaRPr lang="en-US" dirty="0">
              <a:latin typeface="Calibri" pitchFamily="34" charset="0"/>
            </a:endParaRPr>
          </a:p>
          <a:p>
            <a:pPr lvl="1" eaLnBrk="1" hangingPunct="1">
              <a:buNone/>
            </a:pPr>
            <a:endParaRPr lang="en-CA" dirty="0">
              <a:latin typeface="Calibri" pitchFamily="34" charset="0"/>
            </a:endParaRPr>
          </a:p>
        </p:txBody>
      </p:sp>
      <p:sp>
        <p:nvSpPr>
          <p:cNvPr id="16386" name="Title 1"/>
          <p:cNvSpPr>
            <a:spLocks noGrp="1"/>
          </p:cNvSpPr>
          <p:nvPr>
            <p:ph type="title"/>
          </p:nvPr>
        </p:nvSpPr>
        <p:spPr/>
        <p:txBody>
          <a:bodyPr>
            <a:normAutofit/>
          </a:bodyPr>
          <a:lstStyle/>
          <a:p>
            <a:pPr eaLnBrk="1" hangingPunct="1"/>
            <a:r>
              <a:rPr lang="en-US" dirty="0">
                <a:latin typeface="Calibri" pitchFamily="34" charset="0"/>
              </a:rPr>
              <a:t>Ischemic Heart Disease </a:t>
            </a:r>
            <a:br>
              <a:rPr lang="en-US" dirty="0">
                <a:latin typeface="Calibri" pitchFamily="34" charset="0"/>
              </a:rPr>
            </a:br>
            <a:r>
              <a:rPr lang="en-US" dirty="0">
                <a:latin typeface="Calibri" pitchFamily="34" charset="0"/>
              </a:rPr>
              <a:t>MI types and morphology</a:t>
            </a:r>
            <a:endParaRPr lang="en-CA" dirty="0">
              <a:latin typeface="Calibri" pitchFamily="34" charset="0"/>
            </a:endParaRP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87"/>
          <p:cNvGraphicFramePr>
            <a:graphicFrameLocks noGrp="1"/>
          </p:cNvGraphicFramePr>
          <p:nvPr>
            <p:ph/>
            <p:extLst>
              <p:ext uri="{D42A27DB-BD31-4B8C-83A1-F6EECF244321}">
                <p14:modId xmlns:p14="http://schemas.microsoft.com/office/powerpoint/2010/main" val="2472266435"/>
              </p:ext>
            </p:extLst>
          </p:nvPr>
        </p:nvGraphicFramePr>
        <p:xfrm>
          <a:off x="914400" y="1828800"/>
          <a:ext cx="7467599" cy="4038600"/>
        </p:xfrm>
        <a:graphic>
          <a:graphicData uri="http://schemas.openxmlformats.org/drawingml/2006/table">
            <a:tbl>
              <a:tblPr/>
              <a:tblGrid>
                <a:gridCol w="978935">
                  <a:extLst>
                    <a:ext uri="{9D8B030D-6E8A-4147-A177-3AD203B41FA5}">
                      <a16:colId xmlns:a16="http://schemas.microsoft.com/office/drawing/2014/main" val="20000"/>
                    </a:ext>
                  </a:extLst>
                </a:gridCol>
                <a:gridCol w="2967397">
                  <a:extLst>
                    <a:ext uri="{9D8B030D-6E8A-4147-A177-3AD203B41FA5}">
                      <a16:colId xmlns:a16="http://schemas.microsoft.com/office/drawing/2014/main" val="20001"/>
                    </a:ext>
                  </a:extLst>
                </a:gridCol>
                <a:gridCol w="3521267">
                  <a:extLst>
                    <a:ext uri="{9D8B030D-6E8A-4147-A177-3AD203B41FA5}">
                      <a16:colId xmlns:a16="http://schemas.microsoft.com/office/drawing/2014/main" val="20002"/>
                    </a:ext>
                  </a:extLst>
                </a:gridCol>
              </a:tblGrid>
              <a:tr h="684508">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400" b="0" i="0" u="none" strike="noStrike" cap="none" normalizeH="0" baseline="0" dirty="0">
                          <a:ln>
                            <a:noFill/>
                          </a:ln>
                          <a:solidFill>
                            <a:srgbClr val="000000"/>
                          </a:solidFill>
                          <a:effectLst/>
                          <a:latin typeface="Calibri" pitchFamily="34" charset="0"/>
                        </a:rPr>
                        <a:t>Time</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400" b="0" i="0" u="none" strike="noStrike" cap="none" normalizeH="0" baseline="0" dirty="0">
                          <a:ln>
                            <a:noFill/>
                          </a:ln>
                          <a:solidFill>
                            <a:srgbClr val="000000"/>
                          </a:solidFill>
                          <a:effectLst/>
                          <a:latin typeface="Calibri" pitchFamily="34" charset="0"/>
                        </a:rPr>
                        <a:t>Gross changes</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400" b="0" i="0" u="none" strike="noStrike" cap="none" normalizeH="0" baseline="0" dirty="0">
                          <a:ln>
                            <a:noFill/>
                          </a:ln>
                          <a:solidFill>
                            <a:srgbClr val="000000"/>
                          </a:solidFill>
                          <a:effectLst/>
                          <a:latin typeface="Calibri" pitchFamily="34" charset="0"/>
                        </a:rPr>
                        <a:t>Microscopic changes</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4930">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a:ln>
                            <a:noFill/>
                          </a:ln>
                          <a:solidFill>
                            <a:srgbClr val="000000"/>
                          </a:solidFill>
                          <a:effectLst/>
                          <a:latin typeface="Calibri" pitchFamily="34" charset="0"/>
                        </a:rPr>
                        <a:t>0-4h</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a:ln>
                            <a:noFill/>
                          </a:ln>
                          <a:solidFill>
                            <a:srgbClr val="000000"/>
                          </a:solidFill>
                          <a:effectLst/>
                          <a:latin typeface="Calibri" pitchFamily="34" charset="0"/>
                        </a:rPr>
                        <a:t>None</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a:ln>
                            <a:noFill/>
                          </a:ln>
                          <a:solidFill>
                            <a:srgbClr val="000000"/>
                          </a:solidFill>
                          <a:effectLst/>
                          <a:latin typeface="Calibri" pitchFamily="34" charset="0"/>
                        </a:rPr>
                        <a:t>None</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1"/>
                  </a:ext>
                </a:extLst>
              </a:tr>
              <a:tr h="444930">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a:ln>
                            <a:noFill/>
                          </a:ln>
                          <a:solidFill>
                            <a:srgbClr val="000000"/>
                          </a:solidFill>
                          <a:effectLst/>
                          <a:latin typeface="Calibri" pitchFamily="34" charset="0"/>
                        </a:rPr>
                        <a:t>4-12h</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a:ln>
                            <a:noFill/>
                          </a:ln>
                          <a:solidFill>
                            <a:srgbClr val="000000"/>
                          </a:solidFill>
                          <a:effectLst/>
                          <a:latin typeface="Calibri" pitchFamily="34" charset="0"/>
                        </a:rPr>
                        <a:t>Mottling</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a:ln>
                            <a:noFill/>
                          </a:ln>
                          <a:solidFill>
                            <a:srgbClr val="000000"/>
                          </a:solidFill>
                          <a:effectLst/>
                          <a:latin typeface="Calibri" pitchFamily="34" charset="0"/>
                        </a:rPr>
                        <a:t>Coagulation necrosis</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87186">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a:ln>
                            <a:noFill/>
                          </a:ln>
                          <a:solidFill>
                            <a:srgbClr val="000000"/>
                          </a:solidFill>
                          <a:effectLst/>
                          <a:latin typeface="Calibri" pitchFamily="34" charset="0"/>
                        </a:rPr>
                        <a:t>12-24h</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a:ln>
                            <a:noFill/>
                          </a:ln>
                          <a:solidFill>
                            <a:srgbClr val="000000"/>
                          </a:solidFill>
                          <a:effectLst/>
                          <a:latin typeface="Calibri" pitchFamily="34" charset="0"/>
                        </a:rPr>
                        <a:t>Mottling</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a:ln>
                            <a:noFill/>
                          </a:ln>
                          <a:solidFill>
                            <a:srgbClr val="000000"/>
                          </a:solidFill>
                          <a:effectLst/>
                          <a:latin typeface="Calibri" pitchFamily="34" charset="0"/>
                        </a:rPr>
                        <a:t>More coagulation necrosis; </a:t>
                      </a:r>
                      <a:r>
                        <a:rPr kumimoji="0" lang="en-US" sz="2000" b="0" i="0" u="none" strike="noStrike" cap="none" normalizeH="0" baseline="0" dirty="0" err="1">
                          <a:ln>
                            <a:noFill/>
                          </a:ln>
                          <a:solidFill>
                            <a:srgbClr val="000000"/>
                          </a:solidFill>
                          <a:effectLst/>
                          <a:latin typeface="Calibri" pitchFamily="34" charset="0"/>
                        </a:rPr>
                        <a:t>neutrophils</a:t>
                      </a:r>
                      <a:r>
                        <a:rPr kumimoji="0" lang="en-US" sz="2000" b="0" i="0" u="none" strike="noStrike" cap="none" normalizeH="0" baseline="0" dirty="0">
                          <a:ln>
                            <a:noFill/>
                          </a:ln>
                          <a:solidFill>
                            <a:srgbClr val="000000"/>
                          </a:solidFill>
                          <a:effectLst/>
                          <a:latin typeface="Calibri" pitchFamily="34" charset="0"/>
                        </a:rPr>
                        <a:t> come in</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3"/>
                  </a:ext>
                </a:extLst>
              </a:tr>
              <a:tr h="787186">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a:ln>
                            <a:noFill/>
                          </a:ln>
                          <a:solidFill>
                            <a:srgbClr val="000000"/>
                          </a:solidFill>
                          <a:effectLst/>
                          <a:latin typeface="Calibri" pitchFamily="34" charset="0"/>
                        </a:rPr>
                        <a:t>1-7 d</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a:ln>
                            <a:noFill/>
                          </a:ln>
                          <a:solidFill>
                            <a:srgbClr val="000000"/>
                          </a:solidFill>
                          <a:effectLst/>
                          <a:latin typeface="Calibri" pitchFamily="34" charset="0"/>
                        </a:rPr>
                        <a:t>Yellow infarct center</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err="1">
                          <a:ln>
                            <a:noFill/>
                          </a:ln>
                          <a:solidFill>
                            <a:srgbClr val="000000"/>
                          </a:solidFill>
                          <a:effectLst/>
                          <a:latin typeface="Calibri" pitchFamily="34" charset="0"/>
                        </a:rPr>
                        <a:t>Neutrophils</a:t>
                      </a:r>
                      <a:r>
                        <a:rPr kumimoji="0" lang="en-US" sz="2000" b="0" i="0" u="none" strike="noStrike" cap="none" normalizeH="0" baseline="0" dirty="0">
                          <a:ln>
                            <a:noFill/>
                          </a:ln>
                          <a:solidFill>
                            <a:srgbClr val="000000"/>
                          </a:solidFill>
                          <a:effectLst/>
                          <a:latin typeface="Calibri" pitchFamily="34" charset="0"/>
                        </a:rPr>
                        <a:t> die, macrophages come to eat dead cells</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44930">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a:ln>
                            <a:noFill/>
                          </a:ln>
                          <a:solidFill>
                            <a:srgbClr val="000000"/>
                          </a:solidFill>
                          <a:effectLst/>
                          <a:latin typeface="Calibri" pitchFamily="34" charset="0"/>
                        </a:rPr>
                        <a:t>1-2 w</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a:ln>
                            <a:noFill/>
                          </a:ln>
                          <a:solidFill>
                            <a:srgbClr val="000000"/>
                          </a:solidFill>
                          <a:effectLst/>
                          <a:latin typeface="Calibri" pitchFamily="34" charset="0"/>
                        </a:rPr>
                        <a:t>Yellow center, red borders</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a:ln>
                            <a:noFill/>
                          </a:ln>
                          <a:solidFill>
                            <a:srgbClr val="000000"/>
                          </a:solidFill>
                          <a:effectLst/>
                          <a:latin typeface="Calibri" pitchFamily="34" charset="0"/>
                        </a:rPr>
                        <a:t>Granulation tissue</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5"/>
                  </a:ext>
                </a:extLst>
              </a:tr>
              <a:tr h="444930">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a:ln>
                            <a:noFill/>
                          </a:ln>
                          <a:solidFill>
                            <a:srgbClr val="000000"/>
                          </a:solidFill>
                          <a:effectLst/>
                          <a:latin typeface="Calibri" pitchFamily="34" charset="0"/>
                        </a:rPr>
                        <a:t>2-8 w</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a:ln>
                            <a:noFill/>
                          </a:ln>
                          <a:solidFill>
                            <a:srgbClr val="000000"/>
                          </a:solidFill>
                          <a:effectLst/>
                          <a:latin typeface="Calibri" pitchFamily="34" charset="0"/>
                        </a:rPr>
                        <a:t>Scar</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a:ln>
                            <a:noFill/>
                          </a:ln>
                          <a:solidFill>
                            <a:srgbClr val="000000"/>
                          </a:solidFill>
                          <a:effectLst/>
                          <a:latin typeface="Calibri" pitchFamily="34" charset="0"/>
                        </a:rPr>
                        <a:t>Collagen</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45092" name="Text Box 86"/>
          <p:cNvSpPr txBox="1">
            <a:spLocks noChangeArrowheads="1"/>
          </p:cNvSpPr>
          <p:nvPr/>
        </p:nvSpPr>
        <p:spPr bwMode="auto">
          <a:xfrm>
            <a:off x="609600" y="639763"/>
            <a:ext cx="7848600" cy="1077218"/>
          </a:xfrm>
          <a:prstGeom prst="rect">
            <a:avLst/>
          </a:prstGeom>
          <a:noFill/>
          <a:ln w="9525">
            <a:noFill/>
            <a:miter lim="800000"/>
            <a:headEnd/>
            <a:tailEnd/>
          </a:ln>
        </p:spPr>
        <p:txBody>
          <a:bodyPr>
            <a:spAutoFit/>
          </a:bodyPr>
          <a:lstStyle/>
          <a:p>
            <a:pPr marL="342900" indent="-342900" algn="ctr">
              <a:spcBef>
                <a:spcPct val="50000"/>
              </a:spcBef>
            </a:pPr>
            <a:r>
              <a:rPr lang="en-US" sz="3200" dirty="0">
                <a:solidFill>
                  <a:srgbClr val="000000"/>
                </a:solidFill>
              </a:rPr>
              <a:t>Summarized morphologic Changes in myocardial Infarction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heart lungs"/>
          <p:cNvPicPr>
            <a:picLocks noChangeAspect="1" noChangeArrowheads="1"/>
          </p:cNvPicPr>
          <p:nvPr/>
        </p:nvPicPr>
        <p:blipFill>
          <a:blip r:embed="rId3" cstate="print"/>
          <a:srcRect l="592" t="1532" r="873" b="1102"/>
          <a:stretch>
            <a:fillRect/>
          </a:stretch>
        </p:blipFill>
        <p:spPr bwMode="auto">
          <a:xfrm>
            <a:off x="2071688" y="228600"/>
            <a:ext cx="5014912" cy="6454775"/>
          </a:xfrm>
          <a:prstGeom prst="rect">
            <a:avLst/>
          </a:prstGeom>
          <a:noFill/>
          <a:ln w="9525">
            <a:noFill/>
            <a:miter lim="800000"/>
            <a:headEnd/>
            <a:tailEnd/>
          </a:ln>
        </p:spPr>
      </p:pic>
      <p:sp>
        <p:nvSpPr>
          <p:cNvPr id="11267" name="Text Box 4"/>
          <p:cNvSpPr txBox="1">
            <a:spLocks noChangeArrowheads="1"/>
          </p:cNvSpPr>
          <p:nvPr/>
        </p:nvSpPr>
        <p:spPr bwMode="auto">
          <a:xfrm>
            <a:off x="590550" y="2552700"/>
            <a:ext cx="1219200" cy="1311275"/>
          </a:xfrm>
          <a:prstGeom prst="rect">
            <a:avLst/>
          </a:prstGeom>
          <a:noFill/>
          <a:ln w="9525">
            <a:noFill/>
            <a:miter lim="800000"/>
            <a:headEnd/>
            <a:tailEnd/>
          </a:ln>
        </p:spPr>
        <p:txBody>
          <a:bodyPr>
            <a:spAutoFit/>
          </a:bodyPr>
          <a:lstStyle/>
          <a:p>
            <a:pPr marL="342900" indent="-342900" algn="ctr">
              <a:spcBef>
                <a:spcPct val="50000"/>
              </a:spcBef>
            </a:pPr>
            <a:r>
              <a:rPr lang="en-US" sz="8000">
                <a:solidFill>
                  <a:srgbClr val="0066FF"/>
                </a:solidFill>
              </a:rPr>
              <a:t>R</a:t>
            </a:r>
          </a:p>
        </p:txBody>
      </p:sp>
      <p:sp>
        <p:nvSpPr>
          <p:cNvPr id="11268" name="Text Box 5"/>
          <p:cNvSpPr txBox="1">
            <a:spLocks noChangeArrowheads="1"/>
          </p:cNvSpPr>
          <p:nvPr/>
        </p:nvSpPr>
        <p:spPr bwMode="auto">
          <a:xfrm>
            <a:off x="7372350" y="2552700"/>
            <a:ext cx="1219200" cy="1311275"/>
          </a:xfrm>
          <a:prstGeom prst="rect">
            <a:avLst/>
          </a:prstGeom>
          <a:noFill/>
          <a:ln w="9525">
            <a:noFill/>
            <a:miter lim="800000"/>
            <a:headEnd/>
            <a:tailEnd/>
          </a:ln>
        </p:spPr>
        <p:txBody>
          <a:bodyPr>
            <a:spAutoFit/>
          </a:bodyPr>
          <a:lstStyle/>
          <a:p>
            <a:pPr marL="342900" indent="-342900" algn="ctr">
              <a:spcBef>
                <a:spcPct val="50000"/>
              </a:spcBef>
            </a:pPr>
            <a:r>
              <a:rPr lang="en-US" sz="8000">
                <a:solidFill>
                  <a:srgbClr val="CC0000"/>
                </a:solidFill>
              </a:rPr>
              <a:t>L</a:t>
            </a: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521" y="830580"/>
            <a:ext cx="9156917" cy="5981700"/>
          </a:xfrm>
          <a:prstGeom prst="rect">
            <a:avLst/>
          </a:prstGeom>
        </p:spPr>
      </p:pic>
      <p:sp>
        <p:nvSpPr>
          <p:cNvPr id="3" name="Title 2">
            <a:extLst>
              <a:ext uri="{FF2B5EF4-FFF2-40B4-BE49-F238E27FC236}">
                <a16:creationId xmlns:a16="http://schemas.microsoft.com/office/drawing/2014/main" id="{91CFEAB4-7BE5-4FDC-A01D-6D7007A6CACB}"/>
              </a:ext>
            </a:extLst>
          </p:cNvPr>
          <p:cNvSpPr>
            <a:spLocks noGrp="1"/>
          </p:cNvSpPr>
          <p:nvPr>
            <p:ph type="title"/>
          </p:nvPr>
        </p:nvSpPr>
        <p:spPr>
          <a:xfrm>
            <a:off x="457200" y="10427"/>
            <a:ext cx="8515350" cy="473074"/>
          </a:xfrm>
        </p:spPr>
        <p:txBody>
          <a:bodyPr/>
          <a:lstStyle/>
          <a:p>
            <a:pPr algn="ctr"/>
            <a:r>
              <a:rPr lang="en-US" sz="2000" b="1" dirty="0">
                <a:solidFill>
                  <a:srgbClr val="FF0000"/>
                </a:solidFill>
              </a:rPr>
              <a:t>Detailed time scale (Additional information)</a:t>
            </a:r>
            <a:endParaRPr lang="en-US" sz="2000" dirty="0">
              <a:solidFill>
                <a:srgbClr val="FF0000"/>
              </a:solidFill>
            </a:endParaRPr>
          </a:p>
        </p:txBody>
      </p:sp>
    </p:spTree>
    <p:extLst>
      <p:ext uri="{BB962C8B-B14F-4D97-AF65-F5344CB8AC3E}">
        <p14:creationId xmlns:p14="http://schemas.microsoft.com/office/powerpoint/2010/main" val="1411483526"/>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9"/>
          <p:cNvSpPr>
            <a:spLocks noChangeArrowheads="1"/>
          </p:cNvSpPr>
          <p:nvPr/>
        </p:nvSpPr>
        <p:spPr bwMode="auto">
          <a:xfrm>
            <a:off x="0" y="0"/>
            <a:ext cx="9144000" cy="6172200"/>
          </a:xfrm>
          <a:prstGeom prst="rect">
            <a:avLst/>
          </a:prstGeom>
          <a:solidFill>
            <a:srgbClr val="000000"/>
          </a:solidFill>
          <a:ln w="9525">
            <a:noFill/>
            <a:miter lim="800000"/>
            <a:headEnd/>
            <a:tailEnd/>
          </a:ln>
        </p:spPr>
        <p:txBody>
          <a:bodyPr wrap="none" anchor="ctr"/>
          <a:lstStyle/>
          <a:p>
            <a:endParaRPr lang="en-US"/>
          </a:p>
        </p:txBody>
      </p:sp>
      <p:sp>
        <p:nvSpPr>
          <p:cNvPr id="47107" name="Text Box 36"/>
          <p:cNvSpPr txBox="1">
            <a:spLocks noChangeArrowheads="1"/>
          </p:cNvSpPr>
          <p:nvPr/>
        </p:nvSpPr>
        <p:spPr bwMode="auto">
          <a:xfrm>
            <a:off x="638175" y="6262688"/>
            <a:ext cx="7848600" cy="519112"/>
          </a:xfrm>
          <a:prstGeom prst="rect">
            <a:avLst/>
          </a:prstGeom>
          <a:noFill/>
          <a:ln w="9525">
            <a:noFill/>
            <a:miter lim="800000"/>
            <a:headEnd/>
            <a:tailEnd/>
          </a:ln>
        </p:spPr>
        <p:txBody>
          <a:bodyPr>
            <a:spAutoFit/>
          </a:bodyPr>
          <a:lstStyle/>
          <a:p>
            <a:pPr marL="342900" indent="-342900" algn="ctr">
              <a:spcBef>
                <a:spcPct val="50000"/>
              </a:spcBef>
            </a:pPr>
            <a:r>
              <a:rPr lang="en-US" sz="2800">
                <a:solidFill>
                  <a:srgbClr val="000000"/>
                </a:solidFill>
              </a:rPr>
              <a:t>Acute Myocardial Infarction</a:t>
            </a:r>
          </a:p>
        </p:txBody>
      </p:sp>
      <p:pic>
        <p:nvPicPr>
          <p:cNvPr id="47108" name="Picture 38" descr="MI gross"/>
          <p:cNvPicPr>
            <a:picLocks noChangeAspect="1" noChangeArrowheads="1"/>
          </p:cNvPicPr>
          <p:nvPr/>
        </p:nvPicPr>
        <p:blipFill>
          <a:blip r:embed="rId3" cstate="print">
            <a:lum bright="-6000"/>
          </a:blip>
          <a:srcRect l="652" t="3101" b="11125"/>
          <a:stretch>
            <a:fillRect/>
          </a:stretch>
        </p:blipFill>
        <p:spPr bwMode="auto">
          <a:xfrm>
            <a:off x="209550" y="0"/>
            <a:ext cx="8705850" cy="61722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3"/>
          <p:cNvSpPr txBox="1">
            <a:spLocks noChangeArrowheads="1"/>
          </p:cNvSpPr>
          <p:nvPr/>
        </p:nvSpPr>
        <p:spPr bwMode="auto">
          <a:xfrm>
            <a:off x="600075" y="6229350"/>
            <a:ext cx="7848600" cy="519113"/>
          </a:xfrm>
          <a:prstGeom prst="rect">
            <a:avLst/>
          </a:prstGeom>
          <a:noFill/>
          <a:ln w="9525">
            <a:noFill/>
            <a:miter lim="800000"/>
            <a:headEnd/>
            <a:tailEnd/>
          </a:ln>
        </p:spPr>
        <p:txBody>
          <a:bodyPr>
            <a:spAutoFit/>
          </a:bodyPr>
          <a:lstStyle/>
          <a:p>
            <a:pPr marL="342900" indent="-342900" algn="ctr">
              <a:spcBef>
                <a:spcPct val="50000"/>
              </a:spcBef>
            </a:pPr>
            <a:r>
              <a:rPr lang="en-US" sz="2800">
                <a:solidFill>
                  <a:srgbClr val="000000"/>
                </a:solidFill>
              </a:rPr>
              <a:t>MI: day 1, day 3, day 7</a:t>
            </a:r>
          </a:p>
        </p:txBody>
      </p:sp>
      <p:pic>
        <p:nvPicPr>
          <p:cNvPr id="48131" name="Picture 5" descr="MI 1 day"/>
          <p:cNvPicPr>
            <a:picLocks noChangeAspect="1" noChangeArrowheads="1"/>
          </p:cNvPicPr>
          <p:nvPr/>
        </p:nvPicPr>
        <p:blipFill>
          <a:blip r:embed="rId3" cstate="print"/>
          <a:srcRect t="543" r="67499" b="21362"/>
          <a:stretch>
            <a:fillRect/>
          </a:stretch>
        </p:blipFill>
        <p:spPr bwMode="auto">
          <a:xfrm>
            <a:off x="0" y="0"/>
            <a:ext cx="2971800" cy="6157913"/>
          </a:xfrm>
          <a:prstGeom prst="rect">
            <a:avLst/>
          </a:prstGeom>
          <a:noFill/>
          <a:ln w="9525">
            <a:noFill/>
            <a:miter lim="800000"/>
            <a:headEnd/>
            <a:tailEnd/>
          </a:ln>
        </p:spPr>
      </p:pic>
      <p:pic>
        <p:nvPicPr>
          <p:cNvPr id="48132" name="Picture 6" descr="MI 3 days"/>
          <p:cNvPicPr>
            <a:picLocks noChangeAspect="1" noChangeArrowheads="1"/>
          </p:cNvPicPr>
          <p:nvPr/>
        </p:nvPicPr>
        <p:blipFill>
          <a:blip r:embed="rId4" cstate="print"/>
          <a:srcRect l="34883" r="33333" b="15169"/>
          <a:stretch>
            <a:fillRect/>
          </a:stretch>
        </p:blipFill>
        <p:spPr bwMode="auto">
          <a:xfrm>
            <a:off x="2971800" y="0"/>
            <a:ext cx="3124200" cy="6172200"/>
          </a:xfrm>
          <a:prstGeom prst="rect">
            <a:avLst/>
          </a:prstGeom>
          <a:noFill/>
          <a:ln w="9525">
            <a:noFill/>
            <a:miter lim="800000"/>
            <a:headEnd/>
            <a:tailEnd/>
          </a:ln>
        </p:spPr>
      </p:pic>
      <p:pic>
        <p:nvPicPr>
          <p:cNvPr id="48133" name="Picture 7" descr="MI 7 days"/>
          <p:cNvPicPr>
            <a:picLocks noChangeAspect="1" noChangeArrowheads="1"/>
          </p:cNvPicPr>
          <p:nvPr/>
        </p:nvPicPr>
        <p:blipFill>
          <a:blip r:embed="rId5" cstate="print"/>
          <a:srcRect l="44882" t="407" r="23622" b="11302"/>
          <a:stretch>
            <a:fillRect/>
          </a:stretch>
        </p:blipFill>
        <p:spPr bwMode="auto">
          <a:xfrm>
            <a:off x="6096000" y="-9525"/>
            <a:ext cx="3048000" cy="6181725"/>
          </a:xfrm>
          <a:prstGeom prst="rect">
            <a:avLst/>
          </a:prstGeom>
          <a:noFill/>
          <a:ln w="9525">
            <a:noFill/>
            <a:miter lim="800000"/>
            <a:headEnd/>
            <a:tailEnd/>
          </a:ln>
        </p:spPr>
      </p:pic>
      <p:sp>
        <p:nvSpPr>
          <p:cNvPr id="48134" name="Line 8"/>
          <p:cNvSpPr>
            <a:spLocks noChangeShapeType="1"/>
          </p:cNvSpPr>
          <p:nvPr/>
        </p:nvSpPr>
        <p:spPr bwMode="auto">
          <a:xfrm>
            <a:off x="2971800" y="0"/>
            <a:ext cx="0" cy="6172200"/>
          </a:xfrm>
          <a:prstGeom prst="line">
            <a:avLst/>
          </a:prstGeom>
          <a:noFill/>
          <a:ln w="9525">
            <a:solidFill>
              <a:srgbClr val="000000"/>
            </a:solidFill>
            <a:round/>
            <a:headEnd/>
            <a:tailEnd/>
          </a:ln>
        </p:spPr>
        <p:txBody>
          <a:bodyPr/>
          <a:lstStyle/>
          <a:p>
            <a:endParaRPr lang="en-US"/>
          </a:p>
        </p:txBody>
      </p:sp>
      <p:sp>
        <p:nvSpPr>
          <p:cNvPr id="48135" name="Line 9"/>
          <p:cNvSpPr>
            <a:spLocks noChangeShapeType="1"/>
          </p:cNvSpPr>
          <p:nvPr/>
        </p:nvSpPr>
        <p:spPr bwMode="auto">
          <a:xfrm>
            <a:off x="6096000" y="0"/>
            <a:ext cx="0" cy="6172200"/>
          </a:xfrm>
          <a:prstGeom prst="line">
            <a:avLst/>
          </a:prstGeom>
          <a:noFill/>
          <a:ln w="9525">
            <a:solidFill>
              <a:srgbClr val="000000"/>
            </a:solidFill>
            <a:round/>
            <a:headEnd/>
            <a:tailEnd/>
          </a:ln>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F013008"/>
          <p:cNvPicPr>
            <a:picLocks noChangeAspect="1" noChangeArrowheads="1"/>
          </p:cNvPicPr>
          <p:nvPr/>
        </p:nvPicPr>
        <p:blipFill>
          <a:blip r:embed="rId3" cstate="print"/>
          <a:srcRect l="6723" r="57983" b="61627"/>
          <a:stretch>
            <a:fillRect/>
          </a:stretch>
        </p:blipFill>
        <p:spPr bwMode="auto">
          <a:xfrm>
            <a:off x="0" y="0"/>
            <a:ext cx="4191000" cy="4038600"/>
          </a:xfrm>
          <a:prstGeom prst="rect">
            <a:avLst/>
          </a:prstGeom>
          <a:noFill/>
          <a:ln w="9525">
            <a:noFill/>
            <a:miter lim="800000"/>
            <a:headEnd/>
            <a:tailEnd/>
          </a:ln>
        </p:spPr>
      </p:pic>
      <p:pic>
        <p:nvPicPr>
          <p:cNvPr id="49155" name="Picture 3" descr="F013008"/>
          <p:cNvPicPr>
            <a:picLocks noChangeAspect="1" noChangeArrowheads="1"/>
          </p:cNvPicPr>
          <p:nvPr/>
        </p:nvPicPr>
        <p:blipFill>
          <a:blip r:embed="rId3" cstate="print"/>
          <a:srcRect l="42017" t="5814" r="6302" b="61627"/>
          <a:stretch>
            <a:fillRect/>
          </a:stretch>
        </p:blipFill>
        <p:spPr bwMode="auto">
          <a:xfrm>
            <a:off x="4191000" y="0"/>
            <a:ext cx="4953000" cy="3384550"/>
          </a:xfrm>
          <a:prstGeom prst="rect">
            <a:avLst/>
          </a:prstGeom>
          <a:noFill/>
          <a:ln w="9525">
            <a:noFill/>
            <a:miter lim="800000"/>
            <a:headEnd/>
            <a:tailEnd/>
          </a:ln>
        </p:spPr>
      </p:pic>
      <p:pic>
        <p:nvPicPr>
          <p:cNvPr id="49156" name="Picture 4" descr="F013008"/>
          <p:cNvPicPr>
            <a:picLocks noChangeAspect="1" noChangeArrowheads="1"/>
          </p:cNvPicPr>
          <p:nvPr/>
        </p:nvPicPr>
        <p:blipFill>
          <a:blip r:embed="rId3" cstate="print"/>
          <a:srcRect t="38373" r="49579" b="30232"/>
          <a:stretch>
            <a:fillRect/>
          </a:stretch>
        </p:blipFill>
        <p:spPr bwMode="auto">
          <a:xfrm>
            <a:off x="0" y="4029075"/>
            <a:ext cx="4191000" cy="2828925"/>
          </a:xfrm>
          <a:prstGeom prst="rect">
            <a:avLst/>
          </a:prstGeom>
          <a:noFill/>
          <a:ln w="9525">
            <a:noFill/>
            <a:miter lim="800000"/>
            <a:headEnd/>
            <a:tailEnd/>
          </a:ln>
        </p:spPr>
      </p:pic>
      <p:sp>
        <p:nvSpPr>
          <p:cNvPr id="49157" name="Text Box 5"/>
          <p:cNvSpPr txBox="1">
            <a:spLocks noChangeArrowheads="1"/>
          </p:cNvSpPr>
          <p:nvPr/>
        </p:nvSpPr>
        <p:spPr bwMode="auto">
          <a:xfrm>
            <a:off x="4403725" y="3241675"/>
            <a:ext cx="184150" cy="457200"/>
          </a:xfrm>
          <a:prstGeom prst="rect">
            <a:avLst/>
          </a:prstGeom>
          <a:noFill/>
          <a:ln w="9525">
            <a:noFill/>
            <a:miter lim="800000"/>
            <a:headEnd/>
            <a:tailEnd/>
          </a:ln>
        </p:spPr>
        <p:txBody>
          <a:bodyPr wrap="none">
            <a:spAutoFit/>
          </a:bodyPr>
          <a:lstStyle/>
          <a:p>
            <a:pPr algn="r" rtl="1"/>
            <a:endParaRPr lang="en-US" sz="2400">
              <a:latin typeface="Times New Roman" pitchFamily="18" charset="0"/>
              <a:ea typeface="Times New Roman (Arabic)"/>
              <a:cs typeface="Times New Roman (Arabic)"/>
            </a:endParaRPr>
          </a:p>
        </p:txBody>
      </p:sp>
      <p:sp>
        <p:nvSpPr>
          <p:cNvPr id="49158" name="Text Box 6"/>
          <p:cNvSpPr txBox="1">
            <a:spLocks noChangeArrowheads="1"/>
          </p:cNvSpPr>
          <p:nvPr/>
        </p:nvSpPr>
        <p:spPr bwMode="auto">
          <a:xfrm>
            <a:off x="4191000" y="3429000"/>
            <a:ext cx="4953000" cy="2139047"/>
          </a:xfrm>
          <a:prstGeom prst="rect">
            <a:avLst/>
          </a:prstGeom>
          <a:noFill/>
          <a:ln w="9525">
            <a:noFill/>
            <a:miter lim="800000"/>
            <a:headEnd/>
            <a:tailEnd/>
          </a:ln>
        </p:spPr>
        <p:txBody>
          <a:bodyPr>
            <a:spAutoFit/>
          </a:bodyPr>
          <a:lstStyle/>
          <a:p>
            <a:pPr>
              <a:spcBef>
                <a:spcPct val="50000"/>
              </a:spcBef>
            </a:pPr>
            <a:r>
              <a:rPr lang="en-US" sz="1400" dirty="0">
                <a:latin typeface="Calibri" pitchFamily="34" charset="0"/>
                <a:ea typeface="Times New Roman (Arabic)"/>
                <a:cs typeface="Times New Roman (Arabic)"/>
              </a:rPr>
              <a:t> </a:t>
            </a:r>
            <a:r>
              <a:rPr lang="en-US" sz="1400" b="1" dirty="0">
                <a:latin typeface="Calibri" pitchFamily="34" charset="0"/>
                <a:ea typeface="Times New Roman (Arabic)"/>
                <a:cs typeface="Times New Roman (Arabic)"/>
              </a:rPr>
              <a:t>Microscopic features of myocardial infarction.</a:t>
            </a:r>
          </a:p>
          <a:p>
            <a:pPr marL="342900" indent="-342900">
              <a:spcBef>
                <a:spcPct val="50000"/>
              </a:spcBef>
              <a:buAutoNum type="alphaUcPeriod"/>
            </a:pPr>
            <a:r>
              <a:rPr lang="en-US" sz="1400" dirty="0">
                <a:latin typeface="Calibri" pitchFamily="34" charset="0"/>
                <a:ea typeface="Times New Roman (Arabic)"/>
                <a:cs typeface="Times New Roman (Arabic)"/>
              </a:rPr>
              <a:t>One-day-old infarct showing </a:t>
            </a:r>
            <a:r>
              <a:rPr lang="en-US" sz="1400" dirty="0" err="1">
                <a:latin typeface="Calibri" pitchFamily="34" charset="0"/>
                <a:ea typeface="Times New Roman (Arabic)"/>
                <a:cs typeface="Times New Roman (Arabic)"/>
              </a:rPr>
              <a:t>coagulative</a:t>
            </a:r>
            <a:r>
              <a:rPr lang="en-US" sz="1400" dirty="0">
                <a:latin typeface="Calibri" pitchFamily="34" charset="0"/>
                <a:ea typeface="Times New Roman (Arabic)"/>
                <a:cs typeface="Times New Roman (Arabic)"/>
              </a:rPr>
              <a:t> necrosis with few neutrophils, wavy fibers with elongation, and narrowing, compared with adjacent normal fibers (lower right). </a:t>
            </a:r>
          </a:p>
          <a:p>
            <a:pPr marL="342900" indent="-342900">
              <a:spcBef>
                <a:spcPct val="50000"/>
              </a:spcBef>
              <a:buAutoNum type="alphaUcPeriod"/>
            </a:pPr>
            <a:r>
              <a:rPr lang="en-US" sz="1400" dirty="0">
                <a:latin typeface="Calibri" pitchFamily="34" charset="0"/>
                <a:ea typeface="Times New Roman (Arabic)"/>
                <a:cs typeface="Times New Roman (Arabic)"/>
              </a:rPr>
              <a:t>Dense </a:t>
            </a:r>
            <a:r>
              <a:rPr lang="en-US" sz="1400" dirty="0" err="1">
                <a:latin typeface="Calibri" pitchFamily="34" charset="0"/>
                <a:ea typeface="Times New Roman (Arabic)"/>
                <a:cs typeface="Times New Roman (Arabic)"/>
              </a:rPr>
              <a:t>neutrophilic</a:t>
            </a:r>
            <a:r>
              <a:rPr lang="en-US" sz="1400" dirty="0">
                <a:latin typeface="Calibri" pitchFamily="34" charset="0"/>
                <a:ea typeface="Times New Roman (Arabic)"/>
                <a:cs typeface="Times New Roman (Arabic)"/>
              </a:rPr>
              <a:t> infiltrate in an area of acute myocardial infarction of 3 to 4 days' duration.</a:t>
            </a:r>
          </a:p>
          <a:p>
            <a:pPr>
              <a:spcBef>
                <a:spcPct val="50000"/>
              </a:spcBef>
            </a:pPr>
            <a:r>
              <a:rPr lang="en-US" sz="1400" dirty="0">
                <a:latin typeface="Calibri" pitchFamily="34" charset="0"/>
                <a:ea typeface="Times New Roman (Arabic)"/>
                <a:cs typeface="Times New Roman (Arabic)"/>
              </a:rPr>
              <a:t>C. Nearly complete removal of necrotic </a:t>
            </a:r>
            <a:r>
              <a:rPr lang="en-US" sz="1400" dirty="0" err="1">
                <a:latin typeface="Calibri" pitchFamily="34" charset="0"/>
                <a:ea typeface="Times New Roman (Arabic)"/>
                <a:cs typeface="Times New Roman (Arabic)"/>
              </a:rPr>
              <a:t>myocytes</a:t>
            </a:r>
            <a:r>
              <a:rPr lang="en-US" sz="1400" dirty="0">
                <a:latin typeface="Calibri" pitchFamily="34" charset="0"/>
                <a:ea typeface="Times New Roman (Arabic)"/>
                <a:cs typeface="Times New Roman (Arabic)"/>
              </a:rPr>
              <a:t> by </a:t>
            </a:r>
            <a:r>
              <a:rPr lang="en-US" sz="1400" dirty="0" err="1">
                <a:latin typeface="Calibri" pitchFamily="34" charset="0"/>
                <a:ea typeface="Times New Roman (Arabic)"/>
                <a:cs typeface="Times New Roman (Arabic)"/>
              </a:rPr>
              <a:t>phagocytosis</a:t>
            </a:r>
            <a:r>
              <a:rPr lang="en-US" sz="1400" dirty="0">
                <a:latin typeface="Calibri" pitchFamily="34" charset="0"/>
                <a:ea typeface="Times New Roman (Arabic)"/>
                <a:cs typeface="Times New Roman (Arabic)"/>
              </a:rPr>
              <a:t> (approximately 7 to 10 days).</a:t>
            </a: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quarter" idx="4"/>
          </p:nvPr>
        </p:nvPicPr>
        <p:blipFill>
          <a:blip r:embed="rId2"/>
          <a:stretch>
            <a:fillRect/>
          </a:stretch>
        </p:blipFill>
        <p:spPr>
          <a:xfrm>
            <a:off x="4641850" y="2730798"/>
            <a:ext cx="3868738" cy="2904529"/>
          </a:xfrm>
          <a:prstGeom prst="rect">
            <a:avLst/>
          </a:prstGeom>
        </p:spPr>
      </p:pic>
      <p:sp>
        <p:nvSpPr>
          <p:cNvPr id="8" name="Text Placeholder 7"/>
          <p:cNvSpPr>
            <a:spLocks noGrp="1"/>
          </p:cNvSpPr>
          <p:nvPr>
            <p:ph type="body" sz="quarter" idx="3"/>
          </p:nvPr>
        </p:nvSpPr>
        <p:spPr>
          <a:xfrm>
            <a:off x="4644390" y="2131284"/>
            <a:ext cx="4347210" cy="736282"/>
          </a:xfrm>
        </p:spPr>
        <p:txBody>
          <a:bodyPr>
            <a:normAutofit fontScale="92500" lnSpcReduction="10000"/>
          </a:bodyPr>
          <a:lstStyle/>
          <a:p>
            <a:r>
              <a:rPr lang="en-US" dirty="0">
                <a:latin typeface="Calibri" pitchFamily="34" charset="0"/>
                <a:ea typeface="Times New Roman (Arabic)"/>
                <a:cs typeface="Times New Roman (Arabic)"/>
              </a:rPr>
              <a:t>Healed MI  with replacement of the necrotic fibers by dense collagenous scar.  Residual cardiac muscle cells are present</a:t>
            </a:r>
            <a:endParaRPr lang="en-US" dirty="0"/>
          </a:p>
        </p:txBody>
      </p:sp>
      <p:pic>
        <p:nvPicPr>
          <p:cNvPr id="4" name="Content Placeholder 3"/>
          <p:cNvPicPr>
            <a:picLocks noGrp="1" noChangeAspect="1"/>
          </p:cNvPicPr>
          <p:nvPr>
            <p:ph sz="half" idx="2"/>
          </p:nvPr>
        </p:nvPicPr>
        <p:blipFill>
          <a:blip r:embed="rId3"/>
          <a:stretch>
            <a:fillRect/>
          </a:stretch>
        </p:blipFill>
        <p:spPr>
          <a:xfrm>
            <a:off x="19367" y="2867566"/>
            <a:ext cx="4525963" cy="2963428"/>
          </a:xfrm>
          <a:prstGeom prst="rect">
            <a:avLst/>
          </a:prstGeom>
        </p:spPr>
      </p:pic>
      <p:sp>
        <p:nvSpPr>
          <p:cNvPr id="7" name="Text Placeholder 6"/>
          <p:cNvSpPr>
            <a:spLocks noGrp="1"/>
          </p:cNvSpPr>
          <p:nvPr>
            <p:ph type="body" idx="1"/>
          </p:nvPr>
        </p:nvSpPr>
        <p:spPr>
          <a:xfrm>
            <a:off x="38417" y="2110922"/>
            <a:ext cx="3703320" cy="736282"/>
          </a:xfrm>
        </p:spPr>
        <p:txBody>
          <a:bodyPr>
            <a:normAutofit fontScale="92500" lnSpcReduction="10000"/>
          </a:bodyPr>
          <a:lstStyle/>
          <a:p>
            <a:r>
              <a:rPr lang="en-US" dirty="0"/>
              <a:t>Granulation tissue approximately 3 weeks post MI</a:t>
            </a:r>
          </a:p>
        </p:txBody>
      </p:sp>
      <p:sp>
        <p:nvSpPr>
          <p:cNvPr id="6" name="Title 5"/>
          <p:cNvSpPr>
            <a:spLocks noGrp="1"/>
          </p:cNvSpPr>
          <p:nvPr>
            <p:ph type="title"/>
          </p:nvPr>
        </p:nvSpPr>
        <p:spPr/>
        <p:txBody>
          <a:bodyPr/>
          <a:lstStyle/>
          <a:p>
            <a:endParaRPr lang="en-US" dirty="0"/>
          </a:p>
        </p:txBody>
      </p:sp>
      <p:sp>
        <p:nvSpPr>
          <p:cNvPr id="5" name="Rectangle 4"/>
          <p:cNvSpPr/>
          <p:nvPr/>
        </p:nvSpPr>
        <p:spPr>
          <a:xfrm>
            <a:off x="38417" y="5842578"/>
            <a:ext cx="4572000" cy="276999"/>
          </a:xfrm>
          <a:prstGeom prst="rect">
            <a:avLst/>
          </a:prstGeom>
        </p:spPr>
        <p:txBody>
          <a:bodyPr>
            <a:spAutoFit/>
          </a:bodyPr>
          <a:lstStyle/>
          <a:p>
            <a:r>
              <a:rPr lang="en-US" sz="1200" dirty="0"/>
              <a:t>http://www.geocities.ws/m4pathology/Osce/Slides/histsch04.htm</a:t>
            </a:r>
          </a:p>
        </p:txBody>
      </p:sp>
      <p:sp>
        <p:nvSpPr>
          <p:cNvPr id="11" name="Rectangle 10"/>
          <p:cNvSpPr/>
          <p:nvPr/>
        </p:nvSpPr>
        <p:spPr>
          <a:xfrm>
            <a:off x="5333999" y="5861628"/>
            <a:ext cx="3754755" cy="276999"/>
          </a:xfrm>
          <a:prstGeom prst="rect">
            <a:avLst/>
          </a:prstGeom>
        </p:spPr>
        <p:txBody>
          <a:bodyPr wrap="square">
            <a:spAutoFit/>
          </a:bodyPr>
          <a:lstStyle/>
          <a:p>
            <a:r>
              <a:rPr lang="en-US" sz="1200" dirty="0"/>
              <a:t>http://webpathology.com/image.asp?case=781&amp;n=32</a:t>
            </a:r>
          </a:p>
        </p:txBody>
      </p:sp>
    </p:spTree>
    <p:extLst>
      <p:ext uri="{BB962C8B-B14F-4D97-AF65-F5344CB8AC3E}">
        <p14:creationId xmlns:p14="http://schemas.microsoft.com/office/powerpoint/2010/main" val="3161546489"/>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idx="4294967295"/>
          </p:nvPr>
        </p:nvSpPr>
        <p:spPr>
          <a:xfrm>
            <a:off x="820711" y="1428750"/>
            <a:ext cx="7408889" cy="4229100"/>
          </a:xfrm>
        </p:spPr>
        <p:txBody>
          <a:bodyPr>
            <a:normAutofit/>
          </a:bodyPr>
          <a:lstStyle/>
          <a:p>
            <a:pPr marL="61722" indent="0" fontAlgn="auto">
              <a:spcAft>
                <a:spcPts val="0"/>
              </a:spcAft>
              <a:buNone/>
              <a:defRPr/>
            </a:pPr>
            <a:endParaRPr lang="en-US" sz="2000" b="1" dirty="0">
              <a:solidFill>
                <a:srgbClr val="FF0000"/>
              </a:solidFill>
              <a:latin typeface="Calibri" pitchFamily="34" charset="0"/>
            </a:endParaRPr>
          </a:p>
          <a:p>
            <a:pPr marL="61722" indent="0" fontAlgn="auto">
              <a:spcAft>
                <a:spcPts val="0"/>
              </a:spcAft>
              <a:buNone/>
              <a:defRPr/>
            </a:pPr>
            <a:r>
              <a:rPr lang="en-US" sz="2000" b="1" dirty="0">
                <a:solidFill>
                  <a:srgbClr val="FF0000"/>
                </a:solidFill>
                <a:latin typeface="Calibri" pitchFamily="34" charset="0"/>
              </a:rPr>
              <a:t>MI: Clinical Features</a:t>
            </a:r>
          </a:p>
          <a:p>
            <a:pPr marL="205740" indent="-144018" fontAlgn="auto">
              <a:spcAft>
                <a:spcPts val="0"/>
              </a:spcAft>
              <a:buFont typeface="Wingdings 3"/>
              <a:buChar char=""/>
              <a:defRPr/>
            </a:pPr>
            <a:r>
              <a:rPr lang="en-US" sz="2000" dirty="0">
                <a:latin typeface="Calibri" panose="020F0502020204030204" pitchFamily="34" charset="0"/>
              </a:rPr>
              <a:t>Pain: (the ischemia → release of adenosine, bradykinin </a:t>
            </a:r>
            <a:r>
              <a:rPr lang="en-US" sz="2000" dirty="0">
                <a:latin typeface="Calibri" panose="020F0502020204030204" pitchFamily="34" charset="0"/>
                <a:sym typeface="Wingdings" panose="05000000000000000000" pitchFamily="2" charset="2"/>
              </a:rPr>
              <a:t></a:t>
            </a:r>
            <a:r>
              <a:rPr lang="en-US" sz="2000" dirty="0">
                <a:latin typeface="Calibri" pitchFamily="34" charset="0"/>
              </a:rPr>
              <a:t> pain)</a:t>
            </a:r>
          </a:p>
          <a:p>
            <a:pPr marL="349758" lvl="1" fontAlgn="auto">
              <a:spcBef>
                <a:spcPts val="182"/>
              </a:spcBef>
              <a:spcAft>
                <a:spcPts val="0"/>
              </a:spcAft>
              <a:buFont typeface="Verdana"/>
              <a:buChar char="◦"/>
              <a:defRPr/>
            </a:pPr>
            <a:r>
              <a:rPr lang="en-US" sz="2000" dirty="0">
                <a:latin typeface="Calibri" pitchFamily="34" charset="0"/>
              </a:rPr>
              <a:t>Severe crushing sub-</a:t>
            </a:r>
            <a:r>
              <a:rPr lang="en-US" sz="2000" dirty="0" err="1">
                <a:latin typeface="Calibri" pitchFamily="34" charset="0"/>
              </a:rPr>
              <a:t>sternal</a:t>
            </a:r>
            <a:r>
              <a:rPr lang="en-US" sz="2000" dirty="0">
                <a:latin typeface="Calibri" pitchFamily="34" charset="0"/>
              </a:rPr>
              <a:t> chest pain, which may radiate to the neck, jaw, </a:t>
            </a:r>
            <a:r>
              <a:rPr lang="en-US" sz="2000" dirty="0" err="1">
                <a:latin typeface="Calibri" pitchFamily="34" charset="0"/>
              </a:rPr>
              <a:t>epigastrium</a:t>
            </a:r>
            <a:r>
              <a:rPr lang="en-US" sz="2000" dirty="0">
                <a:latin typeface="Calibri" pitchFamily="34" charset="0"/>
              </a:rPr>
              <a:t>, shoulder or left arm.</a:t>
            </a:r>
          </a:p>
          <a:p>
            <a:pPr marL="349758" lvl="1" fontAlgn="auto">
              <a:spcBef>
                <a:spcPts val="182"/>
              </a:spcBef>
              <a:spcAft>
                <a:spcPts val="0"/>
              </a:spcAft>
              <a:buFont typeface="Verdana"/>
              <a:buChar char="◦"/>
              <a:defRPr/>
            </a:pPr>
            <a:r>
              <a:rPr lang="en-US" sz="2000" dirty="0">
                <a:latin typeface="Calibri" pitchFamily="34" charset="0"/>
              </a:rPr>
              <a:t>Pain lasts for hours to days and is not relieved by nitroglycerin.</a:t>
            </a:r>
          </a:p>
          <a:p>
            <a:pPr marL="349758" lvl="1" fontAlgn="auto">
              <a:spcBef>
                <a:spcPts val="182"/>
              </a:spcBef>
              <a:spcAft>
                <a:spcPts val="0"/>
              </a:spcAft>
              <a:buFont typeface="Verdana"/>
              <a:buChar char="◦"/>
              <a:defRPr/>
            </a:pPr>
            <a:r>
              <a:rPr lang="en-US" sz="2000" dirty="0">
                <a:latin typeface="Calibri" pitchFamily="34" charset="0"/>
              </a:rPr>
              <a:t>No pain in 20-30% of patients (diabetics, hypertensive, elderly).</a:t>
            </a:r>
          </a:p>
          <a:p>
            <a:pPr marL="205740" indent="-144018" fontAlgn="auto">
              <a:spcAft>
                <a:spcPts val="0"/>
              </a:spcAft>
              <a:buFont typeface="Wingdings 3"/>
              <a:buChar char=""/>
              <a:defRPr/>
            </a:pPr>
            <a:r>
              <a:rPr lang="en-US" sz="2000" dirty="0">
                <a:latin typeface="Calibri" pitchFamily="34" charset="0"/>
              </a:rPr>
              <a:t>Pulse is rapid and weak.</a:t>
            </a:r>
          </a:p>
          <a:p>
            <a:pPr marL="205740" indent="-144018" fontAlgn="auto">
              <a:spcAft>
                <a:spcPts val="0"/>
              </a:spcAft>
              <a:buFont typeface="Wingdings 3"/>
              <a:buChar char=""/>
              <a:defRPr/>
            </a:pPr>
            <a:r>
              <a:rPr lang="en-US" sz="2000" dirty="0">
                <a:latin typeface="Calibri" pitchFamily="34" charset="0"/>
              </a:rPr>
              <a:t>Diaphoresis (sweating)</a:t>
            </a:r>
          </a:p>
          <a:p>
            <a:pPr marL="205740" indent="-144018" fontAlgn="auto">
              <a:spcAft>
                <a:spcPts val="0"/>
              </a:spcAft>
              <a:buFont typeface="Wingdings 3"/>
              <a:buChar char=""/>
              <a:defRPr/>
            </a:pPr>
            <a:r>
              <a:rPr lang="en-US" sz="2000" dirty="0">
                <a:latin typeface="Calibri" pitchFamily="34" charset="0"/>
              </a:rPr>
              <a:t>Dyspnea.</a:t>
            </a:r>
          </a:p>
          <a:p>
            <a:pPr marL="205740" indent="-144018" fontAlgn="auto">
              <a:spcAft>
                <a:spcPts val="0"/>
              </a:spcAft>
              <a:buFont typeface="Wingdings 3"/>
              <a:buChar char=""/>
              <a:defRPr/>
            </a:pPr>
            <a:r>
              <a:rPr lang="en-US" sz="2000" dirty="0">
                <a:latin typeface="Calibri" pitchFamily="34" charset="0"/>
              </a:rPr>
              <a:t>Cardiogenic shock can be seen in massive MI (&gt;40% of lt. ventricle). </a:t>
            </a:r>
          </a:p>
          <a:p>
            <a:pPr marL="205740" indent="-144018" fontAlgn="auto">
              <a:spcAft>
                <a:spcPts val="0"/>
              </a:spcAft>
              <a:buFont typeface="Wingdings 3"/>
              <a:buChar char=""/>
              <a:defRPr/>
            </a:pPr>
            <a:r>
              <a:rPr lang="en-US" sz="2000" dirty="0">
                <a:latin typeface="Calibri" pitchFamily="34" charset="0"/>
              </a:rPr>
              <a:t>ECG shows typical findings of ischemia.</a:t>
            </a:r>
          </a:p>
        </p:txBody>
      </p:sp>
    </p:spTree>
    <p:extLst>
      <p:ext uri="{BB962C8B-B14F-4D97-AF65-F5344CB8AC3E}">
        <p14:creationId xmlns:p14="http://schemas.microsoft.com/office/powerpoint/2010/main" val="149610225"/>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a:xfrm>
            <a:off x="581192" y="2455334"/>
            <a:ext cx="8258008" cy="4402666"/>
          </a:xfrm>
        </p:spPr>
        <p:txBody>
          <a:bodyPr>
            <a:normAutofit/>
          </a:bodyPr>
          <a:lstStyle/>
          <a:p>
            <a:pPr marL="457200" indent="-457200" eaLnBrk="1" hangingPunct="1">
              <a:buFont typeface="+mj-lt"/>
              <a:buAutoNum type="arabicPeriod"/>
            </a:pPr>
            <a:r>
              <a:rPr lang="en-US" sz="2000" dirty="0" err="1">
                <a:latin typeface="Calibri" pitchFamily="34" charset="0"/>
              </a:rPr>
              <a:t>Troponins</a:t>
            </a:r>
            <a:r>
              <a:rPr lang="en-US" sz="2000" dirty="0">
                <a:latin typeface="Calibri" pitchFamily="34" charset="0"/>
              </a:rPr>
              <a:t>: </a:t>
            </a:r>
            <a:r>
              <a:rPr lang="en-US" sz="2000" b="1" dirty="0">
                <a:latin typeface="Calibri" pitchFamily="34" charset="0"/>
              </a:rPr>
              <a:t>best marker</a:t>
            </a:r>
            <a:r>
              <a:rPr lang="en-US" sz="2000" dirty="0">
                <a:latin typeface="Calibri" pitchFamily="34" charset="0"/>
              </a:rPr>
              <a:t>, </a:t>
            </a:r>
            <a:r>
              <a:rPr lang="en-US" sz="2000" dirty="0" err="1">
                <a:latin typeface="Calibri" pitchFamily="34" charset="0"/>
              </a:rPr>
              <a:t>TnT</a:t>
            </a:r>
            <a:r>
              <a:rPr lang="en-US" sz="2000" dirty="0">
                <a:latin typeface="Calibri" pitchFamily="34" charset="0"/>
              </a:rPr>
              <a:t>,  </a:t>
            </a:r>
            <a:r>
              <a:rPr lang="en-US" sz="2000" dirty="0" err="1">
                <a:latin typeface="Calibri" pitchFamily="34" charset="0"/>
              </a:rPr>
              <a:t>TnI</a:t>
            </a:r>
            <a:r>
              <a:rPr lang="en-US" sz="2000" dirty="0">
                <a:latin typeface="Calibri" pitchFamily="34" charset="0"/>
              </a:rPr>
              <a:t> (more specific).</a:t>
            </a:r>
          </a:p>
          <a:p>
            <a:pPr marL="886968" lvl="2" indent="-342900"/>
            <a:r>
              <a:rPr lang="en-CA" sz="2000" dirty="0" err="1">
                <a:latin typeface="Calibri" pitchFamily="34" charset="0"/>
              </a:rPr>
              <a:t>TnI</a:t>
            </a:r>
            <a:r>
              <a:rPr lang="en-CA" sz="2000" dirty="0">
                <a:latin typeface="Calibri" pitchFamily="34" charset="0"/>
              </a:rPr>
              <a:t> and </a:t>
            </a:r>
            <a:r>
              <a:rPr lang="en-CA" sz="2000" dirty="0" err="1">
                <a:latin typeface="Calibri" pitchFamily="34" charset="0"/>
              </a:rPr>
              <a:t>TnT</a:t>
            </a:r>
            <a:r>
              <a:rPr lang="en-CA" sz="2000" dirty="0">
                <a:latin typeface="Calibri" pitchFamily="34" charset="0"/>
              </a:rPr>
              <a:t> are not normally detectable in the circulation</a:t>
            </a:r>
          </a:p>
          <a:p>
            <a:pPr marL="886968" lvl="2" indent="-342900"/>
            <a:r>
              <a:rPr lang="en-CA" sz="2000" dirty="0">
                <a:latin typeface="Calibri" pitchFamily="34" charset="0"/>
              </a:rPr>
              <a:t>After acute MI both </a:t>
            </a:r>
            <a:r>
              <a:rPr lang="en-CA" sz="2000" dirty="0" err="1">
                <a:latin typeface="Calibri" pitchFamily="34" charset="0"/>
              </a:rPr>
              <a:t>troponins</a:t>
            </a:r>
            <a:r>
              <a:rPr lang="en-CA" sz="2000" dirty="0">
                <a:latin typeface="Calibri" pitchFamily="34" charset="0"/>
              </a:rPr>
              <a:t> become detectable after 2 to 4 hours, peaks at 48 hours. Their levels remain elevated for 7 to 10 days</a:t>
            </a:r>
          </a:p>
          <a:p>
            <a:pPr marL="457200" indent="-457200" eaLnBrk="1" hangingPunct="1">
              <a:buFont typeface="+mj-lt"/>
              <a:buAutoNum type="arabicPeriod"/>
            </a:pPr>
            <a:r>
              <a:rPr lang="en-CA" sz="2000" dirty="0">
                <a:latin typeface="Calibri" pitchFamily="34" charset="0"/>
              </a:rPr>
              <a:t>CK-MB is the </a:t>
            </a:r>
            <a:r>
              <a:rPr lang="en-CA" sz="2000" b="1" dirty="0">
                <a:latin typeface="Calibri" pitchFamily="34" charset="0"/>
              </a:rPr>
              <a:t>second best mar</a:t>
            </a:r>
            <a:r>
              <a:rPr lang="en-CA" sz="2000" dirty="0">
                <a:latin typeface="Calibri" pitchFamily="34" charset="0"/>
              </a:rPr>
              <a:t>ker:</a:t>
            </a:r>
          </a:p>
          <a:p>
            <a:pPr marL="886968" lvl="2" indent="-342900"/>
            <a:r>
              <a:rPr lang="en-CA" sz="2000" dirty="0">
                <a:latin typeface="Calibri" pitchFamily="34" charset="0"/>
              </a:rPr>
              <a:t>It begins to rise within 2 to 4 hours of MI, peaks at 24 hours and returns to normal within approximately 72 hours</a:t>
            </a:r>
          </a:p>
          <a:p>
            <a:pPr marL="457200" indent="-457200" eaLnBrk="1" hangingPunct="1">
              <a:buFont typeface="+mj-lt"/>
              <a:buAutoNum type="arabicPeriod"/>
            </a:pPr>
            <a:r>
              <a:rPr lang="en-US" sz="2000" dirty="0">
                <a:latin typeface="Calibri" pitchFamily="34" charset="0"/>
              </a:rPr>
              <a:t>Lactate dehydrogenase (LD):</a:t>
            </a:r>
          </a:p>
          <a:p>
            <a:pPr marL="886968" lvl="2" indent="-342900"/>
            <a:r>
              <a:rPr lang="en-US" sz="2000" dirty="0">
                <a:latin typeface="Calibri" pitchFamily="34" charset="0"/>
              </a:rPr>
              <a:t>Rise 24 hrs,   peaks 72 hrs,  gradually disappears in 5 to 14 days.</a:t>
            </a:r>
          </a:p>
          <a:p>
            <a:pPr marL="372618" indent="-514350">
              <a:buFont typeface="+mj-lt"/>
              <a:buAutoNum type="arabicPeriod"/>
            </a:pPr>
            <a:r>
              <a:rPr lang="en-US" sz="2000" dirty="0" err="1">
                <a:latin typeface="Calibri" pitchFamily="34" charset="0"/>
              </a:rPr>
              <a:t>Myoglobins</a:t>
            </a:r>
            <a:endParaRPr lang="en-US" sz="2000" dirty="0">
              <a:latin typeface="Calibri" pitchFamily="34" charset="0"/>
            </a:endParaRPr>
          </a:p>
          <a:p>
            <a:pPr marL="372618" indent="-514350">
              <a:buFont typeface="+mj-lt"/>
              <a:buAutoNum type="arabicPeriod"/>
            </a:pPr>
            <a:endParaRPr lang="en-US" sz="2700" dirty="0">
              <a:latin typeface="Calibri" pitchFamily="34" charset="0"/>
            </a:endParaRPr>
          </a:p>
          <a:p>
            <a:pPr lvl="1" eaLnBrk="1" hangingPunct="1">
              <a:buNone/>
            </a:pPr>
            <a:endParaRPr lang="en-CA" dirty="0">
              <a:latin typeface="Calibri" pitchFamily="34" charset="0"/>
            </a:endParaRPr>
          </a:p>
          <a:p>
            <a:pPr lvl="1" eaLnBrk="1" hangingPunct="1">
              <a:buFont typeface="Arial" charset="0"/>
              <a:buNone/>
            </a:pPr>
            <a:endParaRPr lang="en-CA" dirty="0">
              <a:latin typeface="Calibri" pitchFamily="34" charset="0"/>
            </a:endParaRPr>
          </a:p>
          <a:p>
            <a:pPr eaLnBrk="1" hangingPunct="1"/>
            <a:endParaRPr lang="en-CA" dirty="0">
              <a:latin typeface="Calibri" pitchFamily="34" charset="0"/>
            </a:endParaRPr>
          </a:p>
        </p:txBody>
      </p:sp>
      <p:sp>
        <p:nvSpPr>
          <p:cNvPr id="31746" name="Title 1"/>
          <p:cNvSpPr>
            <a:spLocks noGrp="1"/>
          </p:cNvSpPr>
          <p:nvPr>
            <p:ph type="title"/>
          </p:nvPr>
        </p:nvSpPr>
        <p:spPr/>
        <p:txBody>
          <a:bodyPr>
            <a:normAutofit/>
          </a:bodyPr>
          <a:lstStyle/>
          <a:p>
            <a:pPr eaLnBrk="1" hangingPunct="1"/>
            <a:r>
              <a:rPr lang="en-US" dirty="0">
                <a:latin typeface="Calibri" pitchFamily="34" charset="0"/>
              </a:rPr>
              <a:t>Ischemic Heart Disease </a:t>
            </a:r>
            <a:br>
              <a:rPr lang="en-US" dirty="0">
                <a:latin typeface="Calibri" pitchFamily="34" charset="0"/>
              </a:rPr>
            </a:br>
            <a:r>
              <a:rPr lang="en-US" dirty="0">
                <a:latin typeface="Calibri" pitchFamily="34" charset="0"/>
              </a:rPr>
              <a:t>Laboratory evaluation</a:t>
            </a:r>
            <a:endParaRPr lang="en-CA" dirty="0">
              <a:latin typeface="Calibri" pitchFamily="34" charset="0"/>
            </a:endParaRP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1905000" y="685800"/>
            <a:ext cx="4980384" cy="333375"/>
          </a:xfrm>
        </p:spPr>
        <p:txBody>
          <a:bodyPr vert="horz" wrap="square" lIns="51792" tIns="25897" rIns="51792" bIns="25897" numCol="1" rtlCol="0" anchor="b" anchorCtr="0" compatLnSpc="1">
            <a:prstTxWarp prst="textNoShape">
              <a:avLst/>
            </a:prstTxWarp>
            <a:normAutofit fontScale="90000"/>
          </a:bodyPr>
          <a:lstStyle/>
          <a:p>
            <a:pPr eaLnBrk="1" hangingPunct="1">
              <a:defRPr/>
            </a:pPr>
            <a:r>
              <a:rPr lang="en-US" sz="2025" dirty="0">
                <a:solidFill>
                  <a:schemeClr val="tx1"/>
                </a:solidFill>
                <a:latin typeface="Calibri" pitchFamily="34" charset="0"/>
              </a:rPr>
              <a:t>Myocardial Infarction (MI)</a:t>
            </a:r>
          </a:p>
        </p:txBody>
      </p:sp>
      <p:sp>
        <p:nvSpPr>
          <p:cNvPr id="59395" name="Rectangle 3"/>
          <p:cNvSpPr>
            <a:spLocks noGrp="1" noChangeArrowheads="1"/>
          </p:cNvSpPr>
          <p:nvPr>
            <p:ph idx="4294967295"/>
          </p:nvPr>
        </p:nvSpPr>
        <p:spPr>
          <a:xfrm>
            <a:off x="762000" y="1371600"/>
            <a:ext cx="7924799" cy="5257800"/>
          </a:xfrm>
        </p:spPr>
        <p:txBody>
          <a:bodyPr>
            <a:normAutofit fontScale="92500" lnSpcReduction="10000"/>
          </a:bodyPr>
          <a:lstStyle/>
          <a:p>
            <a:pPr marL="257175" indent="-257175">
              <a:buClr>
                <a:srgbClr val="00CCFF"/>
              </a:buClr>
              <a:buSzPct val="90000"/>
              <a:defRPr/>
            </a:pPr>
            <a:r>
              <a:rPr lang="en-US" sz="1800" dirty="0">
                <a:latin typeface="Calibri" pitchFamily="34" charset="0"/>
              </a:rPr>
              <a:t>Complications</a:t>
            </a:r>
          </a:p>
          <a:p>
            <a:pPr lvl="1" indent="-257175">
              <a:spcBef>
                <a:spcPct val="0"/>
              </a:spcBef>
              <a:buClr>
                <a:schemeClr val="tx2"/>
              </a:buClr>
              <a:buSzPct val="90000"/>
              <a:buFontTx/>
              <a:buChar char="•"/>
              <a:defRPr/>
            </a:pPr>
            <a:r>
              <a:rPr lang="en-US" dirty="0">
                <a:latin typeface="Calibri" pitchFamily="34" charset="0"/>
              </a:rPr>
              <a:t>No complications in 10-20%.</a:t>
            </a:r>
          </a:p>
          <a:p>
            <a:pPr lvl="1" indent="-257175">
              <a:spcBef>
                <a:spcPct val="0"/>
              </a:spcBef>
              <a:buClr>
                <a:schemeClr val="tx2"/>
              </a:buClr>
              <a:buSzPct val="90000"/>
              <a:buFontTx/>
              <a:buChar char="•"/>
              <a:defRPr/>
            </a:pPr>
            <a:r>
              <a:rPr lang="en-US" dirty="0">
                <a:latin typeface="Calibri" pitchFamily="34" charset="0"/>
              </a:rPr>
              <a:t>80-90% experience one or more of the following complications:</a:t>
            </a:r>
          </a:p>
          <a:p>
            <a:pPr marL="632222" lvl="2" indent="-257175">
              <a:buFont typeface="Wingdings" panose="05000000000000000000" pitchFamily="2" charset="2"/>
              <a:buChar char="ü"/>
              <a:defRPr/>
            </a:pPr>
            <a:r>
              <a:rPr lang="en-US" sz="1800" dirty="0">
                <a:latin typeface="Calibri" pitchFamily="34" charset="0"/>
              </a:rPr>
              <a:t>Myocardial infarction lead to sudden death in some cases, even before reaching the hospital</a:t>
            </a:r>
            <a:r>
              <a:rPr lang="en-US" sz="1800" i="1" dirty="0">
                <a:latin typeface="Calibri" panose="020F0502020204030204" pitchFamily="34" charset="0"/>
              </a:rPr>
              <a:t>.</a:t>
            </a:r>
          </a:p>
          <a:p>
            <a:pPr marL="632222" lvl="2" indent="-257175">
              <a:buFont typeface="Wingdings" panose="05000000000000000000" pitchFamily="2" charset="2"/>
              <a:buChar char="ü"/>
              <a:defRPr/>
            </a:pPr>
            <a:r>
              <a:rPr lang="en-US" sz="1800" dirty="0">
                <a:latin typeface="Calibri" pitchFamily="34" charset="0"/>
              </a:rPr>
              <a:t>Cardiac arrhythmia (75-90%): patients have conduction disturbances </a:t>
            </a:r>
            <a:r>
              <a:rPr lang="en-US" sz="1800" dirty="0">
                <a:latin typeface="Calibri" pitchFamily="34" charset="0"/>
                <a:sym typeface="Wingdings" panose="05000000000000000000" pitchFamily="2" charset="2"/>
              </a:rPr>
              <a:t></a:t>
            </a:r>
            <a:r>
              <a:rPr lang="en-US" sz="1800" dirty="0">
                <a:latin typeface="Calibri" pitchFamily="34" charset="0"/>
              </a:rPr>
              <a:t> sudden death esp. in ventricular arrhythmia.</a:t>
            </a:r>
          </a:p>
          <a:p>
            <a:pPr marL="632222" lvl="2" indent="-257175">
              <a:buFont typeface="Wingdings" panose="05000000000000000000" pitchFamily="2" charset="2"/>
              <a:buChar char="ü"/>
              <a:defRPr/>
            </a:pPr>
            <a:r>
              <a:rPr lang="en-US" sz="1800" dirty="0">
                <a:latin typeface="Calibri" pitchFamily="34" charset="0"/>
              </a:rPr>
              <a:t>Left ventricular failure with pulmonary edema (60%).</a:t>
            </a:r>
          </a:p>
          <a:p>
            <a:pPr marL="632222" lvl="2" indent="-257175">
              <a:buFont typeface="Wingdings" panose="05000000000000000000" pitchFamily="2" charset="2"/>
              <a:buChar char="ü"/>
              <a:defRPr/>
            </a:pPr>
            <a:r>
              <a:rPr lang="en-US" sz="1800" dirty="0">
                <a:latin typeface="Calibri" pitchFamily="34" charset="0"/>
              </a:rPr>
              <a:t>Cardiogenic shock (10%).</a:t>
            </a:r>
          </a:p>
          <a:p>
            <a:pPr marL="632222" lvl="2" indent="-257175">
              <a:buFont typeface="Wingdings" panose="05000000000000000000" pitchFamily="2" charset="2"/>
              <a:buChar char="ü"/>
              <a:defRPr/>
            </a:pPr>
            <a:r>
              <a:rPr lang="en-US" sz="1800" dirty="0">
                <a:latin typeface="Calibri" pitchFamily="34" charset="0"/>
              </a:rPr>
              <a:t>Myocardial rupture: rupture of free wall, septum, papillary muscle.</a:t>
            </a:r>
          </a:p>
          <a:p>
            <a:pPr marL="632222" lvl="2" indent="-257175">
              <a:buFont typeface="Wingdings" panose="05000000000000000000" pitchFamily="2" charset="2"/>
              <a:buChar char="ü"/>
              <a:defRPr/>
            </a:pPr>
            <a:r>
              <a:rPr lang="en-US" sz="1800" dirty="0">
                <a:latin typeface="Calibri" pitchFamily="34" charset="0"/>
              </a:rPr>
              <a:t>Thromboembolism (15-49%): the</a:t>
            </a:r>
            <a:r>
              <a:rPr lang="en-US" sz="1800" b="1" i="1" dirty="0">
                <a:latin typeface="Calibri" pitchFamily="34" charset="0"/>
              </a:rPr>
              <a:t> </a:t>
            </a:r>
            <a:r>
              <a:rPr lang="en-US" sz="1800" dirty="0">
                <a:latin typeface="Calibri" pitchFamily="34" charset="0"/>
              </a:rPr>
              <a:t>combination of myocardial abnormality in contractility (causing stasis) and endocardial damage (due to exposure of underlying thrombogenic basement membrane) can lead to cardiac thrombosis and embolism </a:t>
            </a:r>
          </a:p>
          <a:p>
            <a:pPr marL="632222" lvl="2" indent="-257175">
              <a:buFont typeface="Wingdings" panose="05000000000000000000" pitchFamily="2" charset="2"/>
              <a:buChar char="ü"/>
              <a:defRPr/>
            </a:pPr>
            <a:r>
              <a:rPr lang="en-US" sz="1800" dirty="0">
                <a:latin typeface="Calibri" pitchFamily="34" charset="0"/>
              </a:rPr>
              <a:t>Pericarditis </a:t>
            </a:r>
          </a:p>
          <a:p>
            <a:pPr marL="632222" lvl="2" indent="-257175">
              <a:buFont typeface="Wingdings" panose="05000000000000000000" pitchFamily="2" charset="2"/>
              <a:buChar char="ü"/>
              <a:defRPr/>
            </a:pPr>
            <a:r>
              <a:rPr lang="en-US" sz="1800" dirty="0">
                <a:latin typeface="Calibri" pitchFamily="34" charset="0"/>
              </a:rPr>
              <a:t>Infarct extension and expansion</a:t>
            </a:r>
          </a:p>
          <a:p>
            <a:pPr marL="632222" lvl="2" indent="-257175">
              <a:buFont typeface="Wingdings" panose="05000000000000000000" pitchFamily="2" charset="2"/>
              <a:buChar char="ü"/>
              <a:defRPr/>
            </a:pPr>
            <a:r>
              <a:rPr lang="en-US" sz="1800" dirty="0">
                <a:latin typeface="Calibri" pitchFamily="34" charset="0"/>
              </a:rPr>
              <a:t>External rupture of the infarct with associated bleeding into the pericardial space (hemopericardium).</a:t>
            </a:r>
          </a:p>
          <a:p>
            <a:pPr marL="632222" lvl="2" indent="-257175">
              <a:buFont typeface="Wingdings" panose="05000000000000000000" pitchFamily="2" charset="2"/>
              <a:buChar char="ü"/>
              <a:defRPr/>
            </a:pPr>
            <a:r>
              <a:rPr lang="en-US" sz="1800" dirty="0">
                <a:latin typeface="Calibri" pitchFamily="34" charset="0"/>
              </a:rPr>
              <a:t>Ventricular aneurysm (ventricle is dilated and the wall is thinned out). </a:t>
            </a:r>
          </a:p>
          <a:p>
            <a:pPr marL="632222" lvl="2" indent="-257175">
              <a:buFont typeface="Wingdings" panose="05000000000000000000" pitchFamily="2" charset="2"/>
              <a:buChar char="ü"/>
              <a:defRPr/>
            </a:pPr>
            <a:r>
              <a:rPr lang="en-US" sz="1800" dirty="0">
                <a:latin typeface="Calibri" pitchFamily="34" charset="0"/>
              </a:rPr>
              <a:t>Progressive late heart failure in the form of chronic IHD.</a:t>
            </a:r>
          </a:p>
          <a:p>
            <a:pPr marL="632222" lvl="2" indent="-257175">
              <a:buFont typeface="Wingdings" panose="05000000000000000000" pitchFamily="2" charset="2"/>
              <a:buChar char="ü"/>
              <a:defRPr/>
            </a:pPr>
            <a:endParaRPr lang="en-US" sz="1800" dirty="0">
              <a:latin typeface="Calibri" pitchFamily="34" charset="0"/>
            </a:endParaRPr>
          </a:p>
          <a:p>
            <a:pPr marL="632222" lvl="2" indent="-257175">
              <a:buFont typeface="Wingdings" panose="05000000000000000000" pitchFamily="2" charset="2"/>
              <a:buChar char="ü"/>
              <a:defRPr/>
            </a:pPr>
            <a:endParaRPr lang="en-US" sz="1800" dirty="0">
              <a:latin typeface="Calibri" pitchFamily="34" charset="0"/>
            </a:endParaRPr>
          </a:p>
          <a:p>
            <a:pPr lvl="1" indent="-257175">
              <a:spcBef>
                <a:spcPct val="0"/>
              </a:spcBef>
              <a:buClr>
                <a:schemeClr val="tx2"/>
              </a:buClr>
              <a:buSzPct val="90000"/>
              <a:buFontTx/>
              <a:buChar char="•"/>
              <a:defRPr/>
            </a:pPr>
            <a:endParaRPr lang="en-US" dirty="0">
              <a:latin typeface="Calibri" pitchFamily="34" charset="0"/>
            </a:endParaRPr>
          </a:p>
          <a:p>
            <a:pPr marL="257175" lvl="1" indent="0">
              <a:spcBef>
                <a:spcPct val="0"/>
              </a:spcBef>
              <a:buClr>
                <a:schemeClr val="tx2"/>
              </a:buClr>
              <a:buSzPct val="90000"/>
              <a:buNone/>
              <a:defRPr/>
            </a:pPr>
            <a:endParaRPr lang="en-US" sz="1575" dirty="0">
              <a:latin typeface="Calibri" pitchFamily="34" charset="0"/>
            </a:endParaRPr>
          </a:p>
        </p:txBody>
      </p:sp>
    </p:spTree>
    <p:extLst>
      <p:ext uri="{BB962C8B-B14F-4D97-AF65-F5344CB8AC3E}">
        <p14:creationId xmlns:p14="http://schemas.microsoft.com/office/powerpoint/2010/main" val="1362339420"/>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C81F949-FF75-4BB8-AA30-7CE8265797AA}" type="slidenum">
              <a:rPr lang="en-US" smtClean="0"/>
              <a:pPr>
                <a:defRPr/>
              </a:pPr>
              <a:t>38</a:t>
            </a:fld>
            <a:endParaRPr lang="en-US"/>
          </a:p>
        </p:txBody>
      </p:sp>
      <p:pic>
        <p:nvPicPr>
          <p:cNvPr id="481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7357" y="1421607"/>
            <a:ext cx="1950244" cy="1950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607" y="1428751"/>
            <a:ext cx="1950244" cy="1950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7857" y="1428751"/>
            <a:ext cx="1950244" cy="1950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7357" y="3429001"/>
            <a:ext cx="1950244" cy="1950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7607" y="3429001"/>
            <a:ext cx="1950244" cy="1950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6"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07857" y="3429001"/>
            <a:ext cx="1950244" cy="1950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43050" y="5320904"/>
            <a:ext cx="2171700" cy="646331"/>
          </a:xfrm>
          <a:prstGeom prst="rect">
            <a:avLst/>
          </a:prstGeom>
        </p:spPr>
        <p:txBody>
          <a:bodyPr>
            <a:spAutoFit/>
          </a:bodyPr>
          <a:lstStyle/>
          <a:p>
            <a:pPr algn="ctr">
              <a:defRPr/>
            </a:pPr>
            <a:r>
              <a:rPr lang="en-US" b="1" dirty="0" err="1">
                <a:solidFill>
                  <a:schemeClr val="tx2">
                    <a:lumMod val="75000"/>
                  </a:schemeClr>
                </a:solidFill>
                <a:effectLst>
                  <a:outerShdw blurRad="38100" dist="38100" dir="2700000" algn="tl">
                    <a:srgbClr val="000000">
                      <a:alpha val="43137"/>
                    </a:srgbClr>
                  </a:outerShdw>
                </a:effectLst>
              </a:rPr>
              <a:t>Fibrinous</a:t>
            </a:r>
            <a:r>
              <a:rPr lang="en-US" b="1" dirty="0">
                <a:solidFill>
                  <a:schemeClr val="tx2">
                    <a:lumMod val="75000"/>
                  </a:schemeClr>
                </a:solidFill>
                <a:effectLst>
                  <a:outerShdw blurRad="38100" dist="38100" dir="2700000" algn="tl">
                    <a:srgbClr val="000000">
                      <a:alpha val="43137"/>
                    </a:srgbClr>
                  </a:outerShdw>
                </a:effectLst>
              </a:rPr>
              <a:t> pericarditis</a:t>
            </a:r>
          </a:p>
        </p:txBody>
      </p:sp>
      <p:sp>
        <p:nvSpPr>
          <p:cNvPr id="10" name="Rectangle 9"/>
          <p:cNvSpPr/>
          <p:nvPr/>
        </p:nvSpPr>
        <p:spPr>
          <a:xfrm>
            <a:off x="3771900" y="1085851"/>
            <a:ext cx="1813317" cy="369332"/>
          </a:xfrm>
          <a:prstGeom prst="rect">
            <a:avLst/>
          </a:prstGeom>
        </p:spPr>
        <p:txBody>
          <a:bodyPr wrap="none">
            <a:spAutoFit/>
          </a:bodyPr>
          <a:lstStyle/>
          <a:p>
            <a:pPr>
              <a:defRPr/>
            </a:pPr>
            <a:r>
              <a:rPr lang="en-US" b="1" dirty="0">
                <a:solidFill>
                  <a:schemeClr val="tx2">
                    <a:lumMod val="75000"/>
                  </a:schemeClr>
                </a:solidFill>
                <a:effectLst>
                  <a:outerShdw blurRad="38100" dist="38100" dir="2700000" algn="tl">
                    <a:srgbClr val="000000">
                      <a:alpha val="43137"/>
                    </a:srgbClr>
                  </a:outerShdw>
                </a:effectLst>
              </a:rPr>
              <a:t>Septal  rupture</a:t>
            </a:r>
          </a:p>
        </p:txBody>
      </p:sp>
      <p:sp>
        <p:nvSpPr>
          <p:cNvPr id="11" name="Rectangle 10"/>
          <p:cNvSpPr/>
          <p:nvPr/>
        </p:nvSpPr>
        <p:spPr>
          <a:xfrm>
            <a:off x="5861447" y="1016795"/>
            <a:ext cx="1746647" cy="678134"/>
          </a:xfrm>
          <a:prstGeom prst="rect">
            <a:avLst/>
          </a:prstGeom>
        </p:spPr>
        <p:txBody>
          <a:bodyPr>
            <a:spAutoFit/>
          </a:bodyPr>
          <a:lstStyle/>
          <a:p>
            <a:pPr algn="ctr">
              <a:lnSpc>
                <a:spcPct val="70000"/>
              </a:lnSpc>
              <a:defRPr/>
            </a:pPr>
            <a:r>
              <a:rPr lang="en-US" b="1" dirty="0">
                <a:solidFill>
                  <a:schemeClr val="tx2">
                    <a:lumMod val="75000"/>
                  </a:schemeClr>
                </a:solidFill>
                <a:effectLst>
                  <a:outerShdw blurRad="38100" dist="38100" dir="2700000" algn="tl">
                    <a:srgbClr val="000000">
                      <a:alpha val="43137"/>
                    </a:srgbClr>
                  </a:outerShdw>
                </a:effectLst>
              </a:rPr>
              <a:t>Papillary muscle  rupture</a:t>
            </a:r>
          </a:p>
        </p:txBody>
      </p:sp>
      <p:sp>
        <p:nvSpPr>
          <p:cNvPr id="12" name="Rectangle 11"/>
          <p:cNvSpPr/>
          <p:nvPr/>
        </p:nvSpPr>
        <p:spPr>
          <a:xfrm>
            <a:off x="1485900" y="1028701"/>
            <a:ext cx="2114550" cy="484235"/>
          </a:xfrm>
          <a:prstGeom prst="rect">
            <a:avLst/>
          </a:prstGeom>
        </p:spPr>
        <p:txBody>
          <a:bodyPr>
            <a:spAutoFit/>
          </a:bodyPr>
          <a:lstStyle/>
          <a:p>
            <a:pPr algn="ctr">
              <a:lnSpc>
                <a:spcPct val="70000"/>
              </a:lnSpc>
              <a:defRPr/>
            </a:pPr>
            <a:r>
              <a:rPr lang="en-US" b="1" dirty="0">
                <a:solidFill>
                  <a:schemeClr val="tx2">
                    <a:lumMod val="75000"/>
                  </a:schemeClr>
                </a:solidFill>
                <a:effectLst>
                  <a:outerShdw blurRad="38100" dist="38100" dir="2700000" algn="tl">
                    <a:srgbClr val="000000">
                      <a:alpha val="43137"/>
                    </a:srgbClr>
                  </a:outerShdw>
                </a:effectLst>
              </a:rPr>
              <a:t>Ventricular wall rupture</a:t>
            </a:r>
          </a:p>
        </p:txBody>
      </p:sp>
      <p:sp>
        <p:nvSpPr>
          <p:cNvPr id="13" name="Rectangle 12"/>
          <p:cNvSpPr/>
          <p:nvPr/>
        </p:nvSpPr>
        <p:spPr>
          <a:xfrm>
            <a:off x="3600450" y="5372101"/>
            <a:ext cx="2171700" cy="369332"/>
          </a:xfrm>
          <a:prstGeom prst="rect">
            <a:avLst/>
          </a:prstGeom>
        </p:spPr>
        <p:txBody>
          <a:bodyPr>
            <a:spAutoFit/>
          </a:bodyPr>
          <a:lstStyle/>
          <a:p>
            <a:pPr algn="ctr">
              <a:defRPr/>
            </a:pPr>
            <a:r>
              <a:rPr lang="en-US" b="1" dirty="0">
                <a:solidFill>
                  <a:schemeClr val="tx2">
                    <a:lumMod val="75000"/>
                  </a:schemeClr>
                </a:solidFill>
                <a:effectLst>
                  <a:outerShdw blurRad="38100" dist="38100" dir="2700000" algn="tl">
                    <a:srgbClr val="000000">
                      <a:alpha val="43137"/>
                    </a:srgbClr>
                  </a:outerShdw>
                </a:effectLst>
              </a:rPr>
              <a:t>Mural thrombus</a:t>
            </a:r>
          </a:p>
        </p:txBody>
      </p:sp>
      <p:sp>
        <p:nvSpPr>
          <p:cNvPr id="14" name="Rectangle 13"/>
          <p:cNvSpPr/>
          <p:nvPr/>
        </p:nvSpPr>
        <p:spPr>
          <a:xfrm>
            <a:off x="5600700" y="5372101"/>
            <a:ext cx="2171700" cy="369332"/>
          </a:xfrm>
          <a:prstGeom prst="rect">
            <a:avLst/>
          </a:prstGeom>
        </p:spPr>
        <p:txBody>
          <a:bodyPr>
            <a:spAutoFit/>
          </a:bodyPr>
          <a:lstStyle/>
          <a:p>
            <a:pPr algn="ctr">
              <a:defRPr/>
            </a:pPr>
            <a:r>
              <a:rPr lang="en-US" b="1" dirty="0">
                <a:solidFill>
                  <a:schemeClr val="tx2">
                    <a:lumMod val="75000"/>
                  </a:schemeClr>
                </a:solidFill>
                <a:effectLst>
                  <a:outerShdw blurRad="38100" dist="38100" dir="2700000" algn="tl">
                    <a:srgbClr val="000000">
                      <a:alpha val="43137"/>
                    </a:srgbClr>
                  </a:outerShdw>
                </a:effectLst>
              </a:rPr>
              <a:t>Aneurysm</a:t>
            </a:r>
          </a:p>
        </p:txBody>
      </p:sp>
      <p:sp>
        <p:nvSpPr>
          <p:cNvPr id="15" name="Title 1"/>
          <p:cNvSpPr txBox="1">
            <a:spLocks/>
          </p:cNvSpPr>
          <p:nvPr/>
        </p:nvSpPr>
        <p:spPr>
          <a:xfrm rot="16200000">
            <a:off x="-1582936" y="2931914"/>
            <a:ext cx="6172200" cy="651272"/>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a:effectLst>
                  <a:outerShdw blurRad="38100" dist="38100" dir="2700000" algn="tl">
                    <a:srgbClr val="000000">
                      <a:alpha val="43137"/>
                    </a:srgbClr>
                  </a:outerShdw>
                </a:effectLst>
              </a:rPr>
              <a:t>Complications of MI</a:t>
            </a:r>
          </a:p>
        </p:txBody>
      </p:sp>
      <p:sp>
        <p:nvSpPr>
          <p:cNvPr id="5" name="Right Arrow 4"/>
          <p:cNvSpPr/>
          <p:nvPr/>
        </p:nvSpPr>
        <p:spPr>
          <a:xfrm>
            <a:off x="2682478" y="2571750"/>
            <a:ext cx="346472" cy="17145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ight Arrow 17"/>
          <p:cNvSpPr/>
          <p:nvPr/>
        </p:nvSpPr>
        <p:spPr>
          <a:xfrm>
            <a:off x="4454128" y="2286000"/>
            <a:ext cx="346472" cy="17145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ight Arrow 18"/>
          <p:cNvSpPr/>
          <p:nvPr/>
        </p:nvSpPr>
        <p:spPr>
          <a:xfrm>
            <a:off x="6340078" y="2228850"/>
            <a:ext cx="346472" cy="17145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ight Arrow 19"/>
          <p:cNvSpPr/>
          <p:nvPr/>
        </p:nvSpPr>
        <p:spPr>
          <a:xfrm>
            <a:off x="3025378" y="4400550"/>
            <a:ext cx="346472" cy="17145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ight Arrow 20"/>
          <p:cNvSpPr/>
          <p:nvPr/>
        </p:nvSpPr>
        <p:spPr>
          <a:xfrm>
            <a:off x="3882628" y="4686300"/>
            <a:ext cx="346472" cy="17145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ight Arrow 21"/>
          <p:cNvSpPr/>
          <p:nvPr/>
        </p:nvSpPr>
        <p:spPr>
          <a:xfrm>
            <a:off x="6172201" y="4743450"/>
            <a:ext cx="346472" cy="17145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701702505"/>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idx="1"/>
          </p:nvPr>
        </p:nvSpPr>
        <p:spPr>
          <a:xfrm>
            <a:off x="533400" y="990600"/>
            <a:ext cx="8305800" cy="5907505"/>
          </a:xfrm>
        </p:spPr>
        <p:txBody>
          <a:bodyPr>
            <a:normAutofit fontScale="92500" lnSpcReduction="10000"/>
          </a:bodyPr>
          <a:lstStyle/>
          <a:p>
            <a:pPr marL="457200" indent="-457200">
              <a:buClr>
                <a:srgbClr val="00CCFF"/>
              </a:buClr>
              <a:buSzPct val="90000"/>
            </a:pPr>
            <a:r>
              <a:rPr lang="en-US" sz="1900" dirty="0">
                <a:latin typeface="Calibri" pitchFamily="34" charset="0"/>
              </a:rPr>
              <a:t>Necrosis of heart muscle caused by ischemia</a:t>
            </a:r>
          </a:p>
          <a:p>
            <a:pPr marL="457200" indent="-457200">
              <a:buClr>
                <a:srgbClr val="00CCFF"/>
              </a:buClr>
              <a:buSzPct val="90000"/>
            </a:pPr>
            <a:r>
              <a:rPr lang="en-US" sz="1900" dirty="0">
                <a:latin typeface="Calibri" pitchFamily="34" charset="0"/>
              </a:rPr>
              <a:t>Mostly due to acute coronary artery thrombosis</a:t>
            </a:r>
          </a:p>
          <a:p>
            <a:pPr marL="914400" lvl="1" indent="-457200">
              <a:spcBef>
                <a:spcPct val="0"/>
              </a:spcBef>
              <a:buClr>
                <a:schemeClr val="tx2"/>
              </a:buClr>
              <a:buSzPct val="90000"/>
              <a:buFontTx/>
              <a:buChar char="•"/>
            </a:pPr>
            <a:r>
              <a:rPr lang="en-US" sz="1900" dirty="0">
                <a:latin typeface="Calibri" pitchFamily="34" charset="0"/>
              </a:rPr>
              <a:t>sudden plaque disruption</a:t>
            </a:r>
          </a:p>
          <a:p>
            <a:pPr marL="914400" lvl="1" indent="-457200">
              <a:spcBef>
                <a:spcPct val="0"/>
              </a:spcBef>
              <a:buClr>
                <a:schemeClr val="tx2"/>
              </a:buClr>
              <a:buSzPct val="90000"/>
              <a:buFontTx/>
              <a:buChar char="•"/>
            </a:pPr>
            <a:r>
              <a:rPr lang="en-US" sz="1900" dirty="0">
                <a:latin typeface="Calibri" pitchFamily="34" charset="0"/>
              </a:rPr>
              <a:t>platelets adhere</a:t>
            </a:r>
          </a:p>
          <a:p>
            <a:pPr marL="914400" lvl="1" indent="-457200">
              <a:spcBef>
                <a:spcPct val="0"/>
              </a:spcBef>
              <a:buClr>
                <a:schemeClr val="tx2"/>
              </a:buClr>
              <a:buSzPct val="90000"/>
              <a:buFontTx/>
              <a:buChar char="•"/>
            </a:pPr>
            <a:r>
              <a:rPr lang="en-US" sz="1900" dirty="0">
                <a:latin typeface="Calibri" pitchFamily="34" charset="0"/>
              </a:rPr>
              <a:t>coagulation cascade activated</a:t>
            </a:r>
          </a:p>
          <a:p>
            <a:pPr marL="914400" lvl="1" indent="-457200">
              <a:spcBef>
                <a:spcPct val="0"/>
              </a:spcBef>
              <a:buClr>
                <a:schemeClr val="tx2"/>
              </a:buClr>
              <a:buSzPct val="90000"/>
              <a:buFontTx/>
              <a:buChar char="•"/>
            </a:pPr>
            <a:r>
              <a:rPr lang="en-US" sz="1900" dirty="0">
                <a:latin typeface="Calibri" pitchFamily="34" charset="0"/>
              </a:rPr>
              <a:t>thrombus occludes lumen within minutes</a:t>
            </a:r>
          </a:p>
          <a:p>
            <a:pPr marL="914400" lvl="1" indent="-457200">
              <a:spcBef>
                <a:spcPct val="0"/>
              </a:spcBef>
              <a:buClr>
                <a:schemeClr val="tx2"/>
              </a:buClr>
              <a:buSzPct val="90000"/>
              <a:buFontTx/>
              <a:buChar char="•"/>
            </a:pPr>
            <a:r>
              <a:rPr lang="en-US" sz="1900" dirty="0">
                <a:latin typeface="Calibri" pitchFamily="34" charset="0"/>
              </a:rPr>
              <a:t>irreversible injury/cell death in 20-40 minutes</a:t>
            </a:r>
          </a:p>
          <a:p>
            <a:pPr marL="457200" indent="-457200" eaLnBrk="1" hangingPunct="1">
              <a:buClr>
                <a:srgbClr val="00CCFF"/>
              </a:buClr>
              <a:buSzPct val="90000"/>
            </a:pPr>
            <a:r>
              <a:rPr lang="en-US" sz="1900" dirty="0">
                <a:latin typeface="Calibri" pitchFamily="34" charset="0"/>
              </a:rPr>
              <a:t>Clinical features</a:t>
            </a:r>
          </a:p>
          <a:p>
            <a:pPr marL="914400" lvl="1" indent="-457200" eaLnBrk="1" hangingPunct="1">
              <a:spcBef>
                <a:spcPct val="0"/>
              </a:spcBef>
              <a:buClr>
                <a:schemeClr val="tx2"/>
              </a:buClr>
              <a:buSzPct val="90000"/>
              <a:buFontTx/>
              <a:buChar char="•"/>
            </a:pPr>
            <a:r>
              <a:rPr lang="en-US" sz="1900" dirty="0">
                <a:latin typeface="Calibri" pitchFamily="34" charset="0"/>
              </a:rPr>
              <a:t>Severe, crushing chest pain ± radiation</a:t>
            </a:r>
          </a:p>
          <a:p>
            <a:pPr marL="914400" lvl="1" indent="-457200" eaLnBrk="1" hangingPunct="1">
              <a:spcBef>
                <a:spcPct val="0"/>
              </a:spcBef>
              <a:buClr>
                <a:schemeClr val="tx2"/>
              </a:buClr>
              <a:buSzPct val="90000"/>
              <a:buFontTx/>
              <a:buChar char="•"/>
            </a:pPr>
            <a:r>
              <a:rPr lang="en-US" sz="1900" dirty="0">
                <a:latin typeface="Calibri" pitchFamily="34" charset="0"/>
              </a:rPr>
              <a:t>Not relieved by nitroglycerin, rest</a:t>
            </a:r>
          </a:p>
          <a:p>
            <a:pPr marL="914400" lvl="1" indent="-457200" eaLnBrk="1" hangingPunct="1">
              <a:spcBef>
                <a:spcPct val="0"/>
              </a:spcBef>
              <a:buClr>
                <a:schemeClr val="tx2"/>
              </a:buClr>
              <a:buSzPct val="90000"/>
              <a:buFontTx/>
              <a:buChar char="•"/>
            </a:pPr>
            <a:r>
              <a:rPr lang="en-US" sz="1900" dirty="0">
                <a:latin typeface="Calibri" pitchFamily="34" charset="0"/>
              </a:rPr>
              <a:t>Sweating, nausea, </a:t>
            </a:r>
            <a:r>
              <a:rPr lang="en-US" sz="1900" dirty="0" err="1">
                <a:latin typeface="Calibri" pitchFamily="34" charset="0"/>
              </a:rPr>
              <a:t>dyspnea</a:t>
            </a:r>
            <a:endParaRPr lang="en-US" sz="1900" dirty="0">
              <a:latin typeface="Calibri" pitchFamily="34" charset="0"/>
            </a:endParaRPr>
          </a:p>
          <a:p>
            <a:pPr marL="914400" lvl="1" indent="-457200" eaLnBrk="1" hangingPunct="1">
              <a:spcBef>
                <a:spcPct val="0"/>
              </a:spcBef>
              <a:buClr>
                <a:schemeClr val="tx2"/>
              </a:buClr>
              <a:buSzPct val="90000"/>
              <a:buFontTx/>
              <a:buChar char="•"/>
            </a:pPr>
            <a:r>
              <a:rPr lang="en-US" sz="1900" dirty="0">
                <a:latin typeface="Calibri" pitchFamily="34" charset="0"/>
              </a:rPr>
              <a:t>Sometimes no symptoms</a:t>
            </a:r>
          </a:p>
          <a:p>
            <a:pPr marL="457200" indent="-457200" eaLnBrk="1" hangingPunct="1">
              <a:buClr>
                <a:srgbClr val="00CCFF"/>
              </a:buClr>
              <a:buSzPct val="90000"/>
            </a:pPr>
            <a:r>
              <a:rPr lang="en-US" sz="1900" dirty="0">
                <a:latin typeface="Calibri" pitchFamily="34" charset="0"/>
              </a:rPr>
              <a:t>Laboratory evaluation</a:t>
            </a:r>
          </a:p>
          <a:p>
            <a:pPr marL="914400" lvl="1" indent="-457200" eaLnBrk="1" hangingPunct="1">
              <a:spcBef>
                <a:spcPct val="0"/>
              </a:spcBef>
              <a:buClr>
                <a:schemeClr val="tx2"/>
              </a:buClr>
              <a:buSzPct val="90000"/>
              <a:buFontTx/>
              <a:buChar char="•"/>
            </a:pPr>
            <a:r>
              <a:rPr lang="en-US" sz="1900" dirty="0" err="1">
                <a:latin typeface="Calibri" pitchFamily="34" charset="0"/>
              </a:rPr>
              <a:t>Troponins</a:t>
            </a:r>
            <a:r>
              <a:rPr lang="en-US" sz="1900" dirty="0">
                <a:latin typeface="Calibri" pitchFamily="34" charset="0"/>
              </a:rPr>
              <a:t> increase within 2-4 hours, remain elevated for a week.</a:t>
            </a:r>
          </a:p>
          <a:p>
            <a:pPr marL="914400" lvl="1" indent="-457200" eaLnBrk="1" hangingPunct="1">
              <a:spcBef>
                <a:spcPct val="0"/>
              </a:spcBef>
              <a:buClr>
                <a:schemeClr val="tx2"/>
              </a:buClr>
              <a:buSzPct val="90000"/>
              <a:buFontTx/>
              <a:buChar char="•"/>
            </a:pPr>
            <a:r>
              <a:rPr lang="en-US" sz="1900" dirty="0">
                <a:latin typeface="Calibri" pitchFamily="34" charset="0"/>
              </a:rPr>
              <a:t>CK-MB increases within 2-4 hours, returns to normal within 72 hours.</a:t>
            </a:r>
          </a:p>
          <a:p>
            <a:pPr marL="457200" indent="-457200">
              <a:buClr>
                <a:srgbClr val="00CCFF"/>
              </a:buClr>
              <a:buSzPct val="90000"/>
            </a:pPr>
            <a:r>
              <a:rPr lang="en-US" sz="1900" dirty="0">
                <a:latin typeface="Calibri" pitchFamily="34" charset="0"/>
              </a:rPr>
              <a:t>Complications</a:t>
            </a:r>
          </a:p>
          <a:p>
            <a:pPr marL="914400" lvl="1" indent="-457200">
              <a:spcBef>
                <a:spcPct val="0"/>
              </a:spcBef>
              <a:buClr>
                <a:schemeClr val="tx2"/>
              </a:buClr>
              <a:buSzPct val="90000"/>
              <a:buFontTx/>
              <a:buChar char="•"/>
            </a:pPr>
            <a:r>
              <a:rPr lang="en-US" sz="1900" dirty="0">
                <a:latin typeface="Calibri" pitchFamily="34" charset="0"/>
              </a:rPr>
              <a:t>contractile dysfunction</a:t>
            </a:r>
          </a:p>
          <a:p>
            <a:pPr marL="914400" lvl="1" indent="-457200">
              <a:spcBef>
                <a:spcPct val="0"/>
              </a:spcBef>
              <a:buClr>
                <a:schemeClr val="tx2"/>
              </a:buClr>
              <a:buSzPct val="90000"/>
              <a:buFontTx/>
              <a:buChar char="•"/>
            </a:pPr>
            <a:r>
              <a:rPr lang="en-US" sz="1900" dirty="0">
                <a:latin typeface="Calibri" pitchFamily="34" charset="0"/>
              </a:rPr>
              <a:t>arrhythmias</a:t>
            </a:r>
          </a:p>
          <a:p>
            <a:pPr marL="914400" lvl="1" indent="-457200">
              <a:spcBef>
                <a:spcPct val="0"/>
              </a:spcBef>
              <a:buClr>
                <a:schemeClr val="tx2"/>
              </a:buClr>
              <a:buSzPct val="90000"/>
              <a:buFontTx/>
              <a:buChar char="•"/>
            </a:pPr>
            <a:r>
              <a:rPr lang="en-US" sz="1900" dirty="0">
                <a:latin typeface="Calibri" pitchFamily="34" charset="0"/>
              </a:rPr>
              <a:t>rupture</a:t>
            </a:r>
          </a:p>
          <a:p>
            <a:pPr marL="914400" lvl="1" indent="-457200">
              <a:spcBef>
                <a:spcPct val="0"/>
              </a:spcBef>
              <a:buClr>
                <a:schemeClr val="tx2"/>
              </a:buClr>
              <a:buSzPct val="90000"/>
              <a:buFontTx/>
              <a:buChar char="•"/>
            </a:pPr>
            <a:r>
              <a:rPr lang="en-US" sz="1900" dirty="0">
                <a:latin typeface="Calibri" pitchFamily="34" charset="0"/>
              </a:rPr>
              <a:t>chronic progressive heart failure</a:t>
            </a:r>
          </a:p>
          <a:p>
            <a:pPr marL="457200" indent="-457200">
              <a:buClr>
                <a:srgbClr val="00CCFF"/>
              </a:buClr>
              <a:buSzPct val="90000"/>
            </a:pPr>
            <a:r>
              <a:rPr lang="en-US" sz="1900" dirty="0">
                <a:latin typeface="Calibri" pitchFamily="34" charset="0"/>
              </a:rPr>
              <a:t>Prognosis</a:t>
            </a:r>
          </a:p>
          <a:p>
            <a:pPr marL="914400" lvl="1" indent="-457200">
              <a:spcBef>
                <a:spcPct val="0"/>
              </a:spcBef>
              <a:buClr>
                <a:schemeClr val="tx2"/>
              </a:buClr>
              <a:buSzPct val="90000"/>
              <a:buFontTx/>
              <a:buChar char="•"/>
            </a:pPr>
            <a:r>
              <a:rPr lang="en-US" sz="1900" dirty="0">
                <a:latin typeface="Calibri" pitchFamily="34" charset="0"/>
              </a:rPr>
              <a:t>depends on remaining function and perfusion</a:t>
            </a:r>
          </a:p>
          <a:p>
            <a:pPr marL="914400" lvl="1" indent="-457200">
              <a:spcBef>
                <a:spcPct val="0"/>
              </a:spcBef>
              <a:buClr>
                <a:schemeClr val="tx2"/>
              </a:buClr>
              <a:buSzPct val="90000"/>
              <a:buFontTx/>
              <a:buChar char="•"/>
            </a:pPr>
            <a:r>
              <a:rPr lang="en-US" sz="1900" dirty="0">
                <a:latin typeface="Calibri" pitchFamily="34" charset="0"/>
              </a:rPr>
              <a:t>Prompt reperfusion can salvage myocardium</a:t>
            </a:r>
          </a:p>
          <a:p>
            <a:pPr marL="457200" lvl="1" indent="0" eaLnBrk="1" hangingPunct="1">
              <a:spcBef>
                <a:spcPct val="0"/>
              </a:spcBef>
              <a:buClr>
                <a:schemeClr val="tx2"/>
              </a:buClr>
              <a:buSzPct val="90000"/>
              <a:buNone/>
            </a:pPr>
            <a:endParaRPr lang="en-US" sz="2800" dirty="0">
              <a:latin typeface="Calibri" pitchFamily="34" charset="0"/>
            </a:endParaRPr>
          </a:p>
        </p:txBody>
      </p:sp>
      <p:sp>
        <p:nvSpPr>
          <p:cNvPr id="41986" name="Rectangle 2"/>
          <p:cNvSpPr>
            <a:spLocks noGrp="1" noChangeArrowheads="1"/>
          </p:cNvSpPr>
          <p:nvPr>
            <p:ph type="title"/>
          </p:nvPr>
        </p:nvSpPr>
        <p:spPr>
          <a:xfrm>
            <a:off x="685800" y="304800"/>
            <a:ext cx="8138160" cy="523240"/>
          </a:xfrm>
        </p:spPr>
        <p:txBody>
          <a:bodyPr lIns="92075" tIns="46038" rIns="92075" bIns="46038">
            <a:normAutofit fontScale="90000"/>
          </a:bodyPr>
          <a:lstStyle/>
          <a:p>
            <a:pPr eaLnBrk="1" hangingPunct="1">
              <a:defRPr/>
            </a:pPr>
            <a:r>
              <a:rPr lang="en-US" sz="3600" dirty="0">
                <a:latin typeface="Calibri" pitchFamily="34" charset="0"/>
              </a:rPr>
              <a:t>Myocardial Infarction (MI), summary</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endParaRPr lang="en-CA" sz="2800" dirty="0">
              <a:latin typeface="Calibri" pitchFamily="34" charset="0"/>
            </a:endParaRPr>
          </a:p>
          <a:p>
            <a:pPr lvl="1" eaLnBrk="1" hangingPunct="1"/>
            <a:endParaRPr lang="en-US" sz="1600" dirty="0">
              <a:latin typeface="Calibri" pitchFamily="34" charset="0"/>
            </a:endParaRPr>
          </a:p>
          <a:p>
            <a:pPr lvl="1" eaLnBrk="1" hangingPunct="1">
              <a:buFont typeface="Arial" charset="0"/>
              <a:buNone/>
            </a:pPr>
            <a:endParaRPr lang="en-CA" dirty="0">
              <a:latin typeface="Calibri" pitchFamily="34" charset="0"/>
            </a:endParaRPr>
          </a:p>
        </p:txBody>
      </p:sp>
      <p:sp>
        <p:nvSpPr>
          <p:cNvPr id="5122" name="Title 1"/>
          <p:cNvSpPr>
            <a:spLocks noGrp="1"/>
          </p:cNvSpPr>
          <p:nvPr>
            <p:ph type="title"/>
          </p:nvPr>
        </p:nvSpPr>
        <p:spPr/>
        <p:txBody>
          <a:bodyPr>
            <a:normAutofit/>
          </a:bodyPr>
          <a:lstStyle/>
          <a:p>
            <a:pPr eaLnBrk="1" hangingPunct="1"/>
            <a:r>
              <a:rPr lang="en-US" dirty="0">
                <a:latin typeface="Calibri" pitchFamily="34" charset="0"/>
              </a:rPr>
              <a:t>Ischemic Heart Disease/IHD</a:t>
            </a:r>
            <a:br>
              <a:rPr lang="en-US" dirty="0">
                <a:latin typeface="Calibri" pitchFamily="34" charset="0"/>
              </a:rPr>
            </a:br>
            <a:r>
              <a:rPr lang="en-US" sz="3100" dirty="0">
                <a:latin typeface="Calibri" pitchFamily="34" charset="0"/>
              </a:rPr>
              <a:t> (Coronary Heart Disease)</a:t>
            </a:r>
            <a:endParaRPr lang="en-CA" sz="3100" dirty="0">
              <a:latin typeface="Calibri" pitchFamily="34" charset="0"/>
            </a:endParaRPr>
          </a:p>
        </p:txBody>
      </p:sp>
      <p:sp>
        <p:nvSpPr>
          <p:cNvPr id="4" name="Rectangle 3"/>
          <p:cNvSpPr/>
          <p:nvPr/>
        </p:nvSpPr>
        <p:spPr>
          <a:xfrm>
            <a:off x="533400" y="1828800"/>
            <a:ext cx="8077200" cy="3647152"/>
          </a:xfrm>
          <a:prstGeom prst="rect">
            <a:avLst/>
          </a:prstGeom>
        </p:spPr>
        <p:txBody>
          <a:bodyPr wrap="square">
            <a:spAutoFit/>
          </a:bodyPr>
          <a:lstStyle/>
          <a:p>
            <a:pPr marL="457200" indent="-457200">
              <a:buClr>
                <a:srgbClr val="00CCFF"/>
              </a:buClr>
              <a:buSzPct val="90000"/>
              <a:buFont typeface="Arial" pitchFamily="34" charset="0"/>
              <a:buChar char="•"/>
            </a:pPr>
            <a:r>
              <a:rPr lang="en-US" sz="2100" dirty="0">
                <a:latin typeface="Calibri" pitchFamily="34" charset="0"/>
              </a:rPr>
              <a:t>IHD = A group of closely related conditions/syndromes caused by an imbalance between the myocardial oxygen demand and blood supply. Usually caused by decreased coronary artery blood flow (“coronary artery disease”)</a:t>
            </a:r>
          </a:p>
          <a:p>
            <a:pPr marL="457200" indent="-457200" eaLnBrk="1" hangingPunct="1">
              <a:buClr>
                <a:srgbClr val="00CCFF"/>
              </a:buClr>
              <a:buSzPct val="90000"/>
              <a:buFont typeface="Arial" pitchFamily="34" charset="0"/>
              <a:buChar char="•"/>
            </a:pPr>
            <a:r>
              <a:rPr lang="en-US" sz="2100" dirty="0">
                <a:latin typeface="Calibri" pitchFamily="34" charset="0"/>
              </a:rPr>
              <a:t>Four syndromes:</a:t>
            </a:r>
          </a:p>
          <a:p>
            <a:pPr lvl="2">
              <a:buFont typeface="Wingdings" pitchFamily="2" charset="2"/>
              <a:buChar char="ü"/>
            </a:pPr>
            <a:r>
              <a:rPr lang="en-US" sz="2100" dirty="0">
                <a:latin typeface="Calibri" pitchFamily="34" charset="0"/>
              </a:rPr>
              <a:t>Angina pectoris (chest pain).</a:t>
            </a:r>
          </a:p>
          <a:p>
            <a:pPr lvl="2">
              <a:buFont typeface="Wingdings" pitchFamily="2" charset="2"/>
              <a:buChar char="ü"/>
            </a:pPr>
            <a:r>
              <a:rPr lang="en-US" sz="2100" dirty="0">
                <a:latin typeface="Calibri" pitchFamily="34" charset="0"/>
              </a:rPr>
              <a:t>Acute myocardial infarction.</a:t>
            </a:r>
          </a:p>
          <a:p>
            <a:pPr lvl="2">
              <a:buFont typeface="Wingdings" pitchFamily="2" charset="2"/>
              <a:buChar char="ü"/>
            </a:pPr>
            <a:r>
              <a:rPr lang="en-US" sz="2100" dirty="0">
                <a:latin typeface="Calibri" pitchFamily="34" charset="0"/>
              </a:rPr>
              <a:t>Sudden cardiac death.</a:t>
            </a:r>
          </a:p>
          <a:p>
            <a:pPr lvl="2">
              <a:buFont typeface="Wingdings" pitchFamily="2" charset="2"/>
              <a:buChar char="ü"/>
            </a:pPr>
            <a:r>
              <a:rPr lang="en-US" sz="2100" dirty="0">
                <a:latin typeface="Calibri" pitchFamily="34" charset="0"/>
              </a:rPr>
              <a:t>Chronic ischemic heart disease with congestive heart failure.</a:t>
            </a:r>
          </a:p>
          <a:p>
            <a:pPr marL="457200" indent="-457200" eaLnBrk="1" hangingPunct="1">
              <a:buClr>
                <a:srgbClr val="00CCFF"/>
              </a:buClr>
              <a:buSzPct val="90000"/>
              <a:buFont typeface="Arial" pitchFamily="34" charset="0"/>
              <a:buChar char="•"/>
            </a:pPr>
            <a:r>
              <a:rPr lang="en-CA" sz="2100" dirty="0">
                <a:latin typeface="Calibri" pitchFamily="34" charset="0"/>
              </a:rPr>
              <a:t>The most common cause if IHD is coronary artery atherosclerosis</a:t>
            </a:r>
          </a:p>
          <a:p>
            <a:pPr marL="457200" indent="-457200" eaLnBrk="1" hangingPunct="1">
              <a:buClr>
                <a:srgbClr val="00CCFF"/>
              </a:buClr>
              <a:buSzPct val="90000"/>
              <a:buFont typeface="Arial" pitchFamily="34" charset="0"/>
              <a:buChar char="•"/>
            </a:pPr>
            <a:r>
              <a:rPr lang="en-CA" sz="2100" dirty="0">
                <a:latin typeface="Calibri" pitchFamily="34" charset="0"/>
              </a:rPr>
              <a:t>Less commonly it is due to vasospasm and vasculitis </a:t>
            </a:r>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0A84720-8EAE-4A01-A922-934009903874}"/>
              </a:ext>
            </a:extLst>
          </p:cNvPr>
          <p:cNvSpPr>
            <a:spLocks noGrp="1"/>
          </p:cNvSpPr>
          <p:nvPr>
            <p:ph type="subTitle" idx="1"/>
          </p:nvPr>
        </p:nvSpPr>
        <p:spPr/>
        <p:txBody>
          <a:bodyPr/>
          <a:lstStyle/>
          <a:p>
            <a:endParaRPr lang="en-US"/>
          </a:p>
        </p:txBody>
      </p:sp>
      <p:sp>
        <p:nvSpPr>
          <p:cNvPr id="2" name="Title 1"/>
          <p:cNvSpPr>
            <a:spLocks noGrp="1"/>
          </p:cNvSpPr>
          <p:nvPr>
            <p:ph type="ctrTitle"/>
          </p:nvPr>
        </p:nvSpPr>
        <p:spPr/>
        <p:txBody>
          <a:bodyPr>
            <a:normAutofit/>
          </a:bodyPr>
          <a:lstStyle/>
          <a:p>
            <a:pPr algn="ctr"/>
            <a:r>
              <a:rPr lang="en-CA" sz="4400" b="1" dirty="0">
                <a:latin typeface="Calibri" pitchFamily="34" charset="0"/>
              </a:rPr>
              <a:t>Chronic ischemic heart disease &amp; </a:t>
            </a:r>
            <a:br>
              <a:rPr lang="en-CA" sz="4400" b="1" dirty="0">
                <a:latin typeface="Calibri" pitchFamily="34" charset="0"/>
              </a:rPr>
            </a:br>
            <a:r>
              <a:rPr lang="en-CA" sz="4400" b="1" dirty="0">
                <a:latin typeface="Calibri" pitchFamily="34" charset="0"/>
              </a:rPr>
              <a:t>Sudden cardiac death</a:t>
            </a:r>
            <a:endParaRPr lang="en-US" sz="4400" dirty="0"/>
          </a:p>
        </p:txBody>
      </p:sp>
    </p:spTree>
    <p:extLst>
      <p:ext uri="{BB962C8B-B14F-4D97-AF65-F5344CB8AC3E}">
        <p14:creationId xmlns:p14="http://schemas.microsoft.com/office/powerpoint/2010/main" val="3550470329"/>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idx="1"/>
          </p:nvPr>
        </p:nvSpPr>
        <p:spPr>
          <a:xfrm>
            <a:off x="685799" y="1845734"/>
            <a:ext cx="8153401" cy="4023360"/>
          </a:xfrm>
        </p:spPr>
        <p:txBody>
          <a:bodyPr>
            <a:normAutofit lnSpcReduction="10000"/>
          </a:bodyPr>
          <a:lstStyle/>
          <a:p>
            <a:pPr eaLnBrk="1" hangingPunct="1"/>
            <a:endParaRPr lang="en-CA" dirty="0">
              <a:latin typeface="Calibri" pitchFamily="34" charset="0"/>
            </a:endParaRPr>
          </a:p>
          <a:p>
            <a:pPr marL="0" indent="0">
              <a:buNone/>
            </a:pPr>
            <a:r>
              <a:rPr lang="en-CA" sz="2400" b="1" i="1" dirty="0">
                <a:latin typeface="Calibri" pitchFamily="34" charset="0"/>
              </a:rPr>
              <a:t>Chronic ischemic heart disease </a:t>
            </a:r>
          </a:p>
          <a:p>
            <a:pPr>
              <a:buFont typeface="Wingdings" pitchFamily="2" charset="2"/>
              <a:buChar char="Ø"/>
            </a:pPr>
            <a:r>
              <a:rPr lang="en-CA" sz="2400" dirty="0">
                <a:latin typeface="Calibri" pitchFamily="34" charset="0"/>
              </a:rPr>
              <a:t>Progressive heart failure due to ischemic injury, either from:</a:t>
            </a:r>
          </a:p>
          <a:p>
            <a:pPr lvl="1" eaLnBrk="1" hangingPunct="1"/>
            <a:r>
              <a:rPr lang="en-CA" sz="2400" dirty="0">
                <a:latin typeface="Calibri" pitchFamily="34" charset="0"/>
              </a:rPr>
              <a:t> prior infarction(s) (most common)</a:t>
            </a:r>
          </a:p>
          <a:p>
            <a:pPr lvl="1" eaLnBrk="1" hangingPunct="1"/>
            <a:r>
              <a:rPr lang="en-CA" sz="2400" dirty="0">
                <a:latin typeface="Calibri" pitchFamily="34" charset="0"/>
              </a:rPr>
              <a:t> or chronic low-grade ischemia</a:t>
            </a:r>
          </a:p>
          <a:p>
            <a:pPr marL="0" indent="0">
              <a:buNone/>
            </a:pPr>
            <a:r>
              <a:rPr lang="en-CA" sz="2400" b="1" i="1" dirty="0">
                <a:latin typeface="Calibri" pitchFamily="34" charset="0"/>
              </a:rPr>
              <a:t>Sudden cardiac death</a:t>
            </a:r>
          </a:p>
          <a:p>
            <a:pPr>
              <a:buFont typeface="Wingdings" pitchFamily="2" charset="2"/>
              <a:buChar char="Ø"/>
            </a:pPr>
            <a:r>
              <a:rPr lang="en-CA" sz="2400" dirty="0">
                <a:latin typeface="Calibri" pitchFamily="34" charset="0"/>
              </a:rPr>
              <a:t>Definition: Unexpected death from cardiac causes either without symptoms or within 1 to 24 hours of symptom onset </a:t>
            </a:r>
          </a:p>
          <a:p>
            <a:pPr>
              <a:buFont typeface="Wingdings" pitchFamily="2" charset="2"/>
              <a:buChar char="Ø"/>
            </a:pPr>
            <a:r>
              <a:rPr lang="en-CA" sz="2400" dirty="0">
                <a:latin typeface="Calibri" pitchFamily="34" charset="0"/>
              </a:rPr>
              <a:t>Results from a fatal arrhythmia, most commonly in patients with severe coronary artery disease</a:t>
            </a:r>
          </a:p>
          <a:p>
            <a:pPr lvl="1" eaLnBrk="1" hangingPunct="1"/>
            <a:endParaRPr lang="en-CA" sz="2400" dirty="0">
              <a:latin typeface="Calibri" pitchFamily="34" charset="0"/>
            </a:endParaRPr>
          </a:p>
        </p:txBody>
      </p:sp>
      <p:sp>
        <p:nvSpPr>
          <p:cNvPr id="41986" name="Title 1"/>
          <p:cNvSpPr>
            <a:spLocks noGrp="1"/>
          </p:cNvSpPr>
          <p:nvPr>
            <p:ph type="title"/>
          </p:nvPr>
        </p:nvSpPr>
        <p:spPr>
          <a:xfrm>
            <a:off x="609600" y="286604"/>
            <a:ext cx="7757160" cy="1450757"/>
          </a:xfrm>
        </p:spPr>
        <p:txBody>
          <a:bodyPr>
            <a:normAutofit/>
          </a:bodyPr>
          <a:lstStyle/>
          <a:p>
            <a:r>
              <a:rPr lang="en-CA" b="1" dirty="0">
                <a:latin typeface="Calibri" pitchFamily="34" charset="0"/>
              </a:rPr>
              <a:t>Chronic ischemic heart disease &amp; Sudden cardiac death</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685800" y="2209800"/>
            <a:ext cx="7924800" cy="4114800"/>
          </a:xfrm>
        </p:spPr>
        <p:txBody>
          <a:bodyPr>
            <a:normAutofit lnSpcReduction="10000"/>
          </a:bodyPr>
          <a:lstStyle/>
          <a:p>
            <a:pPr marL="365760" indent="-256032" eaLnBrk="1" fontAlgn="auto" hangingPunct="1">
              <a:lnSpc>
                <a:spcPct val="90000"/>
              </a:lnSpc>
              <a:spcAft>
                <a:spcPts val="0"/>
              </a:spcAft>
              <a:buFont typeface="Wingdings 3"/>
              <a:buChar char=""/>
              <a:defRPr/>
            </a:pPr>
            <a:r>
              <a:rPr lang="en-US" sz="2800" dirty="0">
                <a:latin typeface="Calibri" pitchFamily="34" charset="0"/>
              </a:rPr>
              <a:t>Peak incidence: 60y for males and 70y for females.</a:t>
            </a:r>
          </a:p>
          <a:p>
            <a:pPr marL="365760" indent="-256032" eaLnBrk="1" fontAlgn="auto" hangingPunct="1">
              <a:lnSpc>
                <a:spcPct val="90000"/>
              </a:lnSpc>
              <a:spcAft>
                <a:spcPts val="0"/>
              </a:spcAft>
              <a:buFont typeface="Wingdings 3"/>
              <a:buChar char=""/>
              <a:defRPr/>
            </a:pPr>
            <a:r>
              <a:rPr lang="en-US" sz="2800" dirty="0">
                <a:latin typeface="Calibri" pitchFamily="34" charset="0"/>
              </a:rPr>
              <a:t>Men are more affected than women.</a:t>
            </a:r>
          </a:p>
          <a:p>
            <a:pPr marL="365760" indent="-256032" eaLnBrk="1" fontAlgn="auto" hangingPunct="1">
              <a:lnSpc>
                <a:spcPct val="90000"/>
              </a:lnSpc>
              <a:spcAft>
                <a:spcPts val="0"/>
              </a:spcAft>
              <a:buFont typeface="Wingdings 3"/>
              <a:buChar char=""/>
              <a:defRPr/>
            </a:pPr>
            <a:r>
              <a:rPr lang="en-US" sz="2800" dirty="0">
                <a:latin typeface="Calibri" pitchFamily="34" charset="0"/>
              </a:rPr>
              <a:t>Contributing factors are same as that of atherosclerosis e.g.</a:t>
            </a:r>
          </a:p>
          <a:p>
            <a:pPr marL="621792" lvl="1" eaLnBrk="1" fontAlgn="auto" hangingPunct="1">
              <a:lnSpc>
                <a:spcPct val="90000"/>
              </a:lnSpc>
              <a:spcBef>
                <a:spcPts val="324"/>
              </a:spcBef>
              <a:spcAft>
                <a:spcPts val="0"/>
              </a:spcAft>
              <a:buFont typeface="Verdana"/>
              <a:buChar char="◦"/>
              <a:defRPr/>
            </a:pPr>
            <a:r>
              <a:rPr lang="en-US" sz="2800" dirty="0">
                <a:latin typeface="Calibri" pitchFamily="34" charset="0"/>
              </a:rPr>
              <a:t>Hypertension.</a:t>
            </a:r>
          </a:p>
          <a:p>
            <a:pPr marL="621792" lvl="1" eaLnBrk="1" fontAlgn="auto" hangingPunct="1">
              <a:lnSpc>
                <a:spcPct val="90000"/>
              </a:lnSpc>
              <a:spcBef>
                <a:spcPts val="324"/>
              </a:spcBef>
              <a:spcAft>
                <a:spcPts val="0"/>
              </a:spcAft>
              <a:buFont typeface="Verdana"/>
              <a:buChar char="◦"/>
              <a:defRPr/>
            </a:pPr>
            <a:r>
              <a:rPr lang="en-US" sz="2800" dirty="0">
                <a:latin typeface="Calibri" pitchFamily="34" charset="0"/>
              </a:rPr>
              <a:t>Diabetes mellitus.</a:t>
            </a:r>
          </a:p>
          <a:p>
            <a:pPr marL="621792" lvl="1" eaLnBrk="1" fontAlgn="auto" hangingPunct="1">
              <a:lnSpc>
                <a:spcPct val="90000"/>
              </a:lnSpc>
              <a:spcBef>
                <a:spcPts val="324"/>
              </a:spcBef>
              <a:spcAft>
                <a:spcPts val="0"/>
              </a:spcAft>
              <a:buFont typeface="Verdana"/>
              <a:buChar char="◦"/>
              <a:defRPr/>
            </a:pPr>
            <a:r>
              <a:rPr lang="en-US" sz="2800" dirty="0">
                <a:latin typeface="Calibri" pitchFamily="34" charset="0"/>
              </a:rPr>
              <a:t>Smoking.</a:t>
            </a:r>
          </a:p>
          <a:p>
            <a:pPr marL="621792" lvl="1" eaLnBrk="1" fontAlgn="auto" hangingPunct="1">
              <a:lnSpc>
                <a:spcPct val="90000"/>
              </a:lnSpc>
              <a:spcBef>
                <a:spcPts val="324"/>
              </a:spcBef>
              <a:spcAft>
                <a:spcPts val="0"/>
              </a:spcAft>
              <a:buFont typeface="Verdana"/>
              <a:buChar char="◦"/>
              <a:defRPr/>
            </a:pPr>
            <a:r>
              <a:rPr lang="en-US" sz="2800" dirty="0">
                <a:latin typeface="Calibri" pitchFamily="34" charset="0"/>
              </a:rPr>
              <a:t>High levels of LDL.</a:t>
            </a:r>
          </a:p>
          <a:p>
            <a:pPr marL="621792" lvl="1" eaLnBrk="1" fontAlgn="auto" hangingPunct="1">
              <a:lnSpc>
                <a:spcPct val="90000"/>
              </a:lnSpc>
              <a:spcBef>
                <a:spcPts val="324"/>
              </a:spcBef>
              <a:spcAft>
                <a:spcPts val="0"/>
              </a:spcAft>
              <a:buFont typeface="Verdana"/>
              <a:buChar char="◦"/>
              <a:defRPr/>
            </a:pPr>
            <a:r>
              <a:rPr lang="en-US" sz="2800" dirty="0">
                <a:latin typeface="Calibri" pitchFamily="34" charset="0"/>
              </a:rPr>
              <a:t>Genetic factors (direct or indirect).</a:t>
            </a:r>
          </a:p>
          <a:p>
            <a:pPr marL="621792" lvl="1" eaLnBrk="1" fontAlgn="auto" hangingPunct="1">
              <a:lnSpc>
                <a:spcPct val="90000"/>
              </a:lnSpc>
              <a:spcBef>
                <a:spcPts val="324"/>
              </a:spcBef>
              <a:spcAft>
                <a:spcPts val="0"/>
              </a:spcAft>
              <a:buFont typeface="Verdana"/>
              <a:buChar char="◦"/>
              <a:defRPr/>
            </a:pPr>
            <a:r>
              <a:rPr lang="en-US" sz="2800" dirty="0">
                <a:latin typeface="Calibri" pitchFamily="34" charset="0"/>
              </a:rPr>
              <a:t>Lack of exercise.</a:t>
            </a:r>
          </a:p>
          <a:p>
            <a:pPr marL="365760" indent="-256032" eaLnBrk="1" fontAlgn="auto" hangingPunct="1">
              <a:lnSpc>
                <a:spcPct val="90000"/>
              </a:lnSpc>
              <a:spcAft>
                <a:spcPts val="0"/>
              </a:spcAft>
              <a:buFont typeface="Wingdings 3"/>
              <a:buChar char=""/>
              <a:defRPr/>
            </a:pPr>
            <a:endParaRPr lang="en-US" sz="2800" dirty="0">
              <a:latin typeface="Calibri" pitchFamily="34" charset="0"/>
            </a:endParaRPr>
          </a:p>
        </p:txBody>
      </p:sp>
      <p:sp>
        <p:nvSpPr>
          <p:cNvPr id="6146" name="Rectangle 2"/>
          <p:cNvSpPr>
            <a:spLocks noGrp="1" noChangeArrowheads="1"/>
          </p:cNvSpPr>
          <p:nvPr>
            <p:ph type="title"/>
          </p:nvPr>
        </p:nvSpPr>
        <p:spPr/>
        <p:txBody>
          <a:bodyPr>
            <a:normAutofit fontScale="90000"/>
          </a:bodyPr>
          <a:lstStyle/>
          <a:p>
            <a:pPr>
              <a:defRPr/>
            </a:pPr>
            <a:r>
              <a:rPr lang="en-US" dirty="0">
                <a:latin typeface="Calibri" pitchFamily="34" charset="0"/>
              </a:rPr>
              <a:t>Epidemiology </a:t>
            </a:r>
            <a:r>
              <a:rPr lang="en-US" dirty="0" err="1">
                <a:latin typeface="Calibri" pitchFamily="34" charset="0"/>
              </a:rPr>
              <a:t>oF</a:t>
            </a:r>
            <a:r>
              <a:rPr lang="en-US" dirty="0">
                <a:latin typeface="Calibri" pitchFamily="34" charset="0"/>
              </a:rPr>
              <a:t> Ischemic Heart Disease (IHD): </a:t>
            </a:r>
            <a:br>
              <a:rPr lang="en-US" dirty="0">
                <a:latin typeface="Calibri" pitchFamily="34" charset="0"/>
              </a:rPr>
            </a:br>
            <a:endParaRPr lang="en-US" sz="1900" dirty="0">
              <a:latin typeface="Calibri" pitchFamily="34" charset="0"/>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a:latin typeface="Calibri" pitchFamily="34" charset="0"/>
            </a:endParaRPr>
          </a:p>
          <a:p>
            <a:pPr marL="457200" indent="-457200">
              <a:buFont typeface="+mj-lt"/>
              <a:buAutoNum type="arabicPeriod"/>
            </a:pPr>
            <a:r>
              <a:rPr lang="en-US" dirty="0">
                <a:latin typeface="Calibri" pitchFamily="34" charset="0"/>
              </a:rPr>
              <a:t>Role of Critical stenosis or obstruction</a:t>
            </a:r>
          </a:p>
          <a:p>
            <a:pPr marL="457200" indent="-457200">
              <a:buFont typeface="+mj-lt"/>
              <a:buAutoNum type="arabicPeriod"/>
            </a:pPr>
            <a:r>
              <a:rPr lang="en-US" dirty="0">
                <a:latin typeface="Calibri" pitchFamily="34" charset="0"/>
              </a:rPr>
              <a:t>Role of Acute Plaque Change</a:t>
            </a:r>
          </a:p>
          <a:p>
            <a:pPr marL="457200" indent="-457200">
              <a:buFont typeface="+mj-lt"/>
              <a:buAutoNum type="arabicPeriod"/>
            </a:pPr>
            <a:r>
              <a:rPr lang="en-US" dirty="0">
                <a:latin typeface="Calibri" pitchFamily="34" charset="0"/>
              </a:rPr>
              <a:t>Role of Coronary Thrombus</a:t>
            </a:r>
          </a:p>
          <a:p>
            <a:pPr marL="457200" indent="-457200">
              <a:buFont typeface="+mj-lt"/>
              <a:buAutoNum type="arabicPeriod"/>
            </a:pPr>
            <a:r>
              <a:rPr lang="en-US" dirty="0">
                <a:latin typeface="Calibri" pitchFamily="34" charset="0"/>
              </a:rPr>
              <a:t>Role of Vasoconstriction</a:t>
            </a:r>
          </a:p>
          <a:p>
            <a:pPr marL="457200" indent="-457200">
              <a:buFont typeface="+mj-lt"/>
              <a:buAutoNum type="arabicPeriod"/>
            </a:pPr>
            <a:r>
              <a:rPr lang="en-US" dirty="0">
                <a:latin typeface="Calibri" pitchFamily="34" charset="0"/>
              </a:rPr>
              <a:t>Role of Inflammation </a:t>
            </a:r>
          </a:p>
          <a:p>
            <a:endParaRPr lang="en-US" dirty="0">
              <a:latin typeface="Calibri" pitchFamily="34" charset="0"/>
            </a:endParaRPr>
          </a:p>
          <a:p>
            <a:endParaRPr lang="en-US" dirty="0">
              <a:latin typeface="Calibri" pitchFamily="34" charset="0"/>
            </a:endParaRPr>
          </a:p>
          <a:p>
            <a:pPr marL="0" indent="0">
              <a:buNone/>
            </a:pPr>
            <a:endParaRPr lang="en-US" dirty="0">
              <a:solidFill>
                <a:schemeClr val="tx1"/>
              </a:solidFill>
            </a:endParaRPr>
          </a:p>
        </p:txBody>
      </p:sp>
      <p:sp>
        <p:nvSpPr>
          <p:cNvPr id="2" name="Title 1"/>
          <p:cNvSpPr>
            <a:spLocks noGrp="1"/>
          </p:cNvSpPr>
          <p:nvPr>
            <p:ph type="title"/>
          </p:nvPr>
        </p:nvSpPr>
        <p:spPr/>
        <p:txBody>
          <a:bodyPr>
            <a:normAutofit/>
          </a:bodyPr>
          <a:lstStyle/>
          <a:p>
            <a:r>
              <a:rPr lang="en-US" sz="3600" dirty="0">
                <a:latin typeface="Calibri" pitchFamily="34" charset="0"/>
              </a:rPr>
              <a:t>Pathogenesis of IHD</a:t>
            </a:r>
            <a:endParaRPr lang="en-US" sz="3600" dirty="0"/>
          </a:p>
        </p:txBody>
      </p:sp>
    </p:spTree>
    <p:extLst>
      <p:ext uri="{BB962C8B-B14F-4D97-AF65-F5344CB8AC3E}">
        <p14:creationId xmlns:p14="http://schemas.microsoft.com/office/powerpoint/2010/main" val="91464246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565113" y="1981200"/>
            <a:ext cx="7989752" cy="762000"/>
          </a:xfrm>
        </p:spPr>
        <p:txBody>
          <a:bodyPr>
            <a:normAutofit fontScale="85000" lnSpcReduction="10000"/>
          </a:bodyPr>
          <a:lstStyle/>
          <a:p>
            <a:pPr marL="0" indent="0" eaLnBrk="1" hangingPunct="1">
              <a:buNone/>
            </a:pPr>
            <a:r>
              <a:rPr lang="en-US" dirty="0">
                <a:latin typeface="Calibri" pitchFamily="34" charset="0"/>
              </a:rPr>
              <a:t>1)</a:t>
            </a:r>
            <a:r>
              <a:rPr lang="en-US" u="sng" dirty="0">
                <a:latin typeface="Calibri" pitchFamily="34" charset="0"/>
              </a:rPr>
              <a:t> </a:t>
            </a:r>
            <a:r>
              <a:rPr lang="en-US" b="1" u="sng" dirty="0">
                <a:latin typeface="Calibri" pitchFamily="34" charset="0"/>
              </a:rPr>
              <a:t>Role of Critical stenosis or obstruction:</a:t>
            </a:r>
            <a:r>
              <a:rPr lang="en-US" b="1" dirty="0">
                <a:latin typeface="Calibri" pitchFamily="34" charset="0"/>
              </a:rPr>
              <a:t> </a:t>
            </a:r>
          </a:p>
          <a:p>
            <a:pPr eaLnBrk="1" hangingPunct="1">
              <a:buFont typeface="Wingdings" pitchFamily="2" charset="2"/>
              <a:buNone/>
            </a:pPr>
            <a:r>
              <a:rPr lang="en-US" dirty="0">
                <a:latin typeface="Calibri" pitchFamily="34" charset="0"/>
              </a:rPr>
              <a:t>   (&gt;=75% of the lumen of one or more coronary arteries by atherosclerotic plaque).</a:t>
            </a:r>
          </a:p>
        </p:txBody>
      </p:sp>
      <p:sp>
        <p:nvSpPr>
          <p:cNvPr id="5122" name="Rectangle 2"/>
          <p:cNvSpPr>
            <a:spLocks noGrp="1" noChangeArrowheads="1"/>
          </p:cNvSpPr>
          <p:nvPr>
            <p:ph type="title"/>
          </p:nvPr>
        </p:nvSpPr>
        <p:spPr/>
        <p:txBody>
          <a:bodyPr>
            <a:normAutofit/>
          </a:bodyPr>
          <a:lstStyle/>
          <a:p>
            <a:pPr eaLnBrk="1" fontAlgn="auto" hangingPunct="1">
              <a:spcAft>
                <a:spcPts val="0"/>
              </a:spcAft>
              <a:defRPr/>
            </a:pPr>
            <a:r>
              <a:rPr lang="en-US" sz="3400" dirty="0">
                <a:latin typeface="Calibri" pitchFamily="34" charset="0"/>
              </a:rPr>
              <a:t>Pathogenesis of IHD</a:t>
            </a:r>
          </a:p>
        </p:txBody>
      </p:sp>
      <p:pic>
        <p:nvPicPr>
          <p:cNvPr id="4" name="Picture 5" descr="showimage"/>
          <p:cNvPicPr>
            <a:picLocks noChangeAspect="1" noChangeArrowheads="1"/>
          </p:cNvPicPr>
          <p:nvPr/>
        </p:nvPicPr>
        <p:blipFill>
          <a:blip r:embed="rId3" cstate="print"/>
          <a:srcRect b="6209"/>
          <a:stretch>
            <a:fillRect/>
          </a:stretch>
        </p:blipFill>
        <p:spPr bwMode="auto">
          <a:xfrm>
            <a:off x="228600" y="2760570"/>
            <a:ext cx="8662332" cy="4089041"/>
          </a:xfrm>
          <a:prstGeom prst="rect">
            <a:avLst/>
          </a:prstGeom>
          <a:noFill/>
          <a:ln w="9525">
            <a:noFill/>
            <a:miter lim="800000"/>
            <a:headEnd/>
            <a:tailEnd/>
          </a:ln>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sz="half" idx="1"/>
          </p:nvPr>
        </p:nvSpPr>
        <p:spPr>
          <a:xfrm>
            <a:off x="533400" y="1600200"/>
            <a:ext cx="4495800" cy="4782398"/>
          </a:xfrm>
        </p:spPr>
        <p:txBody>
          <a:bodyPr>
            <a:noAutofit/>
          </a:bodyPr>
          <a:lstStyle/>
          <a:p>
            <a:pPr eaLnBrk="1" hangingPunct="1">
              <a:buFont typeface="Wingdings" pitchFamily="2" charset="2"/>
              <a:buNone/>
            </a:pPr>
            <a:r>
              <a:rPr lang="en-US" sz="1800" dirty="0">
                <a:latin typeface="Calibri" pitchFamily="34" charset="0"/>
              </a:rPr>
              <a:t>2)</a:t>
            </a:r>
            <a:r>
              <a:rPr lang="en-US" sz="1800" u="sng" dirty="0">
                <a:latin typeface="Calibri" pitchFamily="34" charset="0"/>
              </a:rPr>
              <a:t> </a:t>
            </a:r>
            <a:r>
              <a:rPr lang="en-US" sz="1600" b="1" u="sng" dirty="0">
                <a:latin typeface="Calibri" pitchFamily="34" charset="0"/>
              </a:rPr>
              <a:t>Role of Acute Plaque Change</a:t>
            </a:r>
            <a:r>
              <a:rPr lang="en-US" sz="1600" dirty="0">
                <a:latin typeface="Calibri" pitchFamily="34" charset="0"/>
              </a:rPr>
              <a:t>:</a:t>
            </a:r>
          </a:p>
          <a:p>
            <a:pPr marL="0" indent="0">
              <a:buNone/>
            </a:pPr>
            <a:r>
              <a:rPr lang="en-US" sz="1600" dirty="0">
                <a:latin typeface="Calibri" pitchFamily="34" charset="0"/>
              </a:rPr>
              <a:t>Disruption of a mildly stenosing plaque leading to rupture/ ulceration. This can lead to: </a:t>
            </a:r>
          </a:p>
          <a:p>
            <a:pPr marL="715518" lvl="1" indent="-514350">
              <a:buFont typeface="+mj-lt"/>
              <a:buAutoNum type="romanLcPeriod"/>
            </a:pPr>
            <a:r>
              <a:rPr lang="en-US" dirty="0">
                <a:latin typeface="Calibri" pitchFamily="34" charset="0"/>
              </a:rPr>
              <a:t>hemorrhage into the atheroma which will expand in volume. </a:t>
            </a:r>
          </a:p>
          <a:p>
            <a:pPr marL="715518" lvl="1" indent="-514350">
              <a:buFont typeface="+mj-lt"/>
              <a:buAutoNum type="romanLcPeriod"/>
            </a:pPr>
            <a:r>
              <a:rPr lang="en-US" dirty="0">
                <a:latin typeface="Calibri" pitchFamily="34" charset="0"/>
              </a:rPr>
              <a:t>exposure of the pro-thrombogenic  basement membrane just below the endothelial cells </a:t>
            </a:r>
            <a:r>
              <a:rPr lang="en-US" dirty="0">
                <a:latin typeface="Calibri" pitchFamily="34" charset="0"/>
                <a:sym typeface="Wingdings" panose="05000000000000000000" pitchFamily="2" charset="2"/>
              </a:rPr>
              <a:t></a:t>
            </a:r>
            <a:r>
              <a:rPr lang="en-US" dirty="0">
                <a:latin typeface="Calibri" pitchFamily="34" charset="0"/>
              </a:rPr>
              <a:t> thrombosis </a:t>
            </a:r>
            <a:r>
              <a:rPr lang="en-US" dirty="0">
                <a:latin typeface="Calibri" pitchFamily="34" charset="0"/>
                <a:sym typeface="Wingdings" panose="05000000000000000000" pitchFamily="2" charset="2"/>
              </a:rPr>
              <a:t> the formed thrombus will further block the lumen of the blood vessel.</a:t>
            </a:r>
            <a:endParaRPr lang="en-US" dirty="0">
              <a:latin typeface="Calibri" pitchFamily="34" charset="0"/>
            </a:endParaRPr>
          </a:p>
          <a:p>
            <a:pPr marL="0" indent="0">
              <a:buNone/>
            </a:pPr>
            <a:r>
              <a:rPr lang="en-US" sz="1600" dirty="0">
                <a:latin typeface="Calibri" pitchFamily="34" charset="0"/>
              </a:rPr>
              <a:t>So:</a:t>
            </a:r>
          </a:p>
          <a:p>
            <a:pPr marL="0" indent="0">
              <a:buNone/>
            </a:pPr>
            <a:r>
              <a:rPr lang="en-US" sz="1600" dirty="0">
                <a:latin typeface="Calibri" pitchFamily="34" charset="0"/>
              </a:rPr>
              <a:t>Acute plaque change can cause  myocardial ischemia in the form of </a:t>
            </a:r>
          </a:p>
          <a:p>
            <a:pPr marL="544068" lvl="1" indent="-342900">
              <a:buFont typeface="+mj-lt"/>
              <a:buAutoNum type="alphaLcPeriod"/>
            </a:pPr>
            <a:r>
              <a:rPr lang="en-US" dirty="0">
                <a:latin typeface="Calibri" pitchFamily="34" charset="0"/>
              </a:rPr>
              <a:t>unstable angina</a:t>
            </a:r>
          </a:p>
          <a:p>
            <a:pPr marL="544068" lvl="1" indent="-342900">
              <a:buFont typeface="+mj-lt"/>
              <a:buAutoNum type="alphaLcPeriod"/>
            </a:pPr>
            <a:r>
              <a:rPr lang="en-US" dirty="0">
                <a:latin typeface="Calibri" pitchFamily="34" charset="0"/>
              </a:rPr>
              <a:t>acute myocardial infarction </a:t>
            </a:r>
          </a:p>
          <a:p>
            <a:pPr marL="544068" lvl="1" indent="-342900">
              <a:buFont typeface="+mj-lt"/>
              <a:buAutoNum type="alphaLcPeriod"/>
            </a:pPr>
            <a:r>
              <a:rPr lang="en-US" dirty="0">
                <a:latin typeface="Calibri" pitchFamily="34" charset="0"/>
              </a:rPr>
              <a:t>and sudden cardiac death </a:t>
            </a:r>
          </a:p>
        </p:txBody>
      </p:sp>
      <p:sp>
        <p:nvSpPr>
          <p:cNvPr id="6146" name="Rectangle 2"/>
          <p:cNvSpPr>
            <a:spLocks noGrp="1" noChangeArrowheads="1"/>
          </p:cNvSpPr>
          <p:nvPr>
            <p:ph type="title"/>
          </p:nvPr>
        </p:nvSpPr>
        <p:spPr>
          <a:xfrm>
            <a:off x="581192" y="687475"/>
            <a:ext cx="7989752" cy="488130"/>
          </a:xfrm>
        </p:spPr>
        <p:txBody>
          <a:bodyPr>
            <a:normAutofit fontScale="90000"/>
          </a:bodyPr>
          <a:lstStyle/>
          <a:p>
            <a:pPr eaLnBrk="1" fontAlgn="auto" hangingPunct="1">
              <a:spcAft>
                <a:spcPts val="0"/>
              </a:spcAft>
              <a:defRPr/>
            </a:pPr>
            <a:r>
              <a:rPr lang="en-US" sz="3400" dirty="0">
                <a:latin typeface="Calibri" pitchFamily="34" charset="0"/>
              </a:rPr>
              <a:t>Pathogenesis of IHD</a:t>
            </a:r>
          </a:p>
        </p:txBody>
      </p:sp>
      <p:pic>
        <p:nvPicPr>
          <p:cNvPr id="6" name="Picture 5">
            <a:extLst>
              <a:ext uri="{FF2B5EF4-FFF2-40B4-BE49-F238E27FC236}">
                <a16:creationId xmlns:a16="http://schemas.microsoft.com/office/drawing/2014/main" id="{A1B1F419-BD2A-43DC-91B4-7EFB5E8A6AEF}"/>
              </a:ext>
            </a:extLst>
          </p:cNvPr>
          <p:cNvPicPr>
            <a:picLocks noChangeAspect="1"/>
          </p:cNvPicPr>
          <p:nvPr/>
        </p:nvPicPr>
        <p:blipFill>
          <a:blip r:embed="rId3"/>
          <a:stretch>
            <a:fillRect/>
          </a:stretch>
        </p:blipFill>
        <p:spPr>
          <a:xfrm>
            <a:off x="5029200" y="931540"/>
            <a:ext cx="3983737" cy="4782398"/>
          </a:xfrm>
          <a:prstGeom prst="rect">
            <a:avLst/>
          </a:prstGeom>
        </p:spPr>
      </p:pic>
      <p:sp>
        <p:nvSpPr>
          <p:cNvPr id="9" name="Rectangle 8">
            <a:extLst>
              <a:ext uri="{FF2B5EF4-FFF2-40B4-BE49-F238E27FC236}">
                <a16:creationId xmlns:a16="http://schemas.microsoft.com/office/drawing/2014/main" id="{6BAA1542-EC49-45A3-8C82-BD116A1F84E7}"/>
              </a:ext>
            </a:extLst>
          </p:cNvPr>
          <p:cNvSpPr/>
          <p:nvPr/>
        </p:nvSpPr>
        <p:spPr>
          <a:xfrm>
            <a:off x="5638800" y="6598298"/>
            <a:ext cx="1548822" cy="230832"/>
          </a:xfrm>
          <a:prstGeom prst="rect">
            <a:avLst/>
          </a:prstGeom>
        </p:spPr>
        <p:txBody>
          <a:bodyPr wrap="none">
            <a:spAutoFit/>
          </a:bodyPr>
          <a:lstStyle/>
          <a:p>
            <a:r>
              <a:rPr lang="en-US" sz="900" dirty="0"/>
              <a:t>http://erwinadr.blogspot.com</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81192" y="687475"/>
            <a:ext cx="7989752" cy="488130"/>
          </a:xfrm>
        </p:spPr>
        <p:txBody>
          <a:bodyPr>
            <a:normAutofit fontScale="90000"/>
          </a:bodyPr>
          <a:lstStyle/>
          <a:p>
            <a:pPr eaLnBrk="1" fontAlgn="auto" hangingPunct="1">
              <a:spcAft>
                <a:spcPts val="0"/>
              </a:spcAft>
              <a:defRPr/>
            </a:pPr>
            <a:r>
              <a:rPr lang="en-US" sz="3400" dirty="0">
                <a:latin typeface="Calibri" pitchFamily="34" charset="0"/>
              </a:rPr>
              <a:t>Pathogenesis of IHD</a:t>
            </a:r>
          </a:p>
        </p:txBody>
      </p:sp>
      <p:pic>
        <p:nvPicPr>
          <p:cNvPr id="4" name="Picture 3"/>
          <p:cNvPicPr>
            <a:picLocks noChangeAspect="1"/>
          </p:cNvPicPr>
          <p:nvPr/>
        </p:nvPicPr>
        <p:blipFill>
          <a:blip r:embed="rId3" cstate="print"/>
          <a:stretch>
            <a:fillRect/>
          </a:stretch>
        </p:blipFill>
        <p:spPr>
          <a:xfrm>
            <a:off x="475609" y="533400"/>
            <a:ext cx="4477391" cy="5357190"/>
          </a:xfrm>
          <a:prstGeom prst="rect">
            <a:avLst/>
          </a:prstGeom>
        </p:spPr>
      </p:pic>
      <p:pic>
        <p:nvPicPr>
          <p:cNvPr id="5" name="Picture 4"/>
          <p:cNvPicPr>
            <a:picLocks noChangeAspect="1"/>
          </p:cNvPicPr>
          <p:nvPr/>
        </p:nvPicPr>
        <p:blipFill>
          <a:blip r:embed="rId4" cstate="print"/>
          <a:stretch>
            <a:fillRect/>
          </a:stretch>
        </p:blipFill>
        <p:spPr>
          <a:xfrm>
            <a:off x="381000" y="6257446"/>
            <a:ext cx="1097280" cy="263740"/>
          </a:xfrm>
          <a:prstGeom prst="rect">
            <a:avLst/>
          </a:prstGeom>
        </p:spPr>
      </p:pic>
      <p:pic>
        <p:nvPicPr>
          <p:cNvPr id="8" name="Picture 7">
            <a:extLst>
              <a:ext uri="{FF2B5EF4-FFF2-40B4-BE49-F238E27FC236}">
                <a16:creationId xmlns:a16="http://schemas.microsoft.com/office/drawing/2014/main" id="{2D93DCC8-9DB7-4803-BBEA-8BF28C4B1F1C}"/>
              </a:ext>
            </a:extLst>
          </p:cNvPr>
          <p:cNvPicPr>
            <a:picLocks noChangeAspect="1"/>
          </p:cNvPicPr>
          <p:nvPr/>
        </p:nvPicPr>
        <p:blipFill>
          <a:blip r:embed="rId5"/>
          <a:stretch>
            <a:fillRect/>
          </a:stretch>
        </p:blipFill>
        <p:spPr>
          <a:xfrm>
            <a:off x="4953000" y="3027338"/>
            <a:ext cx="4085122" cy="1492980"/>
          </a:xfrm>
          <a:prstGeom prst="rect">
            <a:avLst/>
          </a:prstGeom>
        </p:spPr>
      </p:pic>
      <p:pic>
        <p:nvPicPr>
          <p:cNvPr id="11" name="Picture 10">
            <a:extLst>
              <a:ext uri="{FF2B5EF4-FFF2-40B4-BE49-F238E27FC236}">
                <a16:creationId xmlns:a16="http://schemas.microsoft.com/office/drawing/2014/main" id="{01F903BF-7D6E-42E9-9507-0845C140E6D4}"/>
              </a:ext>
            </a:extLst>
          </p:cNvPr>
          <p:cNvPicPr>
            <a:picLocks noChangeAspect="1"/>
          </p:cNvPicPr>
          <p:nvPr/>
        </p:nvPicPr>
        <p:blipFill>
          <a:blip r:embed="rId6" cstate="print"/>
          <a:stretch>
            <a:fillRect/>
          </a:stretch>
        </p:blipFill>
        <p:spPr>
          <a:xfrm>
            <a:off x="8297743" y="5029200"/>
            <a:ext cx="822960" cy="264524"/>
          </a:xfrm>
          <a:prstGeom prst="rect">
            <a:avLst/>
          </a:prstGeom>
        </p:spPr>
      </p:pic>
    </p:spTree>
    <p:extLst>
      <p:ext uri="{BB962C8B-B14F-4D97-AF65-F5344CB8AC3E}">
        <p14:creationId xmlns:p14="http://schemas.microsoft.com/office/powerpoint/2010/main" val="323983812"/>
      </p:ext>
    </p:extLst>
  </p:cSld>
  <p:clrMapOvr>
    <a:masterClrMapping/>
  </p:clrMapOvr>
  <p:transition spd="med">
    <p:fade/>
  </p:transition>
</p:sld>
</file>

<file path=ppt/theme/theme1.xml><?xml version="1.0" encoding="utf-8"?>
<a:theme xmlns:a="http://schemas.openxmlformats.org/drawingml/2006/main" name="Theme1">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tx2">
              <a:lumMod val="20000"/>
              <a:lumOff val="80000"/>
            </a:schemeClr>
          </a:solidFill>
        </a:ln>
      </a:spPr>
      <a:bodyPr wrap="none" rtlCol="0">
        <a:spAutoFit/>
      </a:bodyPr>
      <a:lstStyle>
        <a:defPPr>
          <a:defRPr dirty="0" err="1" smtClean="0">
            <a:ln>
              <a:solidFill>
                <a:schemeClr val="accent1">
                  <a:lumMod val="20000"/>
                  <a:lumOff val="80000"/>
                </a:schemeClr>
              </a:solidFill>
            </a:ln>
          </a:defRPr>
        </a:defPPr>
      </a:lstStyle>
    </a:txDef>
  </a:objectDefaults>
  <a:extraClrSchemeLst/>
  <a:extLst>
    <a:ext uri="{05A4C25C-085E-4340-85A3-A5531E510DB2}">
      <thm15:themeFamily xmlns:thm15="http://schemas.microsoft.com/office/thememl/2012/main" name="Theme1" id="{C18823C8-CAFD-483A-B91F-0ACFFF6294D9}" vid="{AE42D1AB-F5C9-41A2-99C2-C7EEC41BC8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1605</TotalTime>
  <Words>2554</Words>
  <Application>Microsoft Office PowerPoint</Application>
  <PresentationFormat>On-screen Show (4:3)</PresentationFormat>
  <Paragraphs>331</Paragraphs>
  <Slides>41</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Calibri</vt:lpstr>
      <vt:lpstr>Century Gothic</vt:lpstr>
      <vt:lpstr>Times New Roman</vt:lpstr>
      <vt:lpstr>Verdana</vt:lpstr>
      <vt:lpstr>Wingdings</vt:lpstr>
      <vt:lpstr>Wingdings 3</vt:lpstr>
      <vt:lpstr>Theme1</vt:lpstr>
      <vt:lpstr>PATHOLOGY of Cardiovascular System   ISCHEMIC HEART DISEASE, Angina &amp; MYOCARDIAL INFARCTION</vt:lpstr>
      <vt:lpstr>Objectives for Atherosclerosis, ischemic heart diseases (angina and myocardial infarction) </vt:lpstr>
      <vt:lpstr>PowerPoint Presentation</vt:lpstr>
      <vt:lpstr>Ischemic Heart Disease/IHD  (Coronary Heart Disease)</vt:lpstr>
      <vt:lpstr>Epidemiology oF Ischemic Heart Disease (IHD):  </vt:lpstr>
      <vt:lpstr>Pathogenesis of IHD</vt:lpstr>
      <vt:lpstr>Pathogenesis of IHD</vt:lpstr>
      <vt:lpstr>Pathogenesis of IHD</vt:lpstr>
      <vt:lpstr>Pathogenesis of IHD</vt:lpstr>
      <vt:lpstr>Pathogenesis of IHD</vt:lpstr>
      <vt:lpstr>Pathogenesis of IHD</vt:lpstr>
      <vt:lpstr>PowerPoint Presentation</vt:lpstr>
      <vt:lpstr>Ischemic Heart Disease</vt:lpstr>
      <vt:lpstr>Angina pectoris</vt:lpstr>
      <vt:lpstr>  Angina pectoris</vt:lpstr>
      <vt:lpstr>Stable angina/ typical angina </vt:lpstr>
      <vt:lpstr>Unstable or crescendo angina </vt:lpstr>
      <vt:lpstr>Prinzmetal variant angina: </vt:lpstr>
      <vt:lpstr>Angina Pectoris. summary</vt:lpstr>
      <vt:lpstr>Myocardial Infarction (MI)</vt:lpstr>
      <vt:lpstr>Myocardial Infarction (MI)/ heart attack</vt:lpstr>
      <vt:lpstr> The commonly affected coronary vessel in MI</vt:lpstr>
      <vt:lpstr>Pathogenesis of MI</vt:lpstr>
      <vt:lpstr>Pathogenesis of MI</vt:lpstr>
      <vt:lpstr>PowerPoint Presentation</vt:lpstr>
      <vt:lpstr>Pathogenesis of MI</vt:lpstr>
      <vt:lpstr>Collateral circulation</vt:lpstr>
      <vt:lpstr>Ischemic Heart Disease  MI types and morphology</vt:lpstr>
      <vt:lpstr>PowerPoint Presentation</vt:lpstr>
      <vt:lpstr>Detailed time scale (Additional information)</vt:lpstr>
      <vt:lpstr>PowerPoint Presentation</vt:lpstr>
      <vt:lpstr>PowerPoint Presentation</vt:lpstr>
      <vt:lpstr>PowerPoint Presentation</vt:lpstr>
      <vt:lpstr>PowerPoint Presentation</vt:lpstr>
      <vt:lpstr>PowerPoint Presentation</vt:lpstr>
      <vt:lpstr>Ischemic Heart Disease  Laboratory evaluation</vt:lpstr>
      <vt:lpstr>Myocardial Infarction (MI)</vt:lpstr>
      <vt:lpstr>PowerPoint Presentation</vt:lpstr>
      <vt:lpstr>Myocardial Infarction (MI), summary</vt:lpstr>
      <vt:lpstr>Chronic ischemic heart disease &amp;  Sudden cardiac death</vt:lpstr>
      <vt:lpstr>Chronic ischemic heart disease &amp; Sudden cardiac death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System</dc:title>
  <dc:creator>Dr.Sufia</dc:creator>
  <cp:lastModifiedBy>sufia husain</cp:lastModifiedBy>
  <cp:revision>173</cp:revision>
  <dcterms:created xsi:type="dcterms:W3CDTF">2009-02-14T10:07:38Z</dcterms:created>
  <dcterms:modified xsi:type="dcterms:W3CDTF">2020-03-04T18:09:04Z</dcterms:modified>
</cp:coreProperties>
</file>