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256" r:id="rId2"/>
    <p:sldId id="287" r:id="rId3"/>
    <p:sldId id="504" r:id="rId4"/>
    <p:sldId id="288" r:id="rId5"/>
    <p:sldId id="499" r:id="rId6"/>
    <p:sldId id="455" r:id="rId7"/>
    <p:sldId id="505" r:id="rId8"/>
    <p:sldId id="520" r:id="rId9"/>
    <p:sldId id="551" r:id="rId10"/>
    <p:sldId id="530" r:id="rId11"/>
    <p:sldId id="562" r:id="rId12"/>
    <p:sldId id="547" r:id="rId13"/>
    <p:sldId id="521" r:id="rId14"/>
    <p:sldId id="525" r:id="rId15"/>
    <p:sldId id="570" r:id="rId16"/>
    <p:sldId id="548" r:id="rId17"/>
    <p:sldId id="550" r:id="rId18"/>
    <p:sldId id="526" r:id="rId19"/>
    <p:sldId id="553" r:id="rId20"/>
    <p:sldId id="552" r:id="rId21"/>
    <p:sldId id="371" r:id="rId22"/>
    <p:sldId id="461" r:id="rId23"/>
    <p:sldId id="571" r:id="rId24"/>
    <p:sldId id="393" r:id="rId25"/>
    <p:sldId id="513" r:id="rId26"/>
    <p:sldId id="373" r:id="rId27"/>
    <p:sldId id="515" r:id="rId28"/>
    <p:sldId id="460" r:id="rId29"/>
    <p:sldId id="532" r:id="rId30"/>
    <p:sldId id="517" r:id="rId31"/>
    <p:sldId id="375" r:id="rId32"/>
    <p:sldId id="533" r:id="rId33"/>
    <p:sldId id="563" r:id="rId34"/>
    <p:sldId id="564" r:id="rId35"/>
    <p:sldId id="379" r:id="rId36"/>
    <p:sldId id="497" r:id="rId37"/>
    <p:sldId id="508" r:id="rId38"/>
    <p:sldId id="509" r:id="rId39"/>
    <p:sldId id="510" r:id="rId40"/>
    <p:sldId id="392" r:id="rId41"/>
    <p:sldId id="395" r:id="rId42"/>
    <p:sldId id="380" r:id="rId43"/>
    <p:sldId id="572" r:id="rId44"/>
    <p:sldId id="554" r:id="rId45"/>
    <p:sldId id="536" r:id="rId46"/>
    <p:sldId id="555" r:id="rId47"/>
    <p:sldId id="537" r:id="rId48"/>
    <p:sldId id="540" r:id="rId49"/>
    <p:sldId id="556" r:id="rId50"/>
    <p:sldId id="567" r:id="rId51"/>
    <p:sldId id="558" r:id="rId52"/>
    <p:sldId id="569" r:id="rId53"/>
    <p:sldId id="568" r:id="rId5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FF"/>
    <a:srgbClr val="800000"/>
    <a:srgbClr val="99FF33"/>
    <a:srgbClr val="336699"/>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2248" autoAdjust="0"/>
  </p:normalViewPr>
  <p:slideViewPr>
    <p:cSldViewPr>
      <p:cViewPr varScale="1">
        <p:scale>
          <a:sx n="68" d="100"/>
          <a:sy n="68" d="100"/>
        </p:scale>
        <p:origin x="720"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61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3/8/2020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a:t>
            </a:fld>
            <a:endParaRPr lang="en-US"/>
          </a:p>
        </p:txBody>
      </p:sp>
    </p:spTree>
    <p:extLst>
      <p:ext uri="{BB962C8B-B14F-4D97-AF65-F5344CB8AC3E}">
        <p14:creationId xmlns:p14="http://schemas.microsoft.com/office/powerpoint/2010/main" val="122477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46</a:t>
            </a:fld>
            <a:endParaRPr lang="en-US"/>
          </a:p>
        </p:txBody>
      </p:sp>
    </p:spTree>
    <p:extLst>
      <p:ext uri="{BB962C8B-B14F-4D97-AF65-F5344CB8AC3E}">
        <p14:creationId xmlns:p14="http://schemas.microsoft.com/office/powerpoint/2010/main" val="191401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47</a:t>
            </a:fld>
            <a:endParaRPr lang="en-US"/>
          </a:p>
        </p:txBody>
      </p:sp>
    </p:spTree>
    <p:extLst>
      <p:ext uri="{BB962C8B-B14F-4D97-AF65-F5344CB8AC3E}">
        <p14:creationId xmlns:p14="http://schemas.microsoft.com/office/powerpoint/2010/main" val="3677437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256996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23</a:t>
            </a:fld>
            <a:endParaRPr lang="en-US"/>
          </a:p>
        </p:txBody>
      </p:sp>
    </p:spTree>
    <p:extLst>
      <p:ext uri="{BB962C8B-B14F-4D97-AF65-F5344CB8AC3E}">
        <p14:creationId xmlns:p14="http://schemas.microsoft.com/office/powerpoint/2010/main" val="286175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24</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25</a:t>
            </a:fld>
            <a:endParaRPr lang="en-US"/>
          </a:p>
        </p:txBody>
      </p:sp>
    </p:spTree>
    <p:extLst>
      <p:ext uri="{BB962C8B-B14F-4D97-AF65-F5344CB8AC3E}">
        <p14:creationId xmlns:p14="http://schemas.microsoft.com/office/powerpoint/2010/main" val="427500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231016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are discovered incidentally on physical exam as an</a:t>
            </a:r>
          </a:p>
          <a:p>
            <a:r>
              <a:rPr lang="en-US" dirty="0"/>
              <a:t>abdominal mass (often palpably pulsating) that may mimic</a:t>
            </a:r>
          </a:p>
          <a:p>
            <a:r>
              <a:rPr lang="en-US" dirty="0"/>
              <a:t>a tumor. </a:t>
            </a:r>
          </a:p>
        </p:txBody>
      </p:sp>
      <p:sp>
        <p:nvSpPr>
          <p:cNvPr id="4" name="Slide Number Placeholder 3"/>
          <p:cNvSpPr>
            <a:spLocks noGrp="1"/>
          </p:cNvSpPr>
          <p:nvPr>
            <p:ph type="sldNum" sz="quarter" idx="10"/>
          </p:nvPr>
        </p:nvSpPr>
        <p:spPr/>
        <p:txBody>
          <a:bodyPr/>
          <a:lstStyle/>
          <a:p>
            <a:fld id="{ECAB0131-69CC-40C0-88AE-9A7928CF3E90}" type="slidenum">
              <a:rPr lang="en-US" smtClean="0"/>
              <a:pPr/>
              <a:t>39</a:t>
            </a:fld>
            <a:endParaRPr lang="en-US"/>
          </a:p>
        </p:txBody>
      </p:sp>
    </p:spTree>
    <p:extLst>
      <p:ext uri="{BB962C8B-B14F-4D97-AF65-F5344CB8AC3E}">
        <p14:creationId xmlns:p14="http://schemas.microsoft.com/office/powerpoint/2010/main" val="348661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classified by macroscopic shape and size</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40</a:t>
            </a:fld>
            <a:endParaRPr lang="en-US"/>
          </a:p>
        </p:txBody>
      </p:sp>
    </p:spTree>
    <p:extLst>
      <p:ext uri="{BB962C8B-B14F-4D97-AF65-F5344CB8AC3E}">
        <p14:creationId xmlns:p14="http://schemas.microsoft.com/office/powerpoint/2010/main" val="299475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42</a:t>
            </a:fld>
            <a:endParaRPr lang="en-US"/>
          </a:p>
        </p:txBody>
      </p:sp>
    </p:spTree>
    <p:extLst>
      <p:ext uri="{BB962C8B-B14F-4D97-AF65-F5344CB8AC3E}">
        <p14:creationId xmlns:p14="http://schemas.microsoft.com/office/powerpoint/2010/main" val="371089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43</a:t>
            </a:fld>
            <a:endParaRPr lang="en-US"/>
          </a:p>
        </p:txBody>
      </p:sp>
    </p:spTree>
    <p:extLst>
      <p:ext uri="{BB962C8B-B14F-4D97-AF65-F5344CB8AC3E}">
        <p14:creationId xmlns:p14="http://schemas.microsoft.com/office/powerpoint/2010/main" val="422638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3/8/2020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3/8/2020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71D8906-5950-45E2-B31C-AE03D931088A}" type="datetimeFigureOut">
              <a:rPr lang="en-US" smtClean="0"/>
              <a:pPr/>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71D8906-5950-45E2-B31C-AE03D931088A}" type="datetimeFigureOut">
              <a:rPr lang="en-US" smtClean="0"/>
              <a:pPr/>
              <a:t>3/8/2020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3/8/2020</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3/8/2020</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71D8906-5950-45E2-B31C-AE03D931088A}" type="datetimeFigureOut">
              <a:rPr lang="en-US" smtClean="0"/>
              <a:pPr/>
              <a:t>3/8/2020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3/8/2020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71D8906-5950-45E2-B31C-AE03D931088A}" type="datetimeFigureOut">
              <a:rPr lang="en-US" smtClean="0"/>
              <a:pPr/>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3/8/2020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3/8/2020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a:solidFill>
                  <a:schemeClr val="tx1"/>
                </a:solidFill>
                <a:effectLst>
                  <a:outerShdw blurRad="38100" dist="38100" dir="2700000" algn="tl">
                    <a:srgbClr val="000000">
                      <a:alpha val="43137"/>
                    </a:srgbClr>
                  </a:outerShdw>
                </a:effectLst>
              </a:rPr>
              <a:t>Pathology </a:t>
            </a:r>
            <a:r>
              <a:rPr lang="en-US" sz="5400" b="1" i="1" dirty="0" smtClean="0">
                <a:solidFill>
                  <a:schemeClr val="tx1"/>
                </a:solidFill>
                <a:effectLst>
                  <a:outerShdw blurRad="38100" dist="38100" dir="2700000" algn="tl">
                    <a:srgbClr val="000000">
                      <a:alpha val="43137"/>
                    </a:srgbClr>
                  </a:outerShdw>
                </a:effectLst>
              </a:rPr>
              <a:t>Practical 1</a:t>
            </a:r>
            <a:endParaRPr lang="en-US" sz="5400" b="1" i="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9" name="TextBox 8"/>
          <p:cNvSpPr txBox="1"/>
          <p:nvPr/>
        </p:nvSpPr>
        <p:spPr>
          <a:xfrm>
            <a:off x="2391589" y="6303784"/>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ttp://3.bp.blogspot.com/_OwoEg7Db_AE/TS5Vvg_QeXI/AAAAAAAABdY/qoLaMU1rfyM/s1600/Aschoff%2Bnodules.png"/>
          <p:cNvPicPr>
            <a:picLocks noChangeAspect="1" noChangeArrowheads="1"/>
          </p:cNvPicPr>
          <p:nvPr/>
        </p:nvPicPr>
        <p:blipFill>
          <a:blip r:embed="rId2" cstate="print"/>
          <a:srcRect/>
          <a:stretch>
            <a:fillRect/>
          </a:stretch>
        </p:blipFill>
        <p:spPr bwMode="auto">
          <a:xfrm>
            <a:off x="20006" y="1394658"/>
            <a:ext cx="4176464"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214546" y="214290"/>
            <a:ext cx="4857784" cy="91045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latin typeface="Franklin Gothic Demi" pitchFamily="34" charset="0"/>
              </a:rPr>
              <a:t>RHEUMATIC MYOCARDIITIS </a:t>
            </a:r>
            <a:br>
              <a:rPr lang="en-US" sz="2400" b="1" i="1" dirty="0">
                <a:solidFill>
                  <a:schemeClr val="bg1"/>
                </a:solidFill>
                <a:effectLst>
                  <a:outerShdw blurRad="38100" dist="38100" dir="2700000" algn="tl">
                    <a:srgbClr val="000000">
                      <a:alpha val="43137"/>
                    </a:srgbClr>
                  </a:outerShdw>
                </a:effectLst>
                <a:latin typeface="Franklin Gothic Demi" pitchFamily="34" charset="0"/>
              </a:rPr>
            </a:br>
            <a:r>
              <a:rPr lang="en-US" sz="2400" b="1" i="1" dirty="0">
                <a:solidFill>
                  <a:schemeClr val="bg1"/>
                </a:solidFill>
                <a:effectLst>
                  <a:outerShdw blurRad="38100" dist="38100" dir="2700000" algn="tl">
                    <a:srgbClr val="000000">
                      <a:alpha val="43137"/>
                    </a:srgbClr>
                  </a:outerShdw>
                </a:effectLst>
                <a:latin typeface="Franklin Gothic Demi" pitchFamily="34" charset="0"/>
              </a:rPr>
              <a:t>(ASHOFF NODULE)</a:t>
            </a:r>
            <a:endParaRPr lang="en-US"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971600" y="5628047"/>
            <a:ext cx="7632848" cy="1015663"/>
          </a:xfrm>
          <a:prstGeom prst="rect">
            <a:avLst/>
          </a:prstGeom>
        </p:spPr>
        <p:txBody>
          <a:bodyPr wrap="square">
            <a:spAutoFit/>
          </a:bodyPr>
          <a:lstStyle/>
          <a:p>
            <a:pPr algn="ctr"/>
            <a:r>
              <a:rPr lang="en-US" sz="2000" b="1" i="1" dirty="0">
                <a:solidFill>
                  <a:srgbClr val="0000FF"/>
                </a:solidFill>
                <a:latin typeface="+mj-lt"/>
              </a:rPr>
              <a:t>Aschoff nodule </a:t>
            </a:r>
            <a:r>
              <a:rPr lang="en-US" sz="2000" b="1" i="1" dirty="0">
                <a:latin typeface="+mj-lt"/>
              </a:rPr>
              <a:t>consists of a focus </a:t>
            </a:r>
            <a:r>
              <a:rPr lang="en-US" sz="2000" b="1" i="1" dirty="0" smtClean="0">
                <a:latin typeface="+mj-lt"/>
              </a:rPr>
              <a:t>of </a:t>
            </a:r>
            <a:r>
              <a:rPr lang="en-US" sz="2000" b="1" i="1" dirty="0">
                <a:latin typeface="+mj-lt"/>
              </a:rPr>
              <a:t>necrosis, few lymphocytes, macrophages and few small giant cells with one or several nuclei (Aschoff giant cell</a:t>
            </a:r>
            <a:r>
              <a:rPr lang="en-US" sz="2000" b="1" i="1" dirty="0" smtClean="0">
                <a:latin typeface="+mj-lt"/>
              </a:rPr>
              <a:t>). </a:t>
            </a:r>
            <a:r>
              <a:rPr lang="en-US" sz="2000" b="1" i="1" dirty="0" err="1" smtClean="0">
                <a:latin typeface="+mj-lt"/>
              </a:rPr>
              <a:t>Aschoff</a:t>
            </a:r>
            <a:r>
              <a:rPr lang="en-US" sz="2000" b="1" i="1" dirty="0" smtClean="0">
                <a:latin typeface="+mj-lt"/>
              </a:rPr>
              <a:t> nodules are</a:t>
            </a:r>
            <a:r>
              <a:rPr lang="en-US" sz="2000" b="1" i="1" dirty="0" smtClean="0"/>
              <a:t> </a:t>
            </a:r>
            <a:r>
              <a:rPr lang="en-US" sz="2000" b="1" i="1" dirty="0"/>
              <a:t>usually seen near a blood vessel </a:t>
            </a:r>
            <a:endParaRPr lang="en-US" sz="2000" b="1" i="1" dirty="0">
              <a:latin typeface="+mj-lt"/>
            </a:endParaRPr>
          </a:p>
        </p:txBody>
      </p:sp>
      <p:sp>
        <p:nvSpPr>
          <p:cNvPr id="12" name="Up Arrow 11"/>
          <p:cNvSpPr/>
          <p:nvPr/>
        </p:nvSpPr>
        <p:spPr>
          <a:xfrm rot="14942839">
            <a:off x="2322308" y="2256274"/>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5" name="Rectangle 14"/>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3"/>
          <a:stretch>
            <a:fillRect/>
          </a:stretch>
        </p:blipFill>
        <p:spPr>
          <a:xfrm>
            <a:off x="4451053" y="1791730"/>
            <a:ext cx="4751761" cy="3169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Up Arrow 12"/>
          <p:cNvSpPr/>
          <p:nvPr/>
        </p:nvSpPr>
        <p:spPr>
          <a:xfrm rot="14942839">
            <a:off x="8069047" y="2202706"/>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0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1612178178"/>
              </p:ext>
            </p:extLst>
          </p:nvPr>
        </p:nvGraphicFramePr>
        <p:xfrm>
          <a:off x="467544" y="5151040"/>
          <a:ext cx="8352928" cy="1219200"/>
        </p:xfrm>
        <a:graphic>
          <a:graphicData uri="http://schemas.openxmlformats.org/drawingml/2006/table">
            <a:tbl>
              <a:tblPr/>
              <a:tblGrid>
                <a:gridCol w="8352928">
                  <a:extLst>
                    <a:ext uri="{9D8B030D-6E8A-4147-A177-3AD203B41FA5}">
                      <a16:colId xmlns:a16="http://schemas.microsoft.com/office/drawing/2014/main" val="20000"/>
                    </a:ext>
                  </a:extLst>
                </a:gridCol>
              </a:tblGrid>
              <a:tr h="1057276">
                <a:tc>
                  <a:txBody>
                    <a:bodyPr/>
                    <a:lstStyle/>
                    <a:p>
                      <a:pPr algn="ctr"/>
                      <a:r>
                        <a:rPr kumimoji="0" lang="en-US" sz="2000" b="1" i="1" kern="1200" dirty="0">
                          <a:solidFill>
                            <a:schemeClr val="tx1"/>
                          </a:solidFill>
                          <a:effectLst/>
                          <a:latin typeface="+mn-lt"/>
                          <a:ea typeface="+mn-ea"/>
                          <a:cs typeface="+mn-cs"/>
                        </a:rPr>
                        <a:t>Acute rheumatic fever is an autoimmune process that can follow pharyngeal infection with Group A beta hemolytic </a:t>
                      </a:r>
                      <a:r>
                        <a:rPr kumimoji="0" lang="en-US" sz="2000" b="1" i="1" kern="1200" dirty="0" smtClean="0">
                          <a:solidFill>
                            <a:schemeClr val="tx1"/>
                          </a:solidFill>
                          <a:effectLst/>
                          <a:latin typeface="+mn-lt"/>
                          <a:ea typeface="+mn-ea"/>
                          <a:cs typeface="+mn-cs"/>
                        </a:rPr>
                        <a:t>Streptococcus. </a:t>
                      </a:r>
                      <a:r>
                        <a:rPr kumimoji="0" lang="en-US" sz="2000" b="1" i="1" kern="1200" dirty="0">
                          <a:solidFill>
                            <a:schemeClr val="tx1"/>
                          </a:solidFill>
                          <a:effectLst/>
                          <a:latin typeface="+mn-lt"/>
                          <a:ea typeface="+mn-ea"/>
                          <a:cs typeface="+mn-cs"/>
                        </a:rPr>
                        <a:t>Microscopically, acute rheumatic myocarditis shows granulomatous inflammation called "</a:t>
                      </a:r>
                      <a:r>
                        <a:rPr kumimoji="0" lang="en-US" sz="2000" b="1" i="1" kern="1200" dirty="0" err="1">
                          <a:solidFill>
                            <a:schemeClr val="tx1"/>
                          </a:solidFill>
                          <a:effectLst/>
                          <a:latin typeface="+mn-lt"/>
                          <a:ea typeface="+mn-ea"/>
                          <a:cs typeface="+mn-cs"/>
                        </a:rPr>
                        <a:t>Aschoff</a:t>
                      </a:r>
                      <a:r>
                        <a:rPr kumimoji="0" lang="en-US" sz="2000" b="1" i="1" kern="1200" dirty="0">
                          <a:solidFill>
                            <a:schemeClr val="tx1"/>
                          </a:solidFill>
                          <a:effectLst/>
                          <a:latin typeface="+mn-lt"/>
                          <a:ea typeface="+mn-ea"/>
                          <a:cs typeface="+mn-cs"/>
                        </a:rPr>
                        <a:t> nodules” with giant cells called </a:t>
                      </a:r>
                      <a:r>
                        <a:rPr kumimoji="0" lang="en-US" sz="2000" b="1" i="1" u="none" strike="noStrike" kern="1200" dirty="0" err="1">
                          <a:solidFill>
                            <a:schemeClr val="tx1"/>
                          </a:solidFill>
                          <a:effectLst/>
                          <a:latin typeface="+mn-lt"/>
                          <a:ea typeface="+mn-ea"/>
                          <a:cs typeface="+mn-cs"/>
                        </a:rPr>
                        <a:t>Aschoff</a:t>
                      </a:r>
                      <a:r>
                        <a:rPr kumimoji="0" lang="en-US" sz="2000" b="1" i="1" u="none" strike="noStrike" kern="1200" dirty="0">
                          <a:solidFill>
                            <a:schemeClr val="tx1"/>
                          </a:solidFill>
                          <a:effectLst/>
                          <a:latin typeface="+mn-lt"/>
                          <a:ea typeface="+mn-ea"/>
                          <a:cs typeface="+mn-cs"/>
                        </a:rPr>
                        <a:t> giant cell</a:t>
                      </a:r>
                      <a:r>
                        <a:rPr kumimoji="0" lang="en-US" sz="2000" b="1" i="1" kern="1200" dirty="0">
                          <a:solidFill>
                            <a:schemeClr val="tx1"/>
                          </a:solidFill>
                          <a:effectLst/>
                          <a:latin typeface="+mn-lt"/>
                          <a:ea typeface="+mn-ea"/>
                          <a:cs typeface="+mn-cs"/>
                        </a:rPr>
                        <a:t>. </a:t>
                      </a:r>
                      <a:endParaRPr lang="en-US" sz="2000" b="1" i="1" dirty="0"/>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7" name="Rounded Rectangle 6"/>
          <p:cNvSpPr/>
          <p:nvPr/>
        </p:nvSpPr>
        <p:spPr>
          <a:xfrm>
            <a:off x="1547664" y="247825"/>
            <a:ext cx="648072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1026" name="Picture 2">
            <a:extLst>
              <a:ext uri="{FF2B5EF4-FFF2-40B4-BE49-F238E27FC236}">
                <a16:creationId xmlns:a16="http://schemas.microsoft.com/office/drawing/2014/main" id="{FC0C56BC-1E87-41BF-ABEA-0464F9F64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684" y="989137"/>
            <a:ext cx="5832648"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3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286116" y="4675899"/>
            <a:ext cx="5822388" cy="1181993"/>
          </a:xfrm>
          <a:prstGeom prst="rect">
            <a:avLst/>
          </a:prstGeom>
        </p:spPr>
        <p:txBody>
          <a:bodyPr vert="horz" anchor="b">
            <a:noAutofit/>
          </a:bodyPr>
          <a:lstStyle/>
          <a:p>
            <a:r>
              <a:rPr lang="en-US" sz="4400" b="1" dirty="0">
                <a:solidFill>
                  <a:srgbClr val="66FFFF"/>
                </a:solidFill>
                <a:latin typeface="Aharoni" pitchFamily="2" charset="-79"/>
                <a:cs typeface="Aharoni" pitchFamily="2" charset="-79"/>
              </a:rPr>
              <a:t>Acute rheumatic </a:t>
            </a:r>
            <a:r>
              <a:rPr lang="en-US" sz="4400" b="1" dirty="0" err="1" smtClean="0">
                <a:solidFill>
                  <a:srgbClr val="66FFFF"/>
                </a:solidFill>
                <a:latin typeface="Aharoni" pitchFamily="2" charset="-79"/>
                <a:cs typeface="Aharoni" pitchFamily="2" charset="-79"/>
              </a:rPr>
              <a:t>valvulitis</a:t>
            </a:r>
            <a:r>
              <a:rPr lang="en-US" sz="4400" b="1" dirty="0" smtClean="0">
                <a:solidFill>
                  <a:srgbClr val="66FFFF"/>
                </a:solidFill>
                <a:latin typeface="Aharoni" pitchFamily="2" charset="-79"/>
                <a:cs typeface="Aharoni" pitchFamily="2" charset="-79"/>
              </a:rPr>
              <a:t> of the mitral valve</a:t>
            </a:r>
            <a:endParaRPr lang="en-US" sz="4400" b="1" dirty="0">
              <a:solidFill>
                <a:srgbClr val="66FFFF"/>
              </a:solidFill>
              <a:latin typeface="Aharoni" pitchFamily="2" charset="-79"/>
              <a:cs typeface="Aharoni" pitchFamily="2" charset="-79"/>
            </a:endParaRPr>
          </a:p>
          <a:p>
            <a:endParaRPr lang="en-US" sz="4400" b="1"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149001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1560" y="5300505"/>
            <a:ext cx="7632848" cy="1200329"/>
          </a:xfrm>
          <a:prstGeom prst="rect">
            <a:avLst/>
          </a:prstGeom>
        </p:spPr>
        <p:txBody>
          <a:bodyPr wrap="square">
            <a:spAutoFit/>
          </a:bodyPr>
          <a:lstStyle/>
          <a:p>
            <a:pPr algn="ctr"/>
            <a:r>
              <a:rPr lang="en-US" b="1" i="1" dirty="0"/>
              <a:t>The small verrucous vegetations are associated with acute rheumatic fever. These warty vegetations are multiple, firm, adherent, small , 1-3 mm in- diameter and form along the line of valve closure over areas of endocardial inflammation.  Affects mainly Aortic &amp; Mitral valves</a:t>
            </a:r>
            <a:endParaRPr lang="en-US" i="1" dirty="0"/>
          </a:p>
        </p:txBody>
      </p:sp>
      <p:sp>
        <p:nvSpPr>
          <p:cNvPr id="10" name="Rounded Rectangle 9"/>
          <p:cNvSpPr/>
          <p:nvPr/>
        </p:nvSpPr>
        <p:spPr>
          <a:xfrm>
            <a:off x="1403648" y="260648"/>
            <a:ext cx="612068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4DB6337C-D047-41E4-BF15-9127C7BAC29C}"/>
              </a:ext>
            </a:extLst>
          </p:cNvPr>
          <p:cNvPicPr>
            <a:picLocks noChangeAspect="1"/>
          </p:cNvPicPr>
          <p:nvPr/>
        </p:nvPicPr>
        <p:blipFill>
          <a:blip r:embed="rId2"/>
          <a:stretch>
            <a:fillRect/>
          </a:stretch>
        </p:blipFill>
        <p:spPr>
          <a:xfrm>
            <a:off x="1187624" y="979588"/>
            <a:ext cx="6552728" cy="4316480"/>
          </a:xfrm>
          <a:prstGeom prst="rect">
            <a:avLst/>
          </a:prstGeom>
        </p:spPr>
      </p:pic>
    </p:spTree>
    <p:extLst>
      <p:ext uri="{BB962C8B-B14F-4D97-AF65-F5344CB8AC3E}">
        <p14:creationId xmlns:p14="http://schemas.microsoft.com/office/powerpoint/2010/main" val="140720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611560" y="260648"/>
            <a:ext cx="8280920" cy="84900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Mitral </a:t>
            </a:r>
            <a:r>
              <a:rPr lang="en-US" sz="2800" b="1" i="1" dirty="0" err="1">
                <a:solidFill>
                  <a:schemeClr val="bg1"/>
                </a:solidFill>
                <a:effectLst>
                  <a:outerShdw blurRad="38100" dist="38100" dir="2700000" algn="tl">
                    <a:srgbClr val="000000">
                      <a:alpha val="43137"/>
                    </a:srgbClr>
                  </a:outerShdw>
                </a:effectLst>
              </a:rPr>
              <a:t>Valvulitis</a:t>
            </a:r>
            <a:r>
              <a:rPr lang="en-US" sz="2800" b="1" i="1" dirty="0">
                <a:solidFill>
                  <a:schemeClr val="bg1"/>
                </a:solidFill>
                <a:effectLst>
                  <a:outerShdw blurRad="38100" dist="38100" dir="2700000" algn="tl">
                    <a:srgbClr val="000000">
                      <a:alpha val="43137"/>
                    </a:srgbClr>
                  </a:outerShdw>
                </a:effectLst>
              </a:rPr>
              <a:t> seen in Acute Rheumatic heart disease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07504" y="5517232"/>
            <a:ext cx="8424936" cy="707886"/>
          </a:xfrm>
          <a:prstGeom prst="rect">
            <a:avLst/>
          </a:prstGeom>
        </p:spPr>
        <p:txBody>
          <a:bodyPr wrap="square">
            <a:spAutoFit/>
          </a:bodyPr>
          <a:lstStyle/>
          <a:p>
            <a:pPr algn="ctr"/>
            <a:r>
              <a:rPr lang="en-US" sz="2000" b="1" i="1" dirty="0" smtClean="0"/>
              <a:t>Picture shows large </a:t>
            </a:r>
            <a:r>
              <a:rPr lang="en-US" sz="2000" b="1" i="1" dirty="0"/>
              <a:t>vegetations/hemorrhage along the free margins of the mitral </a:t>
            </a:r>
            <a:r>
              <a:rPr lang="en-US" sz="2000" b="1" i="1" dirty="0" smtClean="0"/>
              <a:t>valve in acute rheumatic </a:t>
            </a:r>
            <a:r>
              <a:rPr lang="en-US" sz="2000" b="1" i="1" dirty="0" err="1" smtClean="0"/>
              <a:t>valvulitis</a:t>
            </a:r>
            <a:r>
              <a:rPr lang="en-US" sz="2000" b="1" i="1" dirty="0" smtClean="0"/>
              <a:t>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336089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325015"/>
            <a:ext cx="8280920" cy="923330"/>
          </a:xfrm>
          <a:prstGeom prst="rect">
            <a:avLst/>
          </a:prstGeom>
        </p:spPr>
        <p:txBody>
          <a:bodyPr wrap="square">
            <a:spAutoFit/>
          </a:bodyPr>
          <a:lstStyle/>
          <a:p>
            <a:pPr algn="ctr"/>
            <a:r>
              <a:rPr lang="en-US" b="1" dirty="0"/>
              <a:t>Close-up view of an opened-out rheumatic mitral valve </a:t>
            </a:r>
            <a:r>
              <a:rPr lang="en-US" b="1" dirty="0" smtClean="0"/>
              <a:t>showing </a:t>
            </a:r>
            <a:r>
              <a:rPr lang="en-US" b="1" dirty="0" err="1" smtClean="0"/>
              <a:t>vegetations</a:t>
            </a:r>
            <a:r>
              <a:rPr lang="en-US" b="1" dirty="0" smtClean="0"/>
              <a:t> growing of the valve surface. These cases can progress to chronic rheumatic heart disease with rigid and </a:t>
            </a:r>
            <a:r>
              <a:rPr lang="en-US" b="1" dirty="0" err="1" smtClean="0"/>
              <a:t>fibrosed</a:t>
            </a:r>
            <a:r>
              <a:rPr lang="en-US" b="1" dirty="0" smtClean="0"/>
              <a:t> and </a:t>
            </a:r>
            <a:r>
              <a:rPr lang="en-US" b="1" dirty="0" err="1" smtClean="0"/>
              <a:t>stenosed</a:t>
            </a:r>
            <a:r>
              <a:rPr lang="en-US" b="1" dirty="0" smtClean="0"/>
              <a:t> mitral valve </a:t>
            </a:r>
            <a:r>
              <a:rPr lang="en-US" b="1" dirty="0" smtClean="0">
                <a:sym typeface="Wingdings" panose="05000000000000000000" pitchFamily="2" charset="2"/>
              </a:rPr>
              <a:t> mitral stenosis.</a:t>
            </a:r>
            <a:endParaRPr lang="en-US" b="1" dirty="0"/>
          </a:p>
        </p:txBody>
      </p:sp>
      <p:sp>
        <p:nvSpPr>
          <p:cNvPr id="6" name="Rounded Rectangle 5"/>
          <p:cNvSpPr/>
          <p:nvPr/>
        </p:nvSpPr>
        <p:spPr>
          <a:xfrm>
            <a:off x="1500166" y="26064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1333500" y="1104912"/>
            <a:ext cx="6477000" cy="4038600"/>
          </a:xfrm>
          <a:prstGeom prst="rect">
            <a:avLst/>
          </a:prstGeom>
          <a:noFill/>
          <a:ln w="9525">
            <a:no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1740516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979712" y="4293097"/>
            <a:ext cx="7128792" cy="1564796"/>
          </a:xfrm>
          <a:prstGeom prst="rect">
            <a:avLst/>
          </a:prstGeom>
        </p:spPr>
        <p:txBody>
          <a:bodyPr vert="horz" anchor="b">
            <a:noAutofit/>
          </a:bodyPr>
          <a:lstStyle/>
          <a:p>
            <a:r>
              <a:rPr lang="en-US" sz="3600" b="1" dirty="0" smtClean="0">
                <a:solidFill>
                  <a:srgbClr val="66FFFF"/>
                </a:solidFill>
                <a:latin typeface="+mj-lt"/>
                <a:cs typeface="Aharoni" pitchFamily="2" charset="-79"/>
              </a:rPr>
              <a:t>Mitral stenosis (chronic </a:t>
            </a:r>
            <a:r>
              <a:rPr lang="en-US" sz="3600" b="1" dirty="0">
                <a:solidFill>
                  <a:srgbClr val="66FFFF"/>
                </a:solidFill>
                <a:latin typeface="+mj-lt"/>
                <a:cs typeface="Aharoni" pitchFamily="2" charset="-79"/>
              </a:rPr>
              <a:t>rheumatic valvular heart </a:t>
            </a:r>
            <a:r>
              <a:rPr lang="en-US" sz="3600" b="1" dirty="0" smtClean="0">
                <a:solidFill>
                  <a:srgbClr val="66FFFF"/>
                </a:solidFill>
                <a:latin typeface="+mj-lt"/>
                <a:cs typeface="Aharoni" pitchFamily="2" charset="-79"/>
              </a:rPr>
              <a:t>disease)</a:t>
            </a:r>
            <a:endParaRPr lang="en-US" sz="3600" b="1" dirty="0">
              <a:solidFill>
                <a:srgbClr val="66FFFF"/>
              </a:solidFill>
              <a:latin typeface="+mj-lt"/>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322404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028" y="5057445"/>
            <a:ext cx="8278452" cy="1754326"/>
          </a:xfrm>
          <a:prstGeom prst="rect">
            <a:avLst/>
          </a:prstGeom>
        </p:spPr>
        <p:txBody>
          <a:bodyPr wrap="square">
            <a:spAutoFit/>
          </a:bodyPr>
          <a:lstStyle/>
          <a:p>
            <a:pPr algn="ctr"/>
            <a:r>
              <a:rPr lang="en-US" b="1" i="1" dirty="0"/>
              <a:t>In with rheumatic heart </a:t>
            </a:r>
            <a:r>
              <a:rPr lang="en-US" b="1" i="1" dirty="0" smtClean="0"/>
              <a:t>disease mitral </a:t>
            </a:r>
            <a:r>
              <a:rPr lang="en-US" b="1" i="1" dirty="0"/>
              <a:t>valve is most often affected, followed by mitral and aortic together. The vegetations on the mitral of acute rheumatic valvulitis undergo organization and the inflamed cusps heal by fibrosis. This results in stenotic mitral valve with "fish mouth" / “button hole” deformity. This picture shows stenotic mitral valve seen from above in the left atrium due to chronic rheumatic scarring. The mitral valve shows fusion of commissures, thickening and calcification of the cusps. </a:t>
            </a:r>
            <a:endParaRPr lang="en-US" sz="2000" b="1" i="1" dirty="0"/>
          </a:p>
        </p:txBody>
      </p:sp>
      <p:sp>
        <p:nvSpPr>
          <p:cNvPr id="6" name="Rounded Rectangle 5"/>
          <p:cNvSpPr/>
          <p:nvPr/>
        </p:nvSpPr>
        <p:spPr>
          <a:xfrm>
            <a:off x="539837" y="352606"/>
            <a:ext cx="799288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Chronic Rheumatic Heart disease: Mitral </a:t>
            </a:r>
            <a:r>
              <a:rPr lang="en-US" sz="2800" b="1" i="1" dirty="0" err="1">
                <a:solidFill>
                  <a:schemeClr val="bg1"/>
                </a:solidFill>
                <a:effectLst>
                  <a:outerShdw blurRad="38100" dist="38100" dir="2700000" algn="tl">
                    <a:srgbClr val="000000">
                      <a:alpha val="43137"/>
                    </a:srgbClr>
                  </a:outerShdw>
                </a:effectLst>
              </a:rPr>
              <a:t>Stenosiss</a:t>
            </a:r>
            <a:r>
              <a:rPr lang="en-US" sz="2800" b="1" i="1" dirty="0">
                <a:solidFill>
                  <a:schemeClr val="bg1"/>
                </a:solidFill>
                <a:effectLst>
                  <a:outerShdw blurRad="38100" dist="38100" dir="2700000" algn="tl">
                    <a:srgbClr val="000000">
                      <a:alpha val="43137"/>
                    </a:srgbClr>
                  </a:outerShdw>
                </a:effectLst>
              </a:rPr>
              <a:t> - Gross</a:t>
            </a:r>
            <a:endParaRPr lang="en-US" sz="2800"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976BB0B9-735A-4570-82A2-6D6BDCBA74D2}"/>
              </a:ext>
            </a:extLst>
          </p:cNvPr>
          <p:cNvPicPr>
            <a:picLocks noChangeAspect="1"/>
          </p:cNvPicPr>
          <p:nvPr/>
        </p:nvPicPr>
        <p:blipFill>
          <a:blip r:embed="rId2"/>
          <a:stretch>
            <a:fillRect/>
          </a:stretch>
        </p:blipFill>
        <p:spPr>
          <a:xfrm>
            <a:off x="1763688" y="1052736"/>
            <a:ext cx="5908894" cy="3880643"/>
          </a:xfrm>
          <a:prstGeom prst="rect">
            <a:avLst/>
          </a:prstGeom>
        </p:spPr>
      </p:pic>
    </p:spTree>
    <p:extLst>
      <p:ext uri="{BB962C8B-B14F-4D97-AF65-F5344CB8AC3E}">
        <p14:creationId xmlns:p14="http://schemas.microsoft.com/office/powerpoint/2010/main" val="1306296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485171"/>
            <a:ext cx="7632848" cy="1015663"/>
          </a:xfrm>
          <a:prstGeom prst="rect">
            <a:avLst/>
          </a:prstGeom>
        </p:spPr>
        <p:txBody>
          <a:bodyPr wrap="square">
            <a:spAutoFit/>
          </a:bodyPr>
          <a:lstStyle/>
          <a:p>
            <a:pPr algn="ctr"/>
            <a:r>
              <a:rPr lang="en-US" sz="2000" b="1" i="1" dirty="0"/>
              <a:t>Stenotic mitral valve seen from left atrium (Fish-Mouth) showing fusion of commissures, thickening and calcification of the cusps, The vegetations undergo organization and the inflamed cusps heal by fibrosis.</a:t>
            </a:r>
          </a:p>
        </p:txBody>
      </p:sp>
      <p:sp>
        <p:nvSpPr>
          <p:cNvPr id="6" name="Rounded Rectangle 5"/>
          <p:cNvSpPr/>
          <p:nvPr/>
        </p:nvSpPr>
        <p:spPr>
          <a:xfrm>
            <a:off x="539837" y="352606"/>
            <a:ext cx="799288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Chronic Rheumatic Heart disease: Mitral </a:t>
            </a:r>
            <a:r>
              <a:rPr lang="en-US" sz="2800" b="1" i="1" dirty="0" smtClean="0">
                <a:solidFill>
                  <a:schemeClr val="bg1"/>
                </a:solidFill>
                <a:effectLst>
                  <a:outerShdw blurRad="38100" dist="38100" dir="2700000" algn="tl">
                    <a:srgbClr val="000000">
                      <a:alpha val="43137"/>
                    </a:srgbClr>
                  </a:outerShdw>
                </a:effectLst>
              </a:rPr>
              <a:t>Stenosis </a:t>
            </a:r>
            <a:r>
              <a:rPr lang="en-US" sz="2800" b="1" i="1" dirty="0">
                <a:solidFill>
                  <a:schemeClr val="bg1"/>
                </a:solidFill>
                <a:effectLst>
                  <a:outerShdw blurRad="38100" dist="38100" dir="2700000" algn="tl">
                    <a:srgbClr val="000000">
                      <a:alpha val="43137"/>
                    </a:srgbClr>
                  </a:outerShdw>
                </a:effectLst>
              </a:rPr>
              <a:t>- Gross</a:t>
            </a:r>
            <a:endParaRPr lang="en-US" sz="2800" i="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1928794" y="1071546"/>
            <a:ext cx="5214974" cy="4305289"/>
          </a:xfrm>
          <a:prstGeom prst="rect">
            <a:avLst/>
          </a:prstGeom>
          <a:noFill/>
          <a:ln w="9525">
            <a:solidFill>
              <a:schemeClr val="tx1"/>
            </a:solid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252280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E19B-77AE-4C3C-A840-5C7B8EFAF95B}"/>
              </a:ext>
            </a:extLst>
          </p:cNvPr>
          <p:cNvSpPr>
            <a:spLocks noGrp="1"/>
          </p:cNvSpPr>
          <p:nvPr>
            <p:ph type="ctrTitle"/>
          </p:nvPr>
        </p:nvSpPr>
        <p:spPr/>
        <p:txBody>
          <a:bodyPr/>
          <a:lstStyle/>
          <a:p>
            <a:r>
              <a:rPr lang="en-US" dirty="0"/>
              <a:t>Aortic stenosis</a:t>
            </a:r>
          </a:p>
        </p:txBody>
      </p:sp>
      <p:sp>
        <p:nvSpPr>
          <p:cNvPr id="3" name="Subtitle 2">
            <a:extLst>
              <a:ext uri="{FF2B5EF4-FFF2-40B4-BE49-F238E27FC236}">
                <a16:creationId xmlns:a16="http://schemas.microsoft.com/office/drawing/2014/main" id="{82487C7C-ED6A-432B-BE91-D64F951A498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665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2714" y="4467586"/>
            <a:ext cx="5524128" cy="1390306"/>
          </a:xfrm>
        </p:spPr>
        <p:txBody>
          <a:bodyPr>
            <a:normAutofit/>
          </a:bodyPr>
          <a:lstStyle/>
          <a:p>
            <a:pPr algn="ctr"/>
            <a:r>
              <a:rPr lang="en-US" sz="4000" i="1" dirty="0">
                <a:solidFill>
                  <a:schemeClr val="accent2">
                    <a:lumMod val="60000"/>
                    <a:lumOff val="40000"/>
                  </a:schemeClr>
                </a:solidFill>
                <a:latin typeface="Aharoni" pitchFamily="2" charset="-79"/>
                <a:cs typeface="Aharoni" pitchFamily="2" charset="-79"/>
              </a:rPr>
              <a:t>Normal anatomy and histology </a:t>
            </a: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3297" y="5373216"/>
            <a:ext cx="9470594" cy="1323439"/>
          </a:xfrm>
          <a:prstGeom prst="rect">
            <a:avLst/>
          </a:prstGeom>
        </p:spPr>
        <p:txBody>
          <a:bodyPr wrap="square">
            <a:spAutoFit/>
          </a:bodyPr>
          <a:lstStyle/>
          <a:p>
            <a:pPr algn="ctr"/>
            <a:r>
              <a:rPr lang="en-US" sz="2000" b="1" i="1" dirty="0"/>
              <a:t>Picture shows a normal aortic valve and a stenotic aortic valve </a:t>
            </a:r>
          </a:p>
          <a:p>
            <a:pPr algn="ctr"/>
            <a:r>
              <a:rPr lang="en-US" sz="2000" b="1" i="1" dirty="0"/>
              <a:t>Aortic stenosis:  Aorta show thickened, fused calcified aortic </a:t>
            </a:r>
            <a:r>
              <a:rPr lang="en-US" sz="2000" b="1" i="1" dirty="0" smtClean="0"/>
              <a:t>valve </a:t>
            </a:r>
            <a:r>
              <a:rPr lang="en-US" sz="2000" b="1" i="1" dirty="0"/>
              <a:t>leaflets</a:t>
            </a:r>
          </a:p>
          <a:p>
            <a:pPr algn="ctr"/>
            <a:r>
              <a:rPr lang="en-US" sz="2000" b="1" i="1" dirty="0"/>
              <a:t>Causes of Aortic stenosis: rheumatic heart disease, </a:t>
            </a:r>
            <a:r>
              <a:rPr lang="en-US" sz="2000" b="1" i="1" dirty="0" smtClean="0"/>
              <a:t>calcification of aortic valve in old age </a:t>
            </a:r>
            <a:endParaRPr lang="en-US" sz="2000" b="1" i="1" dirty="0"/>
          </a:p>
          <a:p>
            <a:pPr algn="ctr"/>
            <a:r>
              <a:rPr lang="en-US" sz="2000" b="1" i="1" dirty="0"/>
              <a:t> </a:t>
            </a:r>
          </a:p>
        </p:txBody>
      </p:sp>
      <p:sp>
        <p:nvSpPr>
          <p:cNvPr id="10" name="Rounded Rectangle 9"/>
          <p:cNvSpPr/>
          <p:nvPr/>
        </p:nvSpPr>
        <p:spPr>
          <a:xfrm>
            <a:off x="1835696" y="260648"/>
            <a:ext cx="51845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Aortic stenosis - Gross</a:t>
            </a:r>
            <a:endParaRPr lang="en-US" sz="2800"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7170" name="Picture 2">
            <a:extLst>
              <a:ext uri="{FF2B5EF4-FFF2-40B4-BE49-F238E27FC236}">
                <a16:creationId xmlns:a16="http://schemas.microsoft.com/office/drawing/2014/main" id="{F99EF5A6-1211-4653-89E9-CC9853A9A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680" y="1099086"/>
            <a:ext cx="4464496" cy="41358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C25612E-3CA7-4AD4-91FB-AD351CA3C67C}"/>
              </a:ext>
            </a:extLst>
          </p:cNvPr>
          <p:cNvPicPr>
            <a:picLocks noChangeAspect="1"/>
          </p:cNvPicPr>
          <p:nvPr/>
        </p:nvPicPr>
        <p:blipFill rotWithShape="1">
          <a:blip r:embed="rId3"/>
          <a:srcRect l="28979" r="8021"/>
          <a:stretch/>
        </p:blipFill>
        <p:spPr>
          <a:xfrm>
            <a:off x="179512" y="1261997"/>
            <a:ext cx="3600400" cy="3810000"/>
          </a:xfrm>
          <a:prstGeom prst="rect">
            <a:avLst/>
          </a:prstGeom>
        </p:spPr>
      </p:pic>
    </p:spTree>
    <p:extLst>
      <p:ext uri="{BB962C8B-B14F-4D97-AF65-F5344CB8AC3E}">
        <p14:creationId xmlns:p14="http://schemas.microsoft.com/office/powerpoint/2010/main" val="2137706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94" y="2857496"/>
            <a:ext cx="8143900" cy="1363592"/>
          </a:xfrm>
        </p:spPr>
        <p:txBody>
          <a:bodyPr>
            <a:normAutofit fontScale="90000"/>
          </a:bodyPr>
          <a:lstStyle/>
          <a:p>
            <a:pPr algn="ctr"/>
            <a:r>
              <a:rPr lang="en-US"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a:solidFill>
                  <a:srgbClr val="990000"/>
                </a:solidFill>
              </a:rPr>
              <a:t/>
            </a:r>
            <a:br>
              <a:rPr lang="en-US" dirty="0">
                <a:solidFill>
                  <a:srgbClr val="990000"/>
                </a:solidFill>
              </a:rPr>
            </a:br>
            <a:r>
              <a:rPr lang="en-US" dirty="0">
                <a:solidFill>
                  <a:srgbClr val="990000"/>
                </a:solidFill>
              </a:rPr>
              <a:t> </a:t>
            </a:r>
          </a:p>
        </p:txBody>
      </p:sp>
      <p:sp>
        <p:nvSpPr>
          <p:cNvPr id="6" name="Rectangle 5"/>
          <p:cNvSpPr/>
          <p:nvPr/>
        </p:nvSpPr>
        <p:spPr>
          <a:xfrm>
            <a:off x="1500166" y="3571876"/>
            <a:ext cx="7500958" cy="2677656"/>
          </a:xfrm>
          <a:prstGeom prst="rect">
            <a:avLst/>
          </a:prstGeom>
        </p:spPr>
        <p:txBody>
          <a:bodyPr wrap="square">
            <a:spAutoFit/>
          </a:bodyPr>
          <a:lstStyle/>
          <a:p>
            <a:pPr marL="173038" indent="-173038">
              <a:buFont typeface="Arial" pitchFamily="34" charset="0"/>
              <a:buChar char="•"/>
            </a:pPr>
            <a:r>
              <a:rPr lang="en-US" sz="2400" i="1" dirty="0"/>
              <a:t>An </a:t>
            </a:r>
            <a:r>
              <a:rPr lang="en-US" sz="2400" b="1" i="1" dirty="0"/>
              <a:t>atheroma</a:t>
            </a:r>
            <a:r>
              <a:rPr lang="en-US" sz="2400" i="1" dirty="0"/>
              <a:t> is an accumulation and swelling in artery walls made up of (mostly) macrophage cells, or debris, and containing lipids (cholesterol and fatty acids), calcium and   a variable amount of fibrous connective tissue.</a:t>
            </a:r>
          </a:p>
          <a:p>
            <a:pPr marL="173038" indent="-173038">
              <a:buFont typeface="Arial" pitchFamily="34" charset="0"/>
              <a:buChar char="•"/>
            </a:pPr>
            <a:r>
              <a:rPr lang="en-US" sz="2400" i="1" dirty="0"/>
              <a:t>The four major risk factors are hyperlipidemia, hypertension, cigarette smoking and diabetes .</a:t>
            </a:r>
          </a:p>
          <a:p>
            <a:pPr>
              <a:buFont typeface="Arial" pitchFamily="34" charset="0"/>
              <a:buChar char="•"/>
            </a:pPr>
            <a:endParaRPr lang="en-US" sz="24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2998" y="5786454"/>
            <a:ext cx="7746654" cy="720080"/>
          </a:xfrm>
        </p:spPr>
        <p:txBody>
          <a:bodyPr>
            <a:noAutofit/>
          </a:bodyPr>
          <a:lstStyle/>
          <a:p>
            <a:pPr algn="ctr">
              <a:buNone/>
            </a:pPr>
            <a:r>
              <a:rPr lang="en-US" sz="2000" b="1" i="1" dirty="0">
                <a:latin typeface="+mj-lt"/>
              </a:rPr>
              <a:t>Atherosclerosis </a:t>
            </a:r>
            <a:r>
              <a:rPr lang="en-US" sz="2000" b="1" i="1" dirty="0" smtClean="0">
                <a:latin typeface="+mj-lt"/>
              </a:rPr>
              <a:t>of aorta </a:t>
            </a:r>
            <a:r>
              <a:rPr lang="en-US" sz="2000" b="1" i="1" dirty="0">
                <a:latin typeface="+mj-lt"/>
              </a:rPr>
              <a:t>gross pathology shows extensive ulceration in </a:t>
            </a:r>
          </a:p>
          <a:p>
            <a:pPr algn="ctr">
              <a:buNone/>
            </a:pPr>
            <a:r>
              <a:rPr lang="en-US" sz="2000" b="1" i="1" dirty="0">
                <a:latin typeface="+mj-lt"/>
              </a:rPr>
              <a:t>the plaques</a:t>
            </a:r>
          </a:p>
        </p:txBody>
      </p:sp>
      <p:pic>
        <p:nvPicPr>
          <p:cNvPr id="140292" name="Picture 4" descr="http://classconnection.s3.amazonaws.com/870/flashcards/646870/png/aortic_atherosclerosis1349185687546.png"/>
          <p:cNvPicPr>
            <a:picLocks noChangeAspect="1" noChangeArrowheads="1"/>
          </p:cNvPicPr>
          <p:nvPr/>
        </p:nvPicPr>
        <p:blipFill>
          <a:blip r:embed="rId2" cstate="print"/>
          <a:srcRect/>
          <a:stretch>
            <a:fillRect/>
          </a:stretch>
        </p:blipFill>
        <p:spPr bwMode="auto">
          <a:xfrm rot="5400000">
            <a:off x="2293109" y="-650091"/>
            <a:ext cx="4518264" cy="8104414"/>
          </a:xfrm>
          <a:prstGeom prst="rect">
            <a:avLst/>
          </a:prstGeom>
          <a:noFill/>
        </p:spPr>
      </p:pic>
      <p:sp>
        <p:nvSpPr>
          <p:cNvPr id="6" name="Rounded Rectangle 5"/>
          <p:cNvSpPr/>
          <p:nvPr/>
        </p:nvSpPr>
        <p:spPr>
          <a:xfrm>
            <a:off x="1571604" y="260648"/>
            <a:ext cx="578647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5286388"/>
            <a:ext cx="8320438" cy="1384995"/>
          </a:xfrm>
          <a:prstGeom prst="rect">
            <a:avLst/>
          </a:prstGeom>
        </p:spPr>
        <p:txBody>
          <a:bodyPr wrap="square">
            <a:spAutoFit/>
          </a:bodyPr>
          <a:lstStyle/>
          <a:p>
            <a:pPr algn="ctr"/>
            <a:r>
              <a:rPr lang="en-US" sz="2400" b="1" i="1" dirty="0">
                <a:solidFill>
                  <a:srgbClr val="0000FF"/>
                </a:solidFill>
                <a:latin typeface="+mj-lt"/>
              </a:rPr>
              <a:t>Severe atherosclerosis of the aorta </a:t>
            </a:r>
            <a:r>
              <a:rPr lang="en-US" sz="2000" b="1" i="1" dirty="0">
                <a:latin typeface="+mj-lt"/>
              </a:rPr>
              <a:t>:  the atheromatous plaques have undergone ulceration along with formation of overlying mural thrombus. </a:t>
            </a:r>
            <a:r>
              <a:rPr lang="en-US" sz="2000" b="1" i="1" dirty="0"/>
              <a:t>Complications are thrombosis , hemorrhage , calcifications and aneurysmal dilatation with the distal ischemic events .</a:t>
            </a:r>
            <a:endParaRPr lang="en-US" sz="2000" i="1" dirty="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3"/>
          <a:stretch>
            <a:fillRect/>
          </a:stretch>
        </p:blipFill>
        <p:spPr>
          <a:xfrm rot="16200000">
            <a:off x="2756346" y="-19467"/>
            <a:ext cx="3725164" cy="6192688"/>
          </a:xfrm>
          <a:prstGeom prst="rect">
            <a:avLst/>
          </a:prstGeom>
        </p:spPr>
      </p:pic>
    </p:spTree>
    <p:extLst>
      <p:ext uri="{BB962C8B-B14F-4D97-AF65-F5344CB8AC3E}">
        <p14:creationId xmlns:p14="http://schemas.microsoft.com/office/powerpoint/2010/main" val="2187929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428596" y="1071546"/>
            <a:ext cx="8175852" cy="4214842"/>
          </a:xfrm>
          <a:prstGeom prst="rect">
            <a:avLst/>
          </a:prstGeom>
          <a:noFill/>
        </p:spPr>
      </p:pic>
      <p:sp>
        <p:nvSpPr>
          <p:cNvPr id="6" name="Rectangle 5"/>
          <p:cNvSpPr/>
          <p:nvPr/>
        </p:nvSpPr>
        <p:spPr>
          <a:xfrm>
            <a:off x="323528" y="5286388"/>
            <a:ext cx="8320438" cy="1384995"/>
          </a:xfrm>
          <a:prstGeom prst="rect">
            <a:avLst/>
          </a:prstGeom>
        </p:spPr>
        <p:txBody>
          <a:bodyPr wrap="square">
            <a:spAutoFit/>
          </a:bodyPr>
          <a:lstStyle/>
          <a:p>
            <a:pPr algn="ctr"/>
            <a:r>
              <a:rPr lang="en-US" sz="2400" b="1" i="1" dirty="0">
                <a:solidFill>
                  <a:srgbClr val="0000FF"/>
                </a:solidFill>
                <a:latin typeface="+mj-lt"/>
              </a:rPr>
              <a:t>Severe atherosclerosis of the aorta </a:t>
            </a:r>
            <a:r>
              <a:rPr lang="en-US" sz="2000" b="1" i="1" dirty="0">
                <a:latin typeface="+mj-lt"/>
              </a:rPr>
              <a:t>:  the atheromatous plaques have undergone ulceration along with formation of overlying mural thrombus. </a:t>
            </a:r>
            <a:r>
              <a:rPr lang="en-US" sz="2000" b="1" i="1" dirty="0"/>
              <a:t>Complications are thrombosis , hemorrhage , calcifications and aneurysmal dilatation with the distal ischemic events .</a:t>
            </a:r>
            <a:endParaRPr lang="en-US" sz="2000" i="1" dirty="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5105957"/>
            <a:ext cx="8249000" cy="1015663"/>
          </a:xfrm>
          <a:prstGeom prst="rect">
            <a:avLst/>
          </a:prstGeom>
        </p:spPr>
        <p:txBody>
          <a:bodyPr wrap="square">
            <a:spAutoFit/>
          </a:bodyPr>
          <a:lstStyle/>
          <a:p>
            <a:pPr algn="ctr"/>
            <a:r>
              <a:rPr lang="en-US" sz="2000" b="1" i="1" dirty="0"/>
              <a:t>These 2 aortas demonstrate mild and severe atherosclerosis. “A” shows mild atherosclerosis few scattered atheromatous lipid plaques. “B” shows many more larger plaques with disruption and ulceration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
          <a:srcRect l="-1" t="650" r="20864" b="16400"/>
          <a:stretch/>
        </p:blipFill>
        <p:spPr>
          <a:xfrm>
            <a:off x="1711724" y="827000"/>
            <a:ext cx="5472608" cy="4302153"/>
          </a:xfrm>
          <a:prstGeom prst="rect">
            <a:avLst/>
          </a:prstGeom>
        </p:spPr>
      </p:pic>
    </p:spTree>
    <p:extLst>
      <p:ext uri="{BB962C8B-B14F-4D97-AF65-F5344CB8AC3E}">
        <p14:creationId xmlns:p14="http://schemas.microsoft.com/office/powerpoint/2010/main" val="3375864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b="1" dirty="0">
                <a:solidFill>
                  <a:srgbClr val="66FFFF"/>
                </a:solidFill>
                <a:latin typeface="Aharoni" pitchFamily="2" charset="-79"/>
                <a:cs typeface="Aharoni" pitchFamily="2" charset="-79"/>
              </a:rPr>
              <a:t>Coronary atherosclerosis</a:t>
            </a: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8" name="Picture 7"/>
          <p:cNvPicPr>
            <a:picLocks noChangeAspect="1"/>
          </p:cNvPicPr>
          <p:nvPr/>
        </p:nvPicPr>
        <p:blipFill>
          <a:blip r:embed="rId2"/>
          <a:stretch>
            <a:fillRect/>
          </a:stretch>
        </p:blipFill>
        <p:spPr>
          <a:xfrm>
            <a:off x="107504" y="1052736"/>
            <a:ext cx="3528392" cy="5214427"/>
          </a:xfrm>
          <a:prstGeom prst="rect">
            <a:avLst/>
          </a:prstGeom>
        </p:spPr>
      </p:pic>
      <p:pic>
        <p:nvPicPr>
          <p:cNvPr id="11" name="Content Placeholder 3"/>
          <p:cNvPicPr>
            <a:picLocks noGrp="1" noChangeAspect="1"/>
          </p:cNvPicPr>
          <p:nvPr>
            <p:ph sz="quarter" idx="4294967295"/>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3902459" y="1041830"/>
            <a:ext cx="4800600" cy="3124200"/>
          </a:xfrm>
          <a:prstGeom prst="rect">
            <a:avLst/>
          </a:prstGeom>
        </p:spPr>
      </p:pic>
      <p:sp>
        <p:nvSpPr>
          <p:cNvPr id="12" name="Rectangle 11"/>
          <p:cNvSpPr/>
          <p:nvPr/>
        </p:nvSpPr>
        <p:spPr>
          <a:xfrm>
            <a:off x="1571604" y="6005553"/>
            <a:ext cx="1390124" cy="261610"/>
          </a:xfrm>
          <a:prstGeom prst="rect">
            <a:avLst/>
          </a:prstGeom>
        </p:spPr>
        <p:txBody>
          <a:bodyPr wrap="none">
            <a:spAutoFit/>
          </a:bodyPr>
          <a:lstStyle/>
          <a:p>
            <a:r>
              <a:rPr lang="en-US" sz="1100" i="1" dirty="0"/>
              <a:t>webpath.med.utah.edu</a:t>
            </a:r>
          </a:p>
        </p:txBody>
      </p:sp>
      <p:sp>
        <p:nvSpPr>
          <p:cNvPr id="2" name="Rectangle 1"/>
          <p:cNvSpPr/>
          <p:nvPr/>
        </p:nvSpPr>
        <p:spPr>
          <a:xfrm>
            <a:off x="3640193" y="4371148"/>
            <a:ext cx="5544616" cy="2308324"/>
          </a:xfrm>
          <a:prstGeom prst="rect">
            <a:avLst/>
          </a:prstGeom>
        </p:spPr>
        <p:txBody>
          <a:bodyPr wrap="square">
            <a:spAutoFit/>
          </a:bodyPr>
          <a:lstStyle/>
          <a:p>
            <a:r>
              <a:rPr lang="en-US" sz="1600" b="1" dirty="0"/>
              <a:t>The surface of the heart demonstrates an opened interventricular left anterior descending coronary artery. Within the lumen of the </a:t>
            </a:r>
            <a:r>
              <a:rPr lang="en-US" sz="1600" b="1" dirty="0" smtClean="0"/>
              <a:t>coronary, there is a </a:t>
            </a:r>
            <a:r>
              <a:rPr lang="en-US" sz="1600" b="1" dirty="0"/>
              <a:t>dark red recent coronary thrombosis. The </a:t>
            </a:r>
            <a:r>
              <a:rPr lang="en-US" sz="1600" b="1" dirty="0" smtClean="0"/>
              <a:t>hemorrhagic area seen at </a:t>
            </a:r>
            <a:r>
              <a:rPr lang="en-US" sz="1600" b="1" dirty="0"/>
              <a:t>the lower right of the thrombus is </a:t>
            </a:r>
            <a:r>
              <a:rPr lang="en-US" sz="1600" b="1" dirty="0" smtClean="0"/>
              <a:t>the area of </a:t>
            </a:r>
            <a:r>
              <a:rPr lang="en-US" sz="1600" b="1" dirty="0" smtClean="0"/>
              <a:t>myocardial </a:t>
            </a:r>
            <a:r>
              <a:rPr lang="en-US" sz="1600" b="1" dirty="0"/>
              <a:t>infarction. At high magnification, the dark red thrombus is apparent in the lumen of the coronary. The yellow tan plaques of atheroma narrow this coronary significantly, and the thrombus occludes it completely.</a:t>
            </a:r>
          </a:p>
        </p:txBody>
      </p:sp>
    </p:spTree>
    <p:extLst>
      <p:ext uri="{BB962C8B-B14F-4D97-AF65-F5344CB8AC3E}">
        <p14:creationId xmlns:p14="http://schemas.microsoft.com/office/powerpoint/2010/main" val="2329343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71600" y="5273913"/>
            <a:ext cx="6912768" cy="1015663"/>
          </a:xfrm>
          <a:prstGeom prst="rect">
            <a:avLst/>
          </a:prstGeom>
        </p:spPr>
        <p:txBody>
          <a:bodyPr wrap="square">
            <a:spAutoFit/>
          </a:bodyPr>
          <a:lstStyle/>
          <a:p>
            <a:pPr algn="ctr"/>
            <a:r>
              <a:rPr lang="en-US" sz="2000" b="1" i="1" dirty="0">
                <a:solidFill>
                  <a:srgbClr val="0000FF"/>
                </a:solidFill>
              </a:rPr>
              <a:t>Coronary atherosclerosis</a:t>
            </a:r>
            <a:r>
              <a:rPr lang="en-US" sz="2000" b="1" i="1" dirty="0"/>
              <a:t>. Coloured angiogram (X- ray) showing atherosclerosis in a coronary artery. The atherosclerosis is seen as the pinching in the blue- </a:t>
            </a:r>
            <a:r>
              <a:rPr lang="en-US" sz="2000" b="1" i="1" dirty="0" err="1"/>
              <a:t>coloured</a:t>
            </a:r>
            <a:r>
              <a:rPr lang="en-US" sz="2000" b="1" i="1" dirty="0"/>
              <a:t> artery at bottom centre</a:t>
            </a:r>
          </a:p>
        </p:txBody>
      </p:sp>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39270" name="Picture 6" descr="http://cached.imagescaler.hbpl.co.uk/resize/scaleWidth/393/?sURL=http://offlinehbpl.hbpl.co.uk/News/PGH/EDE75EC7-FEAC-5B6F-1EA1ACCEACD7C463.gif"/>
          <p:cNvPicPr>
            <a:picLocks noChangeAspect="1" noChangeArrowheads="1"/>
          </p:cNvPicPr>
          <p:nvPr/>
        </p:nvPicPr>
        <p:blipFill>
          <a:blip r:embed="rId2" cstate="print"/>
          <a:srcRect/>
          <a:stretch>
            <a:fillRect/>
          </a:stretch>
        </p:blipFill>
        <p:spPr bwMode="auto">
          <a:xfrm>
            <a:off x="571472" y="980728"/>
            <a:ext cx="8032976" cy="417646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Atheroma histology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638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outerShdw blurRad="38100" dist="38100" dir="2700000" algn="tl">
                    <a:srgbClr val="000000">
                      <a:alpha val="43137"/>
                    </a:srgbClr>
                  </a:outerShdw>
                </a:effectLst>
              </a:rPr>
              <a:t>Objectives:</a:t>
            </a:r>
          </a:p>
        </p:txBody>
      </p:sp>
      <p:sp>
        <p:nvSpPr>
          <p:cNvPr id="3" name="Content Placeholder 2"/>
          <p:cNvSpPr>
            <a:spLocks noGrp="1"/>
          </p:cNvSpPr>
          <p:nvPr>
            <p:ph sz="quarter" idx="1"/>
          </p:nvPr>
        </p:nvSpPr>
        <p:spPr>
          <a:xfrm>
            <a:off x="251520" y="1600200"/>
            <a:ext cx="8892480" cy="5257800"/>
          </a:xfrm>
        </p:spPr>
        <p:txBody>
          <a:bodyPr>
            <a:noAutofit/>
          </a:bodyPr>
          <a:lstStyle/>
          <a:p>
            <a:pPr marL="0" indent="0">
              <a:buNone/>
            </a:pPr>
            <a:r>
              <a:rPr lang="en-US" sz="2800" b="1" dirty="0"/>
              <a:t>At the end of </a:t>
            </a:r>
            <a:r>
              <a:rPr lang="en-US" sz="2800" b="1" dirty="0" smtClean="0"/>
              <a:t>this P1 practical session </a:t>
            </a:r>
            <a:r>
              <a:rPr lang="en-US" sz="2800" b="1" dirty="0"/>
              <a:t>of the cardiovascular block, the medical students will be able to:</a:t>
            </a:r>
            <a:endParaRPr lang="en-GB" sz="2800" b="1" dirty="0"/>
          </a:p>
          <a:p>
            <a:pPr>
              <a:buClr>
                <a:srgbClr val="0000FF"/>
              </a:buClr>
              <a:buSzPct val="99000"/>
              <a:buFont typeface="Wingdings" panose="05000000000000000000" pitchFamily="2" charset="2"/>
              <a:buChar char="Ø"/>
            </a:pPr>
            <a:r>
              <a:rPr lang="en-US" sz="2600" dirty="0"/>
              <a:t> Identify the morphologic </a:t>
            </a:r>
            <a:r>
              <a:rPr lang="en-US" sz="2600" dirty="0">
                <a:solidFill>
                  <a:srgbClr val="FF0000"/>
                </a:solidFill>
              </a:rPr>
              <a:t>histopathological</a:t>
            </a:r>
            <a:r>
              <a:rPr lang="en-US" sz="2600" dirty="0"/>
              <a:t> features of:</a:t>
            </a:r>
          </a:p>
          <a:p>
            <a:pPr marL="937260" lvl="2" indent="-342900">
              <a:buClr>
                <a:srgbClr val="0000FF"/>
              </a:buClr>
              <a:buSzPct val="99000"/>
            </a:pPr>
            <a:r>
              <a:rPr lang="en-US" sz="2000" dirty="0" smtClean="0"/>
              <a:t>A</a:t>
            </a:r>
            <a:r>
              <a:rPr lang="en-US" sz="2000" dirty="0" smtClean="0"/>
              <a:t>cute </a:t>
            </a:r>
            <a:r>
              <a:rPr lang="en-US" sz="2000" dirty="0"/>
              <a:t>rheumatic myocarditis</a:t>
            </a:r>
          </a:p>
          <a:p>
            <a:pPr marL="937260" lvl="2" indent="-342900">
              <a:buClr>
                <a:srgbClr val="0000FF"/>
              </a:buClr>
              <a:buSzPct val="99000"/>
            </a:pPr>
            <a:r>
              <a:rPr lang="en-US" sz="2000" dirty="0" smtClean="0"/>
              <a:t>Acute rheumatic </a:t>
            </a:r>
            <a:r>
              <a:rPr lang="en-US" sz="2000" dirty="0" err="1" smtClean="0"/>
              <a:t>valvulitis</a:t>
            </a:r>
            <a:endParaRPr lang="en-US" sz="2000" dirty="0" smtClean="0"/>
          </a:p>
          <a:p>
            <a:pPr marL="937260" lvl="2" indent="-342900">
              <a:buClr>
                <a:srgbClr val="0000FF"/>
              </a:buClr>
              <a:buSzPct val="99000"/>
            </a:pPr>
            <a:r>
              <a:rPr lang="en-US" sz="2000" dirty="0">
                <a:cs typeface="Aharoni" pitchFamily="2" charset="-79"/>
              </a:rPr>
              <a:t>Chronic rheumatic </a:t>
            </a:r>
            <a:r>
              <a:rPr lang="en-US" sz="2000" dirty="0" err="1">
                <a:cs typeface="Aharoni" pitchFamily="2" charset="-79"/>
              </a:rPr>
              <a:t>valvular</a:t>
            </a:r>
            <a:r>
              <a:rPr lang="en-US" sz="2000" dirty="0">
                <a:cs typeface="Aharoni" pitchFamily="2" charset="-79"/>
              </a:rPr>
              <a:t> heart </a:t>
            </a:r>
            <a:r>
              <a:rPr lang="en-US" sz="2000" dirty="0" smtClean="0">
                <a:cs typeface="Aharoni" pitchFamily="2" charset="-79"/>
              </a:rPr>
              <a:t>disease</a:t>
            </a:r>
          </a:p>
          <a:p>
            <a:pPr marL="937260" lvl="2" indent="-342900">
              <a:buClr>
                <a:srgbClr val="0000FF"/>
              </a:buClr>
              <a:buSzPct val="99000"/>
            </a:pPr>
            <a:r>
              <a:rPr lang="en-US" sz="2000" dirty="0" smtClean="0">
                <a:cs typeface="Aharoni" pitchFamily="2" charset="-79"/>
              </a:rPr>
              <a:t>Aortic stenosis</a:t>
            </a:r>
          </a:p>
          <a:p>
            <a:pPr marL="937260" lvl="2" indent="-342900">
              <a:buClr>
                <a:srgbClr val="0000FF"/>
              </a:buClr>
              <a:buSzPct val="99000"/>
            </a:pPr>
            <a:r>
              <a:rPr lang="en-US" sz="2000" dirty="0" smtClean="0">
                <a:cs typeface="Aharoni" pitchFamily="2" charset="-79"/>
              </a:rPr>
              <a:t>Atheroma of aorta</a:t>
            </a:r>
            <a:endParaRPr lang="en-US" sz="2000" dirty="0">
              <a:cs typeface="Aharoni" pitchFamily="2" charset="-79"/>
            </a:endParaRPr>
          </a:p>
          <a:p>
            <a:pPr marL="937260" lvl="2" indent="-342900">
              <a:buClr>
                <a:srgbClr val="0000FF"/>
              </a:buClr>
              <a:buSzPct val="99000"/>
            </a:pPr>
            <a:r>
              <a:rPr lang="en-US" sz="2000" dirty="0"/>
              <a:t>C</a:t>
            </a:r>
            <a:r>
              <a:rPr lang="en-US" sz="2000" dirty="0" smtClean="0"/>
              <a:t>oronary atherosclerosis</a:t>
            </a:r>
          </a:p>
          <a:p>
            <a:pPr marL="937260" lvl="2" indent="-342900">
              <a:buClr>
                <a:srgbClr val="0000FF"/>
              </a:buClr>
              <a:buSzPct val="99000"/>
            </a:pPr>
            <a:r>
              <a:rPr lang="en-US" sz="2000" dirty="0" smtClean="0"/>
              <a:t>Atheroma histology</a:t>
            </a:r>
          </a:p>
          <a:p>
            <a:pPr marL="937260" lvl="2" indent="-342900">
              <a:buClr>
                <a:srgbClr val="0000FF"/>
              </a:buClr>
              <a:buSzPct val="99000"/>
            </a:pPr>
            <a:r>
              <a:rPr lang="en-US" sz="2000" dirty="0" smtClean="0"/>
              <a:t>Abdominal aortic aneurysm</a:t>
            </a:r>
          </a:p>
          <a:p>
            <a:pPr marL="937260" lvl="2" indent="-342900">
              <a:buClr>
                <a:srgbClr val="0000FF"/>
              </a:buClr>
              <a:buSzPct val="99000"/>
            </a:pPr>
            <a:r>
              <a:rPr lang="en-US" sz="2000" dirty="0" smtClean="0"/>
              <a:t>Myocardial infarction</a:t>
            </a:r>
            <a:endParaRPr lang="en-US" sz="2000" dirty="0"/>
          </a:p>
          <a:p>
            <a:pPr marL="594360" lvl="2" indent="0">
              <a:buClr>
                <a:srgbClr val="0000FF"/>
              </a:buClr>
              <a:buSzPct val="99000"/>
              <a:buNone/>
            </a:pPr>
            <a:endParaRPr lang="en-GB" sz="2000" dirty="0"/>
          </a:p>
        </p:txBody>
      </p:sp>
    </p:spTree>
    <p:extLst>
      <p:ext uri="{BB962C8B-B14F-4D97-AF65-F5344CB8AC3E}">
        <p14:creationId xmlns:p14="http://schemas.microsoft.com/office/powerpoint/2010/main" val="3545085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4294967295"/>
          </p:nvPr>
        </p:nvSpPr>
        <p:spPr>
          <a:xfrm>
            <a:off x="0" y="5013325"/>
            <a:ext cx="8964488" cy="1655763"/>
          </a:xfrm>
        </p:spPr>
        <p:txBody>
          <a:bodyPr>
            <a:noAutofit/>
          </a:bodyPr>
          <a:lstStyle/>
          <a:p>
            <a:pPr algn="ctr" rtl="0">
              <a:buNone/>
            </a:pPr>
            <a:r>
              <a:rPr lang="en-GB" sz="1800" b="1" i="1" dirty="0"/>
              <a:t>Coronary artery with atherosclerosis (fibro-lipid or fibro-fatty plaque). The atheromatous fibro-fatty plaque is characterized by the accumulation of lipids in the intima of the arteries, narrowing the lumen. Beneath the endothelium it has a "fibrous cap" covering the atheromatous "core" of the plaque, which consists in cholesterol crystals, cholesterol esters, fibrin, macrophages and smooth muscle cells, proteoglycans, collagen, elastin and cellular debris.</a:t>
            </a:r>
            <a:endParaRPr lang="ar-SA" sz="1800" i="1" dirty="0"/>
          </a:p>
        </p:txBody>
      </p:sp>
      <p:sp>
        <p:nvSpPr>
          <p:cNvPr id="5" name="Rounded Rectangle 4"/>
          <p:cNvSpPr/>
          <p:nvPr/>
        </p:nvSpPr>
        <p:spPr>
          <a:xfrm>
            <a:off x="2000232" y="260648"/>
            <a:ext cx="530351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b="55053"/>
          <a:stretch/>
        </p:blipFill>
        <p:spPr>
          <a:xfrm>
            <a:off x="0" y="836712"/>
            <a:ext cx="4461095" cy="3415916"/>
          </a:xfrm>
          <a:prstGeom prst="rect">
            <a:avLst/>
          </a:prstGeom>
          <a:ln w="19050">
            <a:solidFill>
              <a:schemeClr val="tx1"/>
            </a:solidFill>
          </a:ln>
        </p:spPr>
      </p:pic>
      <p:pic>
        <p:nvPicPr>
          <p:cNvPr id="10"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46548"/>
          <a:stretch/>
        </p:blipFill>
        <p:spPr>
          <a:xfrm>
            <a:off x="4751513" y="836712"/>
            <a:ext cx="4392487" cy="3415916"/>
          </a:xfrm>
          <a:prstGeom prst="rect">
            <a:avLst/>
          </a:prstGeom>
          <a:ln w="15875">
            <a:solidFill>
              <a:schemeClr val="tx1"/>
            </a:solidFill>
          </a:ln>
        </p:spPr>
      </p:pic>
      <p:sp>
        <p:nvSpPr>
          <p:cNvPr id="2" name="Rectangle 1"/>
          <p:cNvSpPr/>
          <p:nvPr/>
        </p:nvSpPr>
        <p:spPr>
          <a:xfrm>
            <a:off x="4751512" y="4324636"/>
            <a:ext cx="4392488" cy="430887"/>
          </a:xfrm>
          <a:prstGeom prst="rect">
            <a:avLst/>
          </a:prstGeom>
        </p:spPr>
        <p:txBody>
          <a:bodyPr wrap="square">
            <a:spAutoFit/>
          </a:bodyPr>
          <a:lstStyle/>
          <a:p>
            <a:r>
              <a:rPr lang="en-US" sz="1100" i="1" dirty="0"/>
              <a:t>https://doi.org/10.1016/j.amjmed.2008.10.013</a:t>
            </a:r>
          </a:p>
          <a:p>
            <a:r>
              <a:rPr lang="en-US" sz="1100" i="1" dirty="0"/>
              <a:t>The American Journal of Medicine, Vol 122, No 1A, January 2009</a:t>
            </a:r>
          </a:p>
        </p:txBody>
      </p:sp>
    </p:spTree>
    <p:extLst>
      <p:ext uri="{BB962C8B-B14F-4D97-AF65-F5344CB8AC3E}">
        <p14:creationId xmlns:p14="http://schemas.microsoft.com/office/powerpoint/2010/main" val="236810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a:t>Severe coronary atherosclerosis with </a:t>
            </a:r>
            <a:r>
              <a:rPr lang="en-US" sz="2000" b="1" i="1" dirty="0" smtClean="0"/>
              <a:t>70% narrowing </a:t>
            </a:r>
            <a:endParaRPr lang="en-US" sz="2000" b="1" i="1" dirty="0"/>
          </a:p>
          <a:p>
            <a:pPr algn="ctr"/>
            <a:r>
              <a:rPr lang="en-US" sz="2000" b="1" i="1" dirty="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562440"/>
            <a:ext cx="9094051" cy="1323439"/>
          </a:xfrm>
          <a:prstGeom prst="rect">
            <a:avLst/>
          </a:prstGeom>
        </p:spPr>
        <p:txBody>
          <a:bodyPr wrap="square">
            <a:spAutoFit/>
          </a:bodyPr>
          <a:lstStyle/>
          <a:p>
            <a:pPr algn="ctr"/>
            <a:r>
              <a:rPr lang="en-US" sz="2000" b="1" i="1" dirty="0"/>
              <a:t>This microscopic cross section of </a:t>
            </a:r>
            <a:r>
              <a:rPr lang="en-US" sz="2000" b="1" i="1" dirty="0" smtClean="0"/>
              <a:t>aorta shows the wall of the aorta (star) and an atheroma (arrow). The atheroma shows numerous </a:t>
            </a:r>
            <a:r>
              <a:rPr lang="en-US" sz="2000" b="1" i="1" dirty="0" smtClean="0"/>
              <a:t>c</a:t>
            </a:r>
            <a:r>
              <a:rPr lang="en-US" sz="2000" b="1" i="1" dirty="0" smtClean="0"/>
              <a:t>holesterol </a:t>
            </a:r>
            <a:r>
              <a:rPr lang="en-US" sz="2000" b="1" i="1" dirty="0"/>
              <a:t>clefts are </a:t>
            </a:r>
            <a:r>
              <a:rPr lang="en-US" sz="2000" b="1" i="1" dirty="0" smtClean="0"/>
              <a:t>numerous, surface ulceration </a:t>
            </a:r>
            <a:r>
              <a:rPr lang="en-US" sz="2000" b="1" i="1" dirty="0"/>
              <a:t>and hemorrhage. </a:t>
            </a:r>
            <a:r>
              <a:rPr lang="en-US" sz="2000" b="1" i="1" dirty="0" smtClean="0"/>
              <a:t> </a:t>
            </a:r>
            <a:r>
              <a:rPr lang="en-US" sz="2000" b="1" i="1" dirty="0" smtClean="0"/>
              <a:t>The higher magnification pictures show cholesterol clefts (arrow head) and foam cells (lightning arrow).</a:t>
            </a:r>
            <a:endParaRPr lang="en-US" sz="2000" b="1" i="1" dirty="0"/>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
        <p:nvSpPr>
          <p:cNvPr id="10" name="Rounded Rectangle 9"/>
          <p:cNvSpPr/>
          <p:nvPr/>
        </p:nvSpPr>
        <p:spPr>
          <a:xfrm>
            <a:off x="1489453" y="75054"/>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a:t>
            </a:r>
            <a:endParaRPr lang="en-US" sz="2800" b="1" i="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36113" y="798196"/>
            <a:ext cx="5137416" cy="3357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FBA41861-6ED4-4151-8F17-C81B9B5789C3}"/>
              </a:ext>
            </a:extLst>
          </p:cNvPr>
          <p:cNvPicPr>
            <a:picLocks noChangeAspect="1"/>
          </p:cNvPicPr>
          <p:nvPr/>
        </p:nvPicPr>
        <p:blipFill>
          <a:blip r:embed="rId3"/>
          <a:stretch>
            <a:fillRect/>
          </a:stretch>
        </p:blipFill>
        <p:spPr>
          <a:xfrm>
            <a:off x="5273529" y="723089"/>
            <a:ext cx="3801939" cy="2470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Point Star 4"/>
          <p:cNvSpPr/>
          <p:nvPr/>
        </p:nvSpPr>
        <p:spPr>
          <a:xfrm>
            <a:off x="3563888" y="2204864"/>
            <a:ext cx="288032" cy="338336"/>
          </a:xfrm>
          <a:prstGeom prst="star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ight Arrow 5"/>
          <p:cNvSpPr/>
          <p:nvPr/>
        </p:nvSpPr>
        <p:spPr>
          <a:xfrm flipH="1">
            <a:off x="2618689" y="1577429"/>
            <a:ext cx="528566" cy="1961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hevron 6"/>
          <p:cNvSpPr/>
          <p:nvPr/>
        </p:nvSpPr>
        <p:spPr>
          <a:xfrm>
            <a:off x="5832207" y="1124744"/>
            <a:ext cx="183317" cy="164436"/>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Lightning Bolt 10"/>
          <p:cNvSpPr/>
          <p:nvPr/>
        </p:nvSpPr>
        <p:spPr>
          <a:xfrm rot="5400000">
            <a:off x="8071322" y="1460375"/>
            <a:ext cx="288032" cy="338336"/>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997284" y="3345023"/>
            <a:ext cx="3883489" cy="2139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hevron 12"/>
          <p:cNvSpPr/>
          <p:nvPr/>
        </p:nvSpPr>
        <p:spPr>
          <a:xfrm>
            <a:off x="5740549" y="4490157"/>
            <a:ext cx="183317" cy="164436"/>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Lightning Bolt 13"/>
          <p:cNvSpPr/>
          <p:nvPr/>
        </p:nvSpPr>
        <p:spPr>
          <a:xfrm rot="5400000">
            <a:off x="7560543" y="4547223"/>
            <a:ext cx="288032" cy="338336"/>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34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40000"/>
                    </a14:imgEffect>
                  </a14:imgLayer>
                </a14:imgProps>
              </a:ext>
            </a:extLst>
          </a:blip>
          <a:srcRect/>
          <a:stretch>
            <a:fillRect/>
          </a:stretch>
        </p:blipFill>
        <p:spPr bwMode="auto">
          <a:xfrm>
            <a:off x="179512" y="908720"/>
            <a:ext cx="2869091" cy="230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a:t>A normal coronary artery with no atherosclerosis </a:t>
            </a:r>
          </a:p>
          <a:p>
            <a:pPr algn="ctr"/>
            <a:r>
              <a:rPr lang="en-US" sz="2000" dirty="0"/>
              <a:t>and a widely patent lumen that can carry as much blood as the myocardium requires. </a:t>
            </a:r>
          </a:p>
        </p:txBody>
      </p:sp>
      <p:sp>
        <p:nvSpPr>
          <p:cNvPr id="9" name="Rectangle 8"/>
          <p:cNvSpPr/>
          <p:nvPr/>
        </p:nvSpPr>
        <p:spPr>
          <a:xfrm>
            <a:off x="3697558" y="3465343"/>
            <a:ext cx="2286000" cy="1200329"/>
          </a:xfrm>
          <a:prstGeom prst="rect">
            <a:avLst/>
          </a:prstGeom>
        </p:spPr>
        <p:txBody>
          <a:bodyPr wrap="square">
            <a:spAutoFit/>
          </a:bodyPr>
          <a:lstStyle/>
          <a:p>
            <a:pPr algn="ctr"/>
            <a:r>
              <a:rPr lang="en-US" b="1" dirty="0" smtClean="0"/>
              <a:t>Coronary </a:t>
            </a:r>
            <a:r>
              <a:rPr lang="en-US" b="1" dirty="0"/>
              <a:t>atherosclerosis</a:t>
            </a:r>
            <a:r>
              <a:rPr lang="en-US" dirty="0"/>
              <a:t>. The coronary </a:t>
            </a:r>
            <a:r>
              <a:rPr lang="en-US" dirty="0" smtClean="0"/>
              <a:t>artery is </a:t>
            </a:r>
            <a:r>
              <a:rPr lang="en-US" dirty="0"/>
              <a:t>narrowed by </a:t>
            </a:r>
            <a:r>
              <a:rPr lang="en-US" dirty="0" smtClean="0"/>
              <a:t>50%. </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40000"/>
                    </a14:imgEffect>
                  </a14:imgLayer>
                </a14:imgProps>
              </a:ext>
            </a:extLst>
          </a:blip>
          <a:stretch>
            <a:fillRect/>
          </a:stretch>
        </p:blipFill>
        <p:spPr>
          <a:xfrm>
            <a:off x="3314721" y="908720"/>
            <a:ext cx="3130705" cy="230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colorTemperature colorTemp="4700"/>
                    </a14:imgEffect>
                    <a14:imgEffect>
                      <a14:saturation sat="300000"/>
                    </a14:imgEffect>
                  </a14:imgLayer>
                </a14:imgProps>
              </a:ext>
            </a:extLst>
          </a:blip>
          <a:srcRect l="8149" t="6655" r="6599"/>
          <a:stretch/>
        </p:blipFill>
        <p:spPr>
          <a:xfrm rot="5400000">
            <a:off x="6728763" y="797706"/>
            <a:ext cx="2304255" cy="2526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617748" y="3387575"/>
            <a:ext cx="2526252" cy="2308324"/>
          </a:xfrm>
          <a:prstGeom prst="rect">
            <a:avLst/>
          </a:prstGeom>
        </p:spPr>
        <p:txBody>
          <a:bodyPr wrap="square">
            <a:spAutoFit/>
          </a:bodyPr>
          <a:lstStyle/>
          <a:p>
            <a:pPr>
              <a:spcBef>
                <a:spcPct val="50000"/>
              </a:spcBef>
            </a:pPr>
            <a:r>
              <a:rPr lang="en-US" b="1" dirty="0" smtClean="0">
                <a:ea typeface="Times New Roman (Arabic)"/>
                <a:cs typeface="Times New Roman (Arabic)"/>
              </a:rPr>
              <a:t>Acute </a:t>
            </a:r>
            <a:r>
              <a:rPr lang="en-US" b="1" dirty="0">
                <a:ea typeface="Times New Roman (Arabic)"/>
                <a:cs typeface="Times New Roman (Arabic)"/>
              </a:rPr>
              <a:t>coronary thrombosis superimposed on an </a:t>
            </a:r>
            <a:r>
              <a:rPr lang="en-US" b="1" dirty="0" smtClean="0">
                <a:ea typeface="Times New Roman (Arabic)"/>
                <a:cs typeface="Times New Roman (Arabic)"/>
              </a:rPr>
              <a:t>atherosclerotic plaque </a:t>
            </a:r>
            <a:r>
              <a:rPr lang="en-US" dirty="0">
                <a:ea typeface="Times New Roman (Arabic)"/>
                <a:cs typeface="Times New Roman (Arabic)"/>
              </a:rPr>
              <a:t>with focal disruption of the fibrous cap, triggering </a:t>
            </a:r>
            <a:r>
              <a:rPr lang="en-US" dirty="0" smtClean="0">
                <a:ea typeface="Times New Roman (Arabic)"/>
                <a:cs typeface="Times New Roman (Arabic)"/>
              </a:rPr>
              <a:t>a myocardial </a:t>
            </a:r>
            <a:r>
              <a:rPr lang="en-US" dirty="0">
                <a:ea typeface="Times New Roman (Arabic)"/>
                <a:cs typeface="Times New Roman (Arabic)"/>
              </a:rPr>
              <a:t>infarction</a:t>
            </a:r>
            <a:endParaRPr lang="en-US" dirty="0"/>
          </a:p>
        </p:txBody>
      </p:sp>
    </p:spTree>
    <p:extLst>
      <p:ext uri="{BB962C8B-B14F-4D97-AF65-F5344CB8AC3E}">
        <p14:creationId xmlns:p14="http://schemas.microsoft.com/office/powerpoint/2010/main" val="1717477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7624" y="5805264"/>
            <a:ext cx="65276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chemeClr val="tx1"/>
                </a:solidFill>
              </a:rPr>
              <a:t>Artery showing atheroma with a totally occlusive thrombus </a:t>
            </a:r>
            <a:r>
              <a:rPr lang="en-US" sz="2000" b="1" i="1" dirty="0" smtClean="0">
                <a:solidFill>
                  <a:schemeClr val="tx1"/>
                </a:solidFill>
                <a:sym typeface="Wingdings" panose="05000000000000000000" pitchFamily="2" charset="2"/>
              </a:rPr>
              <a:t> infraction in the organ being supplied by this artery.</a:t>
            </a:r>
            <a:endParaRPr lang="en-US" sz="2000" b="1" i="1" dirty="0">
              <a:solidFill>
                <a:schemeClr val="tx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Atheroma </a:t>
            </a:r>
            <a:endParaRPr lang="en-US" sz="2800"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contrast="20000"/>
                    </a14:imgEffect>
                  </a14:imgLayer>
                </a14:imgProps>
              </a:ext>
            </a:extLst>
          </a:blip>
          <a:stretch>
            <a:fillRect/>
          </a:stretch>
        </p:blipFill>
        <p:spPr>
          <a:xfrm>
            <a:off x="1384096" y="1412776"/>
            <a:ext cx="6331670" cy="4120611"/>
          </a:xfrm>
          <a:prstGeom prst="rect">
            <a:avLst/>
          </a:prstGeom>
        </p:spPr>
      </p:pic>
    </p:spTree>
    <p:extLst>
      <p:ext uri="{BB962C8B-B14F-4D97-AF65-F5344CB8AC3E}">
        <p14:creationId xmlns:p14="http://schemas.microsoft.com/office/powerpoint/2010/main" val="772735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394" y="3823760"/>
            <a:ext cx="6172200" cy="2177008"/>
          </a:xfrm>
        </p:spPr>
        <p:txBody>
          <a:bodyPr>
            <a:noAutofit/>
          </a:bodyPr>
          <a:lstStyle/>
          <a:p>
            <a:r>
              <a:rPr lang="en-US" b="1" dirty="0">
                <a:solidFill>
                  <a:srgbClr val="00B0F0"/>
                </a:solidFill>
                <a:latin typeface="Aharoni" pitchFamily="2" charset="-79"/>
                <a:cs typeface="Aharoni" pitchFamily="2" charset="-79"/>
              </a:rPr>
              <a:t>Aneurysm of abdominal aorta</a:t>
            </a: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s3.amazonaws.com/healthtap-public/ht-staging/user_answer/avatars/283150/large/open-uri20120707-3759-1ua83pb.jpeg?1341689863"/>
          <p:cNvPicPr>
            <a:picLocks noChangeAspect="1" noChangeArrowheads="1"/>
          </p:cNvPicPr>
          <p:nvPr/>
        </p:nvPicPr>
        <p:blipFill>
          <a:blip r:embed="rId2" cstate="print"/>
          <a:srcRect/>
          <a:stretch>
            <a:fillRect/>
          </a:stretch>
        </p:blipFill>
        <p:spPr bwMode="auto">
          <a:xfrm>
            <a:off x="1547664" y="1268760"/>
            <a:ext cx="5904656" cy="4286250"/>
          </a:xfrm>
          <a:prstGeom prst="rect">
            <a:avLst/>
          </a:prstGeom>
          <a:noFill/>
          <a:ln w="28575">
            <a:solidFill>
              <a:schemeClr val="tx1"/>
            </a:solidFill>
          </a:ln>
        </p:spPr>
      </p:pic>
      <p:sp>
        <p:nvSpPr>
          <p:cNvPr id="4" name="Rounded Rectangle 3"/>
          <p:cNvSpPr/>
          <p:nvPr/>
        </p:nvSpPr>
        <p:spPr>
          <a:xfrm>
            <a:off x="1785918" y="428604"/>
            <a:ext cx="5572164"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Abdominal Aortic Aneurysm</a:t>
            </a: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600200"/>
            <a:ext cx="8892480" cy="5257800"/>
          </a:xfrm>
        </p:spPr>
        <p:txBody>
          <a:bodyPr>
            <a:noAutofit/>
          </a:bodyPr>
          <a:lstStyle/>
          <a:p>
            <a:r>
              <a:rPr lang="en-US" sz="2000" b="1" dirty="0"/>
              <a:t>Definition: </a:t>
            </a:r>
          </a:p>
          <a:p>
            <a:pPr lvl="1"/>
            <a:r>
              <a:rPr lang="en-US" sz="2000" dirty="0"/>
              <a:t>An aneurysm is a localized abnormal dilation of a blood vessel </a:t>
            </a:r>
          </a:p>
          <a:p>
            <a:pPr lvl="1"/>
            <a:endParaRPr lang="en-US" sz="1700" b="1" dirty="0"/>
          </a:p>
          <a:p>
            <a:r>
              <a:rPr lang="en-US" sz="2000" dirty="0"/>
              <a:t>It may be </a:t>
            </a:r>
            <a:r>
              <a:rPr lang="en-US" sz="2000" b="1" dirty="0"/>
              <a:t>congenital or acquired</a:t>
            </a:r>
          </a:p>
          <a:p>
            <a:endParaRPr lang="en-US" sz="2000" b="1" dirty="0"/>
          </a:p>
          <a:p>
            <a:r>
              <a:rPr lang="en-US" sz="2000" b="1" dirty="0"/>
              <a:t>It is divided into: </a:t>
            </a:r>
          </a:p>
          <a:p>
            <a:pPr lvl="1"/>
            <a:r>
              <a:rPr lang="en-US" sz="1700" dirty="0"/>
              <a:t>True aneurysm</a:t>
            </a:r>
          </a:p>
          <a:p>
            <a:pPr lvl="1"/>
            <a:r>
              <a:rPr lang="en-US" sz="1700" dirty="0"/>
              <a:t>False aneurysm “</a:t>
            </a:r>
            <a:r>
              <a:rPr lang="en-US" sz="1800" dirty="0"/>
              <a:t>pulsating hematoma”</a:t>
            </a:r>
            <a:endParaRPr lang="en-GB" sz="1700" dirty="0"/>
          </a:p>
        </p:txBody>
      </p:sp>
      <p:sp>
        <p:nvSpPr>
          <p:cNvPr id="5" name="Rounded Rectangle 4"/>
          <p:cNvSpPr/>
          <p:nvPr/>
        </p:nvSpPr>
        <p:spPr>
          <a:xfrm>
            <a:off x="3322975" y="404664"/>
            <a:ext cx="2498050"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Aneurysm</a:t>
            </a:r>
          </a:p>
        </p:txBody>
      </p:sp>
      <p:pic>
        <p:nvPicPr>
          <p:cNvPr id="6" name="Picture 5"/>
          <p:cNvPicPr>
            <a:picLocks noChangeAspect="1"/>
          </p:cNvPicPr>
          <p:nvPr/>
        </p:nvPicPr>
        <p:blipFill rotWithShape="1">
          <a:blip r:embed="rId2"/>
          <a:srcRect l="30313" t="59800" r="63274" b="16400"/>
          <a:stretch/>
        </p:blipFill>
        <p:spPr>
          <a:xfrm>
            <a:off x="1943708" y="4581128"/>
            <a:ext cx="1044116" cy="2179559"/>
          </a:xfrm>
          <a:prstGeom prst="rect">
            <a:avLst/>
          </a:prstGeom>
        </p:spPr>
      </p:pic>
      <p:pic>
        <p:nvPicPr>
          <p:cNvPr id="7" name="Picture 6"/>
          <p:cNvPicPr>
            <a:picLocks noChangeAspect="1"/>
          </p:cNvPicPr>
          <p:nvPr/>
        </p:nvPicPr>
        <p:blipFill rotWithShape="1">
          <a:blip r:embed="rId2"/>
          <a:srcRect l="30313" t="59800" r="55755" b="16400"/>
          <a:stretch/>
        </p:blipFill>
        <p:spPr>
          <a:xfrm>
            <a:off x="1943708" y="4581128"/>
            <a:ext cx="2268252" cy="2179559"/>
          </a:xfrm>
          <a:prstGeom prst="rect">
            <a:avLst/>
          </a:prstGeom>
        </p:spPr>
      </p:pic>
      <p:pic>
        <p:nvPicPr>
          <p:cNvPr id="8" name="Picture 7"/>
          <p:cNvPicPr>
            <a:picLocks noChangeAspect="1"/>
          </p:cNvPicPr>
          <p:nvPr/>
        </p:nvPicPr>
        <p:blipFill rotWithShape="1">
          <a:blip r:embed="rId2"/>
          <a:srcRect l="30313" t="59800" r="48236" b="16400"/>
          <a:stretch/>
        </p:blipFill>
        <p:spPr>
          <a:xfrm>
            <a:off x="1943708" y="4581128"/>
            <a:ext cx="3492388" cy="2179559"/>
          </a:xfrm>
          <a:prstGeom prst="rect">
            <a:avLst/>
          </a:prstGeom>
        </p:spPr>
      </p:pic>
      <p:pic>
        <p:nvPicPr>
          <p:cNvPr id="9" name="Picture 8"/>
          <p:cNvPicPr>
            <a:picLocks noChangeAspect="1"/>
          </p:cNvPicPr>
          <p:nvPr/>
        </p:nvPicPr>
        <p:blipFill rotWithShape="1">
          <a:blip r:embed="rId2"/>
          <a:srcRect l="30313" t="59800" r="37400" b="16400"/>
          <a:stretch/>
        </p:blipFill>
        <p:spPr>
          <a:xfrm>
            <a:off x="1943708" y="4581128"/>
            <a:ext cx="5256584" cy="2179559"/>
          </a:xfrm>
          <a:prstGeom prst="rect">
            <a:avLst/>
          </a:prstGeom>
        </p:spPr>
      </p:pic>
    </p:spTree>
    <p:extLst>
      <p:ext uri="{BB962C8B-B14F-4D97-AF65-F5344CB8AC3E}">
        <p14:creationId xmlns:p14="http://schemas.microsoft.com/office/powerpoint/2010/main" val="85922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a:t>Is aneurysms occurring as a consequence of atherosclerosis form most commonly in the abdominal aorta and common iliac arteries.</a:t>
            </a:r>
          </a:p>
          <a:p>
            <a:endParaRPr lang="en-US" dirty="0"/>
          </a:p>
          <a:p>
            <a:r>
              <a:rPr lang="en-US" dirty="0"/>
              <a:t>AAAs occur more frequently in MEN and in SMOKERS, rarely developing before age 50. </a:t>
            </a:r>
          </a:p>
          <a:p>
            <a:endParaRPr lang="en-US" dirty="0"/>
          </a:p>
          <a:p>
            <a:r>
              <a:rPr lang="en-US" b="1" dirty="0">
                <a:solidFill>
                  <a:srgbClr val="FF0000"/>
                </a:solidFill>
              </a:rPr>
              <a:t>Atherosclerosis</a:t>
            </a:r>
            <a:r>
              <a:rPr lang="en-US" dirty="0"/>
              <a:t> is a major cause of AAA.</a:t>
            </a:r>
          </a:p>
          <a:p>
            <a:endParaRPr lang="en-US" dirty="0"/>
          </a:p>
          <a:p>
            <a:r>
              <a:rPr lang="en-US" dirty="0"/>
              <a:t>Risk of rapture: is directly related to the size of the aneurysm:</a:t>
            </a:r>
          </a:p>
          <a:p>
            <a:pPr lvl="1"/>
            <a:r>
              <a:rPr lang="en-US" dirty="0"/>
              <a:t>&lt; 4 cm: low risk of rapture</a:t>
            </a:r>
          </a:p>
          <a:p>
            <a:pPr lvl="1"/>
            <a:r>
              <a:rPr lang="en-US" dirty="0"/>
              <a:t>&gt;4 cm: high risk of rapture </a:t>
            </a:r>
          </a:p>
        </p:txBody>
      </p:sp>
      <p:sp>
        <p:nvSpPr>
          <p:cNvPr id="4" name="Title 3"/>
          <p:cNvSpPr>
            <a:spLocks noGrp="1"/>
          </p:cNvSpPr>
          <p:nvPr>
            <p:ph type="title"/>
          </p:nvPr>
        </p:nvSpPr>
        <p:spPr>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Abdominal Aortic Aneurysm (AAA)</a:t>
            </a:r>
          </a:p>
        </p:txBody>
      </p:sp>
    </p:spTree>
    <p:extLst>
      <p:ext uri="{BB962C8B-B14F-4D97-AF65-F5344CB8AC3E}">
        <p14:creationId xmlns:p14="http://schemas.microsoft.com/office/powerpoint/2010/main" val="1500465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b="1" i="1" dirty="0"/>
              <a:t>Clinical Features:</a:t>
            </a:r>
          </a:p>
          <a:p>
            <a:pPr lvl="1"/>
            <a:r>
              <a:rPr lang="en-US" dirty="0"/>
              <a:t>Most cases of AAA are asymptomatic.</a:t>
            </a:r>
          </a:p>
          <a:p>
            <a:pPr lvl="1"/>
            <a:endParaRPr lang="en-US" dirty="0"/>
          </a:p>
          <a:p>
            <a:pPr lvl="1"/>
            <a:r>
              <a:rPr lang="en-US" dirty="0"/>
              <a:t>The other clinical manifestations of AAA include:</a:t>
            </a:r>
          </a:p>
          <a:p>
            <a:pPr lvl="2"/>
            <a:r>
              <a:rPr lang="en-US" dirty="0"/>
              <a:t> </a:t>
            </a:r>
            <a:r>
              <a:rPr lang="en-US" dirty="0">
                <a:solidFill>
                  <a:srgbClr val="FF0000"/>
                </a:solidFill>
              </a:rPr>
              <a:t>Rupture</a:t>
            </a:r>
            <a:r>
              <a:rPr lang="en-US" dirty="0"/>
              <a:t> into the peritoneal cavity or retroperitoneal tissues with massive, potentially fatal hemorrhage.</a:t>
            </a:r>
          </a:p>
          <a:p>
            <a:pPr lvl="2"/>
            <a:r>
              <a:rPr lang="en-US" dirty="0"/>
              <a:t> </a:t>
            </a:r>
            <a:r>
              <a:rPr lang="en-US" dirty="0">
                <a:solidFill>
                  <a:srgbClr val="FF0000"/>
                </a:solidFill>
              </a:rPr>
              <a:t>Obstruction</a:t>
            </a:r>
            <a:r>
              <a:rPr lang="en-US" dirty="0"/>
              <a:t> of a vessel branching off from the aorta, resulting in ischemic injury to the supplied tissue.</a:t>
            </a:r>
          </a:p>
          <a:p>
            <a:pPr lvl="2"/>
            <a:r>
              <a:rPr lang="en-US" dirty="0"/>
              <a:t> </a:t>
            </a:r>
            <a:r>
              <a:rPr lang="en-US" dirty="0">
                <a:solidFill>
                  <a:srgbClr val="FF0000"/>
                </a:solidFill>
              </a:rPr>
              <a:t>Embolism</a:t>
            </a:r>
            <a:r>
              <a:rPr lang="en-US" dirty="0"/>
              <a:t> from atheroma or mural thrombus.</a:t>
            </a:r>
          </a:p>
          <a:p>
            <a:pPr lvl="2"/>
            <a:r>
              <a:rPr lang="en-US" dirty="0">
                <a:solidFill>
                  <a:srgbClr val="FF0000"/>
                </a:solidFill>
              </a:rPr>
              <a:t>Compression</a:t>
            </a:r>
            <a:r>
              <a:rPr lang="en-US" dirty="0"/>
              <a:t> of the ureter. </a:t>
            </a:r>
          </a:p>
        </p:txBody>
      </p:sp>
      <p:sp>
        <p:nvSpPr>
          <p:cNvPr id="4" name="Title 3"/>
          <p:cNvSpPr>
            <a:spLocks noGrp="1"/>
          </p:cNvSpPr>
          <p:nvPr>
            <p:ph type="title"/>
          </p:nvPr>
        </p:nvSpPr>
        <p:spPr>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Abdominal Aortic Aneurysm (AAA)</a:t>
            </a:r>
          </a:p>
        </p:txBody>
      </p:sp>
    </p:spTree>
    <p:extLst>
      <p:ext uri="{BB962C8B-B14F-4D97-AF65-F5344CB8AC3E}">
        <p14:creationId xmlns:p14="http://schemas.microsoft.com/office/powerpoint/2010/main" val="2114702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014" y="5085184"/>
            <a:ext cx="8031266" cy="1631216"/>
          </a:xfrm>
          <a:prstGeom prst="rect">
            <a:avLst/>
          </a:prstGeom>
        </p:spPr>
        <p:txBody>
          <a:bodyPr wrap="square">
            <a:spAutoFit/>
          </a:bodyPr>
          <a:lstStyle/>
          <a:p>
            <a:pPr marL="342900" indent="-342900">
              <a:buFontTx/>
              <a:buChar char="-"/>
            </a:pPr>
            <a:r>
              <a:rPr lang="en-US" sz="2000" dirty="0"/>
              <a:t>The heart serves as a </a:t>
            </a:r>
            <a:r>
              <a:rPr lang="en-US" sz="2000" b="1" dirty="0"/>
              <a:t>mechanical pump</a:t>
            </a:r>
            <a:r>
              <a:rPr lang="en-US" sz="2000" dirty="0"/>
              <a:t> to supply the entire body with blood, both providing nutrients and removing waste products.</a:t>
            </a:r>
          </a:p>
          <a:p>
            <a:pPr marL="342900" indent="-342900">
              <a:buFontTx/>
              <a:buChar char="-"/>
            </a:pPr>
            <a:r>
              <a:rPr lang="en-US" sz="2000" dirty="0"/>
              <a:t>The great vessels exit the base of the heart.</a:t>
            </a:r>
          </a:p>
          <a:p>
            <a:pPr marL="342900" indent="-342900">
              <a:buFontTx/>
              <a:buChar char="-"/>
            </a:pPr>
            <a:r>
              <a:rPr lang="en-US" sz="2000" dirty="0"/>
              <a:t>Blood flow: body</a:t>
            </a:r>
            <a:r>
              <a:rPr lang="en-US" sz="2000" dirty="0">
                <a:cs typeface="Arial" charset="0"/>
              </a:rPr>
              <a:t>→ sup &amp; </a:t>
            </a:r>
            <a:r>
              <a:rPr lang="en-US" sz="2000" dirty="0" err="1">
                <a:cs typeface="Arial" charset="0"/>
              </a:rPr>
              <a:t>inf</a:t>
            </a:r>
            <a:r>
              <a:rPr lang="en-US" sz="2000" dirty="0">
                <a:cs typeface="Arial" charset="0"/>
              </a:rPr>
              <a:t> venae cava → right atrium→ right ventricle→ lungs → left atrium → left ventricle→ Aorta → body</a:t>
            </a:r>
          </a:p>
        </p:txBody>
      </p:sp>
      <p:sp>
        <p:nvSpPr>
          <p:cNvPr id="8" name="Rounded Rectangle 7"/>
          <p:cNvSpPr/>
          <p:nvPr/>
        </p:nvSpPr>
        <p:spPr>
          <a:xfrm>
            <a:off x="2000232" y="428604"/>
            <a:ext cx="4714908"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Heart</a:t>
            </a: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1500166" y="980728"/>
            <a:ext cx="6013251" cy="4814208"/>
          </a:xfrm>
          <a:prstGeom prst="rect">
            <a:avLst/>
          </a:prstGeom>
          <a:noFill/>
          <a:ln>
            <a:solidFill>
              <a:schemeClr val="bg1"/>
            </a:solidFill>
          </a:ln>
        </p:spPr>
      </p:pic>
      <p:sp>
        <p:nvSpPr>
          <p:cNvPr id="4" name="مستطيل 3"/>
          <p:cNvSpPr/>
          <p:nvPr/>
        </p:nvSpPr>
        <p:spPr>
          <a:xfrm>
            <a:off x="971600" y="5864386"/>
            <a:ext cx="7128792" cy="707886"/>
          </a:xfrm>
          <a:prstGeom prst="rect">
            <a:avLst/>
          </a:prstGeom>
        </p:spPr>
        <p:txBody>
          <a:bodyPr wrap="square">
            <a:spAutoFit/>
          </a:bodyPr>
          <a:lstStyle/>
          <a:p>
            <a:pPr algn="ctr"/>
            <a:r>
              <a:rPr lang="en-US" sz="2000" b="1" i="1" dirty="0"/>
              <a:t>The most likely causes of aneurysms are atherosclerosis , </a:t>
            </a:r>
            <a:r>
              <a:rPr lang="en-US" sz="2000" b="1" i="1" dirty="0" err="1"/>
              <a:t>mycotic</a:t>
            </a:r>
            <a:r>
              <a:rPr lang="en-US" sz="2000" b="1" i="1" dirty="0"/>
              <a:t>, syphilitic and congenital</a:t>
            </a:r>
          </a:p>
        </p:txBody>
      </p:sp>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Types of Aneurysms</a:t>
            </a: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8063" y="6150115"/>
            <a:ext cx="6696744" cy="707886"/>
          </a:xfrm>
          <a:prstGeom prst="rect">
            <a:avLst/>
          </a:prstGeom>
        </p:spPr>
        <p:txBody>
          <a:bodyPr wrap="square">
            <a:spAutoFit/>
          </a:bodyPr>
          <a:lstStyle/>
          <a:p>
            <a:pPr algn="ctr"/>
            <a:r>
              <a:rPr lang="en-US" sz="2000" b="1" i="1" dirty="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Abdominal Aortic Aneurysm</a:t>
            </a: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p:cNvPicPr>
            <a:picLocks noChangeAspect="1"/>
          </p:cNvPicPr>
          <p:nvPr/>
        </p:nvPicPr>
        <p:blipFill rotWithShape="1">
          <a:blip r:embed="rId2"/>
          <a:srcRect b="8687"/>
          <a:stretch/>
        </p:blipFill>
        <p:spPr>
          <a:xfrm>
            <a:off x="2411760" y="901269"/>
            <a:ext cx="3701194" cy="511228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1643050"/>
            <a:ext cx="3784504" cy="1938992"/>
          </a:xfrm>
          <a:prstGeom prst="rect">
            <a:avLst/>
          </a:prstGeom>
          <a:ln w="12700">
            <a:solidFill>
              <a:schemeClr val="tx1"/>
            </a:solidFill>
          </a:ln>
        </p:spPr>
        <p:txBody>
          <a:bodyPr wrap="square">
            <a:spAutoFit/>
          </a:bodyPr>
          <a:lstStyle/>
          <a:p>
            <a:pPr algn="ctr"/>
            <a:r>
              <a:rPr lang="en-US" sz="2400" b="1" i="1" dirty="0"/>
              <a:t>Aneurysmal dilatation of the abdominal aorta with rupture , intraluminal thrombus and extensive aortic atherosclerosis .</a:t>
            </a:r>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latin typeface="Aharoni" pitchFamily="2" charset="-79"/>
                <a:cs typeface="Aharoni" pitchFamily="2" charset="-79"/>
              </a:rPr>
              <a:t>Abdominal Aortic Aneurysm</a:t>
            </a: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860032" y="4145356"/>
            <a:ext cx="3712496" cy="1200329"/>
          </a:xfrm>
          <a:prstGeom prst="rect">
            <a:avLst/>
          </a:prstGeom>
          <a:ln w="12700">
            <a:solidFill>
              <a:schemeClr val="tx1"/>
            </a:solidFill>
          </a:ln>
        </p:spPr>
        <p:txBody>
          <a:bodyPr wrap="square">
            <a:spAutoFit/>
          </a:bodyPr>
          <a:lstStyle/>
          <a:p>
            <a:pPr algn="ctr"/>
            <a:r>
              <a:rPr lang="en-US" sz="2400" b="1" i="1" dirty="0"/>
              <a:t>The patient had suddenly developed severe abdominal pain, shocked and collapsed</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4" name="Picture 3"/>
          <p:cNvPicPr>
            <a:picLocks noChangeAspect="1"/>
          </p:cNvPicPr>
          <p:nvPr/>
        </p:nvPicPr>
        <p:blipFill>
          <a:blip r:embed="rId3"/>
          <a:stretch>
            <a:fillRect/>
          </a:stretch>
        </p:blipFill>
        <p:spPr>
          <a:xfrm>
            <a:off x="4139952" y="1644625"/>
            <a:ext cx="4762500" cy="2857500"/>
          </a:xfrm>
          <a:prstGeom prst="rect">
            <a:avLst/>
          </a:prstGeom>
        </p:spPr>
      </p:pic>
      <p:pic>
        <p:nvPicPr>
          <p:cNvPr id="6" name="Picture 5"/>
          <p:cNvPicPr>
            <a:picLocks noChangeAspect="1"/>
          </p:cNvPicPr>
          <p:nvPr/>
        </p:nvPicPr>
        <p:blipFill rotWithShape="1">
          <a:blip r:embed="rId4"/>
          <a:srcRect l="6881" t="11879" r="7129"/>
          <a:stretch/>
        </p:blipFill>
        <p:spPr>
          <a:xfrm>
            <a:off x="395536" y="1268760"/>
            <a:ext cx="3456384" cy="3609231"/>
          </a:xfrm>
          <a:prstGeom prst="rect">
            <a:avLst/>
          </a:prstGeom>
        </p:spPr>
      </p:pic>
      <p:sp>
        <p:nvSpPr>
          <p:cNvPr id="11" name="Rectangle 10"/>
          <p:cNvSpPr/>
          <p:nvPr/>
        </p:nvSpPr>
        <p:spPr>
          <a:xfrm>
            <a:off x="480513" y="4889384"/>
            <a:ext cx="8254412" cy="1477328"/>
          </a:xfrm>
          <a:prstGeom prst="rect">
            <a:avLst/>
          </a:prstGeom>
        </p:spPr>
        <p:txBody>
          <a:bodyPr wrap="square">
            <a:spAutoFit/>
          </a:bodyPr>
          <a:lstStyle/>
          <a:p>
            <a:r>
              <a:rPr lang="en-US" b="1" i="1" dirty="0"/>
              <a:t>In aortic dissection there is a tear in the wall of the aorta and the blood enters into the wall through the defect, thereby dissecting the wall of the </a:t>
            </a:r>
            <a:r>
              <a:rPr lang="en-US" b="1" i="1" dirty="0" smtClean="0"/>
              <a:t>aorta</a:t>
            </a:r>
            <a:r>
              <a:rPr lang="en-US" dirty="0" smtClean="0"/>
              <a:t> </a:t>
            </a:r>
            <a:r>
              <a:rPr lang="en-US" b="1" i="1" dirty="0"/>
              <a:t>An aortic dissection is an extreme emergency and can lead to death in a matter of minutes. The blood can dissect up or down the aorta. </a:t>
            </a:r>
          </a:p>
          <a:p>
            <a:r>
              <a:rPr lang="en-US" b="1" i="1" dirty="0" smtClean="0"/>
              <a:t> </a:t>
            </a:r>
            <a:endParaRPr lang="en-US" dirty="0"/>
          </a:p>
        </p:txBody>
      </p:sp>
    </p:spTree>
    <p:extLst>
      <p:ext uri="{BB962C8B-B14F-4D97-AF65-F5344CB8AC3E}">
        <p14:creationId xmlns:p14="http://schemas.microsoft.com/office/powerpoint/2010/main" val="1731939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5207180"/>
            <a:ext cx="8208912" cy="923330"/>
          </a:xfrm>
          <a:prstGeom prst="rect">
            <a:avLst/>
          </a:prstGeom>
        </p:spPr>
        <p:txBody>
          <a:bodyPr wrap="square">
            <a:spAutoFit/>
          </a:bodyPr>
          <a:lstStyle/>
          <a:p>
            <a:pPr algn="ctr"/>
            <a:r>
              <a:rPr lang="en-US" b="1" i="1" dirty="0" smtClean="0"/>
              <a:t>This is a m</a:t>
            </a:r>
            <a:r>
              <a:rPr lang="en-US" b="1" i="1" dirty="0" smtClean="0"/>
              <a:t>icroscopic </a:t>
            </a:r>
            <a:r>
              <a:rPr lang="en-US" b="1" i="1" dirty="0"/>
              <a:t>cross </a:t>
            </a:r>
            <a:r>
              <a:rPr lang="en-US" b="1" i="1" dirty="0" smtClean="0"/>
              <a:t>section of a</a:t>
            </a:r>
            <a:r>
              <a:rPr lang="en-US" b="1" i="1" dirty="0" smtClean="0"/>
              <a:t> </a:t>
            </a:r>
            <a:r>
              <a:rPr lang="en-US" b="1" i="1" dirty="0"/>
              <a:t>dissecting aortic </a:t>
            </a:r>
            <a:r>
              <a:rPr lang="en-US" b="1" i="1" dirty="0" smtClean="0"/>
              <a:t>aneurysm showing </a:t>
            </a:r>
            <a:r>
              <a:rPr lang="en-US" b="1" i="1" dirty="0" smtClean="0"/>
              <a:t>a </a:t>
            </a:r>
            <a:r>
              <a:rPr lang="en-US" b="1" i="1" dirty="0"/>
              <a:t>red blood clot </a:t>
            </a:r>
            <a:r>
              <a:rPr lang="en-US" b="1" i="1" dirty="0" smtClean="0"/>
              <a:t>compressing </a:t>
            </a:r>
            <a:r>
              <a:rPr lang="en-US" b="1" i="1" dirty="0"/>
              <a:t>the aortic lumen. </a:t>
            </a:r>
            <a:r>
              <a:rPr lang="en-US" b="1" i="1" dirty="0" smtClean="0"/>
              <a:t>It </a:t>
            </a:r>
            <a:r>
              <a:rPr lang="en-US" b="1" i="1" dirty="0"/>
              <a:t>is usually associated with atherosclerosis, inflammation, and degeneration of the connective tissue of the tunica media of the blood vessel. </a:t>
            </a:r>
            <a:endParaRPr lang="en-US" b="1" i="1" dirty="0"/>
          </a:p>
        </p:txBody>
      </p:sp>
      <p:sp>
        <p:nvSpPr>
          <p:cNvPr id="4" name="Rounded Rectangle 3"/>
          <p:cNvSpPr/>
          <p:nvPr/>
        </p:nvSpPr>
        <p:spPr>
          <a:xfrm>
            <a:off x="1907704" y="164441"/>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7FA630E7-DBE0-4D6B-A55C-E53CAF0E4FAA}"/>
              </a:ext>
            </a:extLst>
          </p:cNvPr>
          <p:cNvPicPr>
            <a:picLocks noChangeAspect="1"/>
          </p:cNvPicPr>
          <p:nvPr/>
        </p:nvPicPr>
        <p:blipFill>
          <a:blip r:embed="rId2"/>
          <a:stretch>
            <a:fillRect/>
          </a:stretch>
        </p:blipFill>
        <p:spPr>
          <a:xfrm>
            <a:off x="0" y="836712"/>
            <a:ext cx="4567223" cy="2981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427984" y="2059470"/>
            <a:ext cx="4717253" cy="2725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6476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8278" y="3786190"/>
            <a:ext cx="5174316" cy="1714512"/>
          </a:xfrm>
        </p:spPr>
        <p:txBody>
          <a:bodyPr>
            <a:noAutofit/>
          </a:bodyPr>
          <a:lstStyle/>
          <a:p>
            <a:pPr algn="ctr"/>
            <a:r>
              <a:rPr lang="ar-SA" sz="4400" b="1" i="1" dirty="0">
                <a:solidFill>
                  <a:srgbClr val="66FFFF"/>
                </a:solidFill>
                <a:effectLst>
                  <a:outerShdw blurRad="38100" dist="38100" dir="2700000" algn="tl">
                    <a:srgbClr val="000000">
                      <a:alpha val="43137"/>
                    </a:srgbClr>
                  </a:outerShdw>
                </a:effectLst>
                <a:latin typeface="Aharoni" pitchFamily="2" charset="-79"/>
              </a:rPr>
              <a:t> </a:t>
            </a:r>
            <a:r>
              <a:rPr lang="en-US" sz="4400" b="1" i="1" dirty="0">
                <a:solidFill>
                  <a:srgbClr val="66FFFF"/>
                </a:solidFill>
                <a:effectLst>
                  <a:outerShdw blurRad="38100" dist="38100" dir="2700000" algn="tl">
                    <a:srgbClr val="000000">
                      <a:alpha val="43137"/>
                    </a:srgbClr>
                  </a:outerShdw>
                </a:effectLst>
                <a:latin typeface="Aharoni" pitchFamily="2" charset="-79"/>
                <a:cs typeface="Aharoni" pitchFamily="2" charset="-79"/>
              </a:rPr>
              <a:t>Myocardial Infarction</a:t>
            </a: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3558302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296112" y="5047247"/>
            <a:ext cx="6715172" cy="1477328"/>
          </a:xfrm>
          <a:prstGeom prst="rect">
            <a:avLst/>
          </a:prstGeom>
        </p:spPr>
        <p:txBody>
          <a:bodyPr wrap="square">
            <a:spAutoFit/>
          </a:bodyPr>
          <a:lstStyle/>
          <a:p>
            <a:pPr algn="ctr"/>
            <a:r>
              <a:rPr lang="en-US" dirty="0" smtClean="0"/>
              <a:t>This is a </a:t>
            </a:r>
            <a:r>
              <a:rPr lang="en-US" dirty="0"/>
              <a:t>cross section through the heart shows the larger left ventricular chamber and the small right ventricle. </a:t>
            </a:r>
            <a:r>
              <a:rPr lang="en-US" dirty="0" smtClean="0"/>
              <a:t>There is a transmural </a:t>
            </a:r>
            <a:r>
              <a:rPr lang="en-US" b="1" dirty="0" smtClean="0"/>
              <a:t>myocardial infarction in th</a:t>
            </a:r>
            <a:r>
              <a:rPr lang="en-US" b="1" dirty="0" smtClean="0"/>
              <a:t>e wall of the left ventricle (arrow)</a:t>
            </a:r>
            <a:r>
              <a:rPr lang="en-US" dirty="0" smtClean="0"/>
              <a:t>. </a:t>
            </a:r>
            <a:r>
              <a:rPr lang="en-US" dirty="0"/>
              <a:t>The center is tan with surrounding hyperemia. This infarction is "transmural" because it extends through the full thickness of the ventricular wall</a:t>
            </a:r>
            <a:endParaRPr lang="en-US" sz="2000" b="1" i="1" dirty="0"/>
          </a:p>
        </p:txBody>
      </p:sp>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 name="Picture 2"/>
          <p:cNvPicPr>
            <a:picLocks noChangeAspect="1"/>
          </p:cNvPicPr>
          <p:nvPr/>
        </p:nvPicPr>
        <p:blipFill>
          <a:blip r:embed="rId3"/>
          <a:stretch>
            <a:fillRect/>
          </a:stretch>
        </p:blipFill>
        <p:spPr>
          <a:xfrm>
            <a:off x="1573738" y="934316"/>
            <a:ext cx="5736130" cy="3894530"/>
          </a:xfrm>
          <a:prstGeom prst="rect">
            <a:avLst/>
          </a:prstGeom>
        </p:spPr>
      </p:pic>
    </p:spTree>
    <p:extLst>
      <p:ext uri="{BB962C8B-B14F-4D97-AF65-F5344CB8AC3E}">
        <p14:creationId xmlns:p14="http://schemas.microsoft.com/office/powerpoint/2010/main" val="270124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071670" y="857233"/>
            <a:ext cx="4372538" cy="4310074"/>
          </a:xfrm>
          <a:prstGeom prst="rect">
            <a:avLst/>
          </a:prstGeom>
          <a:noFill/>
          <a:ln>
            <a:solidFill>
              <a:schemeClr val="tx1"/>
            </a:solidFill>
          </a:ln>
        </p:spPr>
      </p:pic>
      <p:sp>
        <p:nvSpPr>
          <p:cNvPr id="5" name="مستطيل 4"/>
          <p:cNvSpPr/>
          <p:nvPr/>
        </p:nvSpPr>
        <p:spPr>
          <a:xfrm>
            <a:off x="611560" y="5167307"/>
            <a:ext cx="7920880" cy="1477328"/>
          </a:xfrm>
          <a:prstGeom prst="rect">
            <a:avLst/>
          </a:prstGeom>
        </p:spPr>
        <p:txBody>
          <a:bodyPr wrap="square">
            <a:spAutoFit/>
          </a:bodyPr>
          <a:lstStyle/>
          <a:p>
            <a:pPr algn="ctr"/>
            <a:r>
              <a:rPr lang="en-US" b="1" i="1" dirty="0"/>
              <a:t>This is a </a:t>
            </a:r>
            <a:r>
              <a:rPr lang="en-US" b="1" i="1" dirty="0" smtClean="0"/>
              <a:t>longitudinal section </a:t>
            </a:r>
            <a:r>
              <a:rPr lang="en-US" b="1" i="1" dirty="0"/>
              <a:t>through the </a:t>
            </a:r>
            <a:r>
              <a:rPr lang="en-US" b="1" i="1" dirty="0" smtClean="0"/>
              <a:t>left </a:t>
            </a:r>
            <a:r>
              <a:rPr lang="en-US" b="1" i="1" dirty="0"/>
              <a:t>ventricular chamber </a:t>
            </a:r>
            <a:r>
              <a:rPr lang="en-US" b="1" i="1" dirty="0" smtClean="0"/>
              <a:t> show transmural </a:t>
            </a:r>
            <a:r>
              <a:rPr lang="en-US" b="1" i="1" dirty="0"/>
              <a:t>myocardial </a:t>
            </a:r>
            <a:r>
              <a:rPr lang="en-US" b="1" i="1" dirty="0" smtClean="0"/>
              <a:t>infarction</a:t>
            </a:r>
            <a:r>
              <a:rPr lang="en-US" b="1" i="1" dirty="0"/>
              <a:t> (arrow</a:t>
            </a:r>
            <a:r>
              <a:rPr lang="en-US" b="1" i="1" dirty="0" smtClean="0"/>
              <a:t>) </a:t>
            </a:r>
            <a:r>
              <a:rPr lang="en-US" b="1" i="1" dirty="0"/>
              <a:t>in the wall of the left </a:t>
            </a:r>
            <a:r>
              <a:rPr lang="en-US" b="1" i="1" dirty="0" smtClean="0"/>
              <a:t>ventricle and also involving the apex of the heart.  The infarct is hyperemic. </a:t>
            </a:r>
            <a:endParaRPr lang="en-US" b="1" i="1" dirty="0"/>
          </a:p>
          <a:p>
            <a:pPr algn="ctr"/>
            <a:r>
              <a:rPr lang="en-US" b="1" i="1" dirty="0" smtClean="0"/>
              <a:t>Complications of MI: arrhythmias, </a:t>
            </a:r>
            <a:r>
              <a:rPr lang="en-US" b="1" i="1" dirty="0"/>
              <a:t>ventricular aneurysm, rupture of myocardium, cardiac tamponade </a:t>
            </a:r>
            <a:r>
              <a:rPr lang="en-US" b="1" i="1" dirty="0" smtClean="0"/>
              <a:t>etc. </a:t>
            </a:r>
            <a:endParaRPr lang="en-US" b="1" i="1" dirty="0"/>
          </a:p>
        </p:txBody>
      </p:sp>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832406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ath.utah.edu/casepath/cv%20cases/CV%20Case%205%20comp_files/image087.jpg"/>
          <p:cNvPicPr>
            <a:picLocks noChangeAspect="1" noChangeArrowheads="1"/>
          </p:cNvPicPr>
          <p:nvPr/>
        </p:nvPicPr>
        <p:blipFill>
          <a:blip r:embed="rId2" cstate="print"/>
          <a:srcRect/>
          <a:stretch>
            <a:fillRect/>
          </a:stretch>
        </p:blipFill>
        <p:spPr bwMode="auto">
          <a:xfrm>
            <a:off x="467544" y="260648"/>
            <a:ext cx="5445249" cy="5564272"/>
          </a:xfrm>
          <a:prstGeom prst="rect">
            <a:avLst/>
          </a:prstGeom>
          <a:noFill/>
        </p:spPr>
      </p:pic>
      <p:sp>
        <p:nvSpPr>
          <p:cNvPr id="5" name="Rectangle 4"/>
          <p:cNvSpPr/>
          <p:nvPr/>
        </p:nvSpPr>
        <p:spPr>
          <a:xfrm>
            <a:off x="6084168" y="332656"/>
            <a:ext cx="2699792" cy="4801314"/>
          </a:xfrm>
          <a:prstGeom prst="rect">
            <a:avLst/>
          </a:prstGeom>
        </p:spPr>
        <p:txBody>
          <a:bodyPr wrap="square">
            <a:spAutoFit/>
          </a:bodyPr>
          <a:lstStyle/>
          <a:p>
            <a:pPr lvl="0" fontAlgn="base">
              <a:spcBef>
                <a:spcPct val="0"/>
              </a:spcBef>
              <a:spcAft>
                <a:spcPct val="0"/>
              </a:spcAft>
            </a:pPr>
            <a:r>
              <a:rPr lang="en-US" dirty="0">
                <a:latin typeface="Arial" charset="0"/>
                <a:cs typeface="Arial" charset="0"/>
              </a:rPr>
              <a:t>Right coronary ostium, patent</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 </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Left circumflex artery, patent</a:t>
            </a:r>
            <a:endParaRPr lang="en-US" sz="1400" dirty="0">
              <a:latin typeface="Arial" charset="0"/>
              <a:cs typeface="Arial" charset="0"/>
            </a:endParaRPr>
          </a:p>
          <a:p>
            <a:pPr lvl="0" eaLnBrk="0" fontAlgn="base" hangingPunct="0">
              <a:spcBef>
                <a:spcPct val="0"/>
              </a:spcBef>
              <a:spcAft>
                <a:spcPct val="0"/>
              </a:spcAft>
            </a:pPr>
            <a:endParaRPr lang="en-US" sz="10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Aortic valve</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 </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Residual normal myocardium</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  </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Free wall of left ventricle</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     </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Markedly thinned left ventricular apex</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  </a:t>
            </a:r>
            <a:endParaRPr lang="en-US" sz="1400" dirty="0">
              <a:latin typeface="Arial" charset="0"/>
              <a:cs typeface="Arial" charset="0"/>
            </a:endParaRPr>
          </a:p>
          <a:p>
            <a:pPr lvl="0" eaLnBrk="0" fontAlgn="base" hangingPunct="0">
              <a:spcBef>
                <a:spcPct val="0"/>
              </a:spcBef>
              <a:spcAft>
                <a:spcPct val="0"/>
              </a:spcAft>
            </a:pPr>
            <a:r>
              <a:rPr lang="en-US" dirty="0">
                <a:latin typeface="Arial" charset="0"/>
                <a:cs typeface="Arial" charset="0"/>
              </a:rPr>
              <a:t>Septal wall </a:t>
            </a:r>
            <a:endParaRPr lang="en-US" sz="4000" dirty="0">
              <a:latin typeface="Arial" charset="0"/>
              <a:cs typeface="Arial" charset="0"/>
            </a:endParaRPr>
          </a:p>
        </p:txBody>
      </p:sp>
      <p:cxnSp>
        <p:nvCxnSpPr>
          <p:cNvPr id="7" name="Straight Arrow Connector 6"/>
          <p:cNvCxnSpPr>
            <a:stCxn id="5" idx="1"/>
          </p:cNvCxnSpPr>
          <p:nvPr/>
        </p:nvCxnSpPr>
        <p:spPr>
          <a:xfrm flipH="1" flipV="1">
            <a:off x="4572000" y="2276872"/>
            <a:ext cx="1512168" cy="456441"/>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3491880" y="2733313"/>
            <a:ext cx="2592288" cy="112773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95736" y="692696"/>
            <a:ext cx="3816424" cy="144016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851920" y="1340768"/>
            <a:ext cx="2232248" cy="50405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347864" y="2060848"/>
            <a:ext cx="2808312" cy="21602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04048" y="3501008"/>
            <a:ext cx="1080120" cy="28803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292080" y="4077072"/>
            <a:ext cx="792088" cy="36004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123728" y="4869160"/>
            <a:ext cx="3960440" cy="14401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Left Arrow 26"/>
          <p:cNvSpPr/>
          <p:nvPr/>
        </p:nvSpPr>
        <p:spPr>
          <a:xfrm>
            <a:off x="2411760" y="5085184"/>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FF"/>
                </a:solidFill>
              </a:rPr>
              <a:t>Infarction</a:t>
            </a:r>
          </a:p>
        </p:txBody>
      </p:sp>
      <p:sp>
        <p:nvSpPr>
          <p:cNvPr id="28" name="Left Arrow 27"/>
          <p:cNvSpPr/>
          <p:nvPr/>
        </p:nvSpPr>
        <p:spPr>
          <a:xfrm rot="7817445">
            <a:off x="476920" y="4670211"/>
            <a:ext cx="502845" cy="288032"/>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95536" y="5805264"/>
            <a:ext cx="7992888" cy="954107"/>
          </a:xfrm>
          <a:prstGeom prst="rect">
            <a:avLst/>
          </a:prstGeom>
        </p:spPr>
        <p:txBody>
          <a:bodyPr wrap="square">
            <a:spAutoFit/>
          </a:bodyPr>
          <a:lstStyle/>
          <a:p>
            <a:pPr algn="ctr"/>
            <a:r>
              <a:rPr lang="en-US" b="1" dirty="0"/>
              <a:t>The heart is opened showing the left ventricle.  There is a </a:t>
            </a:r>
            <a:r>
              <a:rPr lang="en-US" sz="2000" b="1" dirty="0">
                <a:solidFill>
                  <a:srgbClr val="0000FF"/>
                </a:solidFill>
              </a:rPr>
              <a:t>Massive Transmural Infarction </a:t>
            </a:r>
            <a:r>
              <a:rPr lang="en-US" b="1" dirty="0"/>
              <a:t>extending around the entire wall between the white arrows.</a:t>
            </a:r>
          </a:p>
        </p:txBody>
      </p:sp>
      <p:sp>
        <p:nvSpPr>
          <p:cNvPr id="30" name="Left Arrow 29"/>
          <p:cNvSpPr/>
          <p:nvPr/>
        </p:nvSpPr>
        <p:spPr>
          <a:xfrm rot="14512483">
            <a:off x="306887" y="2954538"/>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00" b="1" dirty="0">
                <a:solidFill>
                  <a:srgbClr val="0000FF"/>
                </a:solidFill>
              </a:rPr>
              <a:t> Infarction</a:t>
            </a:r>
          </a:p>
        </p:txBody>
      </p:sp>
      <p:sp>
        <p:nvSpPr>
          <p:cNvPr id="47" name="مستطيل مستدير الزوايا 4"/>
          <p:cNvSpPr/>
          <p:nvPr/>
        </p:nvSpPr>
        <p:spPr>
          <a:xfrm>
            <a:off x="467544" y="188640"/>
            <a:ext cx="5472608"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19" name="Rectangle 1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21" name="Rectangle 2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2166356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5445224"/>
            <a:ext cx="6454500" cy="901636"/>
          </a:xfrm>
        </p:spPr>
        <p:txBody>
          <a:bodyPr>
            <a:noAutofit/>
          </a:bodyPr>
          <a:lstStyle/>
          <a:p>
            <a:pPr algn="ctr"/>
            <a:r>
              <a:rPr lang="en-US" sz="1400" b="1" i="1" dirty="0" smtClean="0">
                <a:solidFill>
                  <a:schemeClr val="tx1"/>
                </a:solidFill>
                <a:latin typeface="+mn-lt"/>
                <a:cs typeface="Aharoni" pitchFamily="2" charset="-79"/>
              </a:rPr>
              <a:t> </a:t>
            </a:r>
            <a:r>
              <a:rPr lang="en-US" sz="1400" b="1" i="1" dirty="0">
                <a:solidFill>
                  <a:schemeClr val="tx1"/>
                </a:solidFill>
                <a:latin typeface="+mn-lt"/>
                <a:cs typeface="Aharoni" pitchFamily="2" charset="-79"/>
              </a:rPr>
              <a:t/>
            </a:r>
            <a:br>
              <a:rPr lang="en-US" sz="1400" b="1" i="1" dirty="0">
                <a:solidFill>
                  <a:schemeClr val="tx1"/>
                </a:solidFill>
                <a:latin typeface="+mn-lt"/>
                <a:cs typeface="Aharoni" pitchFamily="2" charset="-79"/>
              </a:rPr>
            </a:br>
            <a:r>
              <a:rPr lang="en-GB" sz="1800" b="1" i="1" dirty="0">
                <a:solidFill>
                  <a:schemeClr val="tx1"/>
                </a:solidFill>
              </a:rPr>
              <a:t>Recent myocardial infarct </a:t>
            </a:r>
            <a:r>
              <a:rPr lang="en-GB" sz="1800" b="1" i="1" dirty="0" smtClean="0">
                <a:solidFill>
                  <a:schemeClr val="tx1"/>
                </a:solidFill>
              </a:rPr>
              <a:t>(day 1): </a:t>
            </a:r>
            <a:r>
              <a:rPr lang="en-GB" sz="1800" b="1" i="1" dirty="0">
                <a:solidFill>
                  <a:schemeClr val="tx1"/>
                </a:solidFill>
              </a:rPr>
              <a:t>myocardial </a:t>
            </a:r>
            <a:r>
              <a:rPr lang="en-GB" sz="1800" b="1" i="1" dirty="0" err="1">
                <a:solidFill>
                  <a:schemeClr val="tx1"/>
                </a:solidFill>
              </a:rPr>
              <a:t>fibers</a:t>
            </a:r>
            <a:r>
              <a:rPr lang="en-GB" sz="1800" b="1" i="1" dirty="0">
                <a:solidFill>
                  <a:schemeClr val="tx1"/>
                </a:solidFill>
              </a:rPr>
              <a:t> are still well </a:t>
            </a:r>
            <a:r>
              <a:rPr lang="en-GB" sz="1800" b="1" i="1" dirty="0" smtClean="0">
                <a:solidFill>
                  <a:schemeClr val="tx1"/>
                </a:solidFill>
              </a:rPr>
              <a:t>delineated (ghost outline), </a:t>
            </a:r>
            <a:r>
              <a:rPr lang="en-GB" sz="1800" b="1" i="1" dirty="0">
                <a:solidFill>
                  <a:schemeClr val="tx1"/>
                </a:solidFill>
              </a:rPr>
              <a:t>with intense eosinophilic (pink) cytoplasm, but lost </a:t>
            </a:r>
            <a:r>
              <a:rPr lang="en-GB" sz="1800" b="1" i="1" dirty="0" smtClean="0">
                <a:solidFill>
                  <a:schemeClr val="tx1"/>
                </a:solidFill>
              </a:rPr>
              <a:t>their cross striations </a:t>
            </a:r>
            <a:r>
              <a:rPr lang="en-GB" sz="1800" b="1" i="1" dirty="0">
                <a:solidFill>
                  <a:schemeClr val="tx1"/>
                </a:solidFill>
              </a:rPr>
              <a:t>and the nucleus. </a:t>
            </a:r>
            <a:endParaRPr lang="ar-SA" sz="1800" b="1" i="1" dirty="0">
              <a:solidFill>
                <a:schemeClr val="tx1"/>
              </a:solidFill>
              <a:latin typeface="+mn-lt"/>
            </a:endParaRPr>
          </a:p>
        </p:txBody>
      </p:sp>
      <p:sp>
        <p:nvSpPr>
          <p:cNvPr id="5" name="مستطيل مستدير الزوايا 4"/>
          <p:cNvSpPr/>
          <p:nvPr/>
        </p:nvSpPr>
        <p:spPr>
          <a:xfrm>
            <a:off x="1571604" y="0"/>
            <a:ext cx="5857916" cy="78579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Recent Myocardial </a:t>
            </a:r>
            <a:r>
              <a:rPr lang="en-US" sz="2800" b="1" i="1" dirty="0">
                <a:solidFill>
                  <a:schemeClr val="bg1"/>
                </a:solidFill>
                <a:effectLst>
                  <a:outerShdw blurRad="38100" dist="38100" dir="2700000" algn="tl">
                    <a:srgbClr val="000000">
                      <a:alpha val="43137"/>
                    </a:srgbClr>
                  </a:outerShdw>
                </a:effectLst>
                <a:latin typeface="Century Schoolbook" pitchFamily="18" charset="0"/>
              </a:rPr>
              <a:t>Infarction </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 name="Picture 2">
            <a:extLst>
              <a:ext uri="{FF2B5EF4-FFF2-40B4-BE49-F238E27FC236}">
                <a16:creationId xmlns:a16="http://schemas.microsoft.com/office/drawing/2014/main" id="{42501811-29EC-4861-981A-D0310F013C58}"/>
              </a:ext>
            </a:extLst>
          </p:cNvPr>
          <p:cNvPicPr>
            <a:picLocks noChangeAspect="1"/>
          </p:cNvPicPr>
          <p:nvPr/>
        </p:nvPicPr>
        <p:blipFill>
          <a:blip r:embed="rId2"/>
          <a:stretch>
            <a:fillRect/>
          </a:stretch>
        </p:blipFill>
        <p:spPr>
          <a:xfrm>
            <a:off x="1214414" y="785794"/>
            <a:ext cx="6742988" cy="4418139"/>
          </a:xfrm>
          <a:prstGeom prst="rect">
            <a:avLst/>
          </a:prstGeom>
        </p:spPr>
      </p:pic>
    </p:spTree>
    <p:extLst>
      <p:ext uri="{BB962C8B-B14F-4D97-AF65-F5344CB8AC3E}">
        <p14:creationId xmlns:p14="http://schemas.microsoft.com/office/powerpoint/2010/main" val="143377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567490"/>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Heart – inside view</a:t>
            </a: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4869160"/>
            <a:ext cx="8352928" cy="1368152"/>
          </a:xfrm>
        </p:spPr>
        <p:txBody>
          <a:bodyPr>
            <a:noAutofit/>
          </a:bodyPr>
          <a:lstStyle/>
          <a:p>
            <a:pPr algn="ctr"/>
            <a:r>
              <a:rPr lang="en-GB" sz="1800" b="1" i="1" dirty="0" smtClean="0">
                <a:solidFill>
                  <a:schemeClr val="tx1"/>
                </a:solidFill>
              </a:rPr>
              <a:t>Myocardial infarct</a:t>
            </a:r>
            <a:r>
              <a:rPr lang="en-GB" sz="1800" b="1" i="1" dirty="0">
                <a:solidFill>
                  <a:schemeClr val="tx1"/>
                </a:solidFill>
              </a:rPr>
              <a:t> </a:t>
            </a:r>
            <a:r>
              <a:rPr lang="en-GB" sz="1800" b="1" i="1" dirty="0" smtClean="0">
                <a:solidFill>
                  <a:schemeClr val="tx1"/>
                </a:solidFill>
              </a:rPr>
              <a:t>(day </a:t>
            </a:r>
            <a:r>
              <a:rPr lang="en-GB" sz="1800" b="1" i="1" dirty="0" smtClean="0">
                <a:solidFill>
                  <a:schemeClr val="tx1"/>
                </a:solidFill>
              </a:rPr>
              <a:t>3-4) coagulative</a:t>
            </a:r>
            <a:r>
              <a:rPr lang="en-GB" sz="1800" b="1" i="1" dirty="0">
                <a:solidFill>
                  <a:schemeClr val="tx1"/>
                </a:solidFill>
              </a:rPr>
              <a:t> necrosis of myocardial cells and </a:t>
            </a:r>
            <a:r>
              <a:rPr lang="en-GB" sz="1800" b="1" i="1" dirty="0" smtClean="0">
                <a:solidFill>
                  <a:schemeClr val="tx1"/>
                </a:solidFill>
              </a:rPr>
              <a:t>infiltration by many </a:t>
            </a:r>
            <a:r>
              <a:rPr lang="en-GB" sz="1800" b="1" i="1" dirty="0" err="1" smtClean="0">
                <a:solidFill>
                  <a:schemeClr val="tx1"/>
                </a:solidFill>
              </a:rPr>
              <a:t>polymorphnuclear</a:t>
            </a:r>
            <a:r>
              <a:rPr lang="en-GB" sz="1800" b="1" i="1" dirty="0">
                <a:solidFill>
                  <a:schemeClr val="tx1"/>
                </a:solidFill>
              </a:rPr>
              <a:t> </a:t>
            </a:r>
            <a:r>
              <a:rPr lang="en-GB" sz="1800" b="1" i="1" dirty="0" smtClean="0">
                <a:solidFill>
                  <a:schemeClr val="tx1"/>
                </a:solidFill>
              </a:rPr>
              <a:t>leukocytes (neutrophils).</a:t>
            </a:r>
            <a:r>
              <a:rPr lang="en-GB" sz="1800" b="1" i="1" dirty="0">
                <a:solidFill>
                  <a:schemeClr val="tx1"/>
                </a:solidFill>
              </a:rPr>
              <a:t> </a:t>
            </a:r>
            <a:r>
              <a:rPr lang="ar-SA" sz="2000" b="1" i="1" dirty="0"/>
              <a:t/>
            </a:r>
            <a:br>
              <a:rPr lang="ar-SA" sz="2000" b="1" i="1" dirty="0"/>
            </a:br>
            <a:r>
              <a:rPr lang="ar-SA" sz="2000" i="1" dirty="0"/>
              <a:t/>
            </a:r>
            <a:br>
              <a:rPr lang="ar-SA" sz="2000" i="1" dirty="0"/>
            </a:br>
            <a:endParaRPr lang="ar-SA" sz="2000" b="1" i="1" dirty="0">
              <a:solidFill>
                <a:schemeClr val="tx1"/>
              </a:solidFill>
              <a:latin typeface="Aharoni" pitchFamily="2" charset="-79"/>
            </a:endParaRPr>
          </a:p>
        </p:txBody>
      </p:sp>
      <p:sp>
        <p:nvSpPr>
          <p:cNvPr id="5" name="مستطيل مستدير الزوايا 4"/>
          <p:cNvSpPr/>
          <p:nvPr/>
        </p:nvSpPr>
        <p:spPr>
          <a:xfrm>
            <a:off x="1571604" y="285728"/>
            <a:ext cx="5857916"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 </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4" name="Picture 3">
            <a:extLst>
              <a:ext uri="{FF2B5EF4-FFF2-40B4-BE49-F238E27FC236}">
                <a16:creationId xmlns:a16="http://schemas.microsoft.com/office/drawing/2014/main" id="{7F860D5A-78D6-4DE8-96DC-CCBBF41AD8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66000"/>
                    </a14:imgEffect>
                    <a14:imgEffect>
                      <a14:brightnessContrast contrast="-20000"/>
                    </a14:imgEffect>
                  </a14:imgLayer>
                </a14:imgProps>
              </a:ext>
            </a:extLst>
          </a:blip>
          <a:stretch>
            <a:fillRect/>
          </a:stretch>
        </p:blipFill>
        <p:spPr>
          <a:xfrm>
            <a:off x="221219" y="994502"/>
            <a:ext cx="4283648" cy="3250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4644008" y="994502"/>
            <a:ext cx="4358872" cy="3250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0574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1714480" y="214290"/>
            <a:ext cx="592935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 </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2" name="Picture 1">
            <a:extLst>
              <a:ext uri="{FF2B5EF4-FFF2-40B4-BE49-F238E27FC236}">
                <a16:creationId xmlns:a16="http://schemas.microsoft.com/office/drawing/2014/main" id="{DE8D209F-197F-44B1-A5EE-44520C8A2BD9}"/>
              </a:ext>
            </a:extLst>
          </p:cNvPr>
          <p:cNvPicPr>
            <a:picLocks noChangeAspect="1"/>
          </p:cNvPicPr>
          <p:nvPr/>
        </p:nvPicPr>
        <p:blipFill>
          <a:blip r:embed="rId3"/>
          <a:stretch>
            <a:fillRect/>
          </a:stretch>
        </p:blipFill>
        <p:spPr>
          <a:xfrm>
            <a:off x="1719952" y="809650"/>
            <a:ext cx="5923882" cy="4464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258234" y="5589240"/>
            <a:ext cx="7440527" cy="646331"/>
          </a:xfrm>
          <a:prstGeom prst="rect">
            <a:avLst/>
          </a:prstGeom>
        </p:spPr>
        <p:txBody>
          <a:bodyPr wrap="square">
            <a:spAutoFit/>
          </a:bodyPr>
          <a:lstStyle/>
          <a:p>
            <a:r>
              <a:rPr lang="en-GB" b="1" i="1" dirty="0" smtClean="0"/>
              <a:t>Myocardial </a:t>
            </a:r>
            <a:r>
              <a:rPr lang="en-GB" b="1" i="1" dirty="0"/>
              <a:t>infarct </a:t>
            </a:r>
            <a:r>
              <a:rPr lang="en-GB" b="1" i="1" dirty="0" smtClean="0"/>
              <a:t>(week 1 to week 2) shows granulation tissue (new blood vessels, fibroblasts and chronic inflammatory cells)</a:t>
            </a:r>
            <a:endParaRPr lang="en-US" dirty="0"/>
          </a:p>
        </p:txBody>
      </p:sp>
    </p:spTree>
    <p:extLst>
      <p:ext uri="{BB962C8B-B14F-4D97-AF65-F5344CB8AC3E}">
        <p14:creationId xmlns:p14="http://schemas.microsoft.com/office/powerpoint/2010/main" val="17108462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1643042" y="285728"/>
            <a:ext cx="600079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latin typeface="Century Schoolbook" pitchFamily="18" charset="0"/>
              </a:rPr>
              <a:t>Myocardial Infarction - HPF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
        <p:nvSpPr>
          <p:cNvPr id="2" name="Rectangle 1"/>
          <p:cNvSpPr/>
          <p:nvPr/>
        </p:nvSpPr>
        <p:spPr>
          <a:xfrm>
            <a:off x="925007" y="5888179"/>
            <a:ext cx="7436862" cy="369332"/>
          </a:xfrm>
          <a:prstGeom prst="rect">
            <a:avLst/>
          </a:prstGeom>
        </p:spPr>
        <p:txBody>
          <a:bodyPr wrap="square">
            <a:spAutoFit/>
          </a:bodyPr>
          <a:lstStyle/>
          <a:p>
            <a:r>
              <a:rPr lang="en-GB" b="1" i="1" dirty="0" smtClean="0"/>
              <a:t>Scar of myocardial </a:t>
            </a:r>
            <a:r>
              <a:rPr lang="en-GB" b="1" i="1" dirty="0"/>
              <a:t>infarct </a:t>
            </a:r>
            <a:r>
              <a:rPr lang="en-GB" b="1" i="1" dirty="0" smtClean="0"/>
              <a:t>(&gt; 8 weeks) shows dense collagenous scar (fibrosis)</a:t>
            </a:r>
            <a:endParaRPr lang="en-US" dirty="0"/>
          </a:p>
        </p:txBody>
      </p:sp>
      <p:pic>
        <p:nvPicPr>
          <p:cNvPr id="4" name="Picture 3"/>
          <p:cNvPicPr>
            <a:picLocks noChangeAspect="1"/>
          </p:cNvPicPr>
          <p:nvPr/>
        </p:nvPicPr>
        <p:blipFill>
          <a:blip r:embed="rId2"/>
          <a:stretch>
            <a:fillRect/>
          </a:stretch>
        </p:blipFill>
        <p:spPr>
          <a:xfrm>
            <a:off x="564377" y="1027127"/>
            <a:ext cx="8108383" cy="4474852"/>
          </a:xfrm>
          <a:prstGeom prst="rect">
            <a:avLst/>
          </a:prstGeom>
        </p:spPr>
      </p:pic>
    </p:spTree>
    <p:extLst>
      <p:ext uri="{BB962C8B-B14F-4D97-AF65-F5344CB8AC3E}">
        <p14:creationId xmlns:p14="http://schemas.microsoft.com/office/powerpoint/2010/main" val="266481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1626" y="5320271"/>
            <a:ext cx="7636838" cy="1323439"/>
          </a:xfrm>
          <a:prstGeom prst="rect">
            <a:avLst/>
          </a:prstGeom>
        </p:spPr>
        <p:txBody>
          <a:bodyPr wrap="square">
            <a:spAutoFit/>
          </a:bodyPr>
          <a:lstStyle/>
          <a:p>
            <a:pPr>
              <a:defRPr/>
            </a:pPr>
            <a:r>
              <a:rPr lang="en-US" sz="2000" b="1" i="1" dirty="0"/>
              <a:t>Cross section of the left and right ventricles shows a pale and irregular focal  fibrosis in the left ventricular wall with increased thickness </a:t>
            </a:r>
            <a:r>
              <a:rPr lang="en-US" sz="2000" b="1" i="1" dirty="0" smtClean="0"/>
              <a:t>.</a:t>
            </a:r>
            <a:r>
              <a:rPr lang="en-US" sz="2000" b="1" i="1" dirty="0"/>
              <a:t> There is a </a:t>
            </a:r>
            <a:r>
              <a:rPr lang="en-US" sz="2000" b="1" i="1" dirty="0" smtClean="0"/>
              <a:t>collagenous </a:t>
            </a:r>
            <a:r>
              <a:rPr lang="en-US" sz="2000" b="1" i="1" dirty="0"/>
              <a:t>scar </a:t>
            </a:r>
            <a:r>
              <a:rPr lang="en-US" sz="2000" b="1" i="1" dirty="0" smtClean="0"/>
              <a:t>in the wall of the left ventricle extending into the interventricular septum. Also, there is left ventricular hypertrophy.</a:t>
            </a:r>
            <a:endParaRPr lang="en-US" sz="2000" b="1" i="1" dirty="0"/>
          </a:p>
        </p:txBody>
      </p:sp>
      <p:sp>
        <p:nvSpPr>
          <p:cNvPr id="7" name="مستطيل مستدير الزوايا 6"/>
          <p:cNvSpPr/>
          <p:nvPr/>
        </p:nvSpPr>
        <p:spPr>
          <a:xfrm>
            <a:off x="516849" y="232226"/>
            <a:ext cx="7824362"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Scar of an old Myocardial </a:t>
            </a:r>
            <a:r>
              <a:rPr lang="en-US" sz="2800" b="1" i="1" dirty="0">
                <a:solidFill>
                  <a:schemeClr val="bg1"/>
                </a:solidFill>
                <a:effectLst>
                  <a:outerShdw blurRad="38100" dist="38100" dir="2700000" algn="tl">
                    <a:srgbClr val="000000">
                      <a:alpha val="43137"/>
                    </a:srgbClr>
                  </a:outerShdw>
                </a:effectLst>
                <a:latin typeface="Century Schoolbook" pitchFamily="18" charset="0"/>
              </a:rPr>
              <a:t>Infarction </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5" name="Picture 4">
            <a:extLst>
              <a:ext uri="{FF2B5EF4-FFF2-40B4-BE49-F238E27FC236}">
                <a16:creationId xmlns:a16="http://schemas.microsoft.com/office/drawing/2014/main" id="{996295E3-CFB3-4378-8843-5ACEC56A275E}"/>
              </a:ext>
            </a:extLst>
          </p:cNvPr>
          <p:cNvPicPr>
            <a:picLocks noChangeAspect="1"/>
          </p:cNvPicPr>
          <p:nvPr/>
        </p:nvPicPr>
        <p:blipFill>
          <a:blip r:embed="rId2"/>
          <a:stretch>
            <a:fillRect/>
          </a:stretch>
        </p:blipFill>
        <p:spPr>
          <a:xfrm>
            <a:off x="107504" y="1484784"/>
            <a:ext cx="4769380" cy="3626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6AFEBDFE-EB4F-4089-B667-A85ED44F7C52}"/>
              </a:ext>
            </a:extLst>
          </p:cNvPr>
          <p:cNvPicPr>
            <a:picLocks noChangeAspect="1"/>
          </p:cNvPicPr>
          <p:nvPr/>
        </p:nvPicPr>
        <p:blipFill>
          <a:blip r:embed="rId3"/>
          <a:stretch>
            <a:fillRect/>
          </a:stretch>
        </p:blipFill>
        <p:spPr>
          <a:xfrm>
            <a:off x="5148064" y="2420888"/>
            <a:ext cx="3805237"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86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a:t> </a:t>
            </a:r>
            <a:r>
              <a:rPr lang="en-US" sz="2000" dirty="0"/>
              <a:t>The heart consists of 3 layers </a:t>
            </a:r>
          </a:p>
          <a:p>
            <a:r>
              <a:rPr lang="en-US" sz="2000" dirty="0"/>
              <a:t>     - the </a:t>
            </a:r>
            <a:r>
              <a:rPr lang="en-US" sz="2000" b="1" dirty="0"/>
              <a:t>Endocardium</a:t>
            </a:r>
            <a:r>
              <a:rPr lang="en-US" sz="2000" dirty="0"/>
              <a:t>, </a:t>
            </a:r>
          </a:p>
          <a:p>
            <a:pPr marL="342900" indent="-342900"/>
            <a:r>
              <a:rPr lang="en-US" sz="2000" dirty="0"/>
              <a:t>	- the </a:t>
            </a:r>
            <a:r>
              <a:rPr lang="en-US" sz="2000" b="1" dirty="0"/>
              <a:t>Myocardium</a:t>
            </a:r>
            <a:r>
              <a:rPr lang="en-US" sz="2000" dirty="0"/>
              <a:t>, and </a:t>
            </a:r>
          </a:p>
          <a:p>
            <a:pPr marL="342900" indent="-342900"/>
            <a:r>
              <a:rPr lang="en-US" sz="2000" dirty="0"/>
              <a:t>	- the </a:t>
            </a:r>
            <a:r>
              <a:rPr lang="en-US" sz="2000" b="1" dirty="0"/>
              <a:t>Pericardium</a:t>
            </a:r>
            <a:r>
              <a:rPr lang="en-US" sz="2000" dirty="0"/>
              <a:t>. </a:t>
            </a:r>
          </a:p>
          <a:p>
            <a:pPr marL="342900" indent="-342900">
              <a:buFont typeface="Arial" pitchFamily="34" charset="0"/>
              <a:buChar char="•"/>
            </a:pPr>
            <a:endParaRPr lang="en-US" sz="2000" dirty="0"/>
          </a:p>
          <a:p>
            <a:pPr marL="342900" indent="-342900">
              <a:buFont typeface="Arial" pitchFamily="34" charset="0"/>
              <a:buChar char="•"/>
            </a:pPr>
            <a:r>
              <a:rPr lang="en-US" sz="2000" dirty="0"/>
              <a:t>The </a:t>
            </a:r>
            <a:r>
              <a:rPr lang="en-US" sz="2000" b="1" dirty="0"/>
              <a:t> Pericardium</a:t>
            </a:r>
            <a:r>
              <a:rPr lang="en-US" sz="2000" dirty="0"/>
              <a:t> consists of arteries, veins, nerves, connective tissue, and variable amounts of fat.</a:t>
            </a:r>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a:t>The </a:t>
            </a:r>
            <a:r>
              <a:rPr lang="en-US" sz="2000" b="1" dirty="0"/>
              <a:t>Myocardium</a:t>
            </a:r>
            <a:r>
              <a:rPr lang="en-US" sz="2000" dirty="0"/>
              <a:t> contains </a:t>
            </a:r>
            <a:r>
              <a:rPr lang="en-US" sz="2000" b="1" dirty="0"/>
              <a:t>branching, striated muscle cells with centrally located nuclei</a:t>
            </a:r>
            <a:r>
              <a:rPr lang="en-US" sz="2000" dirty="0"/>
              <a:t>. They are connected by </a:t>
            </a:r>
            <a:r>
              <a:rPr lang="en-US" sz="2000" b="1" dirty="0"/>
              <a:t>intercalated disks</a:t>
            </a:r>
            <a:r>
              <a:rPr lang="en-US" sz="2000" dirty="0"/>
              <a:t> (arrowheads).</a:t>
            </a:r>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Heart</a:t>
            </a: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Practical 1</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4211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286116" y="4675899"/>
            <a:ext cx="5822388" cy="1181993"/>
          </a:xfrm>
          <a:prstGeom prst="rect">
            <a:avLst/>
          </a:prstGeom>
        </p:spPr>
        <p:txBody>
          <a:bodyPr vert="horz" anchor="b">
            <a:noAutofit/>
          </a:bodyPr>
          <a:lstStyle/>
          <a:p>
            <a:r>
              <a:rPr lang="en-US" sz="4400" b="1" dirty="0">
                <a:solidFill>
                  <a:srgbClr val="66FFFF"/>
                </a:solidFill>
                <a:latin typeface="Aharoni" pitchFamily="2" charset="-79"/>
                <a:cs typeface="Aharoni" pitchFamily="2" charset="-79"/>
              </a:rPr>
              <a:t>Acute rheumatic myocarditis</a:t>
            </a: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spTree>
    <p:extLst>
      <p:ext uri="{BB962C8B-B14F-4D97-AF65-F5344CB8AC3E}">
        <p14:creationId xmlns:p14="http://schemas.microsoft.com/office/powerpoint/2010/main" val="1596203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5380696"/>
            <a:ext cx="7992888" cy="1231106"/>
          </a:xfrm>
          <a:prstGeom prst="rect">
            <a:avLst/>
          </a:prstGeom>
        </p:spPr>
        <p:txBody>
          <a:bodyPr wrap="square">
            <a:spAutoFit/>
          </a:bodyPr>
          <a:lstStyle/>
          <a:p>
            <a:pPr marL="531813" indent="-531813" algn="ctr"/>
            <a:r>
              <a:rPr lang="en-US" b="1" i="1" dirty="0">
                <a:ln w="0"/>
                <a:effectLst>
                  <a:outerShdw blurRad="38100" dist="19050" dir="2700000" algn="tl" rotWithShape="0">
                    <a:schemeClr val="dk1">
                      <a:alpha val="40000"/>
                    </a:schemeClr>
                  </a:outerShdw>
                </a:effectLst>
              </a:rPr>
              <a:t>An </a:t>
            </a:r>
            <a:r>
              <a:rPr lang="en-US" b="1" i="1" dirty="0" err="1">
                <a:ln w="0"/>
                <a:effectLst>
                  <a:outerShdw blurRad="38100" dist="19050" dir="2700000" algn="tl" rotWithShape="0">
                    <a:schemeClr val="dk1">
                      <a:alpha val="40000"/>
                    </a:schemeClr>
                  </a:outerShdw>
                </a:effectLst>
              </a:rPr>
              <a:t>Aschoff</a:t>
            </a:r>
            <a:r>
              <a:rPr lang="en-US" b="1" i="1" dirty="0">
                <a:ln w="0"/>
                <a:effectLst>
                  <a:outerShdw blurRad="38100" dist="19050" dir="2700000" algn="tl" rotWithShape="0">
                    <a:schemeClr val="dk1">
                      <a:alpha val="40000"/>
                    </a:schemeClr>
                  </a:outerShdw>
                </a:effectLst>
              </a:rPr>
              <a:t> nodule/body (arrow)</a:t>
            </a:r>
            <a:r>
              <a:rPr lang="en-US" sz="2000" b="1" i="1" dirty="0">
                <a:solidFill>
                  <a:srgbClr val="0000FF"/>
                </a:solidFill>
              </a:rPr>
              <a:t> seen </a:t>
            </a:r>
            <a:r>
              <a:rPr lang="en-US" b="1" i="1" dirty="0"/>
              <a:t>in the myocardium. They </a:t>
            </a:r>
            <a:r>
              <a:rPr lang="en-US" b="1" i="1" dirty="0" smtClean="0"/>
              <a:t>are </a:t>
            </a:r>
            <a:r>
              <a:rPr lang="en-US" b="1" i="1" dirty="0"/>
              <a:t>usually seen near a blood vessel (arrowhead).  It consists of a tiny focus of necrosis, few lymphocytes, macrophages and few giant cells called </a:t>
            </a:r>
            <a:r>
              <a:rPr lang="en-US" b="1" i="1" dirty="0" err="1"/>
              <a:t>Aschoff</a:t>
            </a:r>
            <a:r>
              <a:rPr lang="en-US" b="1" i="1" dirty="0"/>
              <a:t> giant cells.</a:t>
            </a:r>
          </a:p>
          <a:p>
            <a:pPr algn="ctr"/>
            <a:r>
              <a:rPr lang="en-US" b="1" i="1" dirty="0">
                <a:ln w="0"/>
                <a:effectLst>
                  <a:outerShdw blurRad="38100" dist="19050" dir="2700000" algn="tl" rotWithShape="0">
                    <a:schemeClr val="dk1">
                      <a:alpha val="40000"/>
                    </a:schemeClr>
                  </a:outerShdw>
                </a:effectLst>
              </a:rPr>
              <a:t> </a:t>
            </a:r>
          </a:p>
        </p:txBody>
      </p:sp>
      <p:sp>
        <p:nvSpPr>
          <p:cNvPr id="7" name="Rounded Rectangle 6"/>
          <p:cNvSpPr/>
          <p:nvPr/>
        </p:nvSpPr>
        <p:spPr>
          <a:xfrm>
            <a:off x="2123728" y="260648"/>
            <a:ext cx="48245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CVS- Block </a:t>
            </a: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a:solidFill>
                  <a:schemeClr val="accent2">
                    <a:lumMod val="50000"/>
                  </a:schemeClr>
                </a:solidFill>
              </a:rPr>
              <a:t>Pathology Dept, KSU</a:t>
            </a:r>
          </a:p>
        </p:txBody>
      </p:sp>
      <p:pic>
        <p:nvPicPr>
          <p:cNvPr id="3074" name="Picture 2">
            <a:extLst>
              <a:ext uri="{FF2B5EF4-FFF2-40B4-BE49-F238E27FC236}">
                <a16:creationId xmlns:a16="http://schemas.microsoft.com/office/drawing/2014/main" id="{4E696B14-A31F-4E95-91FF-058317767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1726"/>
            <a:ext cx="5612044" cy="3663418"/>
          </a:xfrm>
          <a:prstGeom prst="rect">
            <a:avLst/>
          </a:prstGeom>
          <a:noFill/>
          <a:ln w="34925">
            <a:solidFill>
              <a:schemeClr val="tx1"/>
            </a:solidFill>
          </a:ln>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50F1B60E-F276-4E67-BE52-102D369BD03C}"/>
              </a:ext>
            </a:extLst>
          </p:cNvPr>
          <p:cNvSpPr/>
          <p:nvPr/>
        </p:nvSpPr>
        <p:spPr>
          <a:xfrm>
            <a:off x="1475656" y="3356992"/>
            <a:ext cx="648072" cy="1440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884B36E0-345F-4C0D-89E7-AEA5940B33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Layer>
                </a14:imgProps>
              </a:ext>
            </a:extLst>
          </a:blip>
          <a:stretch>
            <a:fillRect/>
          </a:stretch>
        </p:blipFill>
        <p:spPr>
          <a:xfrm rot="5400000">
            <a:off x="5953376" y="1240159"/>
            <a:ext cx="2938518" cy="3442729"/>
          </a:xfrm>
          <a:prstGeom prst="rect">
            <a:avLst/>
          </a:prstGeom>
        </p:spPr>
      </p:pic>
      <p:sp>
        <p:nvSpPr>
          <p:cNvPr id="5" name="Arrow: Chevron 4">
            <a:extLst>
              <a:ext uri="{FF2B5EF4-FFF2-40B4-BE49-F238E27FC236}">
                <a16:creationId xmlns:a16="http://schemas.microsoft.com/office/drawing/2014/main" id="{5EF0802A-3FAD-4A2C-B392-5FF1007B50CE}"/>
              </a:ext>
            </a:extLst>
          </p:cNvPr>
          <p:cNvSpPr/>
          <p:nvPr/>
        </p:nvSpPr>
        <p:spPr>
          <a:xfrm>
            <a:off x="1367644" y="2748815"/>
            <a:ext cx="216024" cy="216024"/>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7978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3400</TotalTime>
  <Words>2104</Words>
  <Application>Microsoft Office PowerPoint</Application>
  <PresentationFormat>On-screen Show (4:3)</PresentationFormat>
  <Paragraphs>274</Paragraphs>
  <Slides>53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Aharoni</vt:lpstr>
      <vt:lpstr>Arial</vt:lpstr>
      <vt:lpstr>Calibri</vt:lpstr>
      <vt:lpstr>Century Schoolbook</vt:lpstr>
      <vt:lpstr>Franklin Gothic Demi</vt:lpstr>
      <vt:lpstr>Times New Roman (Arabic)</vt:lpstr>
      <vt:lpstr>Tw Cen MT</vt:lpstr>
      <vt:lpstr>Wingdings</vt:lpstr>
      <vt:lpstr>Wingdings 2</vt:lpstr>
      <vt:lpstr>Median</vt:lpstr>
      <vt:lpstr>CARDIOVASCULAR  SYSTEM</vt:lpstr>
      <vt:lpstr>Normal anatomy and histology </vt:lpstr>
      <vt:lpstr>Objectives:</vt:lpstr>
      <vt:lpstr>PowerPoint Presentation</vt:lpstr>
      <vt:lpstr>PowerPoint Presentation</vt:lpstr>
      <vt:lpstr>PowerPoint Presentation</vt:lpstr>
      <vt:lpstr>Practical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Aortic stenosis</vt:lpstr>
      <vt:lpstr>PowerPoint Presentation</vt:lpstr>
      <vt:lpstr>Atheroma of the aorta  </vt:lpstr>
      <vt:lpstr>PowerPoint Presentation</vt:lpstr>
      <vt:lpstr>PowerPoint Presentation</vt:lpstr>
      <vt:lpstr>PowerPoint Presentation</vt:lpstr>
      <vt:lpstr>PowerPoint Presentation</vt:lpstr>
      <vt:lpstr>Coronary atherosclerosis</vt:lpstr>
      <vt:lpstr>PowerPoint Presentation</vt:lpstr>
      <vt:lpstr>PowerPoint Presentation</vt:lpstr>
      <vt:lpstr>Atheroma histology</vt:lpstr>
      <vt:lpstr>PowerPoint Presentation</vt:lpstr>
      <vt:lpstr>PowerPoint Presentation</vt:lpstr>
      <vt:lpstr>PowerPoint Presentation</vt:lpstr>
      <vt:lpstr>PowerPoint Presentation</vt:lpstr>
      <vt:lpstr>PowerPoint Presentation</vt:lpstr>
      <vt:lpstr>Aneurysm of abdominal aorta</vt:lpstr>
      <vt:lpstr>PowerPoint Presentation</vt:lpstr>
      <vt:lpstr>PowerPoint Presentation</vt:lpstr>
      <vt:lpstr>Abdominal Aortic Aneurysm (AAA)</vt:lpstr>
      <vt:lpstr>Abdominal Aortic Aneurysm (AAA)</vt:lpstr>
      <vt:lpstr>PowerPoint Presentation</vt:lpstr>
      <vt:lpstr>PowerPoint Presentation</vt:lpstr>
      <vt:lpstr>PowerPoint Presentation</vt:lpstr>
      <vt:lpstr>PowerPoint Presentation</vt:lpstr>
      <vt:lpstr>PowerPoint Presentation</vt:lpstr>
      <vt:lpstr> Myocardial Infarction</vt:lpstr>
      <vt:lpstr>PowerPoint Presentation</vt:lpstr>
      <vt:lpstr>PowerPoint Presentation</vt:lpstr>
      <vt:lpstr>PowerPoint Presentation</vt:lpstr>
      <vt:lpstr>  Recent myocardial infarct (day 1): myocardial fibers are still well delineated (ghost outline), with intense eosinophilic (pink) cytoplasm, but lost their cross striations and the nucleus. </vt:lpstr>
      <vt:lpstr>Myocardial infarct (day 3-4) coagulative necrosis of myocardial cells and infiltration by many polymorphnuclear leukocytes (neutrophils).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sufia husain</cp:lastModifiedBy>
  <cp:revision>268</cp:revision>
  <dcterms:created xsi:type="dcterms:W3CDTF">2010-01-06T06:07:17Z</dcterms:created>
  <dcterms:modified xsi:type="dcterms:W3CDTF">2020-03-08T13:26:10Z</dcterms:modified>
</cp:coreProperties>
</file>