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8"/>
  </p:notesMasterIdLst>
  <p:sldIdLst>
    <p:sldId id="256" r:id="rId2"/>
    <p:sldId id="287" r:id="rId3"/>
    <p:sldId id="504" r:id="rId4"/>
    <p:sldId id="288" r:id="rId5"/>
    <p:sldId id="499" r:id="rId6"/>
    <p:sldId id="455" r:id="rId7"/>
    <p:sldId id="427" r:id="rId8"/>
    <p:sldId id="511" r:id="rId9"/>
    <p:sldId id="523" r:id="rId10"/>
    <p:sldId id="517" r:id="rId11"/>
    <p:sldId id="514" r:id="rId12"/>
    <p:sldId id="544" r:id="rId13"/>
    <p:sldId id="545" r:id="rId14"/>
    <p:sldId id="526" r:id="rId15"/>
    <p:sldId id="519" r:id="rId16"/>
    <p:sldId id="520" r:id="rId17"/>
    <p:sldId id="521" r:id="rId18"/>
    <p:sldId id="522" r:id="rId19"/>
    <p:sldId id="507" r:id="rId20"/>
    <p:sldId id="546" r:id="rId21"/>
    <p:sldId id="547" r:id="rId22"/>
    <p:sldId id="548" r:id="rId23"/>
    <p:sldId id="549" r:id="rId24"/>
    <p:sldId id="420" r:id="rId25"/>
    <p:sldId id="433" r:id="rId26"/>
    <p:sldId id="528" r:id="rId27"/>
    <p:sldId id="532" r:id="rId28"/>
    <p:sldId id="422" r:id="rId29"/>
    <p:sldId id="426" r:id="rId30"/>
    <p:sldId id="357" r:id="rId31"/>
    <p:sldId id="536" r:id="rId32"/>
    <p:sldId id="450" r:id="rId33"/>
    <p:sldId id="535" r:id="rId34"/>
    <p:sldId id="354" r:id="rId35"/>
    <p:sldId id="359" r:id="rId36"/>
    <p:sldId id="361" r:id="rId37"/>
    <p:sldId id="537" r:id="rId38"/>
    <p:sldId id="551" r:id="rId39"/>
    <p:sldId id="552" r:id="rId40"/>
    <p:sldId id="360" r:id="rId41"/>
    <p:sldId id="366" r:id="rId42"/>
    <p:sldId id="368" r:id="rId43"/>
    <p:sldId id="370" r:id="rId44"/>
    <p:sldId id="409" r:id="rId45"/>
    <p:sldId id="471" r:id="rId46"/>
    <p:sldId id="501" r:id="rId47"/>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FFFF"/>
    <a:srgbClr val="800000"/>
    <a:srgbClr val="99FF33"/>
    <a:srgbClr val="336699"/>
    <a:srgbClr val="CC3300"/>
    <a:srgbClr val="CC6600"/>
    <a:srgbClr val="660066"/>
    <a:srgbClr val="3366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4" autoAdjust="0"/>
    <p:restoredTop sz="92248" autoAdjust="0"/>
  </p:normalViewPr>
  <p:slideViewPr>
    <p:cSldViewPr>
      <p:cViewPr varScale="1">
        <p:scale>
          <a:sx n="68" d="100"/>
          <a:sy n="68" d="100"/>
        </p:scale>
        <p:origin x="714" y="6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41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A3116FF-09F3-40D4-A937-78DAAAB4F1F0}" type="datetimeFigureOut">
              <a:rPr lang="en-US" smtClean="0"/>
              <a:pPr/>
              <a:t>3/10/2020</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ECAB0131-69CC-40C0-88AE-9A7928CF3E90}" type="slidenum">
              <a:rPr lang="en-US" smtClean="0"/>
              <a:pPr/>
              <a:t>‹#›</a:t>
            </a:fld>
            <a:endParaRPr lang="en-US"/>
          </a:p>
        </p:txBody>
      </p:sp>
    </p:spTree>
    <p:extLst>
      <p:ext uri="{BB962C8B-B14F-4D97-AF65-F5344CB8AC3E}">
        <p14:creationId xmlns:p14="http://schemas.microsoft.com/office/powerpoint/2010/main" val="419807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a:t>
            </a:fld>
            <a:endParaRPr lang="en-US"/>
          </a:p>
        </p:txBody>
      </p:sp>
    </p:spTree>
    <p:extLst>
      <p:ext uri="{BB962C8B-B14F-4D97-AF65-F5344CB8AC3E}">
        <p14:creationId xmlns:p14="http://schemas.microsoft.com/office/powerpoint/2010/main" val="122477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41</a:t>
            </a:fld>
            <a:endParaRPr lang="en-US"/>
          </a:p>
        </p:txBody>
      </p:sp>
    </p:spTree>
    <p:extLst>
      <p:ext uri="{BB962C8B-B14F-4D97-AF65-F5344CB8AC3E}">
        <p14:creationId xmlns:p14="http://schemas.microsoft.com/office/powerpoint/2010/main" val="2188773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43</a:t>
            </a:fld>
            <a:endParaRPr lang="en-US"/>
          </a:p>
        </p:txBody>
      </p:sp>
    </p:spTree>
    <p:extLst>
      <p:ext uri="{BB962C8B-B14F-4D97-AF65-F5344CB8AC3E}">
        <p14:creationId xmlns:p14="http://schemas.microsoft.com/office/powerpoint/2010/main" val="56682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44F8F5-E9BB-43BD-A29F-7E1C5036B21E}" type="slidenum">
              <a:rPr lang="en-US"/>
              <a:pPr fontAlgn="base">
                <a:spcBef>
                  <a:spcPct val="0"/>
                </a:spcBef>
                <a:spcAft>
                  <a:spcPct val="0"/>
                </a:spcAft>
              </a:pPr>
              <a:t>11</a:t>
            </a:fld>
            <a:endParaRPr lang="en-US"/>
          </a:p>
        </p:txBody>
      </p:sp>
    </p:spTree>
    <p:extLst>
      <p:ext uri="{BB962C8B-B14F-4D97-AF65-F5344CB8AC3E}">
        <p14:creationId xmlns:p14="http://schemas.microsoft.com/office/powerpoint/2010/main" val="2605456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44F8F5-E9BB-43BD-A29F-7E1C5036B21E}"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val="1956380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B0131-69CC-40C0-88AE-9A7928CF3E90}" type="slidenum">
              <a:rPr lang="en-US" smtClean="0"/>
              <a:pPr/>
              <a:t>15</a:t>
            </a:fld>
            <a:endParaRPr lang="en-US"/>
          </a:p>
        </p:txBody>
      </p:sp>
    </p:spTree>
    <p:extLst>
      <p:ext uri="{BB962C8B-B14F-4D97-AF65-F5344CB8AC3E}">
        <p14:creationId xmlns:p14="http://schemas.microsoft.com/office/powerpoint/2010/main" val="2323067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a:latin typeface="Arial Unicode MS" pitchFamily="34" charset="-128"/>
            </a:endParaRPr>
          </a:p>
        </p:txBody>
      </p:sp>
    </p:spTree>
    <p:extLst>
      <p:ext uri="{BB962C8B-B14F-4D97-AF65-F5344CB8AC3E}">
        <p14:creationId xmlns:p14="http://schemas.microsoft.com/office/powerpoint/2010/main" val="2547541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28</a:t>
            </a:fld>
            <a:endParaRPr lang="en-US"/>
          </a:p>
        </p:txBody>
      </p:sp>
    </p:spTree>
    <p:extLst>
      <p:ext uri="{BB962C8B-B14F-4D97-AF65-F5344CB8AC3E}">
        <p14:creationId xmlns:p14="http://schemas.microsoft.com/office/powerpoint/2010/main" val="3292485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74967C-6636-40D4-A65C-6E2F5338D501}" type="slidenum">
              <a:rPr lang="en-US"/>
              <a:pPr fontAlgn="base">
                <a:spcBef>
                  <a:spcPct val="0"/>
                </a:spcBef>
                <a:spcAft>
                  <a:spcPct val="0"/>
                </a:spcAft>
              </a:pPr>
              <a:t>33</a:t>
            </a:fld>
            <a:endParaRPr lang="en-US"/>
          </a:p>
        </p:txBody>
      </p:sp>
    </p:spTree>
    <p:extLst>
      <p:ext uri="{BB962C8B-B14F-4D97-AF65-F5344CB8AC3E}">
        <p14:creationId xmlns:p14="http://schemas.microsoft.com/office/powerpoint/2010/main" val="32768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74967C-6636-40D4-A65C-6E2F5338D501}" type="slidenum">
              <a:rPr lang="en-US"/>
              <a:pPr fontAlgn="base">
                <a:spcBef>
                  <a:spcPct val="0"/>
                </a:spcBef>
                <a:spcAft>
                  <a:spcPct val="0"/>
                </a:spcAft>
              </a:pPr>
              <a:t>34</a:t>
            </a:fld>
            <a:endParaRPr lang="en-US"/>
          </a:p>
        </p:txBody>
      </p:sp>
    </p:spTree>
    <p:extLst>
      <p:ext uri="{BB962C8B-B14F-4D97-AF65-F5344CB8AC3E}">
        <p14:creationId xmlns:p14="http://schemas.microsoft.com/office/powerpoint/2010/main" val="350489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39</a:t>
            </a:fld>
            <a:endParaRPr lang="en-US"/>
          </a:p>
        </p:txBody>
      </p:sp>
    </p:spTree>
    <p:extLst>
      <p:ext uri="{BB962C8B-B14F-4D97-AF65-F5344CB8AC3E}">
        <p14:creationId xmlns:p14="http://schemas.microsoft.com/office/powerpoint/2010/main" val="2738468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71D8906-5950-45E2-B31C-AE03D931088A}" type="datetimeFigureOut">
              <a:rPr lang="en-US" smtClean="0"/>
              <a:pPr/>
              <a:t>3/10/2020</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14585D4-28E6-49DA-B9EA-B9D6C027EEF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pPr/>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71D8906-5950-45E2-B31C-AE03D931088A}" type="datetimeFigureOut">
              <a:rPr lang="en-US" smtClean="0"/>
              <a:pPr/>
              <a:t>3/10/2020</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014585D4-28E6-49DA-B9EA-B9D6C027EEF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371D8906-5950-45E2-B31C-AE03D931088A}" type="datetimeFigureOut">
              <a:rPr lang="en-US" smtClean="0"/>
              <a:pPr/>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371D8906-5950-45E2-B31C-AE03D931088A}" type="datetimeFigureOut">
              <a:rPr lang="en-US" smtClean="0"/>
              <a:pPr/>
              <a:t>3/10/2020</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371D8906-5950-45E2-B31C-AE03D931088A}" type="datetimeFigureOut">
              <a:rPr lang="en-US" smtClean="0"/>
              <a:pPr/>
              <a:t>3/10/2020</a:t>
            </a:fld>
            <a:endParaRPr lang="en-US"/>
          </a:p>
        </p:txBody>
      </p:sp>
      <p:sp>
        <p:nvSpPr>
          <p:cNvPr id="10" name="Slide Number Placeholder 9"/>
          <p:cNvSpPr>
            <a:spLocks noGrp="1"/>
          </p:cNvSpPr>
          <p:nvPr>
            <p:ph type="sldNum" sz="quarter" idx="16"/>
          </p:nvPr>
        </p:nvSpPr>
        <p:spPr/>
        <p:txBody>
          <a:bodyPr rtlCol="0"/>
          <a:lstStyle/>
          <a:p>
            <a:fld id="{014585D4-28E6-49DA-B9EA-B9D6C027EEF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371D8906-5950-45E2-B31C-AE03D931088A}" type="datetimeFigureOut">
              <a:rPr lang="en-US" smtClean="0"/>
              <a:pPr/>
              <a:t>3/10/2020</a:t>
            </a:fld>
            <a:endParaRPr lang="en-US"/>
          </a:p>
        </p:txBody>
      </p:sp>
      <p:sp>
        <p:nvSpPr>
          <p:cNvPr id="12" name="Slide Number Placeholder 11"/>
          <p:cNvSpPr>
            <a:spLocks noGrp="1"/>
          </p:cNvSpPr>
          <p:nvPr>
            <p:ph type="sldNum" sz="quarter" idx="16"/>
          </p:nvPr>
        </p:nvSpPr>
        <p:spPr/>
        <p:txBody>
          <a:bodyPr rtlCol="0"/>
          <a:lstStyle/>
          <a:p>
            <a:fld id="{014585D4-28E6-49DA-B9EA-B9D6C027EEF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71D8906-5950-45E2-B31C-AE03D931088A}" type="datetimeFigureOut">
              <a:rPr lang="en-US" smtClean="0"/>
              <a:pPr/>
              <a:t>3/10/2020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D8906-5950-45E2-B31C-AE03D931088A}" type="datetimeFigureOut">
              <a:rPr lang="en-US" smtClean="0"/>
              <a:pPr/>
              <a:t>3/10/2020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14585D4-28E6-49DA-B9EA-B9D6C027EE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371D8906-5950-45E2-B31C-AE03D931088A}" type="datetimeFigureOut">
              <a:rPr lang="en-US" smtClean="0"/>
              <a:pPr/>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71D8906-5950-45E2-B31C-AE03D931088A}" type="datetimeFigureOut">
              <a:rPr lang="en-US" smtClean="0"/>
              <a:pPr/>
              <a:t>3/10/2020</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71D8906-5950-45E2-B31C-AE03D931088A}" type="datetimeFigureOut">
              <a:rPr lang="en-US" smtClean="0"/>
              <a:pPr/>
              <a:t>3/10/2020</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14585D4-28E6-49DA-B9EA-B9D6C027EE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28" y="1142984"/>
            <a:ext cx="6715172" cy="2214578"/>
          </a:xfrm>
        </p:spPr>
        <p:txBody>
          <a:bodyPr>
            <a:noAutofit/>
          </a:bodyPr>
          <a:lstStyle/>
          <a:p>
            <a:pPr algn="ctr"/>
            <a:r>
              <a:rPr lang="en-US" sz="5400" b="1" i="1" dirty="0">
                <a:solidFill>
                  <a:srgbClr val="FFFF00"/>
                </a:solidFill>
                <a:effectLst>
                  <a:outerShdw blurRad="38100" dist="38100" dir="2700000" algn="tl">
                    <a:srgbClr val="000000">
                      <a:alpha val="43137"/>
                    </a:srgbClr>
                  </a:outerShdw>
                </a:effectLst>
                <a:latin typeface="Aharoni" pitchFamily="2" charset="-79"/>
                <a:cs typeface="Aharoni" pitchFamily="2" charset="-79"/>
              </a:rPr>
              <a:t>CARDIOVASCULAR  SYSTEM</a:t>
            </a:r>
            <a:endParaRPr lang="en-US" sz="5400" b="1" i="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43042" y="4357694"/>
            <a:ext cx="6172200" cy="945958"/>
          </a:xfrm>
        </p:spPr>
        <p:txBody>
          <a:bodyPr>
            <a:normAutofit/>
          </a:bodyPr>
          <a:lstStyle/>
          <a:p>
            <a:pPr algn="ctr"/>
            <a:r>
              <a:rPr lang="en-US" sz="5400" b="1" i="1" dirty="0">
                <a:solidFill>
                  <a:schemeClr val="tx1"/>
                </a:solidFill>
                <a:effectLst>
                  <a:outerShdw blurRad="38100" dist="38100" dir="2700000" algn="tl">
                    <a:srgbClr val="000000">
                      <a:alpha val="43137"/>
                    </a:srgbClr>
                  </a:outerShdw>
                </a:effectLst>
              </a:rPr>
              <a:t>Pathology Practical</a:t>
            </a:r>
          </a:p>
        </p:txBody>
      </p:sp>
      <p:sp>
        <p:nvSpPr>
          <p:cNvPr id="8" name="TextBox 7"/>
          <p:cNvSpPr txBox="1"/>
          <p:nvPr/>
        </p:nvSpPr>
        <p:spPr>
          <a:xfrm>
            <a:off x="740027" y="6242972"/>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1"/>
                </a:solidFill>
              </a:rPr>
              <a:t>Prepared by:</a:t>
            </a:r>
          </a:p>
        </p:txBody>
      </p:sp>
      <p:sp>
        <p:nvSpPr>
          <p:cNvPr id="9" name="TextBox 8"/>
          <p:cNvSpPr txBox="1"/>
          <p:nvPr/>
        </p:nvSpPr>
        <p:spPr>
          <a:xfrm>
            <a:off x="2391589" y="6303784"/>
            <a:ext cx="1567461"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a:solidFill>
                  <a:schemeClr val="bg1"/>
                </a:solidFill>
              </a:rPr>
              <a:t>Prof.  Ammar Al Rikabi</a:t>
            </a:r>
          </a:p>
          <a:p>
            <a:pPr marL="171450" indent="-171450">
              <a:buFont typeface="Arial" panose="020B0604020202020204" pitchFamily="34" charset="0"/>
              <a:buChar char="•"/>
            </a:pPr>
            <a:r>
              <a:rPr lang="en-US" sz="1050" b="1" i="1" dirty="0">
                <a:solidFill>
                  <a:schemeClr val="bg1"/>
                </a:solidFill>
              </a:rPr>
              <a:t>Dr. Sayed Al Esawy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0183" y="5269681"/>
            <a:ext cx="8389502" cy="1425775"/>
          </a:xfrm>
          <a:prstGeom prst="rect">
            <a:avLst/>
          </a:prstGeom>
        </p:spPr>
        <p:txBody>
          <a:bodyPr wrap="square">
            <a:spAutoFit/>
          </a:bodyPr>
          <a:lstStyle/>
          <a:p>
            <a:pPr>
              <a:lnSpc>
                <a:spcPct val="80000"/>
              </a:lnSpc>
            </a:pPr>
            <a:r>
              <a:rPr lang="en-US" altLang="en-US" b="1" i="1" dirty="0"/>
              <a:t>In chronic passive congestion of the liver: </a:t>
            </a:r>
            <a:r>
              <a:rPr lang="en-US" altLang="en-US" b="1" i="1" dirty="0" smtClean="0"/>
              <a:t>on </a:t>
            </a:r>
            <a:r>
              <a:rPr lang="en-US" altLang="en-US" b="1" i="1" dirty="0"/>
              <a:t>cut </a:t>
            </a:r>
            <a:r>
              <a:rPr lang="en-US" altLang="en-US" b="1" i="1" dirty="0" smtClean="0"/>
              <a:t>surface of liver shows red dots. These </a:t>
            </a:r>
            <a:r>
              <a:rPr lang="en-US" b="1" i="1" dirty="0" smtClean="0"/>
              <a:t>red dots represent venous congestion with </a:t>
            </a:r>
            <a:r>
              <a:rPr lang="en-US" b="1" i="1" dirty="0"/>
              <a:t>accumulation of RBC's in </a:t>
            </a:r>
            <a:r>
              <a:rPr lang="en-US" b="1" i="1" dirty="0" err="1"/>
              <a:t>centrilobular</a:t>
            </a:r>
            <a:r>
              <a:rPr lang="en-US" b="1" i="1" dirty="0"/>
              <a:t> </a:t>
            </a:r>
            <a:r>
              <a:rPr lang="en-US" b="1" i="1" dirty="0" smtClean="0"/>
              <a:t>regions. </a:t>
            </a:r>
            <a:r>
              <a:rPr lang="en-US" altLang="en-US" b="1" i="1" dirty="0" smtClean="0"/>
              <a:t>And they are surrounded </a:t>
            </a:r>
            <a:r>
              <a:rPr lang="en-US" altLang="en-US" b="1" i="1" dirty="0"/>
              <a:t>by </a:t>
            </a:r>
            <a:r>
              <a:rPr lang="en-US" altLang="en-US" b="1" i="1" dirty="0" smtClean="0"/>
              <a:t>grey/ tan /pale zones </a:t>
            </a:r>
            <a:r>
              <a:rPr lang="en-US" altLang="en-US" b="1" i="1" dirty="0"/>
              <a:t>of </a:t>
            </a:r>
            <a:r>
              <a:rPr lang="en-US" altLang="en-US" b="1" i="1" dirty="0" smtClean="0"/>
              <a:t>uncongested normal liver. This appearance is described as nutmeg liver. </a:t>
            </a:r>
            <a:r>
              <a:rPr lang="en-US" altLang="en-US" b="1" i="1" dirty="0" smtClean="0"/>
              <a:t>The most common cause is</a:t>
            </a:r>
            <a:r>
              <a:rPr lang="en-US" b="1" i="1" dirty="0" smtClean="0"/>
              <a:t> </a:t>
            </a:r>
            <a:r>
              <a:rPr lang="en-US" b="1" i="1" dirty="0"/>
              <a:t>passive congestion secondary to right sided </a:t>
            </a:r>
            <a:r>
              <a:rPr lang="en-US" b="1" i="1" dirty="0" smtClean="0"/>
              <a:t>heart </a:t>
            </a:r>
            <a:r>
              <a:rPr lang="en-US" b="1" i="1" dirty="0"/>
              <a:t>failure. </a:t>
            </a:r>
          </a:p>
          <a:p>
            <a:pPr>
              <a:lnSpc>
                <a:spcPct val="80000"/>
              </a:lnSpc>
            </a:pPr>
            <a:endParaRPr lang="en-US" altLang="en-US" dirty="0"/>
          </a:p>
        </p:txBody>
      </p:sp>
      <p:sp>
        <p:nvSpPr>
          <p:cNvPr id="10" name="Rounded Rectangle 9"/>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Aharoni" pitchFamily="2" charset="-79"/>
                <a:cs typeface="Aharoni" pitchFamily="2" charset="-79"/>
              </a:rPr>
              <a:t>Chronic Congestion of the Liver - HPF</a:t>
            </a:r>
          </a:p>
        </p:txBody>
      </p:sp>
      <p:sp>
        <p:nvSpPr>
          <p:cNvPr id="11" name="Rectangle 10"/>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2" name="Rectangle 11"/>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a:extLst>
              <a:ext uri="{FF2B5EF4-FFF2-40B4-BE49-F238E27FC236}">
                <a16:creationId xmlns:a16="http://schemas.microsoft.com/office/drawing/2014/main" id="{520F98EC-5104-4A49-9171-53F271FA4055}"/>
              </a:ext>
            </a:extLst>
          </p:cNvPr>
          <p:cNvPicPr>
            <a:picLocks noChangeAspect="1"/>
          </p:cNvPicPr>
          <p:nvPr/>
        </p:nvPicPr>
        <p:blipFill>
          <a:blip r:embed="rId2"/>
          <a:stretch>
            <a:fillRect/>
          </a:stretch>
        </p:blipFill>
        <p:spPr>
          <a:xfrm>
            <a:off x="0" y="829744"/>
            <a:ext cx="5040560" cy="3384637"/>
          </a:xfrm>
          <a:prstGeom prst="rect">
            <a:avLst/>
          </a:prstGeom>
        </p:spPr>
      </p:pic>
      <p:pic>
        <p:nvPicPr>
          <p:cNvPr id="3" name="Picture 2">
            <a:extLst>
              <a:ext uri="{FF2B5EF4-FFF2-40B4-BE49-F238E27FC236}">
                <a16:creationId xmlns:a16="http://schemas.microsoft.com/office/drawing/2014/main" id="{02FCAA5A-F777-4A2C-B9AF-5B1A0377559B}"/>
              </a:ext>
            </a:extLst>
          </p:cNvPr>
          <p:cNvPicPr>
            <a:picLocks noChangeAspect="1"/>
          </p:cNvPicPr>
          <p:nvPr/>
        </p:nvPicPr>
        <p:blipFill>
          <a:blip r:embed="rId3"/>
          <a:stretch>
            <a:fillRect/>
          </a:stretch>
        </p:blipFill>
        <p:spPr>
          <a:xfrm>
            <a:off x="5165233" y="2204864"/>
            <a:ext cx="3993113" cy="2674998"/>
          </a:xfrm>
          <a:prstGeom prst="rect">
            <a:avLst/>
          </a:prstGeom>
        </p:spPr>
      </p:pic>
    </p:spTree>
    <p:extLst>
      <p:ext uri="{BB962C8B-B14F-4D97-AF65-F5344CB8AC3E}">
        <p14:creationId xmlns:p14="http://schemas.microsoft.com/office/powerpoint/2010/main" val="3600619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5157629"/>
            <a:ext cx="7920880" cy="646331"/>
          </a:xfrm>
          <a:prstGeom prst="rect">
            <a:avLst/>
          </a:prstGeom>
        </p:spPr>
        <p:txBody>
          <a:bodyPr wrap="square">
            <a:spAutoFit/>
          </a:bodyPr>
          <a:lstStyle/>
          <a:p>
            <a:pPr algn="ctr"/>
            <a:r>
              <a:rPr lang="en-US" b="1" i="1" dirty="0"/>
              <a:t>A gross view of nutmeg appearance of liver characteristic of </a:t>
            </a:r>
            <a:r>
              <a:rPr lang="en-US" b="1" i="1" dirty="0" err="1"/>
              <a:t>centrolobular</a:t>
            </a:r>
            <a:r>
              <a:rPr lang="en-US" b="1" i="1" dirty="0"/>
              <a:t> </a:t>
            </a:r>
            <a:r>
              <a:rPr lang="en-US" b="1" i="1" dirty="0" smtClean="0"/>
              <a:t>necrosis </a:t>
            </a:r>
            <a:r>
              <a:rPr lang="en-US" b="1" i="1" dirty="0"/>
              <a:t>or passive congestion of the liver. </a:t>
            </a:r>
          </a:p>
        </p:txBody>
      </p:sp>
      <p:sp>
        <p:nvSpPr>
          <p:cNvPr id="8" name="Rounded Rectangle 7"/>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Aharoni" pitchFamily="2" charset="-79"/>
                <a:cs typeface="Aharoni" pitchFamily="2" charset="-79"/>
              </a:rPr>
              <a:t>Chronic Congestion of the Liver - CS</a:t>
            </a: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3" name="Picture 2"/>
          <p:cNvPicPr>
            <a:picLocks noChangeAspect="1"/>
          </p:cNvPicPr>
          <p:nvPr/>
        </p:nvPicPr>
        <p:blipFill>
          <a:blip r:embed="rId3"/>
          <a:stretch>
            <a:fillRect/>
          </a:stretch>
        </p:blipFill>
        <p:spPr>
          <a:xfrm>
            <a:off x="1704404" y="1061876"/>
            <a:ext cx="5591175" cy="3810000"/>
          </a:xfrm>
          <a:prstGeom prst="rect">
            <a:avLst/>
          </a:prstGeom>
        </p:spPr>
      </p:pic>
    </p:spTree>
    <p:extLst>
      <p:ext uri="{BB962C8B-B14F-4D97-AF65-F5344CB8AC3E}">
        <p14:creationId xmlns:p14="http://schemas.microsoft.com/office/powerpoint/2010/main" val="274564702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5157629"/>
            <a:ext cx="8280920" cy="1477328"/>
          </a:xfrm>
          <a:prstGeom prst="rect">
            <a:avLst/>
          </a:prstGeom>
        </p:spPr>
        <p:txBody>
          <a:bodyPr wrap="square">
            <a:spAutoFit/>
          </a:bodyPr>
          <a:lstStyle/>
          <a:p>
            <a:pPr marL="534988" indent="-534988" algn="ctr"/>
            <a:r>
              <a:rPr lang="en-US" b="1" i="1" dirty="0"/>
              <a:t>Microscopically, </a:t>
            </a:r>
            <a:r>
              <a:rPr lang="en-US" b="1" i="1" dirty="0" smtClean="0"/>
              <a:t>there is passive </a:t>
            </a:r>
            <a:r>
              <a:rPr lang="en-US" b="1" i="1" dirty="0"/>
              <a:t>congestion </a:t>
            </a:r>
            <a:r>
              <a:rPr lang="en-US" b="1" i="1" dirty="0" smtClean="0"/>
              <a:t>in the central portion of each liver lobule. The central veins (which are present in the center of each liver lobule) become congested and dilated (arrows) </a:t>
            </a:r>
            <a:r>
              <a:rPr lang="en-US" b="1" i="1" dirty="0" smtClean="0">
                <a:sym typeface="Wingdings" panose="05000000000000000000" pitchFamily="2" charset="2"/>
              </a:rPr>
              <a:t> leads to congestion in</a:t>
            </a:r>
            <a:r>
              <a:rPr lang="en-US" b="1" i="1" dirty="0" smtClean="0"/>
              <a:t> the surrounding sinusoids </a:t>
            </a:r>
            <a:r>
              <a:rPr lang="en-US" b="1" i="1" dirty="0" smtClean="0">
                <a:sym typeface="Wingdings" panose="05000000000000000000" pitchFamily="2" charset="2"/>
              </a:rPr>
              <a:t> </a:t>
            </a:r>
            <a:r>
              <a:rPr lang="en-US" b="1" i="1" dirty="0" smtClean="0"/>
              <a:t>which ultimately leads to necrosis of the hepatocytes around the central vein called </a:t>
            </a:r>
            <a:r>
              <a:rPr lang="en-US" b="1" i="1" dirty="0" err="1" smtClean="0"/>
              <a:t>centrilobular</a:t>
            </a:r>
            <a:r>
              <a:rPr lang="en-US" b="1" i="1" dirty="0" smtClean="0"/>
              <a:t> necrosis (lightning arrows). </a:t>
            </a:r>
            <a:r>
              <a:rPr lang="en-US" b="1" i="1" dirty="0"/>
              <a:t>The portal </a:t>
            </a:r>
            <a:r>
              <a:rPr lang="en-US" b="1" i="1" dirty="0" smtClean="0"/>
              <a:t>tracts (star) are </a:t>
            </a:r>
            <a:r>
              <a:rPr lang="en-US" b="1" i="1" dirty="0"/>
              <a:t>unaffected. </a:t>
            </a:r>
            <a:endParaRPr lang="en-US" b="1" i="1" dirty="0"/>
          </a:p>
        </p:txBody>
      </p:sp>
      <p:sp>
        <p:nvSpPr>
          <p:cNvPr id="8" name="Rounded Rectangle 7"/>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Aharoni" pitchFamily="2" charset="-79"/>
                <a:cs typeface="Aharoni" pitchFamily="2" charset="-79"/>
              </a:rPr>
              <a:t>Chronic Congestion of the Liver - CS</a:t>
            </a: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585778" y="888369"/>
            <a:ext cx="6316166" cy="4269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 name="Straight Arrow Connector 3"/>
          <p:cNvCxnSpPr/>
          <p:nvPr/>
        </p:nvCxnSpPr>
        <p:spPr>
          <a:xfrm>
            <a:off x="2627784" y="1628800"/>
            <a:ext cx="1097280" cy="457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508104" y="1699603"/>
            <a:ext cx="1097280" cy="457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123728" y="2852936"/>
            <a:ext cx="288032" cy="7200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Lightning Bolt 14"/>
          <p:cNvSpPr/>
          <p:nvPr/>
        </p:nvSpPr>
        <p:spPr>
          <a:xfrm flipH="1">
            <a:off x="6794008" y="1340120"/>
            <a:ext cx="216024" cy="432048"/>
          </a:xfrm>
          <a:prstGeom prst="lightningBol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Lightning Bolt 16"/>
          <p:cNvSpPr/>
          <p:nvPr/>
        </p:nvSpPr>
        <p:spPr>
          <a:xfrm flipH="1">
            <a:off x="4305411" y="1412776"/>
            <a:ext cx="216024" cy="432048"/>
          </a:xfrm>
          <a:prstGeom prst="lightningBol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Lightning Bolt 17"/>
          <p:cNvSpPr/>
          <p:nvPr/>
        </p:nvSpPr>
        <p:spPr>
          <a:xfrm flipH="1">
            <a:off x="2763012" y="2772695"/>
            <a:ext cx="216024" cy="432048"/>
          </a:xfrm>
          <a:prstGeom prst="lightningBol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Lightning Bolt 18"/>
          <p:cNvSpPr/>
          <p:nvPr/>
        </p:nvSpPr>
        <p:spPr>
          <a:xfrm flipH="1">
            <a:off x="7236296" y="3836903"/>
            <a:ext cx="216024" cy="432048"/>
          </a:xfrm>
          <a:prstGeom prst="lightningBol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5-Point Star 20"/>
          <p:cNvSpPr/>
          <p:nvPr/>
        </p:nvSpPr>
        <p:spPr>
          <a:xfrm>
            <a:off x="4521435" y="3571461"/>
            <a:ext cx="266589" cy="217679"/>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178844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536" y="5399325"/>
            <a:ext cx="8424936" cy="1508105"/>
          </a:xfrm>
          <a:prstGeom prst="rect">
            <a:avLst/>
          </a:prstGeom>
        </p:spPr>
        <p:txBody>
          <a:bodyPr wrap="square">
            <a:spAutoFit/>
          </a:bodyPr>
          <a:lstStyle/>
          <a:p>
            <a:pPr marL="0" lvl="1" algn="ctr"/>
            <a:r>
              <a:rPr lang="en-US" b="1" i="1" dirty="0"/>
              <a:t>Central veins </a:t>
            </a:r>
            <a:r>
              <a:rPr lang="en-US" b="1" i="1" dirty="0" smtClean="0"/>
              <a:t>are dilated </a:t>
            </a:r>
            <a:r>
              <a:rPr lang="en-US" b="1" i="1" dirty="0"/>
              <a:t>and </a:t>
            </a:r>
            <a:r>
              <a:rPr lang="en-US" b="1" i="1" dirty="0" smtClean="0"/>
              <a:t>congested surrounded by necrotic hepatocytes (called </a:t>
            </a:r>
            <a:r>
              <a:rPr lang="en-US" altLang="en-US" b="1" i="1" dirty="0" err="1" smtClean="0"/>
              <a:t>centrilobular</a:t>
            </a:r>
            <a:r>
              <a:rPr lang="en-US" altLang="en-US" b="1" i="1" dirty="0" smtClean="0"/>
              <a:t> necrosis) with associated hemorrhage </a:t>
            </a:r>
            <a:r>
              <a:rPr lang="en-US" altLang="en-US" b="1" i="1" dirty="0"/>
              <a:t>and hemosiderin-laden macrophages. In long-standing cases these areas are replaced by </a:t>
            </a:r>
            <a:r>
              <a:rPr lang="en-US" altLang="en-US" b="1" i="1" dirty="0" smtClean="0"/>
              <a:t>fibrosis. This type of fibrosis is </a:t>
            </a:r>
            <a:r>
              <a:rPr lang="en-US" altLang="en-US" b="1" i="1" dirty="0"/>
              <a:t>called hepatic fibrosis or cardiac cirrhosis. </a:t>
            </a:r>
          </a:p>
          <a:p>
            <a:pPr algn="ctr"/>
            <a:endParaRPr lang="en-US" sz="2000" b="1" i="1" dirty="0">
              <a:latin typeface="+mj-lt"/>
            </a:endParaRPr>
          </a:p>
        </p:txBody>
      </p:sp>
      <p:sp>
        <p:nvSpPr>
          <p:cNvPr id="8" name="Rounded Rectangle 7"/>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Aharoni" pitchFamily="2" charset="-79"/>
                <a:cs typeface="Aharoni" pitchFamily="2" charset="-79"/>
              </a:rPr>
              <a:t>Chronic Congestion of the Liver - LPF</a:t>
            </a: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200000"/>
                    </a14:imgEffect>
                    <a14:imgEffect>
                      <a14:brightnessContrast contrast="-20000"/>
                    </a14:imgEffect>
                  </a14:imgLayer>
                </a14:imgProps>
              </a:ext>
            </a:extLst>
          </a:blip>
          <a:stretch>
            <a:fillRect/>
          </a:stretch>
        </p:blipFill>
        <p:spPr>
          <a:xfrm>
            <a:off x="-32" y="765274"/>
            <a:ext cx="5292080" cy="3972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stretch>
            <a:fillRect/>
          </a:stretch>
        </p:blipFill>
        <p:spPr>
          <a:xfrm>
            <a:off x="5264406" y="2758502"/>
            <a:ext cx="3810042" cy="2422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6803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50576" y="4357694"/>
            <a:ext cx="6264696" cy="136815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1" u="none" strike="noStrike" kern="1200" cap="none" spc="0" normalizeH="0" baseline="0" noProof="0" dirty="0">
                <a:ln>
                  <a:noFill/>
                </a:ln>
                <a:solidFill>
                  <a:srgbClr val="99FF33"/>
                </a:solidFill>
                <a:effectLst/>
                <a:uLnTx/>
                <a:uFillTx/>
                <a:latin typeface="Aharoni" pitchFamily="2" charset="-79"/>
                <a:cs typeface="Aharoni" pitchFamily="2" charset="-79"/>
              </a:rPr>
              <a:t> </a:t>
            </a:r>
            <a:r>
              <a:rPr lang="en-US" sz="3600" i="1" dirty="0">
                <a:solidFill>
                  <a:srgbClr val="99FF33"/>
                </a:solidFill>
                <a:latin typeface="Aharoni" pitchFamily="2" charset="-79"/>
                <a:cs typeface="Aharoni" pitchFamily="2" charset="-79"/>
              </a:rPr>
              <a:t> </a:t>
            </a:r>
            <a:endParaRPr kumimoji="0" lang="en-US" sz="3600" b="1" i="1" u="none" strike="noStrike" kern="1200" cap="none" spc="0" normalizeH="0" baseline="0" noProof="0" dirty="0">
              <a:ln>
                <a:noFill/>
              </a:ln>
              <a:solidFill>
                <a:srgbClr val="99FF33"/>
              </a:solidFill>
              <a:effectLst/>
              <a:uLnTx/>
              <a:uFillTx/>
              <a:latin typeface="Aharoni" pitchFamily="2" charset="-79"/>
              <a:cs typeface="Aharoni" pitchFamily="2" charset="-79"/>
            </a:endParaRPr>
          </a:p>
        </p:txBody>
      </p:sp>
      <p:sp>
        <p:nvSpPr>
          <p:cNvPr id="5" name="Rectangle 4"/>
          <p:cNvSpPr/>
          <p:nvPr/>
        </p:nvSpPr>
        <p:spPr>
          <a:xfrm>
            <a:off x="251520" y="1772816"/>
            <a:ext cx="8640960" cy="1311128"/>
          </a:xfrm>
          <a:prstGeom prst="rect">
            <a:avLst/>
          </a:prstGeom>
        </p:spPr>
        <p:txBody>
          <a:bodyPr wrap="square">
            <a:spAutoFit/>
          </a:bodyPr>
          <a:lstStyle/>
          <a:p>
            <a:pPr lvl="0" algn="ctr">
              <a:spcBef>
                <a:spcPct val="20000"/>
              </a:spcBef>
              <a:defRPr/>
            </a:pPr>
            <a:r>
              <a:rPr lang="en-US" sz="3600" dirty="0">
                <a:solidFill>
                  <a:srgbClr val="FFC000"/>
                </a:solidFill>
                <a:latin typeface="Aharoni" pitchFamily="2" charset="-79"/>
                <a:cs typeface="Aharoni" pitchFamily="2" charset="-79"/>
              </a:rPr>
              <a:t>Chronic venous congestion of the </a:t>
            </a:r>
            <a:r>
              <a:rPr lang="en-US" sz="3600" dirty="0" smtClean="0">
                <a:solidFill>
                  <a:srgbClr val="FFC000"/>
                </a:solidFill>
                <a:latin typeface="Aharoni" pitchFamily="2" charset="-79"/>
                <a:cs typeface="Aharoni" pitchFamily="2" charset="-79"/>
              </a:rPr>
              <a:t>lung</a:t>
            </a:r>
            <a:r>
              <a:rPr lang="en-US" sz="3600" b="1" dirty="0" smtClean="0">
                <a:solidFill>
                  <a:srgbClr val="FFC000"/>
                </a:solidFill>
                <a:latin typeface="Aharoni" pitchFamily="2" charset="-79"/>
                <a:cs typeface="Aharoni" pitchFamily="2" charset="-79"/>
              </a:rPr>
              <a:t> </a:t>
            </a:r>
          </a:p>
          <a:p>
            <a:pPr lvl="0" algn="ctr">
              <a:spcBef>
                <a:spcPct val="20000"/>
              </a:spcBef>
              <a:defRPr/>
            </a:pPr>
            <a:r>
              <a:rPr lang="en-US" sz="3600" b="1" dirty="0">
                <a:solidFill>
                  <a:srgbClr val="FFC000"/>
                </a:solidFill>
                <a:latin typeface="Aharoni" pitchFamily="2" charset="-79"/>
                <a:cs typeface="Aharoni" pitchFamily="2" charset="-79"/>
              </a:rPr>
              <a:t>(</a:t>
            </a:r>
            <a:r>
              <a:rPr lang="en-US" sz="3600" b="1" dirty="0" smtClean="0">
                <a:solidFill>
                  <a:srgbClr val="FFC000"/>
                </a:solidFill>
                <a:latin typeface="Aharoni" pitchFamily="2" charset="-79"/>
                <a:cs typeface="Aharoni" pitchFamily="2" charset="-79"/>
              </a:rPr>
              <a:t>seen in left</a:t>
            </a:r>
            <a:r>
              <a:rPr lang="en-US" sz="3600" b="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 sided heart failure)</a:t>
            </a:r>
            <a:endParaRPr lang="en-US" sz="3600"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8" name="Rectangle 7"/>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extLst>
      <p:ext uri="{BB962C8B-B14F-4D97-AF65-F5344CB8AC3E}">
        <p14:creationId xmlns:p14="http://schemas.microsoft.com/office/powerpoint/2010/main" val="34581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 y="5556609"/>
            <a:ext cx="9144032" cy="1015663"/>
          </a:xfrm>
          <a:prstGeom prst="rect">
            <a:avLst/>
          </a:prstGeom>
        </p:spPr>
        <p:txBody>
          <a:bodyPr wrap="square">
            <a:spAutoFit/>
          </a:bodyPr>
          <a:lstStyle/>
          <a:p>
            <a:pPr algn="ctr"/>
            <a:r>
              <a:rPr lang="en-US" sz="2000" b="1" i="1" dirty="0" smtClean="0"/>
              <a:t>The lungs are enlarged, heavy, </a:t>
            </a:r>
            <a:r>
              <a:rPr lang="en-US" sz="2000" b="1" i="1" dirty="0"/>
              <a:t>distended and red. The reddish coloration of the tissue is due to congestion. Some normal pink lung tissue is seen at the edges of the lungs (arrows)</a:t>
            </a:r>
            <a:r>
              <a:rPr lang="en-US" altLang="en-US" sz="2000" b="1" i="1" dirty="0"/>
              <a:t> The cut </a:t>
            </a:r>
            <a:r>
              <a:rPr lang="en-US" altLang="en-US" sz="2000" b="1" i="1" dirty="0" smtClean="0"/>
              <a:t>surface is </a:t>
            </a:r>
            <a:r>
              <a:rPr lang="en-US" altLang="en-US" sz="2000" b="1" i="1" dirty="0"/>
              <a:t>hemorrhagic and </a:t>
            </a:r>
            <a:r>
              <a:rPr lang="en-US" altLang="en-US" sz="2000" b="1" i="1" dirty="0" smtClean="0"/>
              <a:t>wet and frothy blood oozes on squeezing.</a:t>
            </a:r>
            <a:endParaRPr lang="en-US" sz="2000" b="1" i="1" dirty="0"/>
          </a:p>
        </p:txBody>
      </p:sp>
      <p:pic>
        <p:nvPicPr>
          <p:cNvPr id="164866" name="Picture 2" descr="http://peir2.path.uab.edu/scripts/acdis.dll?cmd=see&amp;fp=/dbih/peir2/00025294.tif&amp;fmt=jpg&amp;q=50&amp;h=450"/>
          <p:cNvPicPr>
            <a:picLocks noChangeAspect="1" noChangeArrowheads="1"/>
          </p:cNvPicPr>
          <p:nvPr/>
        </p:nvPicPr>
        <p:blipFill>
          <a:blip r:embed="rId3" cstate="print"/>
          <a:srcRect/>
          <a:stretch>
            <a:fillRect/>
          </a:stretch>
        </p:blipFill>
        <p:spPr bwMode="auto">
          <a:xfrm>
            <a:off x="1115616" y="1143014"/>
            <a:ext cx="7171160" cy="4286250"/>
          </a:xfrm>
          <a:prstGeom prst="rect">
            <a:avLst/>
          </a:prstGeom>
          <a:noFill/>
          <a:ln w="28575">
            <a:solidFill>
              <a:schemeClr val="tx1"/>
            </a:solidFill>
          </a:ln>
        </p:spPr>
      </p:pic>
      <p:sp>
        <p:nvSpPr>
          <p:cNvPr id="7" name="Rounded Rectangle 6"/>
          <p:cNvSpPr/>
          <p:nvPr/>
        </p:nvSpPr>
        <p:spPr>
          <a:xfrm>
            <a:off x="928662" y="260648"/>
            <a:ext cx="7500990"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Franklin Gothic Demi" pitchFamily="34" charset="0"/>
              </a:rPr>
              <a:t>Chronic venous congestion of the lung - Gross</a:t>
            </a:r>
            <a:endParaRPr lang="en-US" sz="28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extLst>
      <p:ext uri="{BB962C8B-B14F-4D97-AF65-F5344CB8AC3E}">
        <p14:creationId xmlns:p14="http://schemas.microsoft.com/office/powerpoint/2010/main" val="1651919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Mr. Amer Shafie\Desktop\1cardiovascular block\chronic venous congestion of the lung 3.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saturation sat="66000"/>
                    </a14:imgEffect>
                    <a14:imgEffect>
                      <a14:brightnessContrast bright="20000" contrast="20000"/>
                    </a14:imgEffect>
                  </a14:imgLayer>
                </a14:imgProps>
              </a:ext>
            </a:extLst>
          </a:blip>
          <a:srcRect/>
          <a:stretch>
            <a:fillRect/>
          </a:stretch>
        </p:blipFill>
        <p:spPr bwMode="auto">
          <a:xfrm>
            <a:off x="0" y="979588"/>
            <a:ext cx="6086685" cy="3959300"/>
          </a:xfrm>
          <a:prstGeom prst="rect">
            <a:avLst/>
          </a:prstGeom>
          <a:noFill/>
          <a:ln w="28575">
            <a:solidFill>
              <a:schemeClr val="tx1"/>
            </a:solidFill>
          </a:ln>
        </p:spPr>
      </p:pic>
      <p:sp>
        <p:nvSpPr>
          <p:cNvPr id="6" name="Rectangle 5"/>
          <p:cNvSpPr/>
          <p:nvPr/>
        </p:nvSpPr>
        <p:spPr>
          <a:xfrm>
            <a:off x="179512" y="5290628"/>
            <a:ext cx="8820472" cy="1631216"/>
          </a:xfrm>
          <a:prstGeom prst="rect">
            <a:avLst/>
          </a:prstGeom>
        </p:spPr>
        <p:txBody>
          <a:bodyPr wrap="square">
            <a:spAutoFit/>
          </a:bodyPr>
          <a:lstStyle/>
          <a:p>
            <a:pPr marL="534988" indent="-534988" algn="ctr"/>
            <a:r>
              <a:rPr lang="en-US" sz="2000" b="1" i="1" dirty="0"/>
              <a:t>The alveolar walls are thickened by dilated and engorged </a:t>
            </a:r>
            <a:r>
              <a:rPr lang="en-US" sz="2000" b="1" i="1" dirty="0" smtClean="0"/>
              <a:t>capillaries and edema fluid</a:t>
            </a:r>
            <a:r>
              <a:rPr lang="en-US" altLang="en-US" sz="2000" b="1" i="1" dirty="0" smtClean="0"/>
              <a:t>.</a:t>
            </a:r>
            <a:r>
              <a:rPr lang="en-US" sz="2000" b="1" i="1" dirty="0"/>
              <a:t> The alveoli </a:t>
            </a:r>
            <a:r>
              <a:rPr lang="en-US" sz="2000" b="1" i="1" dirty="0" smtClean="0"/>
              <a:t> are filled with edematous </a:t>
            </a:r>
            <a:r>
              <a:rPr lang="en-US" sz="2000" b="1" i="1" dirty="0"/>
              <a:t>fluid, red blood cells and </a:t>
            </a:r>
            <a:r>
              <a:rPr lang="en-US" sz="2000" b="1" i="1" dirty="0" smtClean="0"/>
              <a:t>many </a:t>
            </a:r>
            <a:r>
              <a:rPr lang="en-US" sz="2000" b="1" i="1" dirty="0"/>
              <a:t>alveolar macrophages </a:t>
            </a:r>
            <a:r>
              <a:rPr lang="en-US" sz="2000" b="1" i="1" dirty="0" smtClean="0"/>
              <a:t>which </a:t>
            </a:r>
            <a:r>
              <a:rPr lang="en-US" sz="2000" b="1" i="1" dirty="0"/>
              <a:t>are filled with </a:t>
            </a:r>
            <a:r>
              <a:rPr lang="en-US" sz="2000" b="1" i="1" dirty="0" smtClean="0"/>
              <a:t>hemosiderin </a:t>
            </a:r>
            <a:r>
              <a:rPr lang="en-US" sz="2000" b="1" i="1" dirty="0"/>
              <a:t>pigment derived from red cells </a:t>
            </a:r>
            <a:r>
              <a:rPr lang="en-US" sz="2000" b="1" i="1" dirty="0" smtClean="0"/>
              <a:t>breakdown. These alveolar macrophages are called heart </a:t>
            </a:r>
            <a:r>
              <a:rPr lang="en-US" sz="2000" b="1" i="1" dirty="0"/>
              <a:t>failure </a:t>
            </a:r>
            <a:r>
              <a:rPr lang="en-US" sz="2000" b="1" i="1" dirty="0" smtClean="0"/>
              <a:t>cells.</a:t>
            </a:r>
            <a:r>
              <a:rPr lang="en-US" sz="2000" b="1" i="1" dirty="0"/>
              <a:t> </a:t>
            </a:r>
            <a:r>
              <a:rPr lang="en-US" altLang="en-US" sz="2000" b="1" i="1" dirty="0" smtClean="0"/>
              <a:t>With time t</a:t>
            </a:r>
            <a:r>
              <a:rPr lang="en-US" altLang="en-US" sz="2000" b="1" i="1" dirty="0" smtClean="0"/>
              <a:t>he alveolar </a:t>
            </a:r>
            <a:r>
              <a:rPr lang="en-US" altLang="en-US" sz="2000" b="1" i="1" dirty="0"/>
              <a:t>septa </a:t>
            </a:r>
            <a:r>
              <a:rPr lang="en-US" altLang="en-US" sz="2000" b="1" i="1" dirty="0" smtClean="0"/>
              <a:t>become </a:t>
            </a:r>
            <a:r>
              <a:rPr lang="en-US" altLang="en-US" sz="2000" b="1" i="1" dirty="0" err="1" smtClean="0"/>
              <a:t>fibrosed</a:t>
            </a:r>
            <a:r>
              <a:rPr lang="en-US" altLang="en-US" sz="2000" dirty="0" smtClean="0"/>
              <a:t>.</a:t>
            </a:r>
            <a:endParaRPr lang="en-US" altLang="en-US" sz="2000" dirty="0"/>
          </a:p>
        </p:txBody>
      </p:sp>
      <p:sp>
        <p:nvSpPr>
          <p:cNvPr id="7" name="Rounded Rectangle 6"/>
          <p:cNvSpPr/>
          <p:nvPr/>
        </p:nvSpPr>
        <p:spPr>
          <a:xfrm>
            <a:off x="785786" y="260648"/>
            <a:ext cx="757242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Franklin Gothic Demi" pitchFamily="34" charset="0"/>
              </a:rPr>
              <a:t>Chronic venous congestion of the lung - LPF</a:t>
            </a:r>
            <a:endParaRPr lang="en-US" sz="28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a:extLst>
              <a:ext uri="{FF2B5EF4-FFF2-40B4-BE49-F238E27FC236}">
                <a16:creationId xmlns:a16="http://schemas.microsoft.com/office/drawing/2014/main" id="{C0606438-6D5C-45ED-84C9-19C506DE212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5023419" y="2881131"/>
            <a:ext cx="4120613" cy="2411299"/>
          </a:xfrm>
          <a:prstGeom prst="rect">
            <a:avLst/>
          </a:prstGeom>
        </p:spPr>
      </p:pic>
    </p:spTree>
    <p:extLst>
      <p:ext uri="{BB962C8B-B14F-4D97-AF65-F5344CB8AC3E}">
        <p14:creationId xmlns:p14="http://schemas.microsoft.com/office/powerpoint/2010/main" val="1295875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28662" y="260648"/>
            <a:ext cx="721523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bg1"/>
                </a:solidFill>
                <a:latin typeface="Franklin Gothic Demi" pitchFamily="34" charset="0"/>
              </a:rPr>
              <a:t>Chronic venous congestion of the lung - LPF</a:t>
            </a:r>
            <a:endParaRPr lang="en-US" sz="2800" dirty="0">
              <a:solidFill>
                <a:schemeClr val="bg1"/>
              </a:solidFill>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a:extLst>
              <a:ext uri="{FF2B5EF4-FFF2-40B4-BE49-F238E27FC236}">
                <a16:creationId xmlns:a16="http://schemas.microsoft.com/office/drawing/2014/main" id="{0040227E-71D9-4B87-9B80-DA134901D1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40000"/>
                    </a14:imgEffect>
                  </a14:imgLayer>
                </a14:imgProps>
              </a:ext>
            </a:extLst>
          </a:blip>
          <a:stretch>
            <a:fillRect/>
          </a:stretch>
        </p:blipFill>
        <p:spPr>
          <a:xfrm>
            <a:off x="1153757" y="1018764"/>
            <a:ext cx="6821689" cy="4777381"/>
          </a:xfrm>
          <a:prstGeom prst="rect">
            <a:avLst/>
          </a:prstGeom>
        </p:spPr>
      </p:pic>
    </p:spTree>
    <p:extLst>
      <p:ext uri="{BB962C8B-B14F-4D97-AF65-F5344CB8AC3E}">
        <p14:creationId xmlns:p14="http://schemas.microsoft.com/office/powerpoint/2010/main" val="1840385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5589240"/>
            <a:ext cx="7416824" cy="1015663"/>
          </a:xfrm>
          <a:prstGeom prst="rect">
            <a:avLst/>
          </a:prstGeom>
        </p:spPr>
        <p:txBody>
          <a:bodyPr wrap="square">
            <a:spAutoFit/>
          </a:bodyPr>
          <a:lstStyle/>
          <a:p>
            <a:pPr marL="534988" indent="-534988" algn="ctr"/>
            <a:r>
              <a:rPr lang="en-US" sz="2000" b="1" i="1" dirty="0">
                <a:latin typeface="+mj-lt"/>
              </a:rPr>
              <a:t>The alveoli contain edematous fluid, red blood cells and large alveolar macrophages (heart failure cells), which are filled with haemosiderin pigment derived from red cells breakdown.</a:t>
            </a:r>
          </a:p>
        </p:txBody>
      </p:sp>
      <p:sp>
        <p:nvSpPr>
          <p:cNvPr id="6" name="Rounded Rectangle 5"/>
          <p:cNvSpPr/>
          <p:nvPr/>
        </p:nvSpPr>
        <p:spPr>
          <a:xfrm>
            <a:off x="857224" y="260648"/>
            <a:ext cx="7500990"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bg1"/>
                </a:solidFill>
                <a:latin typeface="Franklin Gothic Demi" pitchFamily="34" charset="0"/>
              </a:rPr>
              <a:t>Chronic venous congestion of the lung - HPF</a:t>
            </a:r>
            <a:endParaRPr lang="en-US" sz="2800" dirty="0">
              <a:solidFill>
                <a:schemeClr val="bg1"/>
              </a:solidFill>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a:extLst>
              <a:ext uri="{FF2B5EF4-FFF2-40B4-BE49-F238E27FC236}">
                <a16:creationId xmlns:a16="http://schemas.microsoft.com/office/drawing/2014/main" id="{818203FB-1789-4820-BAFD-789E69D91F82}"/>
              </a:ext>
            </a:extLst>
          </p:cNvPr>
          <p:cNvPicPr>
            <a:picLocks noChangeAspect="1"/>
          </p:cNvPicPr>
          <p:nvPr/>
        </p:nvPicPr>
        <p:blipFill>
          <a:blip r:embed="rId2"/>
          <a:stretch>
            <a:fillRect/>
          </a:stretch>
        </p:blipFill>
        <p:spPr>
          <a:xfrm>
            <a:off x="1511660" y="996131"/>
            <a:ext cx="6120680" cy="4593109"/>
          </a:xfrm>
          <a:prstGeom prst="rect">
            <a:avLst/>
          </a:prstGeom>
        </p:spPr>
      </p:pic>
    </p:spTree>
    <p:extLst>
      <p:ext uri="{BB962C8B-B14F-4D97-AF65-F5344CB8AC3E}">
        <p14:creationId xmlns:p14="http://schemas.microsoft.com/office/powerpoint/2010/main" val="4080314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47664" y="2420888"/>
            <a:ext cx="6477000" cy="1828800"/>
          </a:xfrm>
        </p:spPr>
        <p:txBody>
          <a:bodyPr/>
          <a:lstStyle/>
          <a:p>
            <a:r>
              <a:rPr lang="en-US" dirty="0" smtClean="0"/>
              <a:t>Blood vessels in Hypertension</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25529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62714" y="4467586"/>
            <a:ext cx="5524128" cy="1390306"/>
          </a:xfrm>
        </p:spPr>
        <p:txBody>
          <a:bodyPr>
            <a:normAutofit/>
          </a:bodyPr>
          <a:lstStyle/>
          <a:p>
            <a:pPr algn="ctr"/>
            <a:r>
              <a:rPr lang="en-US" sz="4000" i="1" dirty="0">
                <a:solidFill>
                  <a:schemeClr val="accent2">
                    <a:lumMod val="60000"/>
                    <a:lumOff val="40000"/>
                  </a:schemeClr>
                </a:solidFill>
                <a:latin typeface="Aharoni" pitchFamily="2" charset="-79"/>
                <a:cs typeface="Aharoni" pitchFamily="2" charset="-79"/>
              </a:rPr>
              <a:t>Normal anatomy and histology </a:t>
            </a: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98E50-8FEF-48DA-BE3A-E0EDE3F41FC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F1521C3-B38C-4BF3-9643-A9A7A75AEFD6}"/>
              </a:ext>
            </a:extLst>
          </p:cNvPr>
          <p:cNvPicPr>
            <a:picLocks noGrp="1" noChangeAspect="1"/>
          </p:cNvPicPr>
          <p:nvPr>
            <p:ph sz="quarter" idx="1"/>
          </p:nvPr>
        </p:nvPicPr>
        <p:blipFill>
          <a:blip r:embed="rId2"/>
          <a:stretch>
            <a:fillRect/>
          </a:stretch>
        </p:blipFill>
        <p:spPr>
          <a:xfrm>
            <a:off x="448871" y="2492896"/>
            <a:ext cx="8317177" cy="3431654"/>
          </a:xfrm>
          <a:prstGeom prst="rect">
            <a:avLst/>
          </a:prstGeom>
        </p:spPr>
      </p:pic>
    </p:spTree>
    <p:extLst>
      <p:ext uri="{BB962C8B-B14F-4D97-AF65-F5344CB8AC3E}">
        <p14:creationId xmlns:p14="http://schemas.microsoft.com/office/powerpoint/2010/main" val="1663564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4226" y="5417929"/>
            <a:ext cx="7776864" cy="1323439"/>
          </a:xfrm>
          <a:prstGeom prst="rect">
            <a:avLst/>
          </a:prstGeom>
        </p:spPr>
        <p:txBody>
          <a:bodyPr wrap="square">
            <a:spAutoFit/>
          </a:bodyPr>
          <a:lstStyle/>
          <a:p>
            <a:pPr algn="ctr"/>
            <a:r>
              <a:rPr lang="en-US" sz="2000" b="1" i="1" dirty="0">
                <a:solidFill>
                  <a:srgbClr val="0000FF"/>
                </a:solidFill>
              </a:rPr>
              <a:t>Hyaline </a:t>
            </a:r>
            <a:r>
              <a:rPr lang="en-US" sz="2000" b="1" i="1" dirty="0" smtClean="0">
                <a:solidFill>
                  <a:srgbClr val="0000FF"/>
                </a:solidFill>
              </a:rPr>
              <a:t>arteriolosclerosis (</a:t>
            </a:r>
            <a:r>
              <a:rPr lang="en-US" sz="2000" b="1" i="1" dirty="0" smtClean="0">
                <a:solidFill>
                  <a:srgbClr val="0000FF"/>
                </a:solidFill>
              </a:rPr>
              <a:t>arterial </a:t>
            </a:r>
            <a:r>
              <a:rPr lang="en-US" sz="2000" b="1" i="1" dirty="0" err="1" smtClean="0">
                <a:solidFill>
                  <a:srgbClr val="0000FF"/>
                </a:solidFill>
              </a:rPr>
              <a:t>hyalinosis</a:t>
            </a:r>
            <a:r>
              <a:rPr lang="en-US" sz="2000" b="1" i="1" dirty="0" smtClean="0">
                <a:solidFill>
                  <a:srgbClr val="0000FF"/>
                </a:solidFill>
              </a:rPr>
              <a:t> or arteriolar </a:t>
            </a:r>
            <a:r>
              <a:rPr lang="en-US" sz="2000" b="1" i="1" dirty="0" err="1" smtClean="0">
                <a:solidFill>
                  <a:srgbClr val="0000FF"/>
                </a:solidFill>
              </a:rPr>
              <a:t>hyalinosis</a:t>
            </a:r>
            <a:r>
              <a:rPr lang="en-US" sz="2000" b="1" i="1" dirty="0" smtClean="0">
                <a:solidFill>
                  <a:srgbClr val="0000FF"/>
                </a:solidFill>
              </a:rPr>
              <a:t>): </a:t>
            </a:r>
            <a:r>
              <a:rPr lang="en-US" sz="2000" b="1" i="1" dirty="0" smtClean="0"/>
              <a:t>it is the </a:t>
            </a:r>
            <a:r>
              <a:rPr lang="en-US" sz="2000" b="1" i="1" dirty="0"/>
              <a:t>thickening of the walls of arterioles by the deposits that appear as homogeneous pink hyaline </a:t>
            </a:r>
            <a:r>
              <a:rPr lang="en-US" sz="2000" b="1" i="1" dirty="0" smtClean="0"/>
              <a:t>material.</a:t>
            </a:r>
            <a:r>
              <a:rPr lang="en-US" sz="2000" b="1" i="1" dirty="0" smtClean="0"/>
              <a:t> </a:t>
            </a:r>
            <a:r>
              <a:rPr lang="en-US" sz="2000" b="1" i="1" dirty="0"/>
              <a:t>It is commonly found in diabetics, </a:t>
            </a:r>
            <a:r>
              <a:rPr lang="en-US" sz="2000" b="1" i="1" dirty="0" err="1"/>
              <a:t>hypertensives</a:t>
            </a:r>
            <a:r>
              <a:rPr lang="en-US" sz="2000" b="1" i="1" dirty="0"/>
              <a:t> and elderly.</a:t>
            </a:r>
          </a:p>
        </p:txBody>
      </p:sp>
      <p:pic>
        <p:nvPicPr>
          <p:cNvPr id="145410" name="Picture 2" descr="cv004.jpg (20531 bytes)"/>
          <p:cNvPicPr>
            <a:picLocks noChangeAspect="1" noChangeArrowheads="1"/>
          </p:cNvPicPr>
          <p:nvPr/>
        </p:nvPicPr>
        <p:blipFill>
          <a:blip r:embed="rId2" cstate="print"/>
          <a:srcRect/>
          <a:stretch>
            <a:fillRect/>
          </a:stretch>
        </p:blipFill>
        <p:spPr bwMode="auto">
          <a:xfrm>
            <a:off x="0" y="1062143"/>
            <a:ext cx="5544616" cy="3022916"/>
          </a:xfrm>
          <a:prstGeom prst="rect">
            <a:avLst/>
          </a:prstGeom>
          <a:noFill/>
          <a:ln w="28575">
            <a:solidFill>
              <a:schemeClr val="tx1"/>
            </a:solidFill>
          </a:ln>
        </p:spPr>
      </p:pic>
      <p:sp>
        <p:nvSpPr>
          <p:cNvPr id="7" name="Rounded Rectangle 6"/>
          <p:cNvSpPr/>
          <p:nvPr/>
        </p:nvSpPr>
        <p:spPr>
          <a:xfrm>
            <a:off x="1428728" y="332656"/>
            <a:ext cx="6000792"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Hyaline arteriolosclerosis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3" name="Picture 2">
            <a:extLst>
              <a:ext uri="{FF2B5EF4-FFF2-40B4-BE49-F238E27FC236}">
                <a16:creationId xmlns:a16="http://schemas.microsoft.com/office/drawing/2014/main" id="{2AE87139-E6F1-4EB5-97D2-D870AF37CDDE}"/>
              </a:ext>
            </a:extLst>
          </p:cNvPr>
          <p:cNvPicPr>
            <a:picLocks noChangeAspect="1"/>
          </p:cNvPicPr>
          <p:nvPr/>
        </p:nvPicPr>
        <p:blipFill>
          <a:blip r:embed="rId3"/>
          <a:stretch>
            <a:fillRect/>
          </a:stretch>
        </p:blipFill>
        <p:spPr>
          <a:xfrm>
            <a:off x="5740645" y="2670936"/>
            <a:ext cx="3377750" cy="2641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5728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434" y="5043034"/>
            <a:ext cx="8136904" cy="1754326"/>
          </a:xfrm>
          <a:prstGeom prst="rect">
            <a:avLst/>
          </a:prstGeom>
        </p:spPr>
        <p:txBody>
          <a:bodyPr wrap="square">
            <a:spAutoFit/>
          </a:bodyPr>
          <a:lstStyle/>
          <a:p>
            <a:pPr lvl="3" indent="-457200" algn="ctr">
              <a:buClr>
                <a:schemeClr val="accent1">
                  <a:lumMod val="75000"/>
                </a:schemeClr>
              </a:buClr>
              <a:defRPr/>
            </a:pPr>
            <a:r>
              <a:rPr lang="en-US" b="1" i="1" dirty="0">
                <a:solidFill>
                  <a:srgbClr val="0000FF"/>
                </a:solidFill>
              </a:rPr>
              <a:t>Hyperplastic arteriolosclerosis</a:t>
            </a:r>
            <a:r>
              <a:rPr lang="en-US" b="1" i="1" dirty="0"/>
              <a:t>: </a:t>
            </a:r>
            <a:r>
              <a:rPr lang="en-US" b="1" i="1" dirty="0"/>
              <a:t>It is characterized by thickening of the </a:t>
            </a:r>
            <a:r>
              <a:rPr lang="en-US" b="1" i="1" dirty="0" smtClean="0"/>
              <a:t>arteriolar</a:t>
            </a:r>
          </a:p>
          <a:p>
            <a:pPr lvl="3" indent="-457200" algn="ctr">
              <a:buClr>
                <a:schemeClr val="accent1">
                  <a:lumMod val="75000"/>
                </a:schemeClr>
              </a:buClr>
              <a:defRPr/>
            </a:pPr>
            <a:r>
              <a:rPr lang="en-US" b="1" i="1" dirty="0" smtClean="0"/>
              <a:t>wall </a:t>
            </a:r>
            <a:r>
              <a:rPr lang="en-US" b="1" i="1" dirty="0"/>
              <a:t>due to the concentric proliferation of smooth muscle cells, giving </a:t>
            </a:r>
            <a:r>
              <a:rPr lang="en-US" b="1" i="1" dirty="0" smtClean="0"/>
              <a:t>the</a:t>
            </a:r>
          </a:p>
          <a:p>
            <a:pPr lvl="3" indent="-457200" algn="ctr">
              <a:buClr>
                <a:schemeClr val="accent1">
                  <a:lumMod val="75000"/>
                </a:schemeClr>
              </a:buClr>
              <a:defRPr/>
            </a:pPr>
            <a:r>
              <a:rPr lang="en-US" b="1" i="1" dirty="0" smtClean="0"/>
              <a:t>arterioles </a:t>
            </a:r>
            <a:r>
              <a:rPr lang="en-US" b="1" i="1" dirty="0"/>
              <a:t>an “onion skin” appearance. These changes represent an </a:t>
            </a:r>
            <a:r>
              <a:rPr lang="en-US" b="1" i="1" dirty="0" smtClean="0"/>
              <a:t>adaptive</a:t>
            </a:r>
          </a:p>
          <a:p>
            <a:pPr lvl="3" indent="-457200" algn="ctr">
              <a:buClr>
                <a:schemeClr val="accent1">
                  <a:lumMod val="75000"/>
                </a:schemeClr>
              </a:buClr>
              <a:defRPr/>
            </a:pPr>
            <a:r>
              <a:rPr lang="en-US" b="1" i="1" dirty="0" smtClean="0"/>
              <a:t>response </a:t>
            </a:r>
            <a:r>
              <a:rPr lang="en-US" b="1" i="1" dirty="0"/>
              <a:t>of arterioles to severe (“malignant”) </a:t>
            </a:r>
            <a:r>
              <a:rPr lang="en-US" b="1" i="1" dirty="0" smtClean="0"/>
              <a:t>hypertension. The </a:t>
            </a:r>
            <a:r>
              <a:rPr lang="en-US" b="1" i="1" dirty="0" smtClean="0">
                <a:solidFill>
                  <a:schemeClr val="tx1">
                    <a:lumMod val="85000"/>
                    <a:lumOff val="15000"/>
                  </a:schemeClr>
                </a:solidFill>
                <a:ea typeface="Times New Roman (Arabic)"/>
                <a:cs typeface="Arial" panose="020B0604020202020204" pitchFamily="34" charset="0"/>
              </a:rPr>
              <a:t>onion-skinning</a:t>
            </a:r>
          </a:p>
          <a:p>
            <a:pPr lvl="3" indent="-457200" algn="ctr">
              <a:buClr>
                <a:schemeClr val="accent1">
                  <a:lumMod val="75000"/>
                </a:schemeClr>
              </a:buClr>
              <a:defRPr/>
            </a:pPr>
            <a:r>
              <a:rPr lang="en-US" b="1" i="1" dirty="0" smtClean="0">
                <a:solidFill>
                  <a:schemeClr val="tx1">
                    <a:lumMod val="85000"/>
                    <a:lumOff val="15000"/>
                  </a:schemeClr>
                </a:solidFill>
                <a:ea typeface="Times New Roman (Arabic)"/>
                <a:cs typeface="Arial" panose="020B0604020202020204" pitchFamily="34" charset="0"/>
              </a:rPr>
              <a:t>causing luminal obliteration of the arteriole (arrow). </a:t>
            </a:r>
            <a:r>
              <a:rPr lang="en-US" b="1" i="1" dirty="0" smtClean="0">
                <a:solidFill>
                  <a:schemeClr val="tx1">
                    <a:lumMod val="85000"/>
                    <a:lumOff val="15000"/>
                  </a:schemeClr>
                </a:solidFill>
                <a:cs typeface="Arial" panose="020B0604020202020204" pitchFamily="34" charset="0"/>
              </a:rPr>
              <a:t>May be associated with necrotizing </a:t>
            </a:r>
            <a:r>
              <a:rPr lang="en-US" b="1" i="1" dirty="0" err="1" smtClean="0">
                <a:solidFill>
                  <a:schemeClr val="tx1">
                    <a:lumMod val="85000"/>
                    <a:lumOff val="15000"/>
                  </a:schemeClr>
                </a:solidFill>
                <a:cs typeface="Arial" panose="020B0604020202020204" pitchFamily="34" charset="0"/>
              </a:rPr>
              <a:t>arteriolitis</a:t>
            </a:r>
            <a:r>
              <a:rPr lang="en-US" b="1" i="1" dirty="0" smtClean="0">
                <a:solidFill>
                  <a:schemeClr val="tx1">
                    <a:lumMod val="85000"/>
                    <a:lumOff val="15000"/>
                  </a:schemeClr>
                </a:solidFill>
                <a:cs typeface="Arial" panose="020B0604020202020204" pitchFamily="34" charset="0"/>
              </a:rPr>
              <a:t> and </a:t>
            </a:r>
            <a:r>
              <a:rPr lang="en-US" b="1" i="1" dirty="0" err="1" smtClean="0">
                <a:solidFill>
                  <a:schemeClr val="tx1">
                    <a:lumMod val="85000"/>
                    <a:lumOff val="15000"/>
                  </a:schemeClr>
                </a:solidFill>
                <a:cs typeface="Arial" panose="020B0604020202020204" pitchFamily="34" charset="0"/>
              </a:rPr>
              <a:t>fibrinoid</a:t>
            </a:r>
            <a:r>
              <a:rPr lang="en-US" b="1" i="1" dirty="0" smtClean="0">
                <a:solidFill>
                  <a:schemeClr val="tx1">
                    <a:lumMod val="85000"/>
                    <a:lumOff val="15000"/>
                  </a:schemeClr>
                </a:solidFill>
                <a:cs typeface="Arial" panose="020B0604020202020204" pitchFamily="34" charset="0"/>
              </a:rPr>
              <a:t> necrosis of the blood vessel.</a:t>
            </a:r>
          </a:p>
        </p:txBody>
      </p:sp>
      <p:sp>
        <p:nvSpPr>
          <p:cNvPr id="7" name="Rounded Rectangle 6"/>
          <p:cNvSpPr/>
          <p:nvPr/>
        </p:nvSpPr>
        <p:spPr>
          <a:xfrm>
            <a:off x="1428728" y="260648"/>
            <a:ext cx="6572296"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Aharoni" pitchFamily="2" charset="-79"/>
                <a:cs typeface="Aharoni" pitchFamily="2" charset="-79"/>
              </a:rPr>
              <a:t>Hyperplastic arteriolosclerosis - HPF</a:t>
            </a:r>
            <a:endParaRPr lang="en-US" sz="2800" i="1" dirty="0">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a:extLst>
              <a:ext uri="{FF2B5EF4-FFF2-40B4-BE49-F238E27FC236}">
                <a16:creationId xmlns:a16="http://schemas.microsoft.com/office/drawing/2014/main" id="{EF798F74-1502-4FE1-8374-D6F904E75238}"/>
              </a:ext>
            </a:extLst>
          </p:cNvPr>
          <p:cNvPicPr>
            <a:picLocks noChangeAspect="1"/>
          </p:cNvPicPr>
          <p:nvPr/>
        </p:nvPicPr>
        <p:blipFill>
          <a:blip r:embed="rId2"/>
          <a:stretch>
            <a:fillRect/>
          </a:stretch>
        </p:blipFill>
        <p:spPr>
          <a:xfrm>
            <a:off x="2032815" y="1182528"/>
            <a:ext cx="5364121" cy="3754885"/>
          </a:xfrm>
          <a:prstGeom prst="rect">
            <a:avLst/>
          </a:prstGeom>
        </p:spPr>
      </p:pic>
      <p:cxnSp>
        <p:nvCxnSpPr>
          <p:cNvPr id="12" name="Straight Arrow Connector 11"/>
          <p:cNvCxnSpPr/>
          <p:nvPr/>
        </p:nvCxnSpPr>
        <p:spPr>
          <a:xfrm>
            <a:off x="2915816" y="2979342"/>
            <a:ext cx="1097280" cy="457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715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4436" y="4298395"/>
            <a:ext cx="3703758" cy="1938992"/>
          </a:xfrm>
          <a:prstGeom prst="rect">
            <a:avLst/>
          </a:prstGeom>
        </p:spPr>
        <p:txBody>
          <a:bodyPr wrap="square">
            <a:spAutoFit/>
          </a:bodyPr>
          <a:lstStyle/>
          <a:p>
            <a:pPr algn="ctr"/>
            <a:r>
              <a:rPr lang="en-US" sz="2000" b="1" i="1" dirty="0" smtClean="0">
                <a:solidFill>
                  <a:srgbClr val="0000FF"/>
                </a:solidFill>
              </a:rPr>
              <a:t>A. Hyaline </a:t>
            </a:r>
            <a:r>
              <a:rPr lang="en-US" sz="2000" b="1" i="1" dirty="0">
                <a:solidFill>
                  <a:srgbClr val="0000FF"/>
                </a:solidFill>
              </a:rPr>
              <a:t>arteriolosclerosis</a:t>
            </a:r>
            <a:r>
              <a:rPr lang="en-US" sz="2000" b="1" i="1" dirty="0"/>
              <a:t/>
            </a:r>
            <a:br>
              <a:rPr lang="en-US" sz="2000" b="1" i="1" dirty="0"/>
            </a:br>
            <a:r>
              <a:rPr lang="en-US" sz="2000" b="1" i="1" dirty="0"/>
              <a:t>Arteriosclerosis (hardening of the arteries) involves both small and large vessels. It is commonly found in diabetics, </a:t>
            </a:r>
            <a:r>
              <a:rPr lang="en-US" sz="2000" b="1" i="1" dirty="0" err="1"/>
              <a:t>hypertensives</a:t>
            </a:r>
            <a:r>
              <a:rPr lang="en-US" sz="2000" b="1" i="1" dirty="0"/>
              <a:t> and elderly.</a:t>
            </a:r>
          </a:p>
        </p:txBody>
      </p:sp>
      <p:sp>
        <p:nvSpPr>
          <p:cNvPr id="7" name="Rounded Rectangle 6"/>
          <p:cNvSpPr/>
          <p:nvPr/>
        </p:nvSpPr>
        <p:spPr>
          <a:xfrm>
            <a:off x="1428728" y="332656"/>
            <a:ext cx="6000792"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Hyaline arteriolosclerosis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a:extLst>
              <a:ext uri="{FF2B5EF4-FFF2-40B4-BE49-F238E27FC236}">
                <a16:creationId xmlns:a16="http://schemas.microsoft.com/office/drawing/2014/main" id="{27B546E8-2015-4EC0-9B5E-5B23E5F7CB0A}"/>
              </a:ext>
            </a:extLst>
          </p:cNvPr>
          <p:cNvPicPr>
            <a:picLocks noChangeAspect="1"/>
          </p:cNvPicPr>
          <p:nvPr/>
        </p:nvPicPr>
        <p:blipFill rotWithShape="1">
          <a:blip r:embed="rId2"/>
          <a:srcRect l="21902" t="43126" r="27951" b="10664"/>
          <a:stretch/>
        </p:blipFill>
        <p:spPr>
          <a:xfrm>
            <a:off x="826657" y="906463"/>
            <a:ext cx="7050281" cy="3212925"/>
          </a:xfrm>
          <a:prstGeom prst="rect">
            <a:avLst/>
          </a:prstGeom>
        </p:spPr>
      </p:pic>
      <p:sp>
        <p:nvSpPr>
          <p:cNvPr id="5" name="Rectangle 4"/>
          <p:cNvSpPr/>
          <p:nvPr/>
        </p:nvSpPr>
        <p:spPr>
          <a:xfrm>
            <a:off x="4322704" y="4298395"/>
            <a:ext cx="4641784" cy="2369880"/>
          </a:xfrm>
          <a:prstGeom prst="rect">
            <a:avLst/>
          </a:prstGeom>
        </p:spPr>
        <p:txBody>
          <a:bodyPr wrap="square">
            <a:spAutoFit/>
          </a:bodyPr>
          <a:lstStyle/>
          <a:p>
            <a:pPr algn="ctr"/>
            <a:r>
              <a:rPr lang="en-US" b="1" i="1" dirty="0" smtClean="0">
                <a:solidFill>
                  <a:srgbClr val="0000FF"/>
                </a:solidFill>
              </a:rPr>
              <a:t>B. Hyperplastic </a:t>
            </a:r>
            <a:r>
              <a:rPr lang="en-US" b="1" i="1" dirty="0">
                <a:solidFill>
                  <a:srgbClr val="0000FF"/>
                </a:solidFill>
              </a:rPr>
              <a:t>arteriolosclerosis</a:t>
            </a:r>
            <a:r>
              <a:rPr lang="en-US" b="1" i="1" dirty="0"/>
              <a:t>:  </a:t>
            </a:r>
            <a:r>
              <a:rPr lang="en-US" b="1" i="1" dirty="0" smtClean="0"/>
              <a:t>is </a:t>
            </a:r>
            <a:r>
              <a:rPr lang="en-US" b="1" i="1" dirty="0"/>
              <a:t>a type of small vessel </a:t>
            </a:r>
            <a:r>
              <a:rPr lang="en-US" b="1" i="1" dirty="0" smtClean="0"/>
              <a:t>arteriosclerosis,</a:t>
            </a:r>
            <a:r>
              <a:rPr lang="en-US" sz="2000" b="1" i="1" dirty="0" smtClean="0"/>
              <a:t> </a:t>
            </a:r>
            <a:r>
              <a:rPr lang="en-US" sz="2000" b="1" i="1" dirty="0"/>
              <a:t>it is ch</a:t>
            </a:r>
            <a:r>
              <a:rPr lang="en-US" b="1" i="1" dirty="0">
                <a:solidFill>
                  <a:schemeClr val="tx1">
                    <a:lumMod val="85000"/>
                    <a:lumOff val="15000"/>
                  </a:schemeClr>
                </a:solidFill>
                <a:cs typeface="Arial" panose="020B0604020202020204" pitchFamily="34" charset="0"/>
              </a:rPr>
              <a:t>aracteristic of malignant </a:t>
            </a:r>
            <a:r>
              <a:rPr lang="en-US" b="1" i="1" dirty="0" smtClean="0">
                <a:solidFill>
                  <a:schemeClr val="tx1">
                    <a:lumMod val="85000"/>
                    <a:lumOff val="15000"/>
                  </a:schemeClr>
                </a:solidFill>
                <a:cs typeface="Arial" panose="020B0604020202020204" pitchFamily="34" charset="0"/>
              </a:rPr>
              <a:t>hypertension</a:t>
            </a:r>
            <a:r>
              <a:rPr lang="en-US" b="1" i="1" dirty="0" smtClean="0"/>
              <a:t>.</a:t>
            </a:r>
            <a:r>
              <a:rPr lang="en-US" altLang="en-US" b="1" i="1" dirty="0" smtClean="0">
                <a:ea typeface="Times New Roman (Arabic)"/>
                <a:cs typeface="Arial" panose="020B0604020202020204" pitchFamily="34" charset="0"/>
              </a:rPr>
              <a:t>  The “</a:t>
            </a:r>
            <a:r>
              <a:rPr lang="en-US" altLang="en-US" b="1" i="1" dirty="0" err="1" smtClean="0">
                <a:ea typeface="Times New Roman (Arabic)"/>
                <a:cs typeface="Arial" panose="020B0604020202020204" pitchFamily="34" charset="0"/>
              </a:rPr>
              <a:t>onionskinning</a:t>
            </a:r>
            <a:r>
              <a:rPr lang="en-US" altLang="en-US" b="1" i="1" dirty="0" smtClean="0">
                <a:ea typeface="Times New Roman (Arabic)"/>
                <a:cs typeface="Arial" panose="020B0604020202020204" pitchFamily="34" charset="0"/>
              </a:rPr>
              <a:t>” is causing </a:t>
            </a:r>
            <a:r>
              <a:rPr lang="en-US" altLang="en-US" b="1" i="1" dirty="0">
                <a:ea typeface="Times New Roman (Arabic)"/>
                <a:cs typeface="Arial" panose="020B0604020202020204" pitchFamily="34" charset="0"/>
              </a:rPr>
              <a:t>luminal </a:t>
            </a:r>
            <a:r>
              <a:rPr lang="en-US" altLang="en-US" b="1" i="1" dirty="0" smtClean="0">
                <a:ea typeface="Times New Roman (Arabic)"/>
                <a:cs typeface="Arial" panose="020B0604020202020204" pitchFamily="34" charset="0"/>
              </a:rPr>
              <a:t>obliteration.</a:t>
            </a:r>
            <a:r>
              <a:rPr lang="en-US" b="1" i="1" dirty="0"/>
              <a:t> </a:t>
            </a:r>
            <a:r>
              <a:rPr lang="en-US" b="1" i="1" dirty="0" smtClean="0"/>
              <a:t>Hyperplastic arteriolosclerosis is often </a:t>
            </a:r>
            <a:r>
              <a:rPr lang="en-US" b="1" i="1" dirty="0"/>
              <a:t>accompanied by </a:t>
            </a:r>
            <a:r>
              <a:rPr lang="en-US" b="1" i="1" dirty="0" err="1"/>
              <a:t>fibrinoid</a:t>
            </a:r>
            <a:r>
              <a:rPr lang="en-US" b="1" i="1" dirty="0"/>
              <a:t> necrosis of the arterial intima and </a:t>
            </a:r>
            <a:r>
              <a:rPr lang="en-US" b="1" i="1" dirty="0" smtClean="0"/>
              <a:t>media (most </a:t>
            </a:r>
            <a:r>
              <a:rPr lang="en-US" b="1" i="1" dirty="0"/>
              <a:t>prominent in the kidney and can lead to </a:t>
            </a:r>
            <a:r>
              <a:rPr lang="en-US" b="1" i="1" dirty="0" smtClean="0"/>
              <a:t>acute </a:t>
            </a:r>
            <a:r>
              <a:rPr lang="en-US" b="1" i="1" dirty="0"/>
              <a:t>kidney </a:t>
            </a:r>
            <a:r>
              <a:rPr lang="en-US" b="1" i="1" dirty="0" smtClean="0"/>
              <a:t>failure)</a:t>
            </a:r>
            <a:r>
              <a:rPr lang="en-US" dirty="0" smtClean="0"/>
              <a:t>. </a:t>
            </a:r>
            <a:endParaRPr lang="en-US" b="1" i="1" dirty="0"/>
          </a:p>
        </p:txBody>
      </p:sp>
    </p:spTree>
    <p:extLst>
      <p:ext uri="{BB962C8B-B14F-4D97-AF65-F5344CB8AC3E}">
        <p14:creationId xmlns:p14="http://schemas.microsoft.com/office/powerpoint/2010/main" val="3264247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0298" y="2214554"/>
            <a:ext cx="5500726" cy="1785950"/>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Left ventricular  </a:t>
            </a:r>
            <a:r>
              <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rPr>
              <a:t>HYPERTROPHY</a:t>
            </a:r>
          </a:p>
        </p:txBody>
      </p:sp>
      <p:sp>
        <p:nvSpPr>
          <p:cNvPr id="6" name="Rectangle 5"/>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71472" y="1142984"/>
            <a:ext cx="8262966" cy="2001190"/>
          </a:xfrm>
          <a:prstGeom prst="rect">
            <a:avLst/>
          </a:prstGeom>
          <a:noFill/>
          <a:ln w="9525">
            <a:noFill/>
            <a:miter lim="800000"/>
            <a:headEnd/>
            <a:tailEnd/>
          </a:ln>
          <a:effectLst/>
        </p:spPr>
        <p:txBody>
          <a:bodyPr wrap="square" lIns="92075" tIns="46038" rIns="92075" bIns="46038">
            <a:spAutoFit/>
          </a:bodyPr>
          <a:lstStyle/>
          <a:p>
            <a:pPr eaLnBrk="0" hangingPunct="0"/>
            <a:endParaRPr lang="en-US" sz="2400" b="1" dirty="0"/>
          </a:p>
          <a:p>
            <a:pPr eaLnBrk="0" hangingPunct="0"/>
            <a:r>
              <a:rPr lang="en-US" sz="2400" b="1" dirty="0"/>
              <a:t> </a:t>
            </a:r>
            <a:r>
              <a:rPr lang="en-US" sz="2400" b="1" dirty="0" smtClean="0"/>
              <a:t>Common causes of left </a:t>
            </a:r>
            <a:r>
              <a:rPr lang="en-US" sz="2400" b="1" dirty="0"/>
              <a:t>ventricular hypertrophy :</a:t>
            </a:r>
          </a:p>
          <a:p>
            <a:pPr lvl="1" eaLnBrk="0" hangingPunct="0">
              <a:buFontTx/>
              <a:buChar char="-"/>
            </a:pPr>
            <a:r>
              <a:rPr lang="en-US" sz="2400" b="1" dirty="0"/>
              <a:t>   </a:t>
            </a:r>
            <a:r>
              <a:rPr lang="en-US" sz="2400" b="1" dirty="0" smtClean="0"/>
              <a:t>Long standing poorly controlled systemic </a:t>
            </a:r>
            <a:r>
              <a:rPr lang="en-US" sz="2400" b="1" dirty="0"/>
              <a:t>hypertension</a:t>
            </a:r>
          </a:p>
          <a:p>
            <a:pPr lvl="1" eaLnBrk="0" hangingPunct="0">
              <a:buFontTx/>
              <a:buChar char="-"/>
            </a:pPr>
            <a:r>
              <a:rPr lang="en-US" sz="2400" b="1" dirty="0"/>
              <a:t>   Aortic valve stenosis</a:t>
            </a:r>
          </a:p>
          <a:p>
            <a:pPr eaLnBrk="0" hangingPunct="0"/>
            <a:endParaRPr lang="en-US" sz="2800" b="0" dirty="0"/>
          </a:p>
        </p:txBody>
      </p:sp>
      <p:sp>
        <p:nvSpPr>
          <p:cNvPr id="6" name="مستطيل مستدير الزوايا 5"/>
          <p:cNvSpPr/>
          <p:nvPr/>
        </p:nvSpPr>
        <p:spPr>
          <a:xfrm>
            <a:off x="1071538" y="357166"/>
            <a:ext cx="6858048" cy="64294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2800" b="1" i="1" dirty="0">
              <a:effectLst>
                <a:outerShdw blurRad="38100" dist="38100" dir="2700000" algn="tl">
                  <a:srgbClr val="000000">
                    <a:alpha val="43137"/>
                  </a:srgbClr>
                </a:outerShdw>
              </a:effectLst>
              <a:latin typeface="Century Gothic" pitchFamily="34" charset="0"/>
            </a:endParaRPr>
          </a:p>
          <a:p>
            <a:pPr algn="ctr"/>
            <a:r>
              <a:rPr lang="en-US" sz="2800" b="1" i="1" dirty="0">
                <a:effectLst>
                  <a:outerShdw blurRad="38100" dist="38100" dir="2700000" algn="tl">
                    <a:srgbClr val="000000">
                      <a:alpha val="43137"/>
                    </a:srgbClr>
                  </a:outerShdw>
                </a:effectLst>
                <a:latin typeface="Century Gothic" pitchFamily="34" charset="0"/>
              </a:rPr>
              <a:t>Causes of ventricular hypertrophy</a:t>
            </a:r>
          </a:p>
          <a:p>
            <a:pPr algn="ctr"/>
            <a:endParaRPr lang="ar-SA" sz="2800" i="1" dirty="0">
              <a:effectLst>
                <a:outerShdw blurRad="38100" dist="38100" dir="2700000" algn="tl">
                  <a:srgbClr val="000000">
                    <a:alpha val="43137"/>
                  </a:srgbClr>
                </a:outerShdw>
              </a:effectLst>
              <a:latin typeface="Century Gothic" pitchFamily="34"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p:cNvPicPr>
            <a:picLocks noChangeAspect="1"/>
          </p:cNvPicPr>
          <p:nvPr/>
        </p:nvPicPr>
        <p:blipFill>
          <a:blip r:embed="rId2"/>
          <a:stretch>
            <a:fillRect/>
          </a:stretch>
        </p:blipFill>
        <p:spPr>
          <a:xfrm>
            <a:off x="1547664" y="2909765"/>
            <a:ext cx="5544616" cy="359486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0692" y="5391709"/>
            <a:ext cx="7960398" cy="1323439"/>
          </a:xfrm>
          <a:prstGeom prst="rect">
            <a:avLst/>
          </a:prstGeom>
        </p:spPr>
        <p:txBody>
          <a:bodyPr wrap="square">
            <a:spAutoFit/>
          </a:bodyPr>
          <a:lstStyle/>
          <a:p>
            <a:pPr algn="ctr"/>
            <a:r>
              <a:rPr lang="en-US" sz="2000" b="1" i="1" dirty="0"/>
              <a:t>Heart from a hypertensive patient.  The left </a:t>
            </a:r>
            <a:r>
              <a:rPr lang="en-US" sz="2000" b="1" i="1" dirty="0" smtClean="0"/>
              <a:t>ventricle wall </a:t>
            </a:r>
            <a:r>
              <a:rPr lang="en-US" sz="2000" b="1" i="1" dirty="0"/>
              <a:t>is very </a:t>
            </a:r>
            <a:r>
              <a:rPr lang="en-US" sz="2000" b="1" i="1" dirty="0" smtClean="0"/>
              <a:t>thick.</a:t>
            </a:r>
            <a:r>
              <a:rPr lang="en-US" sz="2000" b="1" i="1" dirty="0"/>
              <a:t>  However the rest of the heart is fairly normal in size as is typical for hypertensive heart disease. The hypertension creates a greater pressure</a:t>
            </a:r>
          </a:p>
          <a:p>
            <a:pPr algn="ctr"/>
            <a:r>
              <a:rPr lang="en-US" sz="2000" b="1" i="1" dirty="0"/>
              <a:t> load on </a:t>
            </a:r>
            <a:r>
              <a:rPr lang="en-US" sz="2000" b="1" i="1" dirty="0" smtClean="0"/>
              <a:t>the left side of the </a:t>
            </a:r>
            <a:r>
              <a:rPr lang="en-US" sz="2000" b="1" i="1" dirty="0"/>
              <a:t>heart to induce the hypertrophy</a:t>
            </a:r>
          </a:p>
        </p:txBody>
      </p:sp>
      <p:sp>
        <p:nvSpPr>
          <p:cNvPr id="5" name="مستطيل مستدير الزوايا 4"/>
          <p:cNvSpPr/>
          <p:nvPr/>
        </p:nvSpPr>
        <p:spPr>
          <a:xfrm>
            <a:off x="2107389" y="135241"/>
            <a:ext cx="6572296"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a:solidFill>
                  <a:schemeClr val="bg1"/>
                </a:solidFill>
                <a:effectLst>
                  <a:outerShdw blurRad="38100" dist="38100" dir="2700000" algn="tl">
                    <a:srgbClr val="000000">
                      <a:alpha val="43137"/>
                    </a:srgbClr>
                  </a:outerShdw>
                </a:effectLst>
                <a:latin typeface="Century Gothic" pitchFamily="34" charset="0"/>
              </a:rPr>
              <a:t>Left ventricular hypertrophy - Gross</a:t>
            </a:r>
            <a:endParaRPr lang="ar-SA" sz="28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p:cNvPicPr>
            <a:picLocks noChangeAspect="1"/>
          </p:cNvPicPr>
          <p:nvPr/>
        </p:nvPicPr>
        <p:blipFill>
          <a:blip r:embed="rId2"/>
          <a:stretch>
            <a:fillRect/>
          </a:stretch>
        </p:blipFill>
        <p:spPr>
          <a:xfrm>
            <a:off x="4847536" y="696497"/>
            <a:ext cx="4296464" cy="4279278"/>
          </a:xfrm>
          <a:prstGeom prst="rect">
            <a:avLst/>
          </a:prstGeom>
        </p:spPr>
      </p:pic>
      <p:pic>
        <p:nvPicPr>
          <p:cNvPr id="9" name="Picture 8"/>
          <p:cNvPicPr>
            <a:picLocks noChangeAspect="1"/>
          </p:cNvPicPr>
          <p:nvPr/>
        </p:nvPicPr>
        <p:blipFill>
          <a:blip r:embed="rId3"/>
          <a:stretch>
            <a:fillRect/>
          </a:stretch>
        </p:blipFill>
        <p:spPr>
          <a:xfrm>
            <a:off x="1296112" y="797927"/>
            <a:ext cx="3501230" cy="4177848"/>
          </a:xfrm>
          <a:prstGeom prst="rect">
            <a:avLst/>
          </a:prstGeom>
        </p:spPr>
      </p:pic>
      <p:pic>
        <p:nvPicPr>
          <p:cNvPr id="11" name="Picture 10"/>
          <p:cNvPicPr>
            <a:picLocks noChangeAspect="1"/>
          </p:cNvPicPr>
          <p:nvPr/>
        </p:nvPicPr>
        <p:blipFill rotWithShape="1">
          <a:blip r:embed="rId4"/>
          <a:srcRect l="41041"/>
          <a:stretch/>
        </p:blipFill>
        <p:spPr>
          <a:xfrm>
            <a:off x="25726" y="3428999"/>
            <a:ext cx="1784755" cy="1962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0377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250943" y="1343105"/>
            <a:ext cx="4000528" cy="4214842"/>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4821091" y="1350563"/>
            <a:ext cx="4214842" cy="4214842"/>
          </a:xfrm>
          <a:prstGeom prst="rect">
            <a:avLst/>
          </a:prstGeom>
          <a:noFill/>
          <a:ln w="12700">
            <a:noFill/>
            <a:miter lim="800000"/>
            <a:headEnd/>
            <a:tailEnd/>
          </a:ln>
        </p:spPr>
      </p:pic>
      <p:sp>
        <p:nvSpPr>
          <p:cNvPr id="23556" name="Text Box 4"/>
          <p:cNvSpPr txBox="1">
            <a:spLocks noChangeArrowheads="1"/>
          </p:cNvSpPr>
          <p:nvPr/>
        </p:nvSpPr>
        <p:spPr bwMode="auto">
          <a:xfrm>
            <a:off x="5580112" y="5761729"/>
            <a:ext cx="2484426" cy="830997"/>
          </a:xfrm>
          <a:prstGeom prst="rect">
            <a:avLst/>
          </a:prstGeom>
          <a:noFill/>
          <a:ln w="12700">
            <a:noFill/>
            <a:miter lim="800000"/>
            <a:headEnd/>
            <a:tailEnd/>
          </a:ln>
        </p:spPr>
        <p:txBody>
          <a:bodyPr wrap="square">
            <a:spAutoFit/>
          </a:bodyPr>
          <a:lstStyle/>
          <a:p>
            <a:pPr algn="ctr">
              <a:spcBef>
                <a:spcPct val="30000"/>
              </a:spcBef>
            </a:pPr>
            <a:r>
              <a:rPr lang="en-US" sz="2400" b="1" dirty="0">
                <a:solidFill>
                  <a:srgbClr val="0000FF"/>
                </a:solidFill>
              </a:rPr>
              <a:t>Left ventricular hypertrophy</a:t>
            </a:r>
          </a:p>
        </p:txBody>
      </p:sp>
      <p:sp>
        <p:nvSpPr>
          <p:cNvPr id="23557" name="Text Box 5"/>
          <p:cNvSpPr txBox="1">
            <a:spLocks noChangeArrowheads="1"/>
          </p:cNvSpPr>
          <p:nvPr/>
        </p:nvSpPr>
        <p:spPr bwMode="auto">
          <a:xfrm>
            <a:off x="929604" y="5761729"/>
            <a:ext cx="2643206" cy="461665"/>
          </a:xfrm>
          <a:prstGeom prst="rect">
            <a:avLst/>
          </a:prstGeom>
          <a:noFill/>
          <a:ln w="12700">
            <a:noFill/>
            <a:miter lim="800000"/>
            <a:headEnd/>
            <a:tailEnd/>
          </a:ln>
        </p:spPr>
        <p:txBody>
          <a:bodyPr wrap="square">
            <a:spAutoFit/>
          </a:bodyPr>
          <a:lstStyle/>
          <a:p>
            <a:pPr algn="ctr">
              <a:spcBef>
                <a:spcPct val="50000"/>
              </a:spcBef>
            </a:pPr>
            <a:r>
              <a:rPr lang="en-US" sz="2400" b="1" dirty="0">
                <a:solidFill>
                  <a:srgbClr val="0000FF"/>
                </a:solidFill>
              </a:rPr>
              <a:t>Normal ventricles</a:t>
            </a:r>
          </a:p>
        </p:txBody>
      </p:sp>
      <p:sp>
        <p:nvSpPr>
          <p:cNvPr id="8" name="مستطيل مستدير الزوايا 7"/>
          <p:cNvSpPr/>
          <p:nvPr/>
        </p:nvSpPr>
        <p:spPr>
          <a:xfrm>
            <a:off x="571472" y="214290"/>
            <a:ext cx="8072494" cy="8572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600" b="1" i="1" dirty="0">
                <a:solidFill>
                  <a:schemeClr val="bg1"/>
                </a:solidFill>
                <a:effectLst>
                  <a:outerShdw blurRad="38100" dist="38100" dir="2700000" algn="tl">
                    <a:srgbClr val="000000">
                      <a:alpha val="43137"/>
                    </a:srgbClr>
                  </a:outerShdw>
                </a:effectLst>
                <a:latin typeface="Century Gothic" pitchFamily="34" charset="0"/>
              </a:rPr>
              <a:t>Normal and hypertrophied left ventricle – </a:t>
            </a:r>
          </a:p>
          <a:p>
            <a:pPr algn="ctr"/>
            <a:r>
              <a:rPr lang="en-US" sz="2600" b="1" i="1" dirty="0">
                <a:solidFill>
                  <a:schemeClr val="bg1"/>
                </a:solidFill>
                <a:effectLst>
                  <a:outerShdw blurRad="38100" dist="38100" dir="2700000" algn="tl">
                    <a:srgbClr val="000000">
                      <a:alpha val="43137"/>
                    </a:srgbClr>
                  </a:outerShdw>
                </a:effectLst>
                <a:latin typeface="Century Gothic" pitchFamily="34" charset="0"/>
              </a:rPr>
              <a:t>cross section</a:t>
            </a:r>
            <a:endParaRPr lang="ar-SA" sz="2600" b="1" i="1" dirty="0">
              <a:solidFill>
                <a:schemeClr val="bg1"/>
              </a:solidFill>
              <a:effectLst>
                <a:outerShdw blurRad="38100" dist="38100" dir="2700000" algn="tl">
                  <a:srgbClr val="000000">
                    <a:alpha val="43137"/>
                  </a:srgbClr>
                </a:outerShdw>
              </a:effectLst>
              <a:latin typeface="Century Gothic" pitchFamily="34" charset="0"/>
            </a:endParaRPr>
          </a:p>
        </p:txBody>
      </p:sp>
      <p:cxnSp>
        <p:nvCxnSpPr>
          <p:cNvPr id="12" name="رابط مستقيم 11"/>
          <p:cNvCxnSpPr/>
          <p:nvPr/>
        </p:nvCxnSpPr>
        <p:spPr>
          <a:xfrm rot="16200000" flipH="1">
            <a:off x="1678773" y="3964773"/>
            <a:ext cx="5715016" cy="714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extLst>
      <p:ext uri="{BB962C8B-B14F-4D97-AF65-F5344CB8AC3E}">
        <p14:creationId xmlns:p14="http://schemas.microsoft.com/office/powerpoint/2010/main" val="79956405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5786" y="5155370"/>
            <a:ext cx="7715304" cy="1015663"/>
          </a:xfrm>
          <a:prstGeom prst="rect">
            <a:avLst/>
          </a:prstGeom>
        </p:spPr>
        <p:txBody>
          <a:bodyPr wrap="square">
            <a:spAutoFit/>
          </a:bodyPr>
          <a:lstStyle/>
          <a:p>
            <a:pPr algn="ctr"/>
            <a:r>
              <a:rPr lang="en-US" sz="2000" b="1" i="1" dirty="0"/>
              <a:t>This cross section view of the heart shows the left ventricle in the left of the picture. The heart is from a severe hypertensive.  The left ventricle is grossly thickened.  The myocardial fibers have undergone hypertrophy.</a:t>
            </a:r>
          </a:p>
        </p:txBody>
      </p:sp>
      <p:sp>
        <p:nvSpPr>
          <p:cNvPr id="6" name="مستطيل مستدير الزوايا 5"/>
          <p:cNvSpPr/>
          <p:nvPr/>
        </p:nvSpPr>
        <p:spPr>
          <a:xfrm>
            <a:off x="1214414" y="357166"/>
            <a:ext cx="7000924"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a:solidFill>
                  <a:schemeClr val="bg1"/>
                </a:solidFill>
                <a:effectLst>
                  <a:outerShdw blurRad="38100" dist="38100" dir="2700000" algn="tl">
                    <a:srgbClr val="000000">
                      <a:alpha val="43137"/>
                    </a:srgbClr>
                  </a:outerShdw>
                </a:effectLst>
                <a:latin typeface="Century Gothic" pitchFamily="34" charset="0"/>
              </a:rPr>
              <a:t>Left ventricular hypertrophy - Gross</a:t>
            </a:r>
            <a:endParaRPr lang="ar-SA" sz="28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p:cNvPicPr>
            <a:picLocks noChangeAspect="1"/>
          </p:cNvPicPr>
          <p:nvPr/>
        </p:nvPicPr>
        <p:blipFill>
          <a:blip r:embed="rId3"/>
          <a:stretch>
            <a:fillRect/>
          </a:stretch>
        </p:blipFill>
        <p:spPr>
          <a:xfrm>
            <a:off x="2123728" y="1005774"/>
            <a:ext cx="5472608" cy="413272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oehringer"/>
          <p:cNvPicPr>
            <a:picLocks noChangeAspect="1" noChangeArrowheads="1"/>
          </p:cNvPicPr>
          <p:nvPr/>
        </p:nvPicPr>
        <p:blipFill>
          <a:blip r:embed="rId2" cstate="print"/>
          <a:srcRect/>
          <a:stretch>
            <a:fillRect/>
          </a:stretch>
        </p:blipFill>
        <p:spPr bwMode="auto">
          <a:xfrm>
            <a:off x="285720" y="6572272"/>
            <a:ext cx="1318944" cy="285728"/>
          </a:xfrm>
          <a:prstGeom prst="rect">
            <a:avLst/>
          </a:prstGeom>
          <a:noFill/>
        </p:spPr>
      </p:pic>
      <p:sp>
        <p:nvSpPr>
          <p:cNvPr id="5" name="Title 3"/>
          <p:cNvSpPr txBox="1">
            <a:spLocks/>
          </p:cNvSpPr>
          <p:nvPr/>
        </p:nvSpPr>
        <p:spPr>
          <a:xfrm>
            <a:off x="1928794" y="3357562"/>
            <a:ext cx="7000892" cy="2286016"/>
          </a:xfrm>
          <a:prstGeom prst="rect">
            <a:avLst/>
          </a:prstGeom>
        </p:spPr>
        <p:txBody>
          <a:bodyPr vert="horz" anchor="b">
            <a:noAutofit/>
          </a:bodyPr>
          <a:lstStyle/>
          <a:p>
            <a:pPr algn="ctr" rtl="1">
              <a:spcBef>
                <a:spcPct val="0"/>
              </a:spcBef>
            </a:pPr>
            <a:r>
              <a:rPr kumimoji="0" lang="en-US" sz="4000" b="1" i="0" u="none" strike="noStrike" kern="1200" cap="small" spc="0" normalizeH="0" baseline="0" noProof="0" dirty="0">
                <a:ln>
                  <a:noFill/>
                </a:ln>
                <a:solidFill>
                  <a:schemeClr val="accent1">
                    <a:lumMod val="75000"/>
                  </a:schemeClr>
                </a:solidFill>
                <a:effectLst/>
                <a:uLnTx/>
                <a:uFillTx/>
                <a:latin typeface="+mj-lt"/>
                <a:ea typeface="+mj-ea"/>
                <a:cs typeface="+mj-cs"/>
              </a:rPr>
              <a:t> </a:t>
            </a:r>
          </a:p>
          <a:p>
            <a:pPr algn="ctr" rtl="1">
              <a:spcBef>
                <a:spcPct val="0"/>
              </a:spcBef>
            </a:pPr>
            <a:endParaRPr lang="en-US" sz="4000" b="1" cap="small" dirty="0">
              <a:solidFill>
                <a:schemeClr val="accent1">
                  <a:lumMod val="75000"/>
                </a:schemeClr>
              </a:solidFill>
              <a:latin typeface="+mj-lt"/>
              <a:ea typeface="+mj-ea"/>
              <a:cs typeface="+mj-cs"/>
            </a:endParaRPr>
          </a:p>
          <a:p>
            <a:pPr algn="ctr" rtl="1">
              <a:spcBef>
                <a:spcPct val="0"/>
              </a:spcBef>
            </a:pPr>
            <a:endParaRPr lang="en-US" sz="4000" b="1" cap="small" dirty="0">
              <a:solidFill>
                <a:schemeClr val="accent1">
                  <a:lumMod val="75000"/>
                </a:schemeClr>
              </a:solidFill>
              <a:latin typeface="+mj-lt"/>
              <a:ea typeface="+mj-ea"/>
              <a:cs typeface="+mj-cs"/>
            </a:endParaRPr>
          </a:p>
          <a:p>
            <a:pPr algn="ctr" rtl="1">
              <a:spcBef>
                <a:spcPct val="0"/>
              </a:spcBef>
            </a:pPr>
            <a:endParaRPr lang="en-US" sz="4000" b="1" cap="small" dirty="0">
              <a:solidFill>
                <a:schemeClr val="accent1">
                  <a:lumMod val="75000"/>
                </a:schemeClr>
              </a:solidFill>
              <a:latin typeface="+mj-lt"/>
              <a:ea typeface="+mj-ea"/>
              <a:cs typeface="+mj-cs"/>
            </a:endParaRPr>
          </a:p>
          <a:p>
            <a:pPr algn="ctr" rtl="1">
              <a:spcBef>
                <a:spcPct val="0"/>
              </a:spcBef>
            </a:pPr>
            <a:endParaRPr lang="en-US" sz="4000" b="1" cap="small" dirty="0">
              <a:solidFill>
                <a:schemeClr val="accent1">
                  <a:lumMod val="75000"/>
                </a:schemeClr>
              </a:solidFill>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a:ln>
                  <a:noFill/>
                </a:ln>
                <a:solidFill>
                  <a:schemeClr val="accent1">
                    <a:lumMod val="75000"/>
                  </a:schemeClr>
                </a:solidFill>
                <a:effectLst/>
                <a:uLnTx/>
                <a:uFillTx/>
                <a:latin typeface="+mj-lt"/>
                <a:ea typeface="+mj-ea"/>
                <a:cs typeface="+mj-cs"/>
              </a:rPr>
              <a:t/>
            </a:r>
            <a:br>
              <a:rPr kumimoji="0" lang="en-US" sz="4000" b="1" i="0" u="none" strike="noStrike" kern="1200" cap="small" spc="0" normalizeH="0" baseline="0" noProof="0" dirty="0">
                <a:ln>
                  <a:noFill/>
                </a:ln>
                <a:solidFill>
                  <a:schemeClr val="accent1">
                    <a:lumMod val="75000"/>
                  </a:schemeClr>
                </a:solidFill>
                <a:effectLst/>
                <a:uLnTx/>
                <a:uFillTx/>
                <a:latin typeface="+mj-lt"/>
                <a:ea typeface="+mj-ea"/>
                <a:cs typeface="+mj-cs"/>
              </a:rPr>
            </a:br>
            <a:endParaRPr kumimoji="0" lang="en-US" sz="4000" b="1" i="0" u="none" strike="noStrike" kern="1200" cap="small" spc="0" normalizeH="0" baseline="0" noProof="0" dirty="0">
              <a:ln>
                <a:noFill/>
              </a:ln>
              <a:solidFill>
                <a:schemeClr val="accent1">
                  <a:lumMod val="75000"/>
                </a:schemeClr>
              </a:solidFill>
              <a:effectLst/>
              <a:uLnTx/>
              <a:uFillTx/>
              <a:latin typeface="+mj-lt"/>
              <a:ea typeface="+mj-ea"/>
              <a:cs typeface="+mj-cs"/>
            </a:endParaRPr>
          </a:p>
        </p:txBody>
      </p:sp>
      <p:sp>
        <p:nvSpPr>
          <p:cNvPr id="6" name="مستطيل 5"/>
          <p:cNvSpPr/>
          <p:nvPr/>
        </p:nvSpPr>
        <p:spPr>
          <a:xfrm>
            <a:off x="2683262" y="4177263"/>
            <a:ext cx="6317894" cy="1323439"/>
          </a:xfrm>
          <a:prstGeom prst="rect">
            <a:avLst/>
          </a:prstGeom>
        </p:spPr>
        <p:txBody>
          <a:bodyPr wrap="square">
            <a:spAutoFit/>
          </a:bodyPr>
          <a:lstStyle/>
          <a:p>
            <a:pPr lvl="0" rtl="1">
              <a:spcBef>
                <a:spcPct val="0"/>
              </a:spcBef>
            </a:pPr>
            <a:r>
              <a:rPr lang="en-US" sz="4000" b="1" i="1" dirty="0">
                <a:solidFill>
                  <a:srgbClr val="FFFF00"/>
                </a:solidFill>
                <a:effectLst>
                  <a:outerShdw blurRad="38100" dist="38100" dir="2700000" algn="tl">
                    <a:srgbClr val="000000">
                      <a:alpha val="43137"/>
                    </a:srgbClr>
                  </a:outerShdw>
                </a:effectLst>
                <a:latin typeface="Aharoni" pitchFamily="2" charset="-79"/>
                <a:cs typeface="Aharoni" pitchFamily="2" charset="-79"/>
              </a:rPr>
              <a:t>Thromboangitis oblitrans   (Buerger’s disease)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effectLst>
                  <a:outerShdw blurRad="38100" dist="38100" dir="2700000" algn="tl">
                    <a:srgbClr val="000000">
                      <a:alpha val="43137"/>
                    </a:srgbClr>
                  </a:outerShdw>
                </a:effectLst>
              </a:rPr>
              <a:t>Objectives:</a:t>
            </a:r>
          </a:p>
        </p:txBody>
      </p:sp>
      <p:sp>
        <p:nvSpPr>
          <p:cNvPr id="3" name="Content Placeholder 2"/>
          <p:cNvSpPr>
            <a:spLocks noGrp="1"/>
          </p:cNvSpPr>
          <p:nvPr>
            <p:ph sz="quarter" idx="1"/>
          </p:nvPr>
        </p:nvSpPr>
        <p:spPr>
          <a:xfrm>
            <a:off x="251520" y="1600200"/>
            <a:ext cx="8892480" cy="5257800"/>
          </a:xfrm>
        </p:spPr>
        <p:txBody>
          <a:bodyPr>
            <a:noAutofit/>
          </a:bodyPr>
          <a:lstStyle/>
          <a:p>
            <a:pPr marL="0" indent="0">
              <a:buNone/>
            </a:pPr>
            <a:r>
              <a:rPr lang="en-US" sz="2800" b="1" dirty="0"/>
              <a:t>At the end of the </a:t>
            </a:r>
            <a:r>
              <a:rPr lang="en-US" sz="2800" b="1" dirty="0" smtClean="0"/>
              <a:t>2</a:t>
            </a:r>
            <a:r>
              <a:rPr lang="en-US" sz="2800" b="1" baseline="30000" dirty="0" smtClean="0"/>
              <a:t>nd</a:t>
            </a:r>
            <a:r>
              <a:rPr lang="en-US" sz="2800" b="1" dirty="0" smtClean="0"/>
              <a:t> P2 practical </a:t>
            </a:r>
            <a:r>
              <a:rPr lang="en-US" sz="2800" b="1" dirty="0"/>
              <a:t>sessions of the cardiovascular block, the medical students will be able to:</a:t>
            </a:r>
            <a:endParaRPr lang="en-GB" sz="2800" b="1" dirty="0"/>
          </a:p>
          <a:p>
            <a:pPr>
              <a:buClr>
                <a:srgbClr val="0000FF"/>
              </a:buClr>
              <a:buSzPct val="99000"/>
              <a:buFont typeface="Wingdings" panose="05000000000000000000" pitchFamily="2" charset="2"/>
              <a:buChar char="Ø"/>
            </a:pPr>
            <a:r>
              <a:rPr lang="en-US" sz="2600" dirty="0"/>
              <a:t> Identify the morphologic </a:t>
            </a:r>
            <a:r>
              <a:rPr lang="en-US" sz="2600" dirty="0">
                <a:solidFill>
                  <a:srgbClr val="FF0000"/>
                </a:solidFill>
              </a:rPr>
              <a:t>histopathological</a:t>
            </a:r>
            <a:r>
              <a:rPr lang="en-US" sz="2600" dirty="0"/>
              <a:t> features of:</a:t>
            </a:r>
          </a:p>
          <a:p>
            <a:pPr marL="937260" lvl="2" indent="-342900">
              <a:buClr>
                <a:srgbClr val="0000FF"/>
              </a:buClr>
              <a:buSzPct val="99000"/>
            </a:pPr>
            <a:r>
              <a:rPr lang="en-US" sz="2000" dirty="0"/>
              <a:t>chronic venous congestion of the liver</a:t>
            </a:r>
          </a:p>
          <a:p>
            <a:pPr marL="937260" lvl="2" indent="-342900">
              <a:buClr>
                <a:srgbClr val="0000FF"/>
              </a:buClr>
              <a:buSzPct val="99000"/>
            </a:pPr>
            <a:r>
              <a:rPr lang="en-US" sz="2000" dirty="0"/>
              <a:t>chronic venous congestion of the lung</a:t>
            </a:r>
          </a:p>
          <a:p>
            <a:pPr marL="937260" lvl="2" indent="-342900">
              <a:buClr>
                <a:srgbClr val="0000FF"/>
              </a:buClr>
              <a:buSzPct val="99000"/>
            </a:pPr>
            <a:r>
              <a:rPr lang="en-US" sz="2000" dirty="0" smtClean="0"/>
              <a:t>Hypertensive changes in blood vessels</a:t>
            </a:r>
            <a:endParaRPr lang="en-US" sz="2000" dirty="0"/>
          </a:p>
          <a:p>
            <a:pPr marL="937260" lvl="2" indent="-342900">
              <a:buClr>
                <a:srgbClr val="0000FF"/>
              </a:buClr>
              <a:buSzPct val="99000"/>
            </a:pPr>
            <a:r>
              <a:rPr lang="en-US" sz="2000" dirty="0" smtClean="0"/>
              <a:t>Myocardial hypertrophy</a:t>
            </a:r>
            <a:endParaRPr lang="en-US" sz="2000" dirty="0"/>
          </a:p>
          <a:p>
            <a:pPr marL="937260" lvl="2" indent="-342900">
              <a:buClr>
                <a:srgbClr val="0000FF"/>
              </a:buClr>
              <a:buSzPct val="99000"/>
            </a:pPr>
            <a:r>
              <a:rPr lang="en-US" sz="2000" dirty="0" err="1"/>
              <a:t>T</a:t>
            </a:r>
            <a:r>
              <a:rPr lang="en-US" sz="2000" dirty="0" err="1" smtClean="0"/>
              <a:t>hromboangitis</a:t>
            </a:r>
            <a:r>
              <a:rPr lang="en-US" sz="2000" dirty="0" smtClean="0"/>
              <a:t> </a:t>
            </a:r>
            <a:r>
              <a:rPr lang="en-US" sz="2000" dirty="0"/>
              <a:t>obliterans</a:t>
            </a:r>
          </a:p>
          <a:p>
            <a:pPr marL="937260" lvl="2" indent="-342900">
              <a:buClr>
                <a:srgbClr val="0000FF"/>
              </a:buClr>
              <a:buSzPct val="99000"/>
            </a:pPr>
            <a:r>
              <a:rPr lang="en-US" sz="2000" dirty="0"/>
              <a:t>G</a:t>
            </a:r>
            <a:r>
              <a:rPr lang="en-US" sz="2000" dirty="0" smtClean="0"/>
              <a:t>iant </a:t>
            </a:r>
            <a:r>
              <a:rPr lang="en-US" sz="2000" dirty="0"/>
              <a:t>cell arteritis </a:t>
            </a:r>
            <a:endParaRPr lang="en-US" sz="2000" dirty="0" smtClean="0"/>
          </a:p>
          <a:p>
            <a:pPr marL="937260" lvl="2" indent="-342900">
              <a:buClr>
                <a:srgbClr val="0000FF"/>
              </a:buClr>
              <a:buSzPct val="99000"/>
            </a:pPr>
            <a:r>
              <a:rPr lang="en-US" sz="2000" dirty="0" err="1" smtClean="0"/>
              <a:t>Leukocytoclastic</a:t>
            </a:r>
            <a:r>
              <a:rPr lang="en-US" sz="2000" dirty="0" smtClean="0"/>
              <a:t> </a:t>
            </a:r>
            <a:r>
              <a:rPr lang="en-US" sz="2000" dirty="0"/>
              <a:t>vasculitis.</a:t>
            </a:r>
            <a:endParaRPr lang="en-GB" sz="2000" dirty="0"/>
          </a:p>
        </p:txBody>
      </p:sp>
    </p:spTree>
    <p:extLst>
      <p:ext uri="{BB962C8B-B14F-4D97-AF65-F5344CB8AC3E}">
        <p14:creationId xmlns:p14="http://schemas.microsoft.com/office/powerpoint/2010/main" val="3545085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1428728" y="214290"/>
            <a:ext cx="5857916" cy="107157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a:solidFill>
                  <a:schemeClr val="bg1"/>
                </a:solidFill>
                <a:effectLst>
                  <a:outerShdw blurRad="38100" dist="38100" dir="2700000" algn="tl">
                    <a:srgbClr val="000000">
                      <a:alpha val="43137"/>
                    </a:srgbClr>
                  </a:outerShdw>
                </a:effectLst>
                <a:latin typeface="Century Schoolbook" pitchFamily="18" charset="0"/>
              </a:rPr>
              <a:t>Thromboangitis oblitrans     </a:t>
            </a:r>
          </a:p>
          <a:p>
            <a:pPr algn="ctr"/>
            <a:r>
              <a:rPr lang="en-US" sz="2800" b="1" i="1" dirty="0">
                <a:solidFill>
                  <a:schemeClr val="bg1"/>
                </a:solidFill>
                <a:effectLst>
                  <a:outerShdw blurRad="38100" dist="38100" dir="2700000" algn="tl">
                    <a:srgbClr val="000000">
                      <a:alpha val="43137"/>
                    </a:srgbClr>
                  </a:outerShdw>
                </a:effectLst>
                <a:latin typeface="Century Schoolbook" pitchFamily="18" charset="0"/>
              </a:rPr>
              <a:t>(Buerger`s disease)</a:t>
            </a: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p:cNvPicPr>
            <a:picLocks noChangeAspect="1"/>
          </p:cNvPicPr>
          <p:nvPr/>
        </p:nvPicPr>
        <p:blipFill>
          <a:blip r:embed="rId2"/>
          <a:stretch>
            <a:fillRect/>
          </a:stretch>
        </p:blipFill>
        <p:spPr>
          <a:xfrm>
            <a:off x="4499992" y="2276872"/>
            <a:ext cx="4305084" cy="2783954"/>
          </a:xfrm>
          <a:prstGeom prst="rect">
            <a:avLst/>
          </a:prstGeom>
        </p:spPr>
      </p:pic>
      <p:pic>
        <p:nvPicPr>
          <p:cNvPr id="4" name="Picture 3"/>
          <p:cNvPicPr>
            <a:picLocks noChangeAspect="1"/>
          </p:cNvPicPr>
          <p:nvPr/>
        </p:nvPicPr>
        <p:blipFill>
          <a:blip r:embed="rId3"/>
          <a:stretch>
            <a:fillRect/>
          </a:stretch>
        </p:blipFill>
        <p:spPr>
          <a:xfrm rot="10800000">
            <a:off x="251520" y="2233198"/>
            <a:ext cx="3767900" cy="282762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2910" y="5556609"/>
            <a:ext cx="7715304" cy="1015663"/>
          </a:xfrm>
          <a:prstGeom prst="rect">
            <a:avLst/>
          </a:prstGeom>
        </p:spPr>
        <p:txBody>
          <a:bodyPr wrap="square">
            <a:spAutoFit/>
          </a:bodyPr>
          <a:lstStyle/>
          <a:p>
            <a:pPr algn="ctr"/>
            <a:r>
              <a:rPr lang="en-US" sz="2000" b="1" i="1" dirty="0"/>
              <a:t>Thromboangitis obliterans (Buerger disease). The lumen is occluded by a thrombus containing abscesses (arrow), and the vessel wall is infiltrated with leukocytes. </a:t>
            </a:r>
          </a:p>
        </p:txBody>
      </p:sp>
      <p:sp>
        <p:nvSpPr>
          <p:cNvPr id="5" name="مستطيل مستدير الزوايا 4"/>
          <p:cNvSpPr/>
          <p:nvPr/>
        </p:nvSpPr>
        <p:spPr>
          <a:xfrm>
            <a:off x="827584" y="285728"/>
            <a:ext cx="8316416" cy="57150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spcBef>
                <a:spcPct val="0"/>
              </a:spcBef>
              <a:defRPr/>
            </a:pPr>
            <a:r>
              <a:rPr lang="en-US" sz="2400" i="1" cap="small" dirty="0" smtClean="0">
                <a:solidFill>
                  <a:schemeClr val="bg1"/>
                </a:solidFill>
                <a:effectLst>
                  <a:outerShdw blurRad="38100" dist="38100" dir="2700000" algn="tl">
                    <a:srgbClr val="000000">
                      <a:alpha val="43137"/>
                    </a:srgbClr>
                  </a:outerShdw>
                </a:effectLst>
                <a:latin typeface="Franklin Gothic Demi" pitchFamily="34" charset="0"/>
              </a:rPr>
              <a:t>Active stage of </a:t>
            </a:r>
            <a:r>
              <a:rPr lang="en-US" sz="2400" i="1" cap="small" dirty="0" err="1" smtClean="0">
                <a:solidFill>
                  <a:schemeClr val="bg1"/>
                </a:solidFill>
                <a:effectLst>
                  <a:outerShdw blurRad="38100" dist="38100" dir="2700000" algn="tl">
                    <a:srgbClr val="000000">
                      <a:alpha val="43137"/>
                    </a:srgbClr>
                  </a:outerShdw>
                </a:effectLst>
                <a:latin typeface="Franklin Gothic Demi" pitchFamily="34" charset="0"/>
              </a:rPr>
              <a:t>Thromboangitis</a:t>
            </a:r>
            <a:r>
              <a:rPr lang="en-US" sz="2400" i="1" cap="small" dirty="0" smtClean="0">
                <a:solidFill>
                  <a:schemeClr val="bg1"/>
                </a:solidFill>
                <a:effectLst>
                  <a:outerShdw blurRad="38100" dist="38100" dir="2700000" algn="tl">
                    <a:srgbClr val="000000">
                      <a:alpha val="43137"/>
                    </a:srgbClr>
                  </a:outerShdw>
                </a:effectLst>
                <a:latin typeface="Franklin Gothic Demi" pitchFamily="34" charset="0"/>
              </a:rPr>
              <a:t> </a:t>
            </a:r>
            <a:r>
              <a:rPr lang="en-US" sz="2400" i="1" cap="small" dirty="0">
                <a:solidFill>
                  <a:schemeClr val="bg1"/>
                </a:solidFill>
                <a:effectLst>
                  <a:outerShdw blurRad="38100" dist="38100" dir="2700000" algn="tl">
                    <a:srgbClr val="000000">
                      <a:alpha val="43137"/>
                    </a:srgbClr>
                  </a:outerShdw>
                </a:effectLst>
                <a:latin typeface="Franklin Gothic Demi" pitchFamily="34" charset="0"/>
              </a:rPr>
              <a:t>obliterans (</a:t>
            </a:r>
            <a:r>
              <a:rPr lang="en-US" sz="2400" i="1" cap="small" dirty="0" err="1">
                <a:solidFill>
                  <a:schemeClr val="bg1"/>
                </a:solidFill>
                <a:effectLst>
                  <a:outerShdw blurRad="38100" dist="38100" dir="2700000" algn="tl">
                    <a:srgbClr val="000000">
                      <a:alpha val="43137"/>
                    </a:srgbClr>
                  </a:outerShdw>
                </a:effectLst>
                <a:latin typeface="Franklin Gothic Demi" pitchFamily="34" charset="0"/>
              </a:rPr>
              <a:t>Buerger’s</a:t>
            </a:r>
            <a:r>
              <a:rPr lang="en-US" sz="2400" i="1" cap="small" dirty="0">
                <a:solidFill>
                  <a:schemeClr val="bg1"/>
                </a:solidFill>
                <a:effectLst>
                  <a:outerShdw blurRad="38100" dist="38100" dir="2700000" algn="tl">
                    <a:srgbClr val="000000">
                      <a:alpha val="43137"/>
                    </a:srgbClr>
                  </a:outerShdw>
                </a:effectLst>
                <a:latin typeface="Franklin Gothic Demi" pitchFamily="34" charset="0"/>
              </a:rPr>
              <a:t> </a:t>
            </a:r>
            <a:r>
              <a:rPr lang="en-US" sz="2400" i="1" cap="small" dirty="0" smtClean="0">
                <a:solidFill>
                  <a:schemeClr val="bg1"/>
                </a:solidFill>
                <a:effectLst>
                  <a:outerShdw blurRad="38100" dist="38100" dir="2700000" algn="tl">
                    <a:srgbClr val="000000">
                      <a:alpha val="43137"/>
                    </a:srgbClr>
                  </a:outerShdw>
                </a:effectLst>
                <a:latin typeface="Franklin Gothic Demi" pitchFamily="34" charset="0"/>
              </a:rPr>
              <a:t>disease)</a:t>
            </a:r>
            <a:endParaRPr lang="en-US" sz="2400" i="1" cap="small" dirty="0">
              <a:solidFill>
                <a:schemeClr val="bg1"/>
              </a:solidFill>
              <a:effectLst>
                <a:outerShdw blurRad="38100" dist="38100" dir="2700000" algn="tl">
                  <a:srgbClr val="000000">
                    <a:alpha val="43137"/>
                  </a:srgbClr>
                </a:outerShdw>
              </a:effectLst>
              <a:latin typeface="Franklin Gothic Demi" pitchFamily="34"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p:cNvPicPr>
            <a:picLocks noChangeAspect="1"/>
          </p:cNvPicPr>
          <p:nvPr/>
        </p:nvPicPr>
        <p:blipFill>
          <a:blip r:embed="rId2"/>
          <a:stretch>
            <a:fillRect/>
          </a:stretch>
        </p:blipFill>
        <p:spPr>
          <a:xfrm>
            <a:off x="1187624" y="857232"/>
            <a:ext cx="6949976" cy="4679651"/>
          </a:xfrm>
          <a:prstGeom prst="rect">
            <a:avLst/>
          </a:prstGeom>
        </p:spPr>
      </p:pic>
    </p:spTree>
    <p:extLst>
      <p:ext uri="{BB962C8B-B14F-4D97-AF65-F5344CB8AC3E}">
        <p14:creationId xmlns:p14="http://schemas.microsoft.com/office/powerpoint/2010/main" val="2906331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p:cNvSpPr/>
          <p:nvPr/>
        </p:nvSpPr>
        <p:spPr>
          <a:xfrm>
            <a:off x="212588" y="217592"/>
            <a:ext cx="8611320"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1400" b="1" i="1" cap="small" dirty="0">
              <a:solidFill>
                <a:schemeClr val="bg1"/>
              </a:solidFill>
              <a:effectLst>
                <a:outerShdw blurRad="38100" dist="38100" dir="2700000" algn="tl">
                  <a:srgbClr val="000000">
                    <a:alpha val="43137"/>
                  </a:srgbClr>
                </a:outerShdw>
              </a:effectLst>
              <a:latin typeface="Century Gothic" pitchFamily="34" charset="0"/>
            </a:endParaRPr>
          </a:p>
          <a:p>
            <a:pPr lvl="0" algn="ctr">
              <a:spcBef>
                <a:spcPct val="0"/>
              </a:spcBef>
              <a:defRPr/>
            </a:pP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Chronic stage </a:t>
            </a:r>
            <a:r>
              <a:rPr lang="en-US" sz="2400" b="1" i="1" cap="small" dirty="0" err="1" smtClean="0">
                <a:solidFill>
                  <a:schemeClr val="bg1"/>
                </a:solidFill>
                <a:effectLst>
                  <a:outerShdw blurRad="38100" dist="38100" dir="2700000" algn="tl">
                    <a:srgbClr val="000000">
                      <a:alpha val="43137"/>
                    </a:srgbClr>
                  </a:outerShdw>
                </a:effectLst>
                <a:latin typeface="Century Gothic" pitchFamily="34" charset="0"/>
              </a:rPr>
              <a:t>Thromboangitis</a:t>
            </a: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 </a:t>
            </a:r>
            <a:r>
              <a:rPr lang="en-US" sz="2400" b="1" i="1" cap="small" dirty="0">
                <a:solidFill>
                  <a:schemeClr val="bg1"/>
                </a:solidFill>
                <a:effectLst>
                  <a:outerShdw blurRad="38100" dist="38100" dir="2700000" algn="tl">
                    <a:srgbClr val="000000">
                      <a:alpha val="43137"/>
                    </a:srgbClr>
                  </a:outerShdw>
                </a:effectLst>
                <a:latin typeface="Century Gothic" pitchFamily="34" charset="0"/>
              </a:rPr>
              <a:t>obliterans (Buerger’s disease) </a:t>
            </a:r>
            <a:endParaRPr lang="en-US"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5" name="مستطيل 4"/>
          <p:cNvSpPr/>
          <p:nvPr/>
        </p:nvSpPr>
        <p:spPr>
          <a:xfrm>
            <a:off x="0" y="5060589"/>
            <a:ext cx="9036496" cy="1631216"/>
          </a:xfrm>
          <a:prstGeom prst="rect">
            <a:avLst/>
          </a:prstGeom>
        </p:spPr>
        <p:txBody>
          <a:bodyPr wrap="square">
            <a:spAutoFit/>
          </a:bodyPr>
          <a:lstStyle/>
          <a:p>
            <a:pPr algn="ctr"/>
            <a:r>
              <a:rPr lang="en-GB" sz="2000" b="1" i="1" dirty="0"/>
              <a:t>Thromboangiitis obliterans (Buerger’s disease) is a non atherosclerotic, segmental, inflammatory, vaso-occlusive disease that affects the small- and medium-sized arteries and veins of the upper and lower </a:t>
            </a:r>
            <a:r>
              <a:rPr lang="en-GB" sz="2000" b="1" i="1" dirty="0" smtClean="0"/>
              <a:t>extremities. Both pictures show c</a:t>
            </a:r>
            <a:r>
              <a:rPr lang="en-US" sz="2000" b="1" i="1" dirty="0" err="1" smtClean="0"/>
              <a:t>ut</a:t>
            </a:r>
            <a:r>
              <a:rPr lang="en-US" sz="2000" b="1" i="1" dirty="0"/>
              <a:t>-</a:t>
            </a:r>
            <a:r>
              <a:rPr lang="en-US" sz="2000" b="1" i="1" dirty="0" smtClean="0"/>
              <a:t>section </a:t>
            </a:r>
            <a:r>
              <a:rPr lang="en-US" sz="2000" b="1" i="1" dirty="0"/>
              <a:t>of </a:t>
            </a:r>
            <a:r>
              <a:rPr lang="en-US" sz="2000" b="1" i="1" dirty="0" smtClean="0"/>
              <a:t>artery with near </a:t>
            </a:r>
            <a:r>
              <a:rPr lang="en-US" sz="2000" b="1" i="1" dirty="0"/>
              <a:t>total occlusion of the lumen </a:t>
            </a:r>
            <a:r>
              <a:rPr lang="en-US" sz="2000" b="1" i="1" dirty="0" smtClean="0"/>
              <a:t>by a fibrotic </a:t>
            </a:r>
            <a:r>
              <a:rPr lang="en-US" sz="2000" b="1" i="1" dirty="0"/>
              <a:t>thrombus. There are </a:t>
            </a:r>
            <a:r>
              <a:rPr lang="en-US" sz="2000" b="1" i="1" dirty="0" smtClean="0"/>
              <a:t>inflammatory cells in </a:t>
            </a:r>
            <a:r>
              <a:rPr lang="en-US" sz="2000" b="1" i="1" dirty="0"/>
              <a:t>the fibrotic occlusive </a:t>
            </a:r>
            <a:r>
              <a:rPr lang="en-US" sz="2000" b="1" i="1" dirty="0" smtClean="0"/>
              <a:t>thrombus in the picture on the right </a:t>
            </a:r>
            <a:r>
              <a:rPr lang="en-US" sz="2000" b="1" i="1" dirty="0" smtClean="0"/>
              <a:t>(PAS stain &amp; trichrome </a:t>
            </a:r>
            <a:r>
              <a:rPr lang="en-US" sz="2000" b="1" i="1" dirty="0"/>
              <a:t>elastic stain). </a:t>
            </a:r>
            <a:endParaRPr lang="ar-SA" sz="2000" b="1" i="1" dirty="0"/>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b="9346"/>
          <a:stretch/>
        </p:blipFill>
        <p:spPr>
          <a:xfrm>
            <a:off x="1423" y="899022"/>
            <a:ext cx="4032448" cy="4029929"/>
          </a:xfrm>
          <a:prstGeom prst="rect">
            <a:avLst/>
          </a:prstGeom>
        </p:spPr>
      </p:pic>
      <p:sp>
        <p:nvSpPr>
          <p:cNvPr id="10" name="Rectangle 9"/>
          <p:cNvSpPr/>
          <p:nvPr/>
        </p:nvSpPr>
        <p:spPr>
          <a:xfrm>
            <a:off x="184269" y="4639713"/>
            <a:ext cx="2223686" cy="230832"/>
          </a:xfrm>
          <a:prstGeom prst="rect">
            <a:avLst/>
          </a:prstGeom>
        </p:spPr>
        <p:txBody>
          <a:bodyPr wrap="none">
            <a:spAutoFit/>
          </a:bodyPr>
          <a:lstStyle/>
          <a:p>
            <a:r>
              <a:rPr lang="en-US" sz="900" dirty="0"/>
              <a:t>https://doi.org/10.1016/j.jvs.2005.03.016</a:t>
            </a:r>
          </a:p>
        </p:txBody>
      </p:sp>
      <p:pic>
        <p:nvPicPr>
          <p:cNvPr id="12" name="Picture 11"/>
          <p:cNvPicPr>
            <a:picLocks noChangeAspect="1"/>
          </p:cNvPicPr>
          <p:nvPr/>
        </p:nvPicPr>
        <p:blipFill>
          <a:blip r:embed="rId4"/>
          <a:stretch>
            <a:fillRect/>
          </a:stretch>
        </p:blipFill>
        <p:spPr>
          <a:xfrm>
            <a:off x="4280462" y="1356705"/>
            <a:ext cx="4863538" cy="334115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00042"/>
          </a:xfrm>
        </p:spPr>
        <p:txBody>
          <a:bodyPr>
            <a:normAutofit fontScale="90000"/>
          </a:bodyPr>
          <a:lstStyle/>
          <a:p>
            <a:pPr algn="ctr" fontAlgn="auto">
              <a:spcAft>
                <a:spcPts val="0"/>
              </a:spcAft>
              <a:defRPr/>
            </a:pPr>
            <a:r>
              <a:rPr lang="en-US" sz="3600" dirty="0">
                <a:solidFill>
                  <a:schemeClr val="accent1">
                    <a:satMod val="150000"/>
                  </a:schemeClr>
                </a:solidFill>
                <a:latin typeface="Franklin Gothic Demi" pitchFamily="34" charset="0"/>
              </a:rPr>
              <a:t>  </a:t>
            </a:r>
          </a:p>
        </p:txBody>
      </p:sp>
      <p:sp>
        <p:nvSpPr>
          <p:cNvPr id="7" name="مستطيل مستدير الزوايا 6"/>
          <p:cNvSpPr/>
          <p:nvPr/>
        </p:nvSpPr>
        <p:spPr>
          <a:xfrm>
            <a:off x="395536" y="116632"/>
            <a:ext cx="8748464" cy="669162"/>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1400" b="1" i="1" cap="small" dirty="0">
              <a:solidFill>
                <a:schemeClr val="bg1"/>
              </a:solidFill>
              <a:effectLst>
                <a:outerShdw blurRad="38100" dist="38100" dir="2700000" algn="tl">
                  <a:srgbClr val="000000">
                    <a:alpha val="43137"/>
                  </a:srgbClr>
                </a:outerShdw>
              </a:effectLst>
              <a:latin typeface="Century Gothic" pitchFamily="34" charset="0"/>
            </a:endParaRPr>
          </a:p>
          <a:p>
            <a:pPr lvl="0" algn="ctr">
              <a:spcBef>
                <a:spcPct val="0"/>
              </a:spcBef>
              <a:defRPr/>
            </a:pP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Chronic stage </a:t>
            </a:r>
            <a:r>
              <a:rPr lang="en-US" sz="2400" b="1" i="1" cap="small" dirty="0" err="1" smtClean="0">
                <a:solidFill>
                  <a:schemeClr val="bg1"/>
                </a:solidFill>
                <a:effectLst>
                  <a:outerShdw blurRad="38100" dist="38100" dir="2700000" algn="tl">
                    <a:srgbClr val="000000">
                      <a:alpha val="43137"/>
                    </a:srgbClr>
                  </a:outerShdw>
                </a:effectLst>
                <a:latin typeface="Century Gothic" pitchFamily="34" charset="0"/>
              </a:rPr>
              <a:t>Thromboangitis</a:t>
            </a: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 </a:t>
            </a:r>
            <a:r>
              <a:rPr lang="en-US" sz="2400" b="1" i="1" cap="small" dirty="0">
                <a:solidFill>
                  <a:schemeClr val="bg1"/>
                </a:solidFill>
                <a:effectLst>
                  <a:outerShdw blurRad="38100" dist="38100" dir="2700000" algn="tl">
                    <a:srgbClr val="000000">
                      <a:alpha val="43137"/>
                    </a:srgbClr>
                  </a:outerShdw>
                </a:effectLst>
                <a:latin typeface="Century Gothic" pitchFamily="34" charset="0"/>
              </a:rPr>
              <a:t>obliterans (</a:t>
            </a:r>
            <a:r>
              <a:rPr lang="en-US" sz="2400" b="1" i="1" cap="small" dirty="0" err="1">
                <a:solidFill>
                  <a:schemeClr val="bg1"/>
                </a:solidFill>
                <a:effectLst>
                  <a:outerShdw blurRad="38100" dist="38100" dir="2700000" algn="tl">
                    <a:srgbClr val="000000">
                      <a:alpha val="43137"/>
                    </a:srgbClr>
                  </a:outerShdw>
                </a:effectLst>
                <a:latin typeface="Century Gothic" pitchFamily="34" charset="0"/>
              </a:rPr>
              <a:t>Buerger’s</a:t>
            </a:r>
            <a:r>
              <a:rPr lang="en-US" sz="2400" b="1" i="1" cap="small" dirty="0">
                <a:solidFill>
                  <a:schemeClr val="bg1"/>
                </a:solidFill>
                <a:effectLst>
                  <a:outerShdw blurRad="38100" dist="38100" dir="2700000" algn="tl">
                    <a:srgbClr val="000000">
                      <a:alpha val="43137"/>
                    </a:srgbClr>
                  </a:outerShdw>
                </a:effectLst>
                <a:latin typeface="Century Gothic" pitchFamily="34" charset="0"/>
              </a:rPr>
              <a:t> </a:t>
            </a: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disease)</a:t>
            </a:r>
            <a:endParaRPr lang="en-US"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9" name="مستطيل 8"/>
          <p:cNvSpPr/>
          <p:nvPr/>
        </p:nvSpPr>
        <p:spPr>
          <a:xfrm>
            <a:off x="571472" y="5643578"/>
            <a:ext cx="8001056" cy="1015663"/>
          </a:xfrm>
          <a:prstGeom prst="rect">
            <a:avLst/>
          </a:prstGeom>
        </p:spPr>
        <p:txBody>
          <a:bodyPr wrap="square">
            <a:spAutoFit/>
          </a:bodyPr>
          <a:lstStyle/>
          <a:p>
            <a:pPr algn="ctr"/>
            <a:r>
              <a:rPr lang="en-US" sz="2000" b="1" i="1" dirty="0" smtClean="0">
                <a:latin typeface="+mj-lt"/>
              </a:rPr>
              <a:t>Blood vessel shows chronic stage of TAO with occlusive organized thrombi (arrow)</a:t>
            </a:r>
            <a:r>
              <a:rPr lang="en-US" sz="2000" b="1" i="1" dirty="0" smtClean="0"/>
              <a:t> </a:t>
            </a:r>
            <a:r>
              <a:rPr lang="en-US" sz="2000" b="1" i="1" dirty="0"/>
              <a:t>with recanalization and fibrosis </a:t>
            </a:r>
            <a:r>
              <a:rPr lang="en-US" sz="2000" b="1" i="1" dirty="0" smtClean="0"/>
              <a:t>around the blood vessel. </a:t>
            </a:r>
            <a:endParaRPr lang="en-US" sz="2000" b="1" i="1" dirty="0"/>
          </a:p>
          <a:p>
            <a:pPr algn="ctr"/>
            <a:endParaRPr lang="ar-SA" sz="2000" b="1" i="1" dirty="0">
              <a:latin typeface="+mj-lt"/>
            </a:endParaRPr>
          </a:p>
        </p:txBody>
      </p: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3" name="Picture 2"/>
          <p:cNvPicPr>
            <a:picLocks noChangeAspect="1"/>
          </p:cNvPicPr>
          <p:nvPr/>
        </p:nvPicPr>
        <p:blipFill>
          <a:blip r:embed="rId3"/>
          <a:stretch>
            <a:fillRect/>
          </a:stretch>
        </p:blipFill>
        <p:spPr>
          <a:xfrm>
            <a:off x="1706215" y="1332555"/>
            <a:ext cx="5731570" cy="4279124"/>
          </a:xfrm>
          <a:prstGeom prst="rect">
            <a:avLst/>
          </a:prstGeom>
        </p:spPr>
      </p:pic>
      <p:cxnSp>
        <p:nvCxnSpPr>
          <p:cNvPr id="5" name="Straight Arrow Connector 4"/>
          <p:cNvCxnSpPr/>
          <p:nvPr/>
        </p:nvCxnSpPr>
        <p:spPr>
          <a:xfrm>
            <a:off x="2987824" y="2636912"/>
            <a:ext cx="792088" cy="64807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556618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00042"/>
          </a:xfrm>
        </p:spPr>
        <p:txBody>
          <a:bodyPr>
            <a:normAutofit fontScale="90000"/>
          </a:bodyPr>
          <a:lstStyle/>
          <a:p>
            <a:pPr algn="ctr" fontAlgn="auto">
              <a:spcAft>
                <a:spcPts val="0"/>
              </a:spcAft>
              <a:defRPr/>
            </a:pPr>
            <a:r>
              <a:rPr lang="en-US" sz="3600" dirty="0">
                <a:solidFill>
                  <a:schemeClr val="accent1">
                    <a:satMod val="150000"/>
                  </a:schemeClr>
                </a:solidFill>
                <a:latin typeface="Franklin Gothic Demi" pitchFamily="34" charset="0"/>
              </a:rPr>
              <a:t>  </a:t>
            </a:r>
          </a:p>
        </p:txBody>
      </p:sp>
      <p:pic>
        <p:nvPicPr>
          <p:cNvPr id="4" name="Picture 4" descr="Burger6"/>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Effect>
                      <a14:brightnessContrast bright="-20000" contrast="20000"/>
                    </a14:imgEffect>
                  </a14:imgLayer>
                </a14:imgProps>
              </a:ext>
            </a:extLst>
          </a:blip>
          <a:srcRect/>
          <a:stretch>
            <a:fillRect/>
          </a:stretch>
        </p:blipFill>
        <p:spPr bwMode="auto">
          <a:xfrm>
            <a:off x="642910" y="1142984"/>
            <a:ext cx="7786742" cy="4446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مستطيل مستدير الزوايا 6"/>
          <p:cNvSpPr/>
          <p:nvPr/>
        </p:nvSpPr>
        <p:spPr>
          <a:xfrm>
            <a:off x="785786" y="285728"/>
            <a:ext cx="7643866"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1400" b="1" i="1" cap="small" dirty="0">
              <a:solidFill>
                <a:schemeClr val="bg1"/>
              </a:solidFill>
              <a:effectLst>
                <a:outerShdw blurRad="38100" dist="38100" dir="2700000" algn="tl">
                  <a:srgbClr val="000000">
                    <a:alpha val="43137"/>
                  </a:srgbClr>
                </a:outerShdw>
              </a:effectLst>
              <a:latin typeface="Century Gothic" pitchFamily="34" charset="0"/>
            </a:endParaRPr>
          </a:p>
          <a:p>
            <a:pPr lvl="0" algn="ctr">
              <a:spcBef>
                <a:spcPct val="0"/>
              </a:spcBef>
              <a:defRPr/>
            </a:pPr>
            <a:r>
              <a:rPr lang="en-US" sz="2400" b="1" i="1" cap="small" dirty="0">
                <a:solidFill>
                  <a:schemeClr val="bg1"/>
                </a:solidFill>
                <a:effectLst>
                  <a:outerShdw blurRad="38100" dist="38100" dir="2700000" algn="tl">
                    <a:srgbClr val="000000">
                      <a:alpha val="43137"/>
                    </a:srgbClr>
                  </a:outerShdw>
                </a:effectLst>
                <a:latin typeface="Century Gothic" pitchFamily="34" charset="0"/>
              </a:rPr>
              <a:t>Thromboangitis obliterans (</a:t>
            </a:r>
            <a:r>
              <a:rPr lang="en-US" sz="2400" b="1" i="1" cap="small" dirty="0" err="1">
                <a:solidFill>
                  <a:schemeClr val="bg1"/>
                </a:solidFill>
                <a:effectLst>
                  <a:outerShdw blurRad="38100" dist="38100" dir="2700000" algn="tl">
                    <a:srgbClr val="000000">
                      <a:alpha val="43137"/>
                    </a:srgbClr>
                  </a:outerShdw>
                </a:effectLst>
                <a:latin typeface="Century Gothic" pitchFamily="34" charset="0"/>
              </a:rPr>
              <a:t>Buerger’s</a:t>
            </a:r>
            <a:r>
              <a:rPr lang="en-US" sz="2400" b="1" i="1" cap="small" dirty="0">
                <a:solidFill>
                  <a:schemeClr val="bg1"/>
                </a:solidFill>
                <a:effectLst>
                  <a:outerShdw blurRad="38100" dist="38100" dir="2700000" algn="tl">
                    <a:srgbClr val="000000">
                      <a:alpha val="43137"/>
                    </a:srgbClr>
                  </a:outerShdw>
                </a:effectLst>
                <a:latin typeface="Century Gothic" pitchFamily="34" charset="0"/>
              </a:rPr>
              <a:t> </a:t>
            </a: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disease)</a:t>
            </a:r>
            <a:endParaRPr lang="en-US"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9" name="مستطيل 8"/>
          <p:cNvSpPr/>
          <p:nvPr/>
        </p:nvSpPr>
        <p:spPr>
          <a:xfrm>
            <a:off x="571472" y="5643578"/>
            <a:ext cx="8001056" cy="1323439"/>
          </a:xfrm>
          <a:prstGeom prst="rect">
            <a:avLst/>
          </a:prstGeom>
        </p:spPr>
        <p:txBody>
          <a:bodyPr wrap="square">
            <a:spAutoFit/>
          </a:bodyPr>
          <a:lstStyle/>
          <a:p>
            <a:pPr algn="ctr"/>
            <a:r>
              <a:rPr lang="en-US" sz="2000" b="1" i="1" dirty="0" smtClean="0">
                <a:latin typeface="+mj-lt"/>
              </a:rPr>
              <a:t>Several blood </a:t>
            </a:r>
            <a:r>
              <a:rPr lang="en-US" sz="2000" b="1" i="1" dirty="0">
                <a:latin typeface="+mj-lt"/>
              </a:rPr>
              <a:t>vessels </a:t>
            </a:r>
            <a:r>
              <a:rPr lang="en-US" sz="2000" b="1" i="1" dirty="0" smtClean="0">
                <a:latin typeface="+mj-lt"/>
              </a:rPr>
              <a:t>showing occlusive organized thrombi (arrow). Some vessels show chronic inflammatory cell infiltration in their wall. There is fibrosis in the surrounding tissue.</a:t>
            </a:r>
          </a:p>
          <a:p>
            <a:pPr algn="ctr"/>
            <a:endParaRPr lang="ar-SA" sz="2000" b="1" i="1" dirty="0">
              <a:latin typeface="+mj-lt"/>
            </a:endParaRPr>
          </a:p>
        </p:txBody>
      </p:sp>
      <p:cxnSp>
        <p:nvCxnSpPr>
          <p:cNvPr id="11" name="رابط كسهم مستقيم 10"/>
          <p:cNvCxnSpPr/>
          <p:nvPr/>
        </p:nvCxnSpPr>
        <p:spPr>
          <a:xfrm rot="5400000" flipH="1" flipV="1">
            <a:off x="3286116" y="3573017"/>
            <a:ext cx="428628" cy="4286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5400000" flipH="1" flipV="1">
            <a:off x="1081798" y="4714884"/>
            <a:ext cx="428628" cy="4286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71736" y="4124332"/>
            <a:ext cx="6357982" cy="2233626"/>
          </a:xfrm>
        </p:spPr>
        <p:txBody>
          <a:bodyPr>
            <a:noAutofit/>
          </a:bodyPr>
          <a:lstStyle/>
          <a:p>
            <a:r>
              <a:rPr lang="en-US" sz="4000" b="1" i="1" dirty="0">
                <a:solidFill>
                  <a:srgbClr val="FFFF00"/>
                </a:solidFill>
                <a:effectLst>
                  <a:outerShdw blurRad="38100" dist="38100" dir="2700000" algn="tl">
                    <a:srgbClr val="000000">
                      <a:alpha val="43137"/>
                    </a:srgbClr>
                  </a:outerShdw>
                </a:effectLst>
              </a:rPr>
              <a:t> </a:t>
            </a:r>
            <a:r>
              <a:rPr lang="en-US" sz="4000" b="1" i="1" dirty="0">
                <a:solidFill>
                  <a:srgbClr val="FFFF00"/>
                </a:solidFill>
                <a:effectLst>
                  <a:outerShdw blurRad="38100" dist="38100" dir="2700000" algn="tl">
                    <a:srgbClr val="000000">
                      <a:alpha val="43137"/>
                    </a:srgbClr>
                  </a:outerShdw>
                </a:effectLst>
                <a:latin typeface="Aharoni" pitchFamily="2" charset="-79"/>
                <a:cs typeface="Aharoni" pitchFamily="2" charset="-79"/>
              </a:rPr>
              <a:t>Giant cell (temporal) arteritis</a:t>
            </a:r>
            <a:r>
              <a:rPr lang="en-US" sz="4000" b="1" i="1" dirty="0">
                <a:solidFill>
                  <a:srgbClr val="FFFF00"/>
                </a:solidFill>
                <a:effectLst>
                  <a:outerShdw blurRad="38100" dist="38100" dir="2700000" algn="tl">
                    <a:srgbClr val="000000">
                      <a:alpha val="43137"/>
                    </a:srgbClr>
                  </a:outerShdw>
                </a:effectLst>
              </a:rPr>
              <a:t/>
            </a:r>
            <a:br>
              <a:rPr lang="en-US" sz="4000" b="1" i="1" dirty="0">
                <a:solidFill>
                  <a:srgbClr val="FFFF00"/>
                </a:solidFill>
                <a:effectLst>
                  <a:outerShdw blurRad="38100" dist="38100" dir="2700000" algn="tl">
                    <a:srgbClr val="000000">
                      <a:alpha val="43137"/>
                    </a:srgbClr>
                  </a:outerShdw>
                </a:effectLst>
              </a:rPr>
            </a:br>
            <a:endParaRPr lang="en-US" sz="4000" b="1" i="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_3Mcl4mmoypE/SX7hfVXPMMI/AAAAAAAAARc/x-cttE6Vpp0/s400/temporalartery.jpg"/>
          <p:cNvPicPr>
            <a:picLocks noChangeAspect="1" noChangeArrowheads="1"/>
          </p:cNvPicPr>
          <p:nvPr/>
        </p:nvPicPr>
        <p:blipFill>
          <a:blip r:embed="rId2" cstate="print"/>
          <a:srcRect/>
          <a:stretch>
            <a:fillRect/>
          </a:stretch>
        </p:blipFill>
        <p:spPr bwMode="auto">
          <a:xfrm>
            <a:off x="251520" y="836712"/>
            <a:ext cx="5214973" cy="4500594"/>
          </a:xfrm>
          <a:prstGeom prst="rect">
            <a:avLst/>
          </a:prstGeom>
          <a:noFill/>
        </p:spPr>
      </p:pic>
      <p:sp>
        <p:nvSpPr>
          <p:cNvPr id="7" name="Rectangle 6"/>
          <p:cNvSpPr/>
          <p:nvPr/>
        </p:nvSpPr>
        <p:spPr>
          <a:xfrm>
            <a:off x="395536" y="5693513"/>
            <a:ext cx="7938136" cy="1200329"/>
          </a:xfrm>
          <a:prstGeom prst="rect">
            <a:avLst/>
          </a:prstGeom>
        </p:spPr>
        <p:txBody>
          <a:bodyPr wrap="square">
            <a:spAutoFit/>
          </a:bodyPr>
          <a:lstStyle/>
          <a:p>
            <a:pPr algn="ctr"/>
            <a:r>
              <a:rPr lang="en-US" sz="2400" b="1" i="1" dirty="0" smtClean="0"/>
              <a:t>A. Tender </a:t>
            </a:r>
            <a:r>
              <a:rPr lang="en-US" sz="2400" b="1" i="1" dirty="0"/>
              <a:t>and thickened scalp </a:t>
            </a:r>
            <a:r>
              <a:rPr lang="en-US" sz="2400" b="1" i="1" dirty="0" smtClean="0"/>
              <a:t>veins</a:t>
            </a:r>
          </a:p>
          <a:p>
            <a:pPr algn="ctr"/>
            <a:r>
              <a:rPr lang="en-US" sz="2400" b="1" i="1" dirty="0" smtClean="0"/>
              <a:t>B. Cut section of temporal artery showing circumferential chronic lymphocytic inflammation/ arteritis </a:t>
            </a:r>
            <a:endParaRPr lang="en-US" sz="2400" b="1" i="1" dirty="0"/>
          </a:p>
        </p:txBody>
      </p:sp>
      <p:sp>
        <p:nvSpPr>
          <p:cNvPr id="9" name="مستطيل مستدير الزوايا 8"/>
          <p:cNvSpPr/>
          <p:nvPr/>
        </p:nvSpPr>
        <p:spPr>
          <a:xfrm>
            <a:off x="1785918" y="285728"/>
            <a:ext cx="5857916" cy="55098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a:effectLst>
                  <a:outerShdw blurRad="38100" dist="38100" dir="2700000" algn="tl">
                    <a:srgbClr val="000000">
                      <a:alpha val="43137"/>
                    </a:srgbClr>
                  </a:outerShdw>
                </a:effectLst>
              </a:rPr>
              <a:t> GIANT CELL / TEMPORAL ARTERITIS  </a:t>
            </a:r>
            <a:endParaRPr lang="ar-SA" sz="2800" b="1" i="1" dirty="0">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p:cNvPicPr>
            <a:picLocks noChangeAspect="1"/>
          </p:cNvPicPr>
          <p:nvPr/>
        </p:nvPicPr>
        <p:blipFill>
          <a:blip r:embed="rId3"/>
          <a:stretch>
            <a:fillRect/>
          </a:stretch>
        </p:blipFill>
        <p:spPr>
          <a:xfrm>
            <a:off x="5466493" y="1712654"/>
            <a:ext cx="3425987" cy="331564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79511" y="5229200"/>
            <a:ext cx="8838809" cy="1015663"/>
          </a:xfrm>
          <a:prstGeom prst="rect">
            <a:avLst/>
          </a:prstGeom>
        </p:spPr>
        <p:txBody>
          <a:bodyPr wrap="square">
            <a:spAutoFit/>
          </a:bodyPr>
          <a:lstStyle/>
          <a:p>
            <a:pPr algn="ctr"/>
            <a:r>
              <a:rPr lang="en-US" sz="2000" b="1" i="1" dirty="0" smtClean="0"/>
              <a:t>Temporal </a:t>
            </a:r>
            <a:r>
              <a:rPr lang="en-US" sz="2000" b="1" i="1" dirty="0" smtClean="0"/>
              <a:t>artery </a:t>
            </a:r>
            <a:r>
              <a:rPr lang="en-US" sz="2000" b="1" i="1" dirty="0" smtClean="0"/>
              <a:t>showing </a:t>
            </a:r>
            <a:r>
              <a:rPr lang="en-US" sz="2000" b="1" i="1" dirty="0" smtClean="0"/>
              <a:t>lymphocytic inflammation, granuloma (lightning arrow) </a:t>
            </a:r>
            <a:r>
              <a:rPr lang="en-US" sz="2000" b="1" i="1" dirty="0" smtClean="0"/>
              <a:t>and multinucleated giant </a:t>
            </a:r>
            <a:r>
              <a:rPr lang="en-US" sz="2000" b="1" i="1" dirty="0" smtClean="0"/>
              <a:t>cells (arrow). </a:t>
            </a:r>
            <a:r>
              <a:rPr lang="en-US" sz="2000" b="1" i="1" dirty="0" smtClean="0"/>
              <a:t>The lumen </a:t>
            </a:r>
            <a:r>
              <a:rPr lang="en-US" sz="2000" b="1" i="1" dirty="0" smtClean="0"/>
              <a:t>(star) of </a:t>
            </a:r>
            <a:r>
              <a:rPr lang="en-US" sz="2000" b="1" i="1" dirty="0" smtClean="0"/>
              <a:t>the artery shows narrowing because reactive </a:t>
            </a:r>
            <a:r>
              <a:rPr lang="en-US" sz="2000" b="1" i="1" dirty="0"/>
              <a:t>intimal </a:t>
            </a:r>
            <a:r>
              <a:rPr lang="en-US" sz="2000" b="1" i="1" dirty="0" smtClean="0"/>
              <a:t>fibrosis.</a:t>
            </a:r>
            <a:r>
              <a:rPr lang="en-US" altLang="en-US" sz="2000" b="1" i="1" dirty="0"/>
              <a:t> </a:t>
            </a:r>
            <a:endParaRPr lang="ar-SA" sz="2000" b="1" i="1" dirty="0"/>
          </a:p>
        </p:txBody>
      </p:sp>
      <p:sp>
        <p:nvSpPr>
          <p:cNvPr id="5" name="مستطيل مستدير الزوايا 4"/>
          <p:cNvSpPr/>
          <p:nvPr/>
        </p:nvSpPr>
        <p:spPr>
          <a:xfrm>
            <a:off x="1386847" y="124899"/>
            <a:ext cx="6572296" cy="5211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a:effectLst>
                  <a:outerShdw blurRad="38100" dist="38100" dir="2700000" algn="tl">
                    <a:srgbClr val="000000">
                      <a:alpha val="43137"/>
                    </a:srgbClr>
                  </a:outerShdw>
                </a:effectLst>
              </a:rPr>
              <a:t> GIANT CELL (TEMPORAL) ARTERITIS - HPF  </a:t>
            </a:r>
            <a:endParaRPr lang="ar-SA" sz="2800" b="1" i="1" dirty="0">
              <a:effectLst>
                <a:outerShdw blurRad="38100" dist="38100" dir="2700000" algn="tl">
                  <a:srgbClr val="000000">
                    <a:alpha val="43137"/>
                  </a:srgbClr>
                </a:outerShdw>
              </a:effectLs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6" name="Picture 5"/>
          <p:cNvPicPr>
            <a:picLocks noChangeAspect="1"/>
          </p:cNvPicPr>
          <p:nvPr/>
        </p:nvPicPr>
        <p:blipFill>
          <a:blip r:embed="rId2"/>
          <a:stretch>
            <a:fillRect/>
          </a:stretch>
        </p:blipFill>
        <p:spPr>
          <a:xfrm>
            <a:off x="179512" y="1290114"/>
            <a:ext cx="5698903" cy="3797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3"/>
          <a:stretch>
            <a:fillRect/>
          </a:stretch>
        </p:blipFill>
        <p:spPr>
          <a:xfrm rot="16200000">
            <a:off x="5688374" y="1748609"/>
            <a:ext cx="3797749" cy="28621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51104" y="46055"/>
            <a:ext cx="1193871" cy="1155633"/>
          </a:xfrm>
          <a:prstGeom prst="rect">
            <a:avLst/>
          </a:prstGeom>
        </p:spPr>
      </p:pic>
      <p:cxnSp>
        <p:nvCxnSpPr>
          <p:cNvPr id="11" name="Straight Arrow Connector 10"/>
          <p:cNvCxnSpPr/>
          <p:nvPr/>
        </p:nvCxnSpPr>
        <p:spPr>
          <a:xfrm>
            <a:off x="3051843" y="2132856"/>
            <a:ext cx="1097280" cy="457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Lightning Bolt 11"/>
          <p:cNvSpPr/>
          <p:nvPr/>
        </p:nvSpPr>
        <p:spPr>
          <a:xfrm flipH="1">
            <a:off x="7851131" y="2158008"/>
            <a:ext cx="216024" cy="432048"/>
          </a:xfrm>
          <a:prstGeom prst="lightningBol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5-Point Star 12"/>
          <p:cNvSpPr/>
          <p:nvPr/>
        </p:nvSpPr>
        <p:spPr>
          <a:xfrm>
            <a:off x="827584" y="2888925"/>
            <a:ext cx="266589" cy="217679"/>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373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79512" y="5426839"/>
            <a:ext cx="8358246" cy="1015663"/>
          </a:xfrm>
          <a:prstGeom prst="rect">
            <a:avLst/>
          </a:prstGeom>
        </p:spPr>
        <p:txBody>
          <a:bodyPr wrap="square">
            <a:spAutoFit/>
          </a:bodyPr>
          <a:lstStyle/>
          <a:p>
            <a:pPr algn="ctr"/>
            <a:r>
              <a:rPr lang="en-GB" altLang="en-US" sz="2000" b="1" i="1" dirty="0" smtClean="0"/>
              <a:t>Inflammation of temporal </a:t>
            </a:r>
            <a:r>
              <a:rPr lang="en-GB" altLang="en-US" sz="2000" b="1" i="1" dirty="0"/>
              <a:t>artery </a:t>
            </a:r>
            <a:r>
              <a:rPr lang="en-GB" altLang="en-US" sz="2000" b="1" i="1" dirty="0" smtClean="0"/>
              <a:t>showing </a:t>
            </a:r>
            <a:r>
              <a:rPr lang="en-GB" altLang="en-US" sz="2000" b="1" i="1" dirty="0"/>
              <a:t>multinucleated giant cells, fragmentation of the internal elastic lamina and </a:t>
            </a:r>
            <a:r>
              <a:rPr lang="en-GB" altLang="en-US" sz="2000" b="1" i="1" dirty="0" smtClean="0"/>
              <a:t>chronic lymphocytic </a:t>
            </a:r>
            <a:r>
              <a:rPr lang="en-GB" altLang="en-US" sz="2000" b="1" i="1" dirty="0"/>
              <a:t>infiltrate consistent with giant cell arteritis. </a:t>
            </a:r>
            <a:r>
              <a:rPr lang="en-US" sz="2000" b="1" i="1" dirty="0" smtClean="0"/>
              <a:t>The </a:t>
            </a:r>
            <a:r>
              <a:rPr lang="en-US" sz="2000" b="1" i="1" dirty="0" smtClean="0"/>
              <a:t>lumen of the artery </a:t>
            </a:r>
            <a:r>
              <a:rPr lang="en-US" sz="2000" b="1" i="1" dirty="0" smtClean="0"/>
              <a:t>is narrowed by intimal </a:t>
            </a:r>
            <a:r>
              <a:rPr lang="en-US" sz="2000" b="1" i="1" dirty="0" smtClean="0"/>
              <a:t>fibrosis.</a:t>
            </a:r>
            <a:r>
              <a:rPr lang="en-US" altLang="en-US" sz="2000" b="1" i="1" dirty="0"/>
              <a:t> </a:t>
            </a:r>
            <a:endParaRPr lang="ar-SA" sz="2000" b="1" i="1" dirty="0"/>
          </a:p>
        </p:txBody>
      </p:sp>
      <p:sp>
        <p:nvSpPr>
          <p:cNvPr id="5" name="مستطيل مستدير الزوايا 4"/>
          <p:cNvSpPr/>
          <p:nvPr/>
        </p:nvSpPr>
        <p:spPr>
          <a:xfrm>
            <a:off x="1391883" y="0"/>
            <a:ext cx="6572296" cy="5211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a:effectLst>
                  <a:outerShdw blurRad="38100" dist="38100" dir="2700000" algn="tl">
                    <a:srgbClr val="000000">
                      <a:alpha val="43137"/>
                    </a:srgbClr>
                  </a:outerShdw>
                </a:effectLst>
              </a:rPr>
              <a:t> GIANT CELL (TEMPORAL) ARTERITIS </a:t>
            </a:r>
            <a:endParaRPr lang="ar-SA" sz="2800" b="1" i="1" dirty="0">
              <a:effectLst>
                <a:outerShdw blurRad="38100" dist="38100" dir="2700000" algn="tl">
                  <a:srgbClr val="000000">
                    <a:alpha val="43137"/>
                  </a:srgbClr>
                </a:outerShdw>
              </a:effectLs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554" y="521156"/>
            <a:ext cx="6408712" cy="49113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4"/>
          <p:cNvSpPr txBox="1">
            <a:spLocks noChangeArrowheads="1"/>
          </p:cNvSpPr>
          <p:nvPr/>
        </p:nvSpPr>
        <p:spPr bwMode="auto">
          <a:xfrm>
            <a:off x="2751235" y="5113280"/>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dirty="0">
                <a:latin typeface="Arial" panose="020B0604020202020204" pitchFamily="34" charset="0"/>
              </a:rPr>
              <a:t>Jocelyn </a:t>
            </a:r>
            <a:r>
              <a:rPr lang="en-GB" altLang="en-US" sz="1089" b="1" dirty="0" err="1">
                <a:latin typeface="Arial" panose="020B0604020202020204" pitchFamily="34" charset="0"/>
              </a:rPr>
              <a:t>Zwicker</a:t>
            </a:r>
            <a:r>
              <a:rPr lang="en-GB" altLang="en-US" sz="1089" b="1" dirty="0">
                <a:latin typeface="Arial" panose="020B0604020202020204" pitchFamily="34" charset="0"/>
              </a:rPr>
              <a:t> et al. CMAJ 2011;183:E301-E305</a:t>
            </a:r>
          </a:p>
        </p:txBody>
      </p:sp>
    </p:spTree>
    <p:extLst>
      <p:ext uri="{BB962C8B-B14F-4D97-AF65-F5344CB8AC3E}">
        <p14:creationId xmlns:p14="http://schemas.microsoft.com/office/powerpoint/2010/main" val="2226800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neuropathologyweb.org/chapter2/images2/2-13l.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Lst>
          </a:blip>
          <a:srcRect r="22201"/>
          <a:stretch/>
        </p:blipFill>
        <p:spPr bwMode="auto">
          <a:xfrm>
            <a:off x="4311807" y="1561652"/>
            <a:ext cx="4780267" cy="3241645"/>
          </a:xfrm>
          <a:prstGeom prst="rect">
            <a:avLst/>
          </a:prstGeom>
          <a:noFill/>
          <a:ln w="28575">
            <a:solidFill>
              <a:schemeClr val="tx1"/>
            </a:solidFill>
          </a:ln>
        </p:spPr>
      </p:pic>
      <p:sp>
        <p:nvSpPr>
          <p:cNvPr id="3" name="Rectangle 2"/>
          <p:cNvSpPr/>
          <p:nvPr/>
        </p:nvSpPr>
        <p:spPr>
          <a:xfrm>
            <a:off x="326995" y="5021739"/>
            <a:ext cx="8358246" cy="400110"/>
          </a:xfrm>
          <a:prstGeom prst="rect">
            <a:avLst/>
          </a:prstGeom>
        </p:spPr>
        <p:txBody>
          <a:bodyPr wrap="square">
            <a:spAutoFit/>
          </a:bodyPr>
          <a:lstStyle/>
          <a:p>
            <a:pPr algn="ctr"/>
            <a:r>
              <a:rPr lang="en-US" sz="2000" b="1" dirty="0">
                <a:solidFill>
                  <a:srgbClr val="0000FF"/>
                </a:solidFill>
              </a:rPr>
              <a:t>Disruptions of the elastic lamina with inflammation and giant cells.</a:t>
            </a:r>
          </a:p>
        </p:txBody>
      </p:sp>
      <p:sp>
        <p:nvSpPr>
          <p:cNvPr id="4" name="Rectangle 3"/>
          <p:cNvSpPr/>
          <p:nvPr/>
        </p:nvSpPr>
        <p:spPr>
          <a:xfrm>
            <a:off x="1041375" y="5435031"/>
            <a:ext cx="6929486" cy="1323439"/>
          </a:xfrm>
          <a:prstGeom prst="rect">
            <a:avLst/>
          </a:prstGeom>
        </p:spPr>
        <p:txBody>
          <a:bodyPr wrap="square">
            <a:spAutoFit/>
          </a:bodyPr>
          <a:lstStyle/>
          <a:p>
            <a:pPr algn="ctr"/>
            <a:r>
              <a:rPr lang="en-US" sz="2000" b="1" i="1" dirty="0"/>
              <a:t>Segmental inflammatory lesions with intimal thickening , medial granulomatous inflammation with giant </a:t>
            </a:r>
            <a:r>
              <a:rPr lang="en-US" sz="2000" b="1" i="1" dirty="0" smtClean="0"/>
              <a:t>cells (arrows) </a:t>
            </a:r>
            <a:r>
              <a:rPr lang="en-US" sz="2000" b="1" i="1" dirty="0"/>
              <a:t>and chronic inflammatory cells and </a:t>
            </a:r>
            <a:r>
              <a:rPr lang="en-US" sz="2000" b="1" i="1" dirty="0" smtClean="0"/>
              <a:t>there is fragmentation of the(pink) internal </a:t>
            </a:r>
            <a:r>
              <a:rPr lang="en-US" sz="2000" b="1" i="1" dirty="0"/>
              <a:t>elastic lamina </a:t>
            </a:r>
            <a:r>
              <a:rPr lang="en-US" sz="2000" b="1" i="1" dirty="0" smtClean="0"/>
              <a:t>(curved arrow) </a:t>
            </a:r>
            <a:endParaRPr lang="en-US" sz="2000" b="1" i="1" dirty="0"/>
          </a:p>
        </p:txBody>
      </p:sp>
      <p:sp>
        <p:nvSpPr>
          <p:cNvPr id="7" name="مستطيل مستدير الزوايا 6"/>
          <p:cNvSpPr/>
          <p:nvPr/>
        </p:nvSpPr>
        <p:spPr>
          <a:xfrm>
            <a:off x="1357290" y="285728"/>
            <a:ext cx="6786610" cy="47897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a:effectLst>
                  <a:outerShdw blurRad="38100" dist="38100" dir="2700000" algn="tl">
                    <a:srgbClr val="000000">
                      <a:alpha val="43137"/>
                    </a:srgbClr>
                  </a:outerShdw>
                </a:effectLst>
              </a:rPr>
              <a:t> GIANT CELL (TEMPORAL) ARTERITIS - HPF  </a:t>
            </a:r>
            <a:endParaRPr lang="ar-SA" sz="2800" b="1" i="1" dirty="0">
              <a:effectLst>
                <a:outerShdw blurRad="38100" dist="38100" dir="2700000" algn="tl">
                  <a:srgbClr val="000000">
                    <a:alpha val="43137"/>
                  </a:srgbClr>
                </a:outerShdw>
              </a:effectLst>
            </a:endParaRPr>
          </a:p>
        </p:txBody>
      </p:sp>
      <p:cxnSp>
        <p:nvCxnSpPr>
          <p:cNvPr id="10" name="رابط كسهم مستقيم 9"/>
          <p:cNvCxnSpPr/>
          <p:nvPr/>
        </p:nvCxnSpPr>
        <p:spPr>
          <a:xfrm flipH="1">
            <a:off x="5136924" y="2147396"/>
            <a:ext cx="22942" cy="92812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flipH="1">
            <a:off x="5940152" y="1768887"/>
            <a:ext cx="458449" cy="111176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p:cNvPicPr>
            <a:picLocks noChangeAspect="1"/>
          </p:cNvPicPr>
          <p:nvPr/>
        </p:nvPicPr>
        <p:blipFill>
          <a:blip r:embed="rId5"/>
          <a:stretch>
            <a:fillRect/>
          </a:stretch>
        </p:blipFill>
        <p:spPr>
          <a:xfrm>
            <a:off x="112299" y="1828738"/>
            <a:ext cx="4067944" cy="2707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5" name="رابط كسهم مستقيم 8"/>
          <p:cNvCxnSpPr/>
          <p:nvPr/>
        </p:nvCxnSpPr>
        <p:spPr>
          <a:xfrm flipH="1">
            <a:off x="3059832" y="2852936"/>
            <a:ext cx="68773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Bent Arrow 7"/>
          <p:cNvSpPr/>
          <p:nvPr/>
        </p:nvSpPr>
        <p:spPr>
          <a:xfrm rot="16200000">
            <a:off x="6672371" y="4014600"/>
            <a:ext cx="288032" cy="333979"/>
          </a:xfrm>
          <a:prstGeom prst="ben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97293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7014" y="5085184"/>
            <a:ext cx="8031266" cy="1631216"/>
          </a:xfrm>
          <a:prstGeom prst="rect">
            <a:avLst/>
          </a:prstGeom>
        </p:spPr>
        <p:txBody>
          <a:bodyPr wrap="square">
            <a:spAutoFit/>
          </a:bodyPr>
          <a:lstStyle/>
          <a:p>
            <a:pPr marL="342900" indent="-342900">
              <a:buFontTx/>
              <a:buChar char="-"/>
            </a:pPr>
            <a:r>
              <a:rPr lang="en-US" sz="2000" dirty="0"/>
              <a:t>The heart serves as a </a:t>
            </a:r>
            <a:r>
              <a:rPr lang="en-US" sz="2000" b="1" dirty="0"/>
              <a:t>mechanical pump</a:t>
            </a:r>
            <a:r>
              <a:rPr lang="en-US" sz="2000" dirty="0"/>
              <a:t> to supply the entire body with blood, both providing nutrients and removing waste products.</a:t>
            </a:r>
          </a:p>
          <a:p>
            <a:pPr marL="342900" indent="-342900">
              <a:buFontTx/>
              <a:buChar char="-"/>
            </a:pPr>
            <a:r>
              <a:rPr lang="en-US" sz="2000" dirty="0"/>
              <a:t>The great vessels exit the base of the heart.</a:t>
            </a:r>
          </a:p>
          <a:p>
            <a:pPr marL="342900" indent="-342900">
              <a:buFontTx/>
              <a:buChar char="-"/>
            </a:pPr>
            <a:r>
              <a:rPr lang="en-US" sz="2000" dirty="0"/>
              <a:t>Blood flow: body</a:t>
            </a:r>
            <a:r>
              <a:rPr lang="en-US" sz="2000" dirty="0">
                <a:cs typeface="Arial" charset="0"/>
              </a:rPr>
              <a:t>→ sup &amp; </a:t>
            </a:r>
            <a:r>
              <a:rPr lang="en-US" sz="2000" dirty="0" err="1">
                <a:cs typeface="Arial" charset="0"/>
              </a:rPr>
              <a:t>inf</a:t>
            </a:r>
            <a:r>
              <a:rPr lang="en-US" sz="2000" dirty="0">
                <a:cs typeface="Arial" charset="0"/>
              </a:rPr>
              <a:t> venae cava → right atrium→ right ventricle→ lungs → left atrium → left ventricle→ Aorta → body</a:t>
            </a:r>
          </a:p>
        </p:txBody>
      </p:sp>
      <p:sp>
        <p:nvSpPr>
          <p:cNvPr id="8" name="Rounded Rectangle 7"/>
          <p:cNvSpPr/>
          <p:nvPr/>
        </p:nvSpPr>
        <p:spPr>
          <a:xfrm>
            <a:off x="2000232" y="428604"/>
            <a:ext cx="4714908" cy="552124"/>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Anatomy of the Heart</a:t>
            </a:r>
          </a:p>
        </p:txBody>
      </p:sp>
      <p:pic>
        <p:nvPicPr>
          <p:cNvPr id="124930" name="Picture 2" descr="http://www.medassoc.com/images/heart_diagram.gif"/>
          <p:cNvPicPr>
            <a:picLocks noChangeAspect="1" noChangeArrowheads="1"/>
          </p:cNvPicPr>
          <p:nvPr/>
        </p:nvPicPr>
        <p:blipFill>
          <a:blip r:embed="rId2" cstate="print"/>
          <a:srcRect/>
          <a:stretch>
            <a:fillRect/>
          </a:stretch>
        </p:blipFill>
        <p:spPr bwMode="auto">
          <a:xfrm>
            <a:off x="1907704" y="980728"/>
            <a:ext cx="5034136" cy="4124414"/>
          </a:xfrm>
          <a:prstGeom prst="rect">
            <a:avLst/>
          </a:prstGeom>
          <a:noFill/>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86050" y="2625512"/>
            <a:ext cx="6286544" cy="3303818"/>
          </a:xfrm>
        </p:spPr>
        <p:txBody>
          <a:bodyPr>
            <a:noAutofit/>
          </a:bodyPr>
          <a:lstStyle/>
          <a:p>
            <a:r>
              <a:rPr lang="en-US" sz="4000" b="1" i="1" dirty="0">
                <a:solidFill>
                  <a:srgbClr val="FFFF00"/>
                </a:solidFill>
                <a:effectLst>
                  <a:outerShdw blurRad="38100" dist="38100" dir="2700000" algn="tl">
                    <a:srgbClr val="000000">
                      <a:alpha val="43137"/>
                    </a:srgbClr>
                  </a:outerShdw>
                </a:effectLst>
                <a:latin typeface="Aharoni" pitchFamily="2" charset="-79"/>
                <a:cs typeface="Aharoni" pitchFamily="2" charset="-79"/>
              </a:rPr>
              <a:t>Leukocytoclastic / hypersensitivity vasculitis  </a:t>
            </a:r>
            <a:br>
              <a:rPr lang="en-US" sz="4000" b="1" i="1" dirty="0">
                <a:solidFill>
                  <a:srgbClr val="FFFF00"/>
                </a:solidFill>
                <a:effectLst>
                  <a:outerShdw blurRad="38100" dist="38100" dir="2700000" algn="tl">
                    <a:srgbClr val="000000">
                      <a:alpha val="43137"/>
                    </a:srgbClr>
                  </a:outerShdw>
                </a:effectLst>
                <a:latin typeface="Aharoni" pitchFamily="2" charset="-79"/>
                <a:cs typeface="Aharoni" pitchFamily="2" charset="-79"/>
              </a:rPr>
            </a:br>
            <a:r>
              <a:rPr lang="en-US" sz="3200" b="1" i="1" dirty="0">
                <a:solidFill>
                  <a:srgbClr val="FFC000"/>
                </a:solidFill>
                <a:effectLst>
                  <a:outerShdw blurRad="38100" dist="38100" dir="2700000" algn="tl">
                    <a:srgbClr val="000000">
                      <a:alpha val="43137"/>
                    </a:srgbClr>
                  </a:outerShdw>
                </a:effectLst>
                <a:latin typeface="Aharoni" pitchFamily="2" charset="-79"/>
                <a:cs typeface="Aharoni" pitchFamily="2" charset="-79"/>
              </a:rPr>
              <a:t>( microscopic polyangitis )</a:t>
            </a:r>
            <a:endParaRPr lang="en-US" sz="40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571604" y="5485171"/>
            <a:ext cx="5857916" cy="1015663"/>
          </a:xfrm>
          <a:prstGeom prst="rect">
            <a:avLst/>
          </a:prstGeom>
        </p:spPr>
        <p:txBody>
          <a:bodyPr wrap="square">
            <a:spAutoFit/>
          </a:bodyPr>
          <a:lstStyle/>
          <a:p>
            <a:pPr algn="ctr"/>
            <a:r>
              <a:rPr lang="en-US" sz="2000" b="1" i="1" dirty="0"/>
              <a:t>Hypersensitivity vasculitis might be complicated with  glomerulonephritis and hemoptysis </a:t>
            </a:r>
            <a:r>
              <a:rPr lang="en-US" sz="2000" b="1" i="1" dirty="0" smtClean="0"/>
              <a:t>due to </a:t>
            </a:r>
            <a:r>
              <a:rPr lang="en-US" sz="2000" b="1" i="1" dirty="0"/>
              <a:t>pulmonary capillaritis</a:t>
            </a:r>
          </a:p>
        </p:txBody>
      </p:sp>
      <p:sp>
        <p:nvSpPr>
          <p:cNvPr id="5" name="Rounded Rectangle 4"/>
          <p:cNvSpPr/>
          <p:nvPr/>
        </p:nvSpPr>
        <p:spPr>
          <a:xfrm>
            <a:off x="928662" y="214290"/>
            <a:ext cx="7286676" cy="62242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Hypersensitivity vasculitis – Clinical sign</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3074" name="Picture 2"/>
          <p:cNvPicPr>
            <a:picLocks noChangeAspect="1" noChangeArrowheads="1"/>
          </p:cNvPicPr>
          <p:nvPr/>
        </p:nvPicPr>
        <p:blipFill>
          <a:blip r:embed="rId3"/>
          <a:srcRect/>
          <a:stretch>
            <a:fillRect/>
          </a:stretch>
        </p:blipFill>
        <p:spPr bwMode="auto">
          <a:xfrm>
            <a:off x="2905125" y="1071546"/>
            <a:ext cx="3333750" cy="4162425"/>
          </a:xfrm>
          <a:prstGeom prst="rect">
            <a:avLst/>
          </a:prstGeom>
          <a:noFill/>
          <a:ln w="9525">
            <a:noFill/>
            <a:miter lim="800000"/>
            <a:headEnd/>
            <a:tailEnd/>
          </a:ln>
          <a:effectLst/>
        </p:spPr>
      </p:pic>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184666"/>
            <a:ext cx="24878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cs typeface="Arial" pitchFamily="34" charset="0"/>
              </a:rPr>
              <a:t> </a:t>
            </a:r>
          </a:p>
        </p:txBody>
      </p:sp>
      <p:sp>
        <p:nvSpPr>
          <p:cNvPr id="4" name="Rectangle 3"/>
          <p:cNvSpPr/>
          <p:nvPr/>
        </p:nvSpPr>
        <p:spPr>
          <a:xfrm>
            <a:off x="1142976" y="5699485"/>
            <a:ext cx="6858048" cy="1077218"/>
          </a:xfrm>
          <a:prstGeom prst="rect">
            <a:avLst/>
          </a:prstGeom>
        </p:spPr>
        <p:txBody>
          <a:bodyPr wrap="square">
            <a:spAutoFit/>
          </a:bodyPr>
          <a:lstStyle/>
          <a:p>
            <a:pPr algn="ctr"/>
            <a:r>
              <a:rPr lang="en-US" sz="2400" b="1" i="1" dirty="0">
                <a:solidFill>
                  <a:srgbClr val="0000FF"/>
                </a:solidFill>
              </a:rPr>
              <a:t>Leukocytoclastic vasculitis</a:t>
            </a:r>
            <a:endParaRPr lang="en-US" sz="2400" b="1" i="1" dirty="0"/>
          </a:p>
          <a:p>
            <a:pPr algn="ctr"/>
            <a:r>
              <a:rPr lang="en-US" sz="2000" b="1" i="1" dirty="0"/>
              <a:t> The purpuric  eruption (Subcutaneous bleeding patches) of the foot  tends to be most pronounced on dependent areas.</a:t>
            </a:r>
          </a:p>
        </p:txBody>
      </p:sp>
      <p:sp>
        <p:nvSpPr>
          <p:cNvPr id="6" name="Rounded Rectangle 5"/>
          <p:cNvSpPr/>
          <p:nvPr/>
        </p:nvSpPr>
        <p:spPr>
          <a:xfrm>
            <a:off x="1142976" y="214290"/>
            <a:ext cx="7000924" cy="62242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vasculitis - Clinical sign</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p:cNvPicPr>
            <a:picLocks noChangeAspect="1"/>
          </p:cNvPicPr>
          <p:nvPr/>
        </p:nvPicPr>
        <p:blipFill>
          <a:blip r:embed="rId2"/>
          <a:stretch>
            <a:fillRect/>
          </a:stretch>
        </p:blipFill>
        <p:spPr>
          <a:xfrm>
            <a:off x="2614612" y="1281112"/>
            <a:ext cx="3914775" cy="4295775"/>
          </a:xfrm>
          <a:prstGeom prst="rect">
            <a:avLst/>
          </a:prstGeom>
          <a:ln>
            <a:solidFill>
              <a:schemeClr val="tx1"/>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missinglink.ucsf.edu/lm/DermatologyGlossary/img/Dermatology%20Glossary/Glossary%20Histo%20Images/vasculitis_leukocytoclastic_high_power.jpg"/>
          <p:cNvPicPr>
            <a:picLocks noChangeAspect="1" noChangeArrowheads="1"/>
          </p:cNvPicPr>
          <p:nvPr/>
        </p:nvPicPr>
        <p:blipFill>
          <a:blip r:embed="rId3" cstate="print"/>
          <a:srcRect/>
          <a:stretch>
            <a:fillRect/>
          </a:stretch>
        </p:blipFill>
        <p:spPr bwMode="auto">
          <a:xfrm>
            <a:off x="380970" y="908720"/>
            <a:ext cx="8334433" cy="5949280"/>
          </a:xfrm>
          <a:prstGeom prst="rect">
            <a:avLst/>
          </a:prstGeom>
          <a:noFill/>
        </p:spPr>
      </p:pic>
      <p:sp>
        <p:nvSpPr>
          <p:cNvPr id="3" name="Rectangle 2"/>
          <p:cNvSpPr/>
          <p:nvPr/>
        </p:nvSpPr>
        <p:spPr>
          <a:xfrm>
            <a:off x="1071538" y="5085184"/>
            <a:ext cx="7462042" cy="461665"/>
          </a:xfrm>
          <a:prstGeom prst="rect">
            <a:avLst/>
          </a:prstGeom>
        </p:spPr>
        <p:txBody>
          <a:bodyPr wrap="square">
            <a:spAutoFit/>
          </a:bodyPr>
          <a:lstStyle/>
          <a:p>
            <a:pPr algn="ctr"/>
            <a:r>
              <a:rPr lang="en-US" sz="2400" b="1" dirty="0">
                <a:solidFill>
                  <a:srgbClr val="C00000"/>
                </a:solidFill>
              </a:rPr>
              <a:t>Vasculitis, leukocytoclasis ( high power)</a:t>
            </a:r>
          </a:p>
        </p:txBody>
      </p:sp>
      <p:sp>
        <p:nvSpPr>
          <p:cNvPr id="4" name="Rectangle 3"/>
          <p:cNvSpPr/>
          <p:nvPr/>
        </p:nvSpPr>
        <p:spPr>
          <a:xfrm>
            <a:off x="928662" y="5485171"/>
            <a:ext cx="7358114" cy="1015663"/>
          </a:xfrm>
          <a:prstGeom prst="rect">
            <a:avLst/>
          </a:prstGeom>
        </p:spPr>
        <p:txBody>
          <a:bodyPr wrap="square">
            <a:spAutoFit/>
          </a:bodyPr>
          <a:lstStyle/>
          <a:p>
            <a:pPr algn="ctr"/>
            <a:r>
              <a:rPr lang="en-US" sz="2000" b="1" i="1" dirty="0"/>
              <a:t>Section of the skin shows fibrinoid necrosis of blood vessels with extravasation of RBCs , neutrophilic infiltration with debris (leukocytoclasis /nuclear dust)</a:t>
            </a:r>
          </a:p>
        </p:txBody>
      </p:sp>
      <p:sp>
        <p:nvSpPr>
          <p:cNvPr id="6" name="Rounded Rectangle 5"/>
          <p:cNvSpPr/>
          <p:nvPr/>
        </p:nvSpPr>
        <p:spPr>
          <a:xfrm>
            <a:off x="1071538" y="285728"/>
            <a:ext cx="664373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vasculitis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www.dermpathmd.com/photos/leukocytoclastic_vasculitis2a.jpg"/>
          <p:cNvPicPr>
            <a:picLocks noChangeAspect="1" noChangeArrowheads="1"/>
          </p:cNvPicPr>
          <p:nvPr/>
        </p:nvPicPr>
        <p:blipFill>
          <a:blip r:embed="rId2" cstate="print"/>
          <a:srcRect/>
          <a:stretch>
            <a:fillRect/>
          </a:stretch>
        </p:blipFill>
        <p:spPr bwMode="auto">
          <a:xfrm>
            <a:off x="683568" y="1084274"/>
            <a:ext cx="7776864" cy="4559304"/>
          </a:xfrm>
          <a:prstGeom prst="rect">
            <a:avLst/>
          </a:prstGeom>
          <a:noFill/>
          <a:ln w="28575">
            <a:solidFill>
              <a:schemeClr val="tx1"/>
            </a:solidFill>
          </a:ln>
        </p:spPr>
      </p:pic>
      <p:sp>
        <p:nvSpPr>
          <p:cNvPr id="3" name="Rectangle 2"/>
          <p:cNvSpPr/>
          <p:nvPr/>
        </p:nvSpPr>
        <p:spPr>
          <a:xfrm>
            <a:off x="1000100" y="5792948"/>
            <a:ext cx="7143800" cy="707886"/>
          </a:xfrm>
          <a:prstGeom prst="rect">
            <a:avLst/>
          </a:prstGeom>
        </p:spPr>
        <p:txBody>
          <a:bodyPr wrap="square">
            <a:spAutoFit/>
          </a:bodyPr>
          <a:lstStyle/>
          <a:p>
            <a:pPr algn="ctr"/>
            <a:r>
              <a:rPr lang="en-US" sz="2000" b="1" i="1" dirty="0"/>
              <a:t>Fibrinoid necrosis of small dermal vessels is present, necessary to establish the diagnosis of </a:t>
            </a:r>
            <a:r>
              <a:rPr lang="en-US" sz="2000" b="1" i="1" dirty="0">
                <a:solidFill>
                  <a:srgbClr val="0000FF"/>
                </a:solidFill>
              </a:rPr>
              <a:t>leukocytoclastic vasculitis</a:t>
            </a:r>
            <a:r>
              <a:rPr lang="en-US" sz="2000" b="1" i="1" dirty="0"/>
              <a:t>.</a:t>
            </a:r>
          </a:p>
        </p:txBody>
      </p:sp>
      <p:sp>
        <p:nvSpPr>
          <p:cNvPr id="5" name="Rounded Rectangle 4"/>
          <p:cNvSpPr/>
          <p:nvPr/>
        </p:nvSpPr>
        <p:spPr>
          <a:xfrm>
            <a:off x="1571604" y="332656"/>
            <a:ext cx="6143668"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vasculitis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Left Arrow 6"/>
          <p:cNvSpPr/>
          <p:nvPr/>
        </p:nvSpPr>
        <p:spPr>
          <a:xfrm rot="14249941">
            <a:off x="4169815" y="4129162"/>
            <a:ext cx="576064" cy="260096"/>
          </a:xfrm>
          <a:prstGeom prst="left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2000" y="4015328"/>
          <a:ext cx="3960440" cy="2194560"/>
        </p:xfrm>
        <a:graphic>
          <a:graphicData uri="http://schemas.openxmlformats.org/drawingml/2006/table">
            <a:tbl>
              <a:tblPr/>
              <a:tblGrid>
                <a:gridCol w="3960440">
                  <a:extLst>
                    <a:ext uri="{9D8B030D-6E8A-4147-A177-3AD203B41FA5}">
                      <a16:colId xmlns:a16="http://schemas.microsoft.com/office/drawing/2014/main" val="20000"/>
                    </a:ext>
                  </a:extLst>
                </a:gridCol>
              </a:tblGrid>
              <a:tr h="1008112">
                <a:tc>
                  <a:txBody>
                    <a:bodyPr/>
                    <a:lstStyle/>
                    <a:p>
                      <a:pPr algn="ctr"/>
                      <a:r>
                        <a:rPr lang="en-US" sz="2400" b="1" dirty="0"/>
                        <a:t>This muscular artery shows     a more </a:t>
                      </a:r>
                      <a:r>
                        <a:rPr lang="en-US" sz="2400" b="1" dirty="0">
                          <a:solidFill>
                            <a:srgbClr val="C00000"/>
                          </a:solidFill>
                        </a:rPr>
                        <a:t>severe vasculitis </a:t>
                      </a:r>
                      <a:r>
                        <a:rPr lang="en-US" sz="2400" b="1" dirty="0"/>
                        <a:t>with acute and chronic inflammatory cell infiltrates, along with necrosis of the vascular wall</a:t>
                      </a:r>
                    </a:p>
                  </a:txBody>
                  <a:tcPr marL="0" marR="0" marT="0" marB="0"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50530" name="Picture 2" descr="http://o.quizlet.com/i/nOWnJT9huHBU4QaNm6hcWA_m.jpg"/>
          <p:cNvPicPr>
            <a:picLocks noChangeAspect="1" noChangeArrowheads="1"/>
          </p:cNvPicPr>
          <p:nvPr/>
        </p:nvPicPr>
        <p:blipFill>
          <a:blip r:embed="rId2" cstate="print"/>
          <a:srcRect/>
          <a:stretch>
            <a:fillRect/>
          </a:stretch>
        </p:blipFill>
        <p:spPr bwMode="auto">
          <a:xfrm>
            <a:off x="4427984" y="859842"/>
            <a:ext cx="4107099" cy="2641166"/>
          </a:xfrm>
          <a:prstGeom prst="rect">
            <a:avLst/>
          </a:prstGeom>
          <a:noFill/>
          <a:ln w="28575">
            <a:solidFill>
              <a:schemeClr val="tx1"/>
            </a:solidFill>
          </a:ln>
        </p:spPr>
      </p:pic>
      <p:pic>
        <p:nvPicPr>
          <p:cNvPr id="150532" name="Picture 4" descr="http://o.quizlet.com/i/_RvFW_-I2NsT8_isuDbSVw_m.jpg"/>
          <p:cNvPicPr>
            <a:picLocks noChangeAspect="1" noChangeArrowheads="1"/>
          </p:cNvPicPr>
          <p:nvPr/>
        </p:nvPicPr>
        <p:blipFill>
          <a:blip r:embed="rId3" cstate="print"/>
          <a:srcRect/>
          <a:stretch>
            <a:fillRect/>
          </a:stretch>
        </p:blipFill>
        <p:spPr bwMode="auto">
          <a:xfrm>
            <a:off x="251520" y="3717032"/>
            <a:ext cx="3960440" cy="2736304"/>
          </a:xfrm>
          <a:prstGeom prst="rect">
            <a:avLst/>
          </a:prstGeom>
          <a:noFill/>
          <a:ln w="28575">
            <a:solidFill>
              <a:schemeClr val="tx1"/>
            </a:solidFill>
          </a:ln>
        </p:spPr>
      </p:pic>
      <p:pic>
        <p:nvPicPr>
          <p:cNvPr id="150534" name="Picture 6" descr="http://o.quizlet.com/i/wW2fMetlc-S0QD_fVN7Q9A_m.jpg"/>
          <p:cNvPicPr>
            <a:picLocks noChangeAspect="1" noChangeArrowheads="1"/>
          </p:cNvPicPr>
          <p:nvPr/>
        </p:nvPicPr>
        <p:blipFill>
          <a:blip r:embed="rId4" cstate="print"/>
          <a:srcRect/>
          <a:stretch>
            <a:fillRect/>
          </a:stretch>
        </p:blipFill>
        <p:spPr bwMode="auto">
          <a:xfrm>
            <a:off x="251520" y="836712"/>
            <a:ext cx="3924106" cy="2664296"/>
          </a:xfrm>
          <a:prstGeom prst="rect">
            <a:avLst/>
          </a:prstGeom>
          <a:noFill/>
          <a:ln w="28575">
            <a:solidFill>
              <a:schemeClr val="tx1"/>
            </a:solidFill>
          </a:ln>
        </p:spPr>
      </p:pic>
      <p:sp>
        <p:nvSpPr>
          <p:cNvPr id="7" name="Rounded Rectangle 6"/>
          <p:cNvSpPr/>
          <p:nvPr/>
        </p:nvSpPr>
        <p:spPr>
          <a:xfrm>
            <a:off x="1285852" y="260648"/>
            <a:ext cx="6643734"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Severe vasculitis – Microscopic views </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C:\Documents and Settings\Dr.Sayed\My Documents\My Pictures\Picture sets\125.bmp"/>
          <p:cNvPicPr>
            <a:picLocks noChangeAspect="1" noChangeArrowheads="1"/>
          </p:cNvPicPr>
          <p:nvPr/>
        </p:nvPicPr>
        <p:blipFill>
          <a:blip r:embed="rId2" cstate="print"/>
          <a:srcRect/>
          <a:stretch>
            <a:fillRect/>
          </a:stretch>
        </p:blipFill>
        <p:spPr bwMode="auto">
          <a:xfrm>
            <a:off x="0" y="39807"/>
            <a:ext cx="9144000" cy="6818193"/>
          </a:xfrm>
          <a:prstGeom prst="rect">
            <a:avLst/>
          </a:prstGeom>
          <a:noFill/>
        </p:spPr>
      </p:pic>
      <p:sp>
        <p:nvSpPr>
          <p:cNvPr id="3" name="Rounded Rectangle 2"/>
          <p:cNvSpPr/>
          <p:nvPr/>
        </p:nvSpPr>
        <p:spPr>
          <a:xfrm>
            <a:off x="2699792" y="1844824"/>
            <a:ext cx="2952328"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336699"/>
                </a:solidFill>
                <a:latin typeface="Arial Black" pitchFamily="34" charset="0"/>
              </a:rPr>
              <a:t>THE END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Label Heart Diagram Quiz"/>
          <p:cNvPicPr>
            <a:picLocks noChangeAspect="1" noChangeArrowheads="1"/>
          </p:cNvPicPr>
          <p:nvPr/>
        </p:nvPicPr>
        <p:blipFill>
          <a:blip r:embed="rId2" cstate="print"/>
          <a:srcRect/>
          <a:stretch>
            <a:fillRect/>
          </a:stretch>
        </p:blipFill>
        <p:spPr bwMode="auto">
          <a:xfrm>
            <a:off x="899592" y="965030"/>
            <a:ext cx="6840760" cy="5056258"/>
          </a:xfrm>
          <a:prstGeom prst="rect">
            <a:avLst/>
          </a:prstGeom>
          <a:noFill/>
        </p:spPr>
      </p:pic>
      <p:sp>
        <p:nvSpPr>
          <p:cNvPr id="4" name="Rounded Rectangle 3"/>
          <p:cNvSpPr/>
          <p:nvPr/>
        </p:nvSpPr>
        <p:spPr>
          <a:xfrm>
            <a:off x="1259632" y="567490"/>
            <a:ext cx="604867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Anatomy of the Heart – inside view</a:t>
            </a:r>
          </a:p>
        </p:txBody>
      </p:sp>
      <p:sp>
        <p:nvSpPr>
          <p:cNvPr id="5" name="Rectangle 4"/>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6" name="Rectangle 5"/>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1520" y="843677"/>
            <a:ext cx="3816424" cy="2862322"/>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sz="2000" b="1" dirty="0"/>
              <a:t> </a:t>
            </a:r>
            <a:r>
              <a:rPr lang="en-US" sz="2000" dirty="0"/>
              <a:t>The heart consists of 3 layers </a:t>
            </a:r>
          </a:p>
          <a:p>
            <a:r>
              <a:rPr lang="en-US" sz="2000" dirty="0"/>
              <a:t>     - the </a:t>
            </a:r>
            <a:r>
              <a:rPr lang="en-US" sz="2000" b="1" dirty="0"/>
              <a:t>Endocardium</a:t>
            </a:r>
            <a:r>
              <a:rPr lang="en-US" sz="2000" dirty="0"/>
              <a:t>, </a:t>
            </a:r>
          </a:p>
          <a:p>
            <a:pPr marL="342900" indent="-342900"/>
            <a:r>
              <a:rPr lang="en-US" sz="2000" dirty="0"/>
              <a:t>	- the </a:t>
            </a:r>
            <a:r>
              <a:rPr lang="en-US" sz="2000" b="1" dirty="0"/>
              <a:t>Myocardium</a:t>
            </a:r>
            <a:r>
              <a:rPr lang="en-US" sz="2000" dirty="0"/>
              <a:t>, and </a:t>
            </a:r>
          </a:p>
          <a:p>
            <a:pPr marL="342900" indent="-342900"/>
            <a:r>
              <a:rPr lang="en-US" sz="2000" dirty="0"/>
              <a:t>	- the </a:t>
            </a:r>
            <a:r>
              <a:rPr lang="en-US" sz="2000" b="1" dirty="0"/>
              <a:t>Pericardium</a:t>
            </a:r>
            <a:r>
              <a:rPr lang="en-US" sz="2000" dirty="0"/>
              <a:t>. </a:t>
            </a:r>
          </a:p>
          <a:p>
            <a:pPr marL="342900" indent="-342900">
              <a:buFont typeface="Arial" pitchFamily="34" charset="0"/>
              <a:buChar char="•"/>
            </a:pPr>
            <a:endParaRPr lang="en-US" sz="2000" dirty="0"/>
          </a:p>
          <a:p>
            <a:pPr marL="342900" indent="-342900">
              <a:buFont typeface="Arial" pitchFamily="34" charset="0"/>
              <a:buChar char="•"/>
            </a:pPr>
            <a:r>
              <a:rPr lang="en-US" sz="2000" dirty="0"/>
              <a:t>The </a:t>
            </a:r>
            <a:r>
              <a:rPr lang="en-US" sz="2000" b="1" dirty="0"/>
              <a:t> Pericardium</a:t>
            </a:r>
            <a:r>
              <a:rPr lang="en-US" sz="2000" dirty="0"/>
              <a:t> consists of arteries, veins, nerves, connective tissue, and variable amounts of fat.</a:t>
            </a:r>
          </a:p>
        </p:txBody>
      </p:sp>
      <p:pic>
        <p:nvPicPr>
          <p:cNvPr id="3" name="Picture 6" descr="L1116"/>
          <p:cNvPicPr>
            <a:picLocks noChangeArrowheads="1"/>
          </p:cNvPicPr>
          <p:nvPr/>
        </p:nvPicPr>
        <p:blipFill>
          <a:blip r:embed="rId2" cstate="print"/>
          <a:srcRect/>
          <a:stretch>
            <a:fillRect/>
          </a:stretch>
        </p:blipFill>
        <p:spPr bwMode="auto">
          <a:xfrm>
            <a:off x="3995936" y="332656"/>
            <a:ext cx="4716016" cy="2952328"/>
          </a:xfrm>
          <a:prstGeom prst="rect">
            <a:avLst/>
          </a:prstGeom>
          <a:noFill/>
          <a:ln w="12700">
            <a:solidFill>
              <a:schemeClr val="tx1"/>
            </a:solidFill>
          </a:ln>
        </p:spPr>
      </p:pic>
      <p:pic>
        <p:nvPicPr>
          <p:cNvPr id="4" name="Picture 7" descr="L1117"/>
          <p:cNvPicPr>
            <a:picLocks noChangeArrowheads="1"/>
          </p:cNvPicPr>
          <p:nvPr/>
        </p:nvPicPr>
        <p:blipFill>
          <a:blip r:embed="rId3" cstate="print"/>
          <a:srcRect/>
          <a:stretch>
            <a:fillRect/>
          </a:stretch>
        </p:blipFill>
        <p:spPr bwMode="auto">
          <a:xfrm>
            <a:off x="3995936" y="3356992"/>
            <a:ext cx="4714428" cy="3024336"/>
          </a:xfrm>
          <a:prstGeom prst="rect">
            <a:avLst/>
          </a:prstGeom>
          <a:noFill/>
          <a:ln w="19050">
            <a:solidFill>
              <a:schemeClr val="tx1"/>
            </a:solidFill>
          </a:ln>
        </p:spPr>
      </p:pic>
      <p:sp>
        <p:nvSpPr>
          <p:cNvPr id="5" name="Rectangle 4"/>
          <p:cNvSpPr/>
          <p:nvPr/>
        </p:nvSpPr>
        <p:spPr>
          <a:xfrm>
            <a:off x="323528" y="4050938"/>
            <a:ext cx="3744416" cy="1938992"/>
          </a:xfrm>
          <a:prstGeom prst="rect">
            <a:avLst/>
          </a:prstGeom>
        </p:spPr>
        <p:txBody>
          <a:bodyPr wrap="square">
            <a:spAutoFit/>
          </a:bodyPr>
          <a:lstStyle/>
          <a:p>
            <a:pPr marL="342900" indent="-342900">
              <a:buFontTx/>
              <a:buChar char="-"/>
            </a:pPr>
            <a:r>
              <a:rPr lang="en-US" sz="2000" dirty="0"/>
              <a:t>The </a:t>
            </a:r>
            <a:r>
              <a:rPr lang="en-US" sz="2000" b="1" dirty="0"/>
              <a:t>Myocardium</a:t>
            </a:r>
            <a:r>
              <a:rPr lang="en-US" sz="2000" dirty="0"/>
              <a:t> contains </a:t>
            </a:r>
            <a:r>
              <a:rPr lang="en-US" sz="2000" b="1" dirty="0"/>
              <a:t>branching, striated muscle cells with centrally located nuclei</a:t>
            </a:r>
            <a:r>
              <a:rPr lang="en-US" sz="2000" dirty="0"/>
              <a:t>. They are connected by </a:t>
            </a:r>
            <a:r>
              <a:rPr lang="en-US" sz="2000" b="1" dirty="0"/>
              <a:t>intercalated disks</a:t>
            </a:r>
            <a:r>
              <a:rPr lang="en-US" sz="2000" dirty="0"/>
              <a:t> (arrowheads).</a:t>
            </a:r>
          </a:p>
        </p:txBody>
      </p:sp>
      <p:sp>
        <p:nvSpPr>
          <p:cNvPr id="7" name="Rounded Rectangle 6"/>
          <p:cNvSpPr/>
          <p:nvPr/>
        </p:nvSpPr>
        <p:spPr>
          <a:xfrm>
            <a:off x="214282" y="404664"/>
            <a:ext cx="3421614" cy="381130"/>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the Heart</a:t>
            </a: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928802"/>
            <a:ext cx="7418534" cy="2441432"/>
          </a:xfrm>
        </p:spPr>
        <p:txBody>
          <a:bodyPr>
            <a:noAutofit/>
          </a:bodyPr>
          <a:lstStyle/>
          <a:p>
            <a:pPr algn="ctr"/>
            <a:r>
              <a:rPr lang="ar-SA" sz="5400" b="1" i="1" dirty="0">
                <a:solidFill>
                  <a:schemeClr val="tx1"/>
                </a:solidFill>
                <a:effectLst>
                  <a:outerShdw blurRad="38100" dist="38100" dir="2700000" algn="tl">
                    <a:srgbClr val="000000">
                      <a:alpha val="43137"/>
                    </a:srgbClr>
                  </a:outerShdw>
                </a:effectLst>
                <a:latin typeface="Aharoni" pitchFamily="2" charset="-79"/>
              </a:rPr>
              <a:t> </a:t>
            </a:r>
            <a:r>
              <a:rPr lang="en-US" sz="5400" b="1" i="1" dirty="0">
                <a:solidFill>
                  <a:schemeClr val="tx1"/>
                </a:solidFill>
                <a:effectLst>
                  <a:outerShdw blurRad="38100" dist="38100" dir="2700000" algn="tl">
                    <a:srgbClr val="000000">
                      <a:alpha val="43137"/>
                    </a:srgbClr>
                  </a:outerShdw>
                </a:effectLst>
                <a:latin typeface="Aharoni" pitchFamily="2" charset="-79"/>
                <a:cs typeface="Aharoni" pitchFamily="2" charset="-79"/>
              </a:rPr>
              <a:t>PRACTICAL - </a:t>
            </a:r>
            <a:r>
              <a:rPr lang="en-US" sz="9600" b="1" i="1" dirty="0">
                <a:solidFill>
                  <a:schemeClr val="tx1"/>
                </a:solidFill>
                <a:effectLst>
                  <a:outerShdw blurRad="38100" dist="38100" dir="2700000" algn="tl">
                    <a:srgbClr val="000000">
                      <a:alpha val="43137"/>
                    </a:srgbClr>
                  </a:outerShdw>
                </a:effectLst>
                <a:latin typeface="Aharoni" pitchFamily="2" charset="-79"/>
                <a:cs typeface="Aharoni" pitchFamily="2" charset="-79"/>
              </a:rPr>
              <a:t>2</a:t>
            </a:r>
            <a:r>
              <a:rPr lang="en-US" sz="5400" b="1" i="1" dirty="0">
                <a:solidFill>
                  <a:schemeClr val="tx1"/>
                </a:solidFill>
                <a:effectLst>
                  <a:outerShdw blurRad="38100" dist="38100" dir="2700000" algn="tl">
                    <a:srgbClr val="000000">
                      <a:alpha val="43137"/>
                    </a:srgbClr>
                  </a:outerShdw>
                </a:effectLst>
                <a:latin typeface="Aharoni" pitchFamily="2" charset="-79"/>
                <a:cs typeface="Aharoni" pitchFamily="2" charset="-79"/>
              </a:rPr>
              <a:t/>
            </a:r>
            <a:br>
              <a:rPr lang="en-US" sz="5400" b="1" i="1" dirty="0">
                <a:solidFill>
                  <a:schemeClr val="tx1"/>
                </a:solidFill>
                <a:effectLst>
                  <a:outerShdw blurRad="38100" dist="38100" dir="2700000" algn="tl">
                    <a:srgbClr val="000000">
                      <a:alpha val="43137"/>
                    </a:srgbClr>
                  </a:outerShdw>
                </a:effectLst>
                <a:latin typeface="Aharoni" pitchFamily="2" charset="-79"/>
                <a:cs typeface="Aharoni" pitchFamily="2" charset="-79"/>
              </a:rPr>
            </a:br>
            <a:r>
              <a:rPr lang="ar-SA" sz="5400" b="1" i="1" dirty="0">
                <a:solidFill>
                  <a:schemeClr val="tx1"/>
                </a:solidFill>
                <a:effectLst>
                  <a:outerShdw blurRad="38100" dist="38100" dir="2700000" algn="tl">
                    <a:srgbClr val="000000">
                      <a:alpha val="43137"/>
                    </a:srgbClr>
                  </a:outerShdw>
                </a:effectLst>
                <a:latin typeface="Aharoni" pitchFamily="2" charset="-79"/>
              </a:rPr>
              <a:t> </a:t>
            </a:r>
            <a:endParaRPr lang="en-US" sz="5400" b="1" i="1" dirty="0">
              <a:solidFill>
                <a:schemeClr val="tx1"/>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50576" y="4357694"/>
            <a:ext cx="6264696" cy="136815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1" u="none" strike="noStrike" kern="1200" cap="none" spc="0" normalizeH="0" baseline="0" noProof="0" dirty="0">
                <a:ln>
                  <a:noFill/>
                </a:ln>
                <a:solidFill>
                  <a:srgbClr val="99FF33"/>
                </a:solidFill>
                <a:effectLst/>
                <a:uLnTx/>
                <a:uFillTx/>
                <a:latin typeface="Aharoni" pitchFamily="2" charset="-79"/>
                <a:cs typeface="Aharoni" pitchFamily="2" charset="-79"/>
              </a:rPr>
              <a:t> </a:t>
            </a:r>
            <a:r>
              <a:rPr lang="en-US" sz="3600" i="1" dirty="0">
                <a:solidFill>
                  <a:srgbClr val="99FF33"/>
                </a:solidFill>
                <a:latin typeface="Aharoni" pitchFamily="2" charset="-79"/>
                <a:cs typeface="Aharoni" pitchFamily="2" charset="-79"/>
              </a:rPr>
              <a:t> </a:t>
            </a:r>
            <a:endParaRPr kumimoji="0" lang="en-US" sz="3600" b="1" i="1" u="none" strike="noStrike" kern="1200" cap="none" spc="0" normalizeH="0" baseline="0" noProof="0" dirty="0">
              <a:ln>
                <a:noFill/>
              </a:ln>
              <a:solidFill>
                <a:srgbClr val="99FF33"/>
              </a:solidFill>
              <a:effectLst/>
              <a:uLnTx/>
              <a:uFillTx/>
              <a:latin typeface="Aharoni" pitchFamily="2" charset="-79"/>
              <a:cs typeface="Aharoni" pitchFamily="2" charset="-79"/>
            </a:endParaRPr>
          </a:p>
        </p:txBody>
      </p:sp>
      <p:sp>
        <p:nvSpPr>
          <p:cNvPr id="5" name="Rectangle 4"/>
          <p:cNvSpPr/>
          <p:nvPr/>
        </p:nvSpPr>
        <p:spPr>
          <a:xfrm>
            <a:off x="251520" y="1772816"/>
            <a:ext cx="8640960" cy="1311128"/>
          </a:xfrm>
          <a:prstGeom prst="rect">
            <a:avLst/>
          </a:prstGeom>
        </p:spPr>
        <p:txBody>
          <a:bodyPr wrap="square">
            <a:spAutoFit/>
          </a:bodyPr>
          <a:lstStyle/>
          <a:p>
            <a:pPr lvl="0" algn="ctr">
              <a:spcBef>
                <a:spcPct val="20000"/>
              </a:spcBef>
              <a:defRPr/>
            </a:pPr>
            <a:r>
              <a:rPr lang="en-US" sz="3600" dirty="0">
                <a:solidFill>
                  <a:srgbClr val="FFC000"/>
                </a:solidFill>
                <a:latin typeface="Aharoni" pitchFamily="2" charset="-79"/>
                <a:cs typeface="Aharoni" pitchFamily="2" charset="-79"/>
              </a:rPr>
              <a:t>Chronic venous congestion of the </a:t>
            </a:r>
            <a:r>
              <a:rPr lang="en-US" sz="3600" dirty="0" smtClean="0">
                <a:solidFill>
                  <a:srgbClr val="FFC000"/>
                </a:solidFill>
                <a:latin typeface="Aharoni" pitchFamily="2" charset="-79"/>
                <a:cs typeface="Aharoni" pitchFamily="2" charset="-79"/>
              </a:rPr>
              <a:t>liver</a:t>
            </a:r>
            <a:r>
              <a:rPr lang="en-US" sz="3600" b="1" dirty="0" smtClean="0">
                <a:solidFill>
                  <a:srgbClr val="FFC000"/>
                </a:solidFill>
                <a:latin typeface="Aharoni" pitchFamily="2" charset="-79"/>
                <a:cs typeface="Aharoni" pitchFamily="2" charset="-79"/>
              </a:rPr>
              <a:t> </a:t>
            </a:r>
          </a:p>
          <a:p>
            <a:pPr lvl="0" algn="ctr">
              <a:spcBef>
                <a:spcPct val="20000"/>
              </a:spcBef>
              <a:defRPr/>
            </a:pPr>
            <a:r>
              <a:rPr lang="en-US" sz="3600" b="1" dirty="0">
                <a:solidFill>
                  <a:srgbClr val="FFC000"/>
                </a:solidFill>
                <a:latin typeface="Aharoni" pitchFamily="2" charset="-79"/>
                <a:cs typeface="Aharoni" pitchFamily="2" charset="-79"/>
              </a:rPr>
              <a:t>(</a:t>
            </a:r>
            <a:r>
              <a:rPr lang="en-US" sz="3600" b="1" dirty="0" smtClean="0">
                <a:solidFill>
                  <a:srgbClr val="FFC000"/>
                </a:solidFill>
                <a:latin typeface="Aharoni" pitchFamily="2" charset="-79"/>
                <a:cs typeface="Aharoni" pitchFamily="2" charset="-79"/>
              </a:rPr>
              <a:t>seen in r</a:t>
            </a:r>
            <a:r>
              <a:rPr lang="en-US" sz="3600" b="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ight sided heart failure)</a:t>
            </a:r>
            <a:endParaRPr lang="en-US" sz="3600"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8" name="Rectangle 7"/>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extLst>
      <p:ext uri="{BB962C8B-B14F-4D97-AF65-F5344CB8AC3E}">
        <p14:creationId xmlns:p14="http://schemas.microsoft.com/office/powerpoint/2010/main" val="173562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p:txBody>
          <a:bodyPr>
            <a:normAutofit fontScale="90000"/>
          </a:bodyPr>
          <a:lstStyle/>
          <a:p>
            <a:pPr eaLnBrk="1" fontAlgn="auto" hangingPunct="1">
              <a:spcAft>
                <a:spcPts val="0"/>
              </a:spcAft>
              <a:defRPr/>
            </a:pPr>
            <a:r>
              <a:rPr lang="en-US" dirty="0"/>
              <a:t>Additional information</a:t>
            </a:r>
            <a:br>
              <a:rPr lang="en-US" dirty="0"/>
            </a:br>
            <a:r>
              <a:rPr lang="en-US" dirty="0"/>
              <a:t>Hyperemia &amp; Congestion</a:t>
            </a:r>
          </a:p>
        </p:txBody>
      </p:sp>
      <p:sp>
        <p:nvSpPr>
          <p:cNvPr id="18435" name="Rectangle 5"/>
          <p:cNvSpPr>
            <a:spLocks noGrp="1" noChangeArrowheads="1"/>
          </p:cNvSpPr>
          <p:nvPr>
            <p:ph sz="quarter" idx="2"/>
          </p:nvPr>
        </p:nvSpPr>
        <p:spPr>
          <a:xfrm>
            <a:off x="433754" y="2420888"/>
            <a:ext cx="4040188" cy="3941763"/>
          </a:xfrm>
          <a:ln>
            <a:prstDash val="solid"/>
          </a:ln>
        </p:spPr>
        <p:txBody>
          <a:bodyPr/>
          <a:lstStyle/>
          <a:p>
            <a:pPr eaLnBrk="1" hangingPunct="1">
              <a:lnSpc>
                <a:spcPct val="80000"/>
              </a:lnSpc>
            </a:pPr>
            <a:r>
              <a:rPr lang="en-US" altLang="en-US" sz="2000" b="1" i="1" dirty="0"/>
              <a:t>Hyperemia</a:t>
            </a:r>
            <a:r>
              <a:rPr lang="en-US" altLang="en-US" sz="2000" dirty="0"/>
              <a:t> is an </a:t>
            </a:r>
            <a:r>
              <a:rPr lang="en-US" altLang="en-US" sz="2000" i="1" dirty="0"/>
              <a:t>active process</a:t>
            </a:r>
            <a:r>
              <a:rPr lang="en-US" altLang="en-US" sz="2000" dirty="0"/>
              <a:t> resulting from tissue inflow because of arteriolar dilation, e.g. skeletal muscle during exercise or at sites of inflammation. The affected tissue is redder because of the engorgement of vessels with oxygenated blood. </a:t>
            </a:r>
          </a:p>
        </p:txBody>
      </p:sp>
      <p:sp>
        <p:nvSpPr>
          <p:cNvPr id="18436" name="Rectangle 6"/>
          <p:cNvSpPr>
            <a:spLocks noGrp="1" noChangeArrowheads="1"/>
          </p:cNvSpPr>
          <p:nvPr>
            <p:ph sz="quarter" idx="4"/>
          </p:nvPr>
        </p:nvSpPr>
        <p:spPr>
          <a:xfrm>
            <a:off x="4788024" y="2421723"/>
            <a:ext cx="4041775" cy="3941763"/>
          </a:xfrm>
          <a:ln>
            <a:prstDash val="solid"/>
          </a:ln>
        </p:spPr>
        <p:txBody>
          <a:bodyPr/>
          <a:lstStyle/>
          <a:p>
            <a:pPr eaLnBrk="1" hangingPunct="1">
              <a:lnSpc>
                <a:spcPct val="80000"/>
              </a:lnSpc>
              <a:spcBef>
                <a:spcPct val="0"/>
              </a:spcBef>
            </a:pPr>
            <a:r>
              <a:rPr lang="en-US" altLang="en-US" sz="2000" b="1" i="1" dirty="0"/>
              <a:t>Congestion</a:t>
            </a:r>
            <a:r>
              <a:rPr lang="en-US" altLang="en-US" sz="2000" dirty="0"/>
              <a:t> is a </a:t>
            </a:r>
            <a:r>
              <a:rPr lang="en-US" altLang="en-US" sz="2000" i="1" dirty="0"/>
              <a:t>passive process</a:t>
            </a:r>
            <a:r>
              <a:rPr lang="en-US" altLang="en-US" sz="2000" dirty="0"/>
              <a:t> resulting from impaired outflow from a tissue. It may be systemic e.g. cardiac failure, or local e.g. an isolated venous obstruction. The tissue has a blue-red color </a:t>
            </a:r>
            <a:r>
              <a:rPr lang="en-US" altLang="en-US" sz="2000" i="1" dirty="0"/>
              <a:t>(cyanosis)</a:t>
            </a:r>
            <a:r>
              <a:rPr lang="en-US" altLang="en-US" sz="2000" dirty="0"/>
              <a:t>, due to accumulation of deoxygenated hemoglobin in the affected tissues.</a:t>
            </a:r>
          </a:p>
        </p:txBody>
      </p:sp>
    </p:spTree>
    <p:extLst>
      <p:ext uri="{BB962C8B-B14F-4D97-AF65-F5344CB8AC3E}">
        <p14:creationId xmlns:p14="http://schemas.microsoft.com/office/powerpoint/2010/main" val="382568047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3379</TotalTime>
  <Words>1726</Words>
  <Application>Microsoft Office PowerPoint</Application>
  <PresentationFormat>On-screen Show (4:3)</PresentationFormat>
  <Paragraphs>221</Paragraphs>
  <Slides>46</Slides>
  <Notes>11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46</vt:i4>
      </vt:variant>
    </vt:vector>
  </HeadingPairs>
  <TitlesOfParts>
    <vt:vector size="60" baseType="lpstr">
      <vt:lpstr>Aharoni</vt:lpstr>
      <vt:lpstr>Arial</vt:lpstr>
      <vt:lpstr>Arial Black</vt:lpstr>
      <vt:lpstr>Arial Unicode MS</vt:lpstr>
      <vt:lpstr>Calibri</vt:lpstr>
      <vt:lpstr>Century Gothic</vt:lpstr>
      <vt:lpstr>Century Schoolbook</vt:lpstr>
      <vt:lpstr>Franklin Gothic Demi</vt:lpstr>
      <vt:lpstr>msgothic</vt:lpstr>
      <vt:lpstr>Times New Roman (Arabic)</vt:lpstr>
      <vt:lpstr>Tw Cen MT</vt:lpstr>
      <vt:lpstr>Wingdings</vt:lpstr>
      <vt:lpstr>Wingdings 2</vt:lpstr>
      <vt:lpstr>Median</vt:lpstr>
      <vt:lpstr>CARDIOVASCULAR  SYSTEM</vt:lpstr>
      <vt:lpstr>Normal anatomy and histology </vt:lpstr>
      <vt:lpstr>Objectives:</vt:lpstr>
      <vt:lpstr>PowerPoint Presentation</vt:lpstr>
      <vt:lpstr>PowerPoint Presentation</vt:lpstr>
      <vt:lpstr>PowerPoint Presentation</vt:lpstr>
      <vt:lpstr> PRACTICAL - 2  </vt:lpstr>
      <vt:lpstr>PowerPoint Presentation</vt:lpstr>
      <vt:lpstr>Additional information Hyperemia &amp; Congestion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Blood vessels in Hypertension</vt:lpstr>
      <vt:lpstr>PowerPoint Presentation</vt:lpstr>
      <vt:lpstr>PowerPoint Presentation</vt:lpstr>
      <vt:lpstr>PowerPoint Presentation</vt:lpstr>
      <vt:lpstr>PowerPoint Presentation</vt:lpstr>
      <vt:lpstr>Left ventricular  HYPERTROPHY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Giant cell (temporal) arteritis </vt:lpstr>
      <vt:lpstr>PowerPoint Presentation</vt:lpstr>
      <vt:lpstr>PowerPoint Presentation</vt:lpstr>
      <vt:lpstr>PowerPoint Presentation</vt:lpstr>
      <vt:lpstr>PowerPoint Presentation</vt:lpstr>
      <vt:lpstr>Leukocytoclastic / hypersensitivity vasculitis   ( microscopic polyangitis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Block</dc:title>
  <dc:creator>Dr. Sayed Esawy</dc:creator>
  <cp:lastModifiedBy>sufia husain</cp:lastModifiedBy>
  <cp:revision>251</cp:revision>
  <dcterms:created xsi:type="dcterms:W3CDTF">2010-01-06T06:07:17Z</dcterms:created>
  <dcterms:modified xsi:type="dcterms:W3CDTF">2020-03-10T13:05:35Z</dcterms:modified>
</cp:coreProperties>
</file>