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56" r:id="rId3"/>
    <p:sldId id="258" r:id="rId4"/>
    <p:sldId id="259" r:id="rId5"/>
    <p:sldId id="260" r:id="rId6"/>
    <p:sldId id="275" r:id="rId7"/>
    <p:sldId id="277" r:id="rId8"/>
    <p:sldId id="279" r:id="rId9"/>
    <p:sldId id="280" r:id="rId10"/>
    <p:sldId id="273" r:id="rId11"/>
    <p:sldId id="274" r:id="rId12"/>
    <p:sldId id="261" r:id="rId13"/>
    <p:sldId id="262" r:id="rId14"/>
    <p:sldId id="263" r:id="rId15"/>
    <p:sldId id="272" r:id="rId16"/>
    <p:sldId id="266" r:id="rId17"/>
    <p:sldId id="267" r:id="rId18"/>
    <p:sldId id="268" r:id="rId19"/>
    <p:sldId id="276"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469" autoAdjust="0"/>
  </p:normalViewPr>
  <p:slideViewPr>
    <p:cSldViewPr>
      <p:cViewPr varScale="1">
        <p:scale>
          <a:sx n="106" d="100"/>
          <a:sy n="106" d="100"/>
        </p:scale>
        <p:origin x="234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FB7B1-795E-4793-AB04-D23171E8C06A}" type="datetimeFigureOut">
              <a:rPr lang="en-US" smtClean="0"/>
              <a:t>3/17/20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74F1B-4B85-45F3-A47D-AD4DCAD2CFF3}" type="slidenum">
              <a:rPr lang="en-US" smtClean="0"/>
              <a:t>‹#›</a:t>
            </a:fld>
            <a:endParaRPr lang="en-US"/>
          </a:p>
        </p:txBody>
      </p:sp>
    </p:spTree>
    <p:extLst>
      <p:ext uri="{BB962C8B-B14F-4D97-AF65-F5344CB8AC3E}">
        <p14:creationId xmlns:p14="http://schemas.microsoft.com/office/powerpoint/2010/main" val="9798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74F1B-4B85-45F3-A47D-AD4DCAD2CFF3}" type="slidenum">
              <a:rPr lang="en-US" smtClean="0"/>
              <a:t>1</a:t>
            </a:fld>
            <a:endParaRPr lang="en-US"/>
          </a:p>
        </p:txBody>
      </p:sp>
    </p:spTree>
    <p:extLst>
      <p:ext uri="{BB962C8B-B14F-4D97-AF65-F5344CB8AC3E}">
        <p14:creationId xmlns:p14="http://schemas.microsoft.com/office/powerpoint/2010/main" val="257831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K-channel</a:t>
            </a:r>
            <a:r>
              <a:rPr lang="en-US" baseline="0" dirty="0"/>
              <a:t> opened &gt;&gt; dilate arteries &amp; arterioles &gt;&gt;&gt; decrease afterload</a:t>
            </a:r>
          </a:p>
          <a:p>
            <a:r>
              <a:rPr lang="en-US" baseline="0" dirty="0"/>
              <a:t>Decrease force of contraction of the </a:t>
            </a:r>
            <a:r>
              <a:rPr lang="en-US" baseline="0" dirty="0" err="1"/>
              <a:t>hrt</a:t>
            </a:r>
            <a:r>
              <a:rPr lang="en-US" baseline="0" dirty="0"/>
              <a:t> &gt;&gt;&gt; decrease O2 demand</a:t>
            </a:r>
          </a:p>
          <a:p>
            <a:r>
              <a:rPr lang="en-US" baseline="0" dirty="0"/>
              <a:t>Used as prophylactic, can be added to CCB or to  B </a:t>
            </a:r>
            <a:r>
              <a:rPr lang="en-US" baseline="0" dirty="0" err="1"/>
              <a:t>blockersbut</a:t>
            </a:r>
            <a:r>
              <a:rPr lang="en-US" baseline="0" dirty="0"/>
              <a:t> not used as a </a:t>
            </a:r>
            <a:r>
              <a:rPr lang="en-US" baseline="0" dirty="0" err="1"/>
              <a:t>monotherapy</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12</a:t>
            </a:fld>
            <a:endParaRPr lang="en-US"/>
          </a:p>
        </p:txBody>
      </p:sp>
    </p:spTree>
    <p:extLst>
      <p:ext uri="{BB962C8B-B14F-4D97-AF65-F5344CB8AC3E}">
        <p14:creationId xmlns:p14="http://schemas.microsoft.com/office/powerpoint/2010/main" val="426004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similar to nitrates</a:t>
            </a:r>
          </a:p>
          <a:p>
            <a:r>
              <a:rPr lang="en-US" dirty="0"/>
              <a:t>A peculiar SE is</a:t>
            </a:r>
            <a:r>
              <a:rPr lang="en-US" baseline="0" dirty="0"/>
              <a:t> the ulceration</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14</a:t>
            </a:fld>
            <a:endParaRPr lang="en-US"/>
          </a:p>
        </p:txBody>
      </p:sp>
    </p:spTree>
    <p:extLst>
      <p:ext uri="{BB962C8B-B14F-4D97-AF65-F5344CB8AC3E}">
        <p14:creationId xmlns:p14="http://schemas.microsoft.com/office/powerpoint/2010/main" val="275150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of ischemia</a:t>
            </a:r>
          </a:p>
          <a:p>
            <a:r>
              <a:rPr lang="en-US" dirty="0"/>
              <a:t>FFA </a:t>
            </a:r>
            <a:r>
              <a:rPr lang="en-US" dirty="0" err="1"/>
              <a:t>inh</a:t>
            </a:r>
            <a:r>
              <a:rPr lang="en-US" dirty="0"/>
              <a:t> the</a:t>
            </a:r>
            <a:r>
              <a:rPr lang="en-US" baseline="0" dirty="0"/>
              <a:t> oxidation of </a:t>
            </a:r>
            <a:r>
              <a:rPr lang="en-US" baseline="0" dirty="0" err="1"/>
              <a:t>gluc</a:t>
            </a:r>
            <a:r>
              <a:rPr lang="en-US" baseline="0" dirty="0"/>
              <a:t> ..</a:t>
            </a:r>
          </a:p>
          <a:p>
            <a:r>
              <a:rPr lang="en-US" baseline="0" dirty="0"/>
              <a:t>Increase metabolism of </a:t>
            </a:r>
            <a:r>
              <a:rPr lang="en-US" baseline="0" dirty="0" err="1"/>
              <a:t>gluc</a:t>
            </a:r>
            <a:r>
              <a:rPr lang="en-US" baseline="0" dirty="0"/>
              <a:t> without affecting the hemodynamics of the </a:t>
            </a:r>
            <a:r>
              <a:rPr lang="en-US" baseline="0" dirty="0" err="1"/>
              <a:t>bld</a:t>
            </a:r>
            <a:endParaRPr lang="en-US" baseline="0" dirty="0"/>
          </a:p>
          <a:p>
            <a:r>
              <a:rPr lang="en-US" baseline="0" dirty="0"/>
              <a:t>It only affect the demand</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16</a:t>
            </a:fld>
            <a:endParaRPr lang="en-US"/>
          </a:p>
        </p:txBody>
      </p:sp>
    </p:spTree>
    <p:extLst>
      <p:ext uri="{BB962C8B-B14F-4D97-AF65-F5344CB8AC3E}">
        <p14:creationId xmlns:p14="http://schemas.microsoft.com/office/powerpoint/2010/main" val="241675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Na current takes</a:t>
            </a:r>
            <a:r>
              <a:rPr lang="en-US" baseline="0" dirty="0"/>
              <a:t> place in ischemia &amp; in toxicity of cardiac glycosides. These will increase Na entry &gt;&gt;&gt; Na overload &gt;&gt;&gt; exchange thru Na-</a:t>
            </a:r>
            <a:r>
              <a:rPr lang="en-US" baseline="0" dirty="0" err="1"/>
              <a:t>Ca</a:t>
            </a:r>
            <a:endParaRPr lang="en-US" baseline="0" dirty="0"/>
          </a:p>
          <a:p>
            <a:r>
              <a:rPr lang="en-US" baseline="0" dirty="0"/>
              <a:t>So </a:t>
            </a:r>
            <a:r>
              <a:rPr lang="en-US" baseline="0" dirty="0" err="1"/>
              <a:t>Ca</a:t>
            </a:r>
            <a:r>
              <a:rPr lang="en-US" baseline="0" dirty="0"/>
              <a:t> in &amp; Na out &gt;&gt;&gt; </a:t>
            </a:r>
            <a:r>
              <a:rPr lang="en-US" baseline="0" dirty="0" err="1"/>
              <a:t>Ca</a:t>
            </a:r>
            <a:r>
              <a:rPr lang="en-US" baseline="0" dirty="0"/>
              <a:t> overload w prevent relaxation of the myocardium &gt;&gt;&gt; increase diastolic stress</a:t>
            </a:r>
            <a:r>
              <a:rPr lang="en-US" dirty="0"/>
              <a:t> </a:t>
            </a:r>
          </a:p>
        </p:txBody>
      </p:sp>
      <p:sp>
        <p:nvSpPr>
          <p:cNvPr id="4" name="Slide Number Placeholder 3"/>
          <p:cNvSpPr>
            <a:spLocks noGrp="1"/>
          </p:cNvSpPr>
          <p:nvPr>
            <p:ph type="sldNum" sz="quarter" idx="10"/>
          </p:nvPr>
        </p:nvSpPr>
        <p:spPr/>
        <p:txBody>
          <a:bodyPr/>
          <a:lstStyle/>
          <a:p>
            <a:fld id="{2C774F1B-4B85-45F3-A47D-AD4DCAD2CFF3}" type="slidenum">
              <a:rPr lang="en-US" smtClean="0"/>
              <a:t>18</a:t>
            </a:fld>
            <a:endParaRPr lang="en-US"/>
          </a:p>
        </p:txBody>
      </p:sp>
    </p:spTree>
    <p:extLst>
      <p:ext uri="{BB962C8B-B14F-4D97-AF65-F5344CB8AC3E}">
        <p14:creationId xmlns:p14="http://schemas.microsoft.com/office/powerpoint/2010/main" val="377074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Inh</a:t>
            </a:r>
            <a:r>
              <a:rPr lang="en-US" dirty="0"/>
              <a:t> funny channel</a:t>
            </a:r>
          </a:p>
          <a:p>
            <a:r>
              <a:rPr lang="en-US" dirty="0" err="1"/>
              <a:t>Bec</a:t>
            </a:r>
            <a:r>
              <a:rPr lang="en-US" dirty="0"/>
              <a:t> when it was discovered the characteristics</a:t>
            </a:r>
            <a:r>
              <a:rPr lang="en-US" baseline="0" dirty="0"/>
              <a:t> of this </a:t>
            </a:r>
            <a:r>
              <a:rPr lang="en-US" baseline="0" dirty="0" err="1"/>
              <a:t>ch</a:t>
            </a:r>
            <a:r>
              <a:rPr lang="en-US" baseline="0" dirty="0"/>
              <a:t> was diff than …</a:t>
            </a:r>
          </a:p>
          <a:p>
            <a:r>
              <a:rPr lang="en-US" baseline="0" dirty="0" err="1"/>
              <a:t>Inh</a:t>
            </a:r>
            <a:r>
              <a:rPr lang="en-US" baseline="0" dirty="0"/>
              <a:t> Na &amp; K &gt;&gt;&gt; Decrease HR</a:t>
            </a:r>
          </a:p>
          <a:p>
            <a:r>
              <a:rPr lang="en-US" baseline="0" dirty="0"/>
              <a:t>Unlike B blockers that decrease force of contraction &amp; decrease HR</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20</a:t>
            </a:fld>
            <a:endParaRPr lang="en-US"/>
          </a:p>
        </p:txBody>
      </p:sp>
    </p:spTree>
    <p:extLst>
      <p:ext uri="{BB962C8B-B14F-4D97-AF65-F5344CB8AC3E}">
        <p14:creationId xmlns:p14="http://schemas.microsoft.com/office/powerpoint/2010/main" val="30880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classify this </a:t>
            </a:r>
            <a:r>
              <a:rPr lang="en-US" dirty="0" err="1"/>
              <a:t>gp</a:t>
            </a:r>
            <a:r>
              <a:rPr lang="en-US" dirty="0"/>
              <a:t>?</a:t>
            </a:r>
          </a:p>
          <a:p>
            <a:r>
              <a:rPr lang="en-US" dirty="0"/>
              <a:t>1- to their chemical </a:t>
            </a:r>
            <a:r>
              <a:rPr lang="en-US" dirty="0" err="1"/>
              <a:t>pp</a:t>
            </a:r>
            <a:endParaRPr lang="en-US" dirty="0"/>
          </a:p>
          <a:p>
            <a:r>
              <a:rPr lang="en-US" dirty="0"/>
              <a:t>2-</a:t>
            </a:r>
            <a:r>
              <a:rPr lang="en-US" baseline="0" dirty="0"/>
              <a:t> to their selectivity</a:t>
            </a:r>
          </a:p>
          <a:p>
            <a:r>
              <a:rPr lang="en-US" baseline="0" dirty="0"/>
              <a:t>Intermediate: act on the 2 </a:t>
            </a:r>
            <a:r>
              <a:rPr lang="en-US" baseline="0" dirty="0" err="1"/>
              <a:t>mech</a:t>
            </a:r>
            <a:r>
              <a:rPr lang="en-US" baseline="0" dirty="0"/>
              <a:t> but less than </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a:t>
            </a:fld>
            <a:endParaRPr lang="en-US"/>
          </a:p>
        </p:txBody>
      </p:sp>
    </p:spTree>
    <p:extLst>
      <p:ext uri="{BB962C8B-B14F-4D97-AF65-F5344CB8AC3E}">
        <p14:creationId xmlns:p14="http://schemas.microsoft.com/office/powerpoint/2010/main" val="313982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3</a:t>
            </a:fld>
            <a:endParaRPr lang="en-US"/>
          </a:p>
        </p:txBody>
      </p:sp>
    </p:spTree>
    <p:extLst>
      <p:ext uri="{BB962C8B-B14F-4D97-AF65-F5344CB8AC3E}">
        <p14:creationId xmlns:p14="http://schemas.microsoft.com/office/powerpoint/2010/main" val="39115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a:t>
            </a:r>
          </a:p>
          <a:p>
            <a:r>
              <a:rPr lang="en-US" dirty="0"/>
              <a:t>1-</a:t>
            </a:r>
            <a:r>
              <a:rPr lang="en-US" baseline="0" dirty="0"/>
              <a:t> Dilate peripheral artery so decrease afterload,,, decrease force of contraction &amp; decrease workload </a:t>
            </a:r>
          </a:p>
          <a:p>
            <a:r>
              <a:rPr lang="en-US" baseline="0" dirty="0"/>
              <a:t>2- Dilate CA &gt;&gt; Increase O2 supply</a:t>
            </a:r>
          </a:p>
          <a:p>
            <a:r>
              <a:rPr lang="en-US" baseline="0" dirty="0"/>
              <a:t>So they can also decrease workload of the </a:t>
            </a:r>
            <a:r>
              <a:rPr lang="en-US" baseline="0" dirty="0" err="1"/>
              <a:t>hrt</a:t>
            </a:r>
            <a:r>
              <a:rPr lang="en-US" baseline="0" dirty="0"/>
              <a:t> &gt;&gt; hence decrease demand</a:t>
            </a:r>
            <a:endParaRPr lang="en-US" dirty="0"/>
          </a:p>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4</a:t>
            </a:fld>
            <a:endParaRPr lang="en-US"/>
          </a:p>
        </p:txBody>
      </p:sp>
    </p:spTree>
    <p:extLst>
      <p:ext uri="{BB962C8B-B14F-4D97-AF65-F5344CB8AC3E}">
        <p14:creationId xmlns:p14="http://schemas.microsoft.com/office/powerpoint/2010/main" val="251059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acting AVOID why?</a:t>
            </a:r>
          </a:p>
          <a:p>
            <a:r>
              <a:rPr lang="en-US" dirty="0"/>
              <a:t>Reflex</a:t>
            </a:r>
            <a:r>
              <a:rPr lang="en-US" baseline="0" dirty="0"/>
              <a:t> </a:t>
            </a:r>
            <a:r>
              <a:rPr lang="en-US" baseline="0" dirty="0" err="1"/>
              <a:t>tachyC</a:t>
            </a:r>
            <a:r>
              <a:rPr lang="en-US" baseline="0" dirty="0"/>
              <a:t> &amp; may cause ischemia of the myocardium</a:t>
            </a:r>
          </a:p>
          <a:p>
            <a:r>
              <a:rPr lang="en-US" baseline="0" dirty="0"/>
              <a:t>Verapamil or </a:t>
            </a:r>
            <a:r>
              <a:rPr lang="en-US" baseline="0" dirty="0" err="1"/>
              <a:t>diltiazem</a:t>
            </a:r>
            <a:r>
              <a:rPr lang="en-US" baseline="0" dirty="0"/>
              <a:t> + nitrates are used </a:t>
            </a:r>
            <a:r>
              <a:rPr lang="en-US" baseline="0" dirty="0" err="1"/>
              <a:t>ot</a:t>
            </a:r>
            <a:r>
              <a:rPr lang="en-US" baseline="0" dirty="0"/>
              <a:t> block the increase of HR</a:t>
            </a:r>
          </a:p>
          <a:p>
            <a:r>
              <a:rPr lang="en-US" baseline="0" dirty="0" err="1"/>
              <a:t>Dihydropyridines</a:t>
            </a:r>
            <a:r>
              <a:rPr lang="en-US" baseline="0" dirty="0"/>
              <a:t> are useful in CHF &amp; AP</a:t>
            </a:r>
          </a:p>
          <a:p>
            <a:r>
              <a:rPr lang="en-US" baseline="0" dirty="0"/>
              <a:t>Act on </a:t>
            </a:r>
            <a:r>
              <a:rPr lang="en-US" baseline="0" dirty="0" err="1"/>
              <a:t>Bld</a:t>
            </a:r>
            <a:r>
              <a:rPr lang="en-US" baseline="0" dirty="0"/>
              <a:t> vessels so decrease afterload</a:t>
            </a:r>
          </a:p>
          <a:p>
            <a:r>
              <a:rPr lang="en-US" baseline="0" dirty="0"/>
              <a:t>&amp; nitrates on veins &gt;&gt; decrease preload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5</a:t>
            </a:fld>
            <a:endParaRPr lang="en-US"/>
          </a:p>
        </p:txBody>
      </p:sp>
    </p:spTree>
    <p:extLst>
      <p:ext uri="{BB962C8B-B14F-4D97-AF65-F5344CB8AC3E}">
        <p14:creationId xmlns:p14="http://schemas.microsoft.com/office/powerpoint/2010/main" val="276397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took this </a:t>
            </a:r>
            <a:r>
              <a:rPr lang="en-US" dirty="0" err="1"/>
              <a:t>gp</a:t>
            </a:r>
            <a:r>
              <a:rPr lang="en-US" dirty="0"/>
              <a:t> in HTN,</a:t>
            </a:r>
            <a:r>
              <a:rPr lang="en-US" baseline="0" dirty="0"/>
              <a:t> </a:t>
            </a:r>
            <a:r>
              <a:rPr lang="en-US" baseline="0" dirty="0" err="1"/>
              <a:t>arrhyth</a:t>
            </a:r>
            <a:r>
              <a:rPr lang="en-US" baseline="0" dirty="0"/>
              <a:t>, HF, ,,</a:t>
            </a:r>
          </a:p>
          <a:p>
            <a:r>
              <a:rPr lang="en-US" dirty="0"/>
              <a:t>Decrease HR &gt;&gt;&gt; decrease O2 demand  &amp; decrease BP</a:t>
            </a:r>
          </a:p>
          <a:p>
            <a:r>
              <a:rPr lang="en-US" dirty="0"/>
              <a:t>NO VDs</a:t>
            </a:r>
          </a:p>
        </p:txBody>
      </p:sp>
      <p:sp>
        <p:nvSpPr>
          <p:cNvPr id="4" name="Slide Number Placeholder 3"/>
          <p:cNvSpPr>
            <a:spLocks noGrp="1"/>
          </p:cNvSpPr>
          <p:nvPr>
            <p:ph type="sldNum" sz="quarter" idx="10"/>
          </p:nvPr>
        </p:nvSpPr>
        <p:spPr/>
        <p:txBody>
          <a:bodyPr/>
          <a:lstStyle/>
          <a:p>
            <a:fld id="{2C774F1B-4B85-45F3-A47D-AD4DCAD2CFF3}" type="slidenum">
              <a:rPr lang="en-US" smtClean="0"/>
              <a:t>6</a:t>
            </a:fld>
            <a:endParaRPr lang="en-US"/>
          </a:p>
        </p:txBody>
      </p:sp>
    </p:spTree>
    <p:extLst>
      <p:ext uri="{BB962C8B-B14F-4D97-AF65-F5344CB8AC3E}">
        <p14:creationId xmlns:p14="http://schemas.microsoft.com/office/powerpoint/2010/main" val="312882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selective B1 why is preferred</a:t>
            </a:r>
            <a:r>
              <a:rPr lang="en-US" baseline="0" dirty="0"/>
              <a:t> ? </a:t>
            </a:r>
          </a:p>
          <a:p>
            <a:r>
              <a:rPr lang="en-US" baseline="0" dirty="0"/>
              <a:t>No value in acute attack</a:t>
            </a:r>
          </a:p>
          <a:p>
            <a:r>
              <a:rPr lang="en-US" baseline="0" dirty="0"/>
              <a:t>Ineffective against </a:t>
            </a:r>
            <a:r>
              <a:rPr lang="en-US" baseline="0" dirty="0" err="1"/>
              <a:t>vasospastic</a:t>
            </a:r>
            <a:r>
              <a:rPr lang="en-US" baseline="0" dirty="0"/>
              <a:t> form</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7</a:t>
            </a:fld>
            <a:endParaRPr lang="en-US"/>
          </a:p>
        </p:txBody>
      </p:sp>
    </p:spTree>
    <p:extLst>
      <p:ext uri="{BB962C8B-B14F-4D97-AF65-F5344CB8AC3E}">
        <p14:creationId xmlns:p14="http://schemas.microsoft.com/office/powerpoint/2010/main" val="40715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cause death</a:t>
            </a:r>
            <a:r>
              <a:rPr lang="en-US" baseline="0" dirty="0"/>
              <a:t> after MI ?</a:t>
            </a:r>
          </a:p>
          <a:p>
            <a:r>
              <a:rPr lang="en-US" baseline="0" dirty="0"/>
              <a:t>Main cause is arrhythmia so B-blocker is very useful </a:t>
            </a:r>
            <a:r>
              <a:rPr lang="en-US" baseline="0" dirty="0" err="1"/>
              <a:t>bec</a:t>
            </a:r>
            <a:r>
              <a:rPr lang="en-US" baseline="0" dirty="0"/>
              <a:t> these are </a:t>
            </a:r>
            <a:r>
              <a:rPr lang="en-US" baseline="0" dirty="0" err="1"/>
              <a:t>antiarrthymic</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8</a:t>
            </a:fld>
            <a:endParaRPr lang="en-US"/>
          </a:p>
        </p:txBody>
      </p:sp>
    </p:spTree>
    <p:extLst>
      <p:ext uri="{BB962C8B-B14F-4D97-AF65-F5344CB8AC3E}">
        <p14:creationId xmlns:p14="http://schemas.microsoft.com/office/powerpoint/2010/main" val="102747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B-blocker to T2DM my </a:t>
            </a:r>
            <a:r>
              <a:rPr lang="en-US" dirty="0" err="1"/>
              <a:t>inh</a:t>
            </a:r>
            <a:r>
              <a:rPr lang="en-US" dirty="0"/>
              <a:t> the development of arrhythmia &amp; deterioration of AP into MI</a:t>
            </a:r>
          </a:p>
        </p:txBody>
      </p:sp>
      <p:sp>
        <p:nvSpPr>
          <p:cNvPr id="4" name="Slide Number Placeholder 3"/>
          <p:cNvSpPr>
            <a:spLocks noGrp="1"/>
          </p:cNvSpPr>
          <p:nvPr>
            <p:ph type="sldNum" sz="quarter" idx="10"/>
          </p:nvPr>
        </p:nvSpPr>
        <p:spPr/>
        <p:txBody>
          <a:bodyPr/>
          <a:lstStyle/>
          <a:p>
            <a:fld id="{2C774F1B-4B85-45F3-A47D-AD4DCAD2CFF3}" type="slidenum">
              <a:rPr lang="en-US" smtClean="0"/>
              <a:t>9</a:t>
            </a:fld>
            <a:endParaRPr lang="en-US"/>
          </a:p>
        </p:txBody>
      </p:sp>
    </p:spTree>
    <p:extLst>
      <p:ext uri="{BB962C8B-B14F-4D97-AF65-F5344CB8AC3E}">
        <p14:creationId xmlns:p14="http://schemas.microsoft.com/office/powerpoint/2010/main" val="67077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977C16F1-6654-4475-AF51-EF71956835C7}" type="datetime1">
              <a:rPr lang="en-US" smtClean="0"/>
              <a:t>3/17/20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576FE0-B7F6-4DB6-B209-65C459359123}"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D289CE-E70F-4665-BD71-73E9F780BB43}"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DC0A3AC-AC68-42CE-B2CB-6FD5153D3E40}" type="datetime1">
              <a:rPr lang="en-US" smtClean="0"/>
              <a:t>3/17/20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223C0A35-36A7-478D-8E8E-C0CFFA9DFDB0}" type="datetime1">
              <a:rPr lang="en-US" smtClean="0"/>
              <a:t>3/17/20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56CA54A-00D4-4843-A52D-219E5FF7BA2E}" type="datetime1">
              <a:rPr lang="en-US" smtClean="0"/>
              <a:t>3/17/20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24F75ED0-6173-414B-9971-5DBE86E20957}"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BBF534A-394F-445F-87C2-805E98B50099}" type="datetime1">
              <a:rPr lang="en-US" smtClean="0"/>
              <a:t>3/17/20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947B7-6BAB-4160-A31C-ADACB15A37DC}" type="datetime1">
              <a:rPr lang="en-US" smtClean="0"/>
              <a:t>3/17/20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AC3694E-CE5A-416E-9C9A-F99F32897414}" type="datetime1">
              <a:rPr lang="en-US" smtClean="0"/>
              <a:t>3/17/20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39D9B68E-3C8F-4750-BE5B-44F7AFB3FEFC}"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254DF12-9CE0-44CF-8CF6-8FE1725A2A83}" type="datetime1">
              <a:rPr lang="en-US" smtClean="0"/>
              <a:t>3/17/20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3"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Antianginal</a:t>
            </a:r>
            <a:r>
              <a:rPr lang="en-US" sz="3200" dirty="0">
                <a:latin typeface="Algerian" pitchFamily="82" charset="0"/>
              </a:rPr>
              <a:t> Drugs</a:t>
            </a:r>
          </a:p>
        </p:txBody>
      </p:sp>
      <p:sp>
        <p:nvSpPr>
          <p:cNvPr id="7" name="TextBox 6"/>
          <p:cNvSpPr txBox="1"/>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latin typeface="Algerian" pitchFamily="82" charset="0"/>
              </a:rPr>
              <a:t>Learning outcomes</a:t>
            </a:r>
          </a:p>
        </p:txBody>
      </p:sp>
      <p:sp>
        <p:nvSpPr>
          <p:cNvPr id="8" name="TextBox 7"/>
          <p:cNvSpPr txBox="1"/>
          <p:nvPr/>
        </p:nvSpPr>
        <p:spPr>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Recognize variables contributing to a balanced myocardial supply versus demand</a:t>
            </a:r>
          </a:p>
        </p:txBody>
      </p:sp>
      <p:sp>
        <p:nvSpPr>
          <p:cNvPr id="9" name="TextBox 8"/>
          <p:cNvSpPr txBox="1"/>
          <p:nvPr/>
        </p:nvSpPr>
        <p:spPr>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Expand on the drugs used to alleviate acute </a:t>
            </a:r>
            <a:r>
              <a:rPr lang="en-US" sz="2000" b="1" dirty="0" err="1">
                <a:latin typeface="Arial Narrow" pitchFamily="34" charset="0"/>
              </a:rPr>
              <a:t>anginal</a:t>
            </a:r>
            <a:r>
              <a:rPr lang="en-US" sz="2000" b="1" dirty="0">
                <a:latin typeface="Arial Narrow" pitchFamily="34" charset="0"/>
              </a:rPr>
              <a:t> attacks versus those meant for prophylaxis &amp; improvement of survival </a:t>
            </a:r>
          </a:p>
        </p:txBody>
      </p:sp>
      <p:sp>
        <p:nvSpPr>
          <p:cNvPr id="11" name="TextBox 10"/>
          <p:cNvSpPr txBox="1"/>
          <p:nvPr/>
        </p:nvSpPr>
        <p:spPr>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Detail the pharmacology of nitrates, </a:t>
            </a:r>
            <a:r>
              <a:rPr lang="en-US" sz="2000" b="1" dirty="0">
                <a:solidFill>
                  <a:srgbClr val="FF0000"/>
                </a:solidFill>
                <a:latin typeface="Arial Narrow" pitchFamily="34" charset="0"/>
              </a:rPr>
              <a:t>other vasodilators, and other drugs used as </a:t>
            </a:r>
            <a:r>
              <a:rPr lang="en-US" sz="2000" b="1" dirty="0" err="1">
                <a:solidFill>
                  <a:srgbClr val="FF0000"/>
                </a:solidFill>
                <a:latin typeface="Arial Narrow" pitchFamily="34" charset="0"/>
              </a:rPr>
              <a:t>antianginal</a:t>
            </a:r>
            <a:r>
              <a:rPr lang="en-US" sz="2000" b="1" dirty="0">
                <a:solidFill>
                  <a:srgbClr val="FF0000"/>
                </a:solidFill>
                <a:latin typeface="Arial Narrow" pitchFamily="34" charset="0"/>
              </a:rPr>
              <a:t> therapy .</a:t>
            </a:r>
          </a:p>
        </p:txBody>
      </p:sp>
      <p:sp>
        <p:nvSpPr>
          <p:cNvPr id="2" name="Slide Number Placeholder 1"/>
          <p:cNvSpPr>
            <a:spLocks noGrp="1"/>
          </p:cNvSpPr>
          <p:nvPr>
            <p:ph type="sldNum" sz="quarter" idx="12"/>
          </p:nvPr>
        </p:nvSpPr>
        <p:spPr/>
        <p:txBody>
          <a:bodyPr/>
          <a:lstStyle/>
          <a:p>
            <a:fld id="{AFE0A1E4-D218-466C-84DA-F3EC80400989}"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t>Which </a:t>
            </a:r>
            <a:r>
              <a:rPr lang="en-US" sz="3200" dirty="0" err="1"/>
              <a:t>antianginal</a:t>
            </a:r>
            <a:r>
              <a:rPr lang="en-US" sz="3200" dirty="0"/>
              <a:t> drug is the best choice for the case of </a:t>
            </a:r>
            <a:r>
              <a:rPr lang="en-US" sz="3200" dirty="0" err="1"/>
              <a:t>Helmi</a:t>
            </a:r>
            <a:r>
              <a:rPr lang="en-US" sz="3200" dirty="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t>If </a:t>
            </a:r>
            <a:r>
              <a:rPr lang="en-US" sz="3200" dirty="0" err="1"/>
              <a:t>Helmi</a:t>
            </a:r>
            <a:r>
              <a:rPr lang="en-US" sz="3200" dirty="0"/>
              <a:t> does not respond to </a:t>
            </a:r>
            <a:r>
              <a:rPr lang="en-US" sz="3200" dirty="0" err="1"/>
              <a:t>monotherapy</a:t>
            </a:r>
            <a:r>
              <a:rPr lang="en-US" sz="3200" dirty="0"/>
              <a:t>, what other drug should be added to his regimen?</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Potassium channel </a:t>
            </a:r>
            <a:r>
              <a:rPr lang="en-US" sz="2800" dirty="0" err="1">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Mechanism</a:t>
            </a: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54259" y="4071372"/>
            <a:ext cx="4441541" cy="267765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r>
              <a:rPr lang="en-US" sz="2800" b="1" dirty="0">
                <a:latin typeface="Arial Narrow" pitchFamily="34" charset="0"/>
              </a:rPr>
              <a:t>It has dual mechanism of action;</a:t>
            </a:r>
          </a:p>
          <a:p>
            <a:pPr marL="514350" lvl="0" indent="-514350">
              <a:buAutoNum type="arabicPeriod"/>
            </a:pPr>
            <a:r>
              <a:rPr lang="en-US" sz="2800" b="1" dirty="0">
                <a:latin typeface="Arial Narrow" pitchFamily="34" charset="0"/>
              </a:rPr>
              <a:t>Opens K</a:t>
            </a:r>
            <a:r>
              <a:rPr lang="en-US" sz="2800" b="1" baseline="-25000" dirty="0">
                <a:latin typeface="Arial Narrow" pitchFamily="34" charset="0"/>
              </a:rPr>
              <a:t>ATP</a:t>
            </a:r>
            <a:r>
              <a:rPr lang="en-US" sz="2800" b="1" dirty="0">
                <a:latin typeface="Arial Narrow" pitchFamily="34" charset="0"/>
              </a:rPr>
              <a:t> channels </a:t>
            </a:r>
          </a:p>
          <a:p>
            <a:pPr lvl="0"/>
            <a:r>
              <a:rPr lang="en-US" sz="2800" b="1" dirty="0">
                <a:latin typeface="Arial Narrow" pitchFamily="34" charset="0"/>
              </a:rPr>
              <a:t>(&gt; arteriolar dilator) </a:t>
            </a:r>
          </a:p>
          <a:p>
            <a:pPr lvl="0"/>
            <a:r>
              <a:rPr lang="en-US" sz="2800" b="1" dirty="0">
                <a:latin typeface="Arial Narrow" pitchFamily="34" charset="0"/>
              </a:rPr>
              <a:t>2. NO donor as it has a nitrate moiety (&gt; </a:t>
            </a:r>
            <a:r>
              <a:rPr lang="en-US" sz="2800" b="1" dirty="0" err="1">
                <a:latin typeface="Arial Narrow" pitchFamily="34" charset="0"/>
              </a:rPr>
              <a:t>venular</a:t>
            </a:r>
            <a:r>
              <a:rPr lang="en-US" sz="2800" b="1" dirty="0">
                <a:latin typeface="Arial Narrow" pitchFamily="34" charset="0"/>
              </a:rPr>
              <a:t> dilator)</a:t>
            </a:r>
            <a:endParaRPr lang="en-US" sz="2800" dirty="0">
              <a:latin typeface="Aharoni" pitchFamily="2" charset="-79"/>
              <a:cs typeface="Aharoni" pitchFamily="2" charset="-79"/>
            </a:endParaRPr>
          </a:p>
        </p:txBody>
      </p:sp>
      <p:grpSp>
        <p:nvGrpSpPr>
          <p:cNvPr id="7" name="Group 40"/>
          <p:cNvGrpSpPr/>
          <p:nvPr/>
        </p:nvGrpSpPr>
        <p:grpSpPr>
          <a:xfrm>
            <a:off x="4648200" y="4114800"/>
            <a:ext cx="4267200" cy="25908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3" cstate="print"/>
              <a:srcRect t="4444" r="5408" b="2222"/>
              <a:stretch>
                <a:fillRect/>
              </a:stretch>
            </p:blipFill>
            <p:spPr bwMode="auto">
              <a:xfrm>
                <a:off x="152400" y="3352800"/>
                <a:ext cx="4800600" cy="3276600"/>
              </a:xfrm>
              <a:prstGeom prst="rect">
                <a:avLst/>
              </a:prstGeom>
              <a:noFill/>
            </p:spPr>
          </p:pic>
          <p:sp>
            <p:nvSpPr>
              <p:cNvPr id="11" name="TextBox 10"/>
              <p:cNvSpPr txBox="1"/>
              <p:nvPr/>
            </p:nvSpPr>
            <p:spPr>
              <a:xfrm>
                <a:off x="2107842" y="3657600"/>
                <a:ext cx="609600" cy="369332"/>
              </a:xfrm>
              <a:prstGeom prst="rect">
                <a:avLst/>
              </a:prstGeom>
              <a:noFill/>
            </p:spPr>
            <p:txBody>
              <a:bodyPr wrap="square" rtlCol="0">
                <a:spAutoFit/>
              </a:bodyPr>
              <a:lstStyle/>
              <a:p>
                <a:r>
                  <a:rPr lang="en-US" dirty="0">
                    <a:latin typeface="Bernard MT Condensed" pitchFamily="18" charset="0"/>
                  </a:rPr>
                  <a:t>L</a:t>
                </a: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cstate="print"/>
          <a:srcRect/>
          <a:stretch>
            <a:fillRect/>
          </a:stretch>
        </p:blipFill>
        <p:spPr bwMode="auto">
          <a:xfrm>
            <a:off x="2971800" y="1524000"/>
            <a:ext cx="6019800" cy="2362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E0A1E4-D218-466C-84DA-F3EC80400989}"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Pharmacodynamic</a:t>
            </a:r>
            <a:r>
              <a:rPr lang="en-US" sz="2800" dirty="0">
                <a:latin typeface="Aharoni" pitchFamily="2" charset="-79"/>
                <a:cs typeface="Aharoni" pitchFamily="2" charset="-79"/>
              </a:rPr>
              <a:t> Effects</a:t>
            </a: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Aharoni" pitchFamily="2" charset="-79"/>
                <a:cs typeface="Aharoni" pitchFamily="2" charset="-79"/>
              </a:rPr>
              <a:t>As K channel </a:t>
            </a:r>
            <a:r>
              <a:rPr lang="en-US" sz="2800" dirty="0" err="1">
                <a:solidFill>
                  <a:srgbClr val="FF0000"/>
                </a:solidFill>
                <a:latin typeface="Aharoni" pitchFamily="2" charset="-79"/>
                <a:cs typeface="Aharoni" pitchFamily="2" charset="-79"/>
              </a:rPr>
              <a:t>openner</a:t>
            </a:r>
            <a:endParaRPr lang="en-US" sz="2800" dirty="0">
              <a:solidFill>
                <a:srgbClr val="FF0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On vascular smooth muscles opening of K channels </a:t>
            </a:r>
            <a:r>
              <a:rPr lang="en-US" sz="2800" b="1" spc="-30" dirty="0" err="1">
                <a:latin typeface="Arial Narrow" pitchFamily="34" charset="0"/>
                <a:sym typeface="Wingdings 3"/>
              </a:rPr>
              <a:t>hyperpolarization</a:t>
            </a:r>
            <a:r>
              <a:rPr lang="en-US" sz="2800" b="1" spc="-30" dirty="0">
                <a:latin typeface="Arial Narrow" pitchFamily="34" charset="0"/>
                <a:sym typeface="Wingdings 3"/>
              </a:rPr>
              <a:t>  vasodilatation </a:t>
            </a:r>
          </a:p>
        </p:txBody>
      </p:sp>
      <p:sp>
        <p:nvSpPr>
          <p:cNvPr id="7" name="TextBox 6"/>
          <p:cNvSpPr txBox="1"/>
          <p:nvPr/>
        </p:nvSpPr>
        <p:spPr>
          <a:xfrm>
            <a:off x="393357" y="384301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On </a:t>
            </a:r>
            <a:r>
              <a:rPr lang="en-US" sz="2800" b="1" spc="-30" dirty="0" err="1">
                <a:latin typeface="Arial Narrow" pitchFamily="34" charset="0"/>
                <a:sym typeface="Wingdings 3"/>
              </a:rPr>
              <a:t>cardiomyocytes</a:t>
            </a:r>
            <a:r>
              <a:rPr lang="en-US" sz="2800" b="1" spc="-30" dirty="0">
                <a:latin typeface="Arial Narrow" pitchFamily="34" charset="0"/>
                <a:sym typeface="Wingdings 3"/>
              </a:rPr>
              <a:t> opening of K channels </a:t>
            </a:r>
            <a:r>
              <a:rPr lang="en-US" sz="2800" b="1" spc="-30" dirty="0" err="1">
                <a:latin typeface="Arial Narrow" pitchFamily="34" charset="0"/>
                <a:sym typeface="Wingdings 3"/>
              </a:rPr>
              <a:t>repolarization</a:t>
            </a:r>
            <a:r>
              <a:rPr lang="en-US" sz="2800" b="1" spc="-30" dirty="0">
                <a:latin typeface="Arial Narrow" pitchFamily="34" charset="0"/>
                <a:sym typeface="Wingdings 3"/>
              </a:rPr>
              <a:t>  cardiac work</a:t>
            </a: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Aharoni" pitchFamily="2" charset="-79"/>
                <a:cs typeface="Aharoni" pitchFamily="2" charset="-79"/>
              </a:rPr>
              <a:t>As nitric oxide donor</a:t>
            </a: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NO</a:t>
            </a:r>
            <a:r>
              <a:rPr lang="en-US" sz="2800" b="1" dirty="0">
                <a:latin typeface="Arial Narrow" pitchFamily="34" charset="0"/>
                <a:sym typeface="Wingdings 3"/>
              </a:rPr>
              <a:t>  </a:t>
            </a:r>
            <a:r>
              <a:rPr lang="en-US" sz="2800" b="1" dirty="0" err="1">
                <a:latin typeface="Arial Narrow" pitchFamily="34" charset="0"/>
                <a:sym typeface="Wingdings 3"/>
              </a:rPr>
              <a:t>cGMP</a:t>
            </a:r>
            <a:r>
              <a:rPr lang="en-US" sz="2800" b="1" dirty="0">
                <a:latin typeface="Arial Narrow" pitchFamily="34" charset="0"/>
                <a:sym typeface="Wingdings 3"/>
              </a:rPr>
              <a:t>/PKG </a:t>
            </a:r>
            <a:r>
              <a:rPr lang="en-US" sz="2800" b="1" spc="-30" dirty="0">
                <a:latin typeface="Arial Narrow" pitchFamily="34" charset="0"/>
                <a:sym typeface="Wingdings 3"/>
              </a:rPr>
              <a:t> vasodilatation</a:t>
            </a:r>
          </a:p>
        </p:txBody>
      </p:sp>
      <p:sp>
        <p:nvSpPr>
          <p:cNvPr id="3" name="Slide Number Placeholder 2"/>
          <p:cNvSpPr>
            <a:spLocks noGrp="1"/>
          </p:cNvSpPr>
          <p:nvPr>
            <p:ph type="sldNum" sz="quarter" idx="12"/>
          </p:nvPr>
        </p:nvSpPr>
        <p:spPr/>
        <p:txBody>
          <a:bodyPr/>
          <a:lstStyle/>
          <a:p>
            <a:fld id="{AFE0A1E4-D218-466C-84DA-F3EC80400989}"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Indications</a:t>
            </a: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Prophylactic 2nd line therapy in stable angina &amp; 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ADRs</a:t>
            </a: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Flushing, headache, </a:t>
            </a:r>
          </a:p>
          <a:p>
            <a:r>
              <a:rPr lang="en-US" sz="2800" b="1" dirty="0">
                <a:latin typeface="Arial Narrow" pitchFamily="34" charset="0"/>
              </a:rPr>
              <a:t>Hypotension, palpitation, weakness</a:t>
            </a:r>
          </a:p>
          <a:p>
            <a:r>
              <a:rPr lang="en-US" sz="2800" b="1" dirty="0">
                <a:latin typeface="Arial Narrow" pitchFamily="34" charset="0"/>
              </a:rPr>
              <a:t>Mouth &amp; </a:t>
            </a:r>
            <a:r>
              <a:rPr lang="en-US" sz="2800" b="1" dirty="0" err="1">
                <a:latin typeface="Arial Narrow" pitchFamily="34" charset="0"/>
              </a:rPr>
              <a:t>peri</a:t>
            </a:r>
            <a:r>
              <a:rPr lang="en-US" sz="2800" b="1" dirty="0">
                <a:latin typeface="Arial Narrow" pitchFamily="34" charset="0"/>
              </a:rPr>
              <a:t>-anal ulcers, nausea and vomiting. </a:t>
            </a:r>
          </a:p>
        </p:txBody>
      </p:sp>
      <p:sp>
        <p:nvSpPr>
          <p:cNvPr id="2" name="Slide Number Placeholder 1"/>
          <p:cNvSpPr>
            <a:spLocks noGrp="1"/>
          </p:cNvSpPr>
          <p:nvPr>
            <p:ph type="sldNum" sz="quarter" idx="12"/>
          </p:nvPr>
        </p:nvSpPr>
        <p:spPr/>
        <p:txBody>
          <a:bodyPr/>
          <a:lstStyle/>
          <a:p>
            <a:fld id="{AFE0A1E4-D218-466C-84DA-F3EC80400989}"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latin typeface="Algerian" pitchFamily="82" charset="0"/>
              </a:rPr>
              <a:t>Think-pair-share</a:t>
            </a: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t>A 55 - year - old woman complained to her physician of palpitations, flushing of the face, and vertigo. The woman, suffering from diabetes mellitus, was giving herself three daily doses of insulin. She had been recently diagnosed with </a:t>
            </a:r>
            <a:r>
              <a:rPr lang="en-US" sz="2400" dirty="0" err="1"/>
              <a:t>exertional</a:t>
            </a:r>
            <a:r>
              <a:rPr lang="en-US" sz="2400" dirty="0"/>
              <a:t> angina for which nitrate therapy was started with </a:t>
            </a:r>
            <a:r>
              <a:rPr lang="en-US" sz="2400" dirty="0" err="1"/>
              <a:t>transdermal</a:t>
            </a:r>
            <a:r>
              <a:rPr lang="en-US" sz="2400" dirty="0"/>
              <a:t> nitroglycerin and oral </a:t>
            </a:r>
            <a:r>
              <a:rPr lang="en-US" sz="2400" dirty="0" err="1"/>
              <a:t>isosorbide</a:t>
            </a:r>
            <a:r>
              <a:rPr lang="en-US" sz="2400" dirty="0"/>
              <a:t> </a:t>
            </a:r>
            <a:r>
              <a:rPr lang="en-US" sz="2400" dirty="0" err="1"/>
              <a:t>mononitrate</a:t>
            </a:r>
            <a:r>
              <a:rPr lang="en-US" sz="2400" dirty="0"/>
              <a:t>. </a:t>
            </a:r>
          </a:p>
          <a:p>
            <a:r>
              <a:rPr lang="en-US" sz="2400" dirty="0"/>
              <a:t>After 3 weeks of therapy, her </a:t>
            </a:r>
            <a:r>
              <a:rPr lang="en-US" sz="2400" dirty="0" err="1"/>
              <a:t>anginal</a:t>
            </a:r>
            <a:r>
              <a:rPr lang="en-US" sz="2400" dirty="0"/>
              <a:t> attacks were less frequent but not completely prevented. Which</a:t>
            </a:r>
          </a:p>
          <a:p>
            <a:r>
              <a:rPr lang="en-US" sz="2400" dirty="0"/>
              <a:t>would be an appropriate next therapeutic step for this patient?</a:t>
            </a:r>
          </a:p>
        </p:txBody>
      </p:sp>
      <p:sp>
        <p:nvSpPr>
          <p:cNvPr id="4" name="Slide Number Placeholder 3"/>
          <p:cNvSpPr>
            <a:spLocks noGrp="1"/>
          </p:cNvSpPr>
          <p:nvPr>
            <p:ph type="sldNum" sz="quarter" idx="12"/>
          </p:nvPr>
        </p:nvSpPr>
        <p:spPr/>
        <p:txBody>
          <a:bodyPr/>
          <a:lstStyle/>
          <a:p>
            <a:fld id="{AFE0A1E4-D218-466C-84DA-F3EC8040098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t>O2 requirement of glucose pathway is lower than FFA pathway</a:t>
            </a:r>
          </a:p>
        </p:txBody>
      </p:sp>
      <p:sp>
        <p:nvSpPr>
          <p:cNvPr id="4" name="TextBox 3"/>
          <p:cNvSpPr txBox="1"/>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a:t>During ischemia, oxidized FFA levels rise, blunting the glucose pathway</a:t>
            </a:r>
          </a:p>
        </p:txBody>
      </p:sp>
      <p:pic>
        <p:nvPicPr>
          <p:cNvPr id="2050" name="Picture 2"/>
          <p:cNvPicPr>
            <a:picLocks noChangeAspect="1" noChangeArrowheads="1"/>
          </p:cNvPicPr>
          <p:nvPr/>
        </p:nvPicPr>
        <p:blipFill>
          <a:blip r:embed="rId3" cstate="print"/>
          <a:srcRect/>
          <a:stretch>
            <a:fillRect/>
          </a:stretch>
        </p:blipFill>
        <p:spPr bwMode="auto">
          <a:xfrm>
            <a:off x="11430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t>Reduces O2 demand  without altering </a:t>
            </a:r>
            <a:r>
              <a:rPr lang="en-US" sz="2800" b="1" dirty="0" err="1"/>
              <a:t>hemodynamics</a:t>
            </a:r>
            <a:endParaRPr lang="en-US" sz="2800" b="1" dirty="0"/>
          </a:p>
        </p:txBody>
      </p:sp>
      <p:sp>
        <p:nvSpPr>
          <p:cNvPr id="7" name="TextBox 6"/>
          <p:cNvSpPr txBox="1"/>
          <p:nvPr/>
        </p:nvSpPr>
        <p:spPr>
          <a:xfrm>
            <a:off x="457200" y="1066800"/>
            <a:ext cx="3124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e.g. </a:t>
            </a:r>
            <a:r>
              <a:rPr lang="en-US" sz="2800" b="1" dirty="0" err="1">
                <a:effectLst>
                  <a:outerShdw blurRad="38100" dist="38100" dir="2700000" algn="tl">
                    <a:srgbClr val="000000"/>
                  </a:outerShdw>
                </a:effectLst>
                <a:latin typeface="Tempus Sans ITC" pitchFamily="82" charset="0"/>
                <a:sym typeface="Symbol" pitchFamily="18" charset="2"/>
              </a:rPr>
              <a:t>Trimetazidine</a:t>
            </a:r>
            <a:endParaRPr lang="en-US" sz="2800" b="1" dirty="0">
              <a:effectLst>
                <a:outerShdw blurRad="38100" dist="38100" dir="2700000" algn="tl">
                  <a:srgbClr val="000000"/>
                </a:outerShdw>
              </a:effectLst>
              <a:latin typeface="Tempus Sans ITC" pitchFamily="82" charset="0"/>
              <a:sym typeface="Symbol" pitchFamily="18" charset="2"/>
            </a:endParaRPr>
          </a:p>
        </p:txBody>
      </p:sp>
      <p:sp>
        <p:nvSpPr>
          <p:cNvPr id="5" name="Slide Number Placeholder 4"/>
          <p:cNvSpPr>
            <a:spLocks noGrp="1"/>
          </p:cNvSpPr>
          <p:nvPr>
            <p:ph type="sldNum" sz="quarter" idx="12"/>
          </p:nvPr>
        </p:nvSpPr>
        <p:spPr/>
        <p:txBody>
          <a:bodyPr/>
          <a:lstStyle/>
          <a:p>
            <a:fld id="{AFE0A1E4-D218-466C-84DA-F3EC80400989}"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228600" y="3810000"/>
            <a:ext cx="3048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Contraindications</a:t>
            </a:r>
          </a:p>
        </p:txBody>
      </p:sp>
      <p:sp>
        <p:nvSpPr>
          <p:cNvPr id="8" name="TextBox 7"/>
          <p:cNvSpPr txBox="1"/>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 </a:t>
            </a:r>
            <a:r>
              <a:rPr lang="en-US" sz="3600" b="1" dirty="0" err="1">
                <a:effectLst>
                  <a:outerShdw blurRad="38100" dist="38100" dir="2700000" algn="tl">
                    <a:srgbClr val="000000"/>
                  </a:outerShdw>
                </a:effectLst>
                <a:latin typeface="Tempus Sans ITC" pitchFamily="82" charset="0"/>
                <a:sym typeface="Symbol" pitchFamily="18" charset="2"/>
              </a:rPr>
              <a:t>Trimetazidine</a:t>
            </a:r>
            <a:endParaRPr lang="en-US" sz="3600" b="1" dirty="0">
              <a:effectLst>
                <a:outerShdw blurRad="38100" dist="38100" dir="2700000" algn="tl">
                  <a:srgbClr val="000000"/>
                </a:outerShdw>
              </a:effectLst>
              <a:latin typeface="Tempus Sans ITC" pitchFamily="82" charset="0"/>
              <a:sym typeface="Symbol" pitchFamily="18" charset="2"/>
            </a:endParaRPr>
          </a:p>
        </p:txBody>
      </p:sp>
      <p:sp>
        <p:nvSpPr>
          <p:cNvPr id="10" name="Slide Number Placeholder 9"/>
          <p:cNvSpPr>
            <a:spLocks noGrp="1"/>
          </p:cNvSpPr>
          <p:nvPr>
            <p:ph type="sldNum" sz="quarter" idx="12"/>
          </p:nvPr>
        </p:nvSpPr>
        <p:spPr/>
        <p:txBody>
          <a:bodyPr/>
          <a:lstStyle/>
          <a:p>
            <a:fld id="{AFE0A1E4-D218-466C-84DA-F3EC80400989}"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2590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err="1">
                <a:effectLst>
                  <a:outerShdw blurRad="38100" dist="38100" dir="2700000" algn="tl">
                    <a:srgbClr val="000000"/>
                  </a:outerShdw>
                </a:effectLst>
                <a:latin typeface="Tempus Sans ITC" pitchFamily="82" charset="0"/>
                <a:sym typeface="Symbol" pitchFamily="18" charset="2"/>
              </a:rPr>
              <a:t>Ranolazine</a:t>
            </a:r>
            <a:endParaRPr lang="en-US" sz="2800" b="1" dirty="0">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457200" y="1091285"/>
            <a:ext cx="7924800" cy="878702"/>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It prolongs </a:t>
            </a:r>
            <a:r>
              <a:rPr lang="en-US" altLang="ar-SA" sz="2800" b="1" dirty="0">
                <a:latin typeface="Arial Narrow" pitchFamily="34" charset="0"/>
              </a:rPr>
              <a:t>the QT interval so contraindicated with; Class </a:t>
            </a:r>
            <a:r>
              <a:rPr lang="en-US" altLang="ar-SA" sz="2800" b="1" dirty="0" err="1">
                <a:latin typeface="Arial Narrow" pitchFamily="34" charset="0"/>
              </a:rPr>
              <a:t>Ia</a:t>
            </a:r>
            <a:r>
              <a:rPr lang="en-US" altLang="ar-SA" sz="2800" b="1" dirty="0">
                <a:latin typeface="Arial Narrow" pitchFamily="34" charset="0"/>
              </a:rPr>
              <a:t> &amp; III </a:t>
            </a:r>
            <a:r>
              <a:rPr lang="en-US" altLang="ar-SA" sz="2800" b="1" dirty="0" err="1">
                <a:latin typeface="Arial Narrow" pitchFamily="34" charset="0"/>
              </a:rPr>
              <a:t>antiarrhthmics</a:t>
            </a:r>
            <a:endParaRPr lang="en-US" altLang="ar-SA" sz="2800" b="1" dirty="0">
              <a:latin typeface="Arial Narrow" pitchFamily="34" charset="0"/>
            </a:endParaRPr>
          </a:p>
        </p:txBody>
      </p:sp>
      <p:sp>
        <p:nvSpPr>
          <p:cNvPr id="7" name="TextBox 6"/>
          <p:cNvSpPr txBox="1"/>
          <p:nvPr/>
        </p:nvSpPr>
        <p:spPr>
          <a:xfrm>
            <a:off x="457200" y="39624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Toxicity develops due to interaction with CYT 450 inhibitors as;</a:t>
            </a:r>
            <a:r>
              <a:rPr lang="en-US" altLang="ar-SA" sz="3200" dirty="0"/>
              <a:t> </a:t>
            </a:r>
            <a:r>
              <a:rPr lang="en-US" altLang="ar-SA" sz="2800" b="1" i="1" dirty="0" err="1">
                <a:solidFill>
                  <a:srgbClr val="6600FF"/>
                </a:solidFill>
                <a:latin typeface="Arial Narrow" pitchFamily="34" charset="0"/>
              </a:rPr>
              <a:t>diltiazem</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verapamil</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ketoconazole</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macrolide</a:t>
            </a:r>
            <a:r>
              <a:rPr lang="en-US" altLang="ar-SA" sz="2800" b="1" i="1" dirty="0">
                <a:solidFill>
                  <a:srgbClr val="6600FF"/>
                </a:solidFill>
                <a:latin typeface="Arial Narrow" pitchFamily="34" charset="0"/>
              </a:rPr>
              <a:t> antibiotics, grapefruit juice</a:t>
            </a:r>
            <a:endParaRPr lang="en-US" altLang="ar-SA" sz="3200" b="1" i="1" dirty="0">
              <a:solidFill>
                <a:srgbClr val="6600FF"/>
              </a:solidFill>
              <a:latin typeface="Arial Narrow"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133600" y="2743200"/>
            <a:ext cx="5257800" cy="3886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35280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0" y="2819400"/>
            <a:ext cx="2914650" cy="1295400"/>
          </a:xfrm>
          <a:prstGeom prst="rect">
            <a:avLst/>
          </a:prstGeom>
          <a:noFill/>
          <a:ln w="9525">
            <a:noFill/>
            <a:miter lim="800000"/>
            <a:headEnd/>
            <a:tailEnd/>
          </a:ln>
        </p:spPr>
      </p:pic>
      <p:sp>
        <p:nvSpPr>
          <p:cNvPr id="10" name="TextBox 9"/>
          <p:cNvSpPr txBox="1"/>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ADRs:- dizziness &amp; constipation</a:t>
            </a:r>
            <a:endParaRPr lang="en-US" altLang="ar-SA" sz="3200" b="1" i="1" dirty="0">
              <a:solidFill>
                <a:srgbClr val="6600FF"/>
              </a:solidFill>
              <a:latin typeface="Arial Narrow" pitchFamily="34" charset="0"/>
            </a:endParaRPr>
          </a:p>
        </p:txBody>
      </p:sp>
      <p:sp>
        <p:nvSpPr>
          <p:cNvPr id="11" name="TextBox 10"/>
          <p:cNvSpPr txBox="1"/>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Used in chronic angina concomitantly with other drugs</a:t>
            </a:r>
            <a:endParaRPr lang="en-US" altLang="ar-SA" sz="3200" b="1" i="1" dirty="0">
              <a:solidFill>
                <a:srgbClr val="6600FF"/>
              </a:solidFill>
              <a:latin typeface="Arial Narrow" pitchFamily="34"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t>Which </a:t>
            </a:r>
            <a:r>
              <a:rPr lang="en-US" sz="3200" dirty="0" err="1"/>
              <a:t>antihyperlipidemic</a:t>
            </a:r>
            <a:r>
              <a:rPr lang="en-US" sz="3200" dirty="0"/>
              <a:t> drug should be prescribed to </a:t>
            </a:r>
            <a:r>
              <a:rPr lang="en-US" sz="3200" dirty="0" err="1"/>
              <a:t>Helmi</a:t>
            </a:r>
            <a:r>
              <a:rPr lang="en-US" sz="3200" dirty="0"/>
              <a:t>?</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Calcium channel blockers</a:t>
            </a: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Benzthiazepines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Phenylalkylamines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Nifedipine</a:t>
            </a:r>
            <a:r>
              <a:rPr lang="en-US" sz="2800" b="1" dirty="0">
                <a:latin typeface="Tempus Sans ITC" pitchFamily="82" charset="0"/>
                <a:sym typeface="Symbol" pitchFamily="18" charset="2"/>
              </a:rPr>
              <a:t> , </a:t>
            </a:r>
            <a:r>
              <a:rPr lang="en-US" sz="2800" b="1" dirty="0" err="1">
                <a:latin typeface="Tempus Sans ITC" pitchFamily="82" charset="0"/>
                <a:sym typeface="Symbol" pitchFamily="18" charset="2"/>
              </a:rPr>
              <a:t>Nicardipine</a:t>
            </a:r>
            <a:r>
              <a:rPr lang="en-US" sz="2800" b="1" dirty="0">
                <a:latin typeface="Tempus Sans ITC" pitchFamily="82" charset="0"/>
                <a:sym typeface="Symbol" pitchFamily="18" charset="2"/>
              </a:rPr>
              <a:t>, </a:t>
            </a:r>
            <a:r>
              <a:rPr lang="en-US" sz="2800" b="1" dirty="0" err="1">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Dihydropyridines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Bernard MT Condensed" pitchFamily="18" charset="0"/>
                <a:sym typeface="Symbol" pitchFamily="18" charset="2"/>
              </a:rPr>
              <a:t>Selectivity</a:t>
            </a:r>
            <a:endParaRPr lang="en-US" sz="2800" dirty="0">
              <a:solidFill>
                <a:srgbClr val="FF00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Nifedipine</a:t>
            </a:r>
            <a:r>
              <a:rPr lang="en-US" sz="2800" b="1" dirty="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Bernard MT Condensed" pitchFamily="18" charset="0"/>
                <a:sym typeface="Symbol" pitchFamily="18" charset="2"/>
              </a:rPr>
              <a:t>Classification</a:t>
            </a:r>
            <a:endParaRPr lang="en-US" sz="2800" dirty="0">
              <a:solidFill>
                <a:srgbClr val="FF0000"/>
              </a:solidFill>
              <a:latin typeface="Aharoni" pitchFamily="2" charset="-79"/>
              <a:cs typeface="Aharoni" pitchFamily="2" charset="-79"/>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28956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3600" b="1" dirty="0" err="1">
                <a:effectLst>
                  <a:outerShdw blurRad="38100" dist="38100" dir="2700000" algn="tl">
                    <a:srgbClr val="000000"/>
                  </a:outerShdw>
                </a:effectLst>
                <a:latin typeface="Tempus Sans ITC" pitchFamily="82" charset="0"/>
                <a:sym typeface="Symbol" pitchFamily="18" charset="2"/>
              </a:rPr>
              <a:t>Ivabradine</a:t>
            </a:r>
            <a:endParaRPr lang="en-US" sz="3600" b="1" dirty="0">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a:solidFill>
                  <a:srgbClr val="FF0000"/>
                </a:solidFill>
                <a:effectLst>
                  <a:outerShdw blurRad="38100" dist="38100" dir="2700000" algn="tl">
                    <a:srgbClr val="000000"/>
                  </a:outerShdw>
                </a:effectLst>
                <a:latin typeface="Tempus Sans ITC" pitchFamily="82" charset="0"/>
                <a:sym typeface="Symbol" pitchFamily="18" charset="2"/>
              </a:rPr>
              <a:t>Ivabradine</a:t>
            </a: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 </a:t>
            </a:r>
            <a:r>
              <a:rPr lang="en-US" sz="2400" dirty="0"/>
              <a:t>reduces slope of depolarization, slowing HR, reducing </a:t>
            </a:r>
            <a:r>
              <a:rPr lang="en-US" sz="2400" dirty="0" err="1"/>
              <a:t>myocardila</a:t>
            </a:r>
            <a:r>
              <a:rPr lang="en-US" sz="2400" dirty="0"/>
              <a:t> work &amp; O2 demand</a:t>
            </a:r>
            <a:endParaRPr lang="en-US" sz="2800" b="1" dirty="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I</a:t>
            </a:r>
            <a:r>
              <a:rPr lang="en-US" sz="2800" baseline="-25000" dirty="0"/>
              <a:t>f </a:t>
            </a:r>
            <a:r>
              <a:rPr lang="en-US" sz="2800" dirty="0"/>
              <a:t>current is an inward Na+/K+ current that activates pacemaker cells of the SA node</a:t>
            </a:r>
          </a:p>
        </p:txBody>
      </p:sp>
      <p:sp>
        <p:nvSpPr>
          <p:cNvPr id="5" name="TextBox 4"/>
          <p:cNvSpPr txBox="1"/>
          <p:nvPr/>
        </p:nvSpPr>
        <p:spPr>
          <a:xfrm>
            <a:off x="457200" y="1279268"/>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a:t>Ivabradine</a:t>
            </a:r>
            <a:r>
              <a:rPr lang="en-US" sz="2800" dirty="0"/>
              <a:t> Selectively </a:t>
            </a:r>
            <a:r>
              <a:rPr lang="en-US" sz="2800"/>
              <a:t>blocks I</a:t>
            </a:r>
            <a:r>
              <a:rPr lang="en-US" sz="2800" baseline="-25000"/>
              <a:t>f</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676400" y="2590800"/>
            <a:ext cx="3581399" cy="2895600"/>
          </a:xfrm>
          <a:prstGeom prst="rect">
            <a:avLst/>
          </a:prstGeom>
          <a:noFill/>
          <a:ln w="9525">
            <a:noFill/>
            <a:miter lim="800000"/>
            <a:headEnd/>
            <a:tailEnd/>
          </a:ln>
        </p:spPr>
      </p:pic>
      <p:sp>
        <p:nvSpPr>
          <p:cNvPr id="8" name="TextBox 7"/>
          <p:cNvSpPr txBox="1"/>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Used in treatment of chronic stable angina in patients with normal sinus rhythm who cannot take </a:t>
            </a:r>
            <a:r>
              <a:rPr lang="en-US" sz="2800" dirty="0">
                <a:latin typeface="Browallia New"/>
                <a:cs typeface="Browallia New"/>
              </a:rPr>
              <a:t>ß-</a:t>
            </a:r>
            <a:r>
              <a:rPr lang="en-US" sz="2800" dirty="0"/>
              <a:t>blockers</a:t>
            </a:r>
          </a:p>
        </p:txBody>
      </p:sp>
      <p:sp>
        <p:nvSpPr>
          <p:cNvPr id="9" name="TextBox 8"/>
          <p:cNvSpPr txBox="1"/>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Used in combination with beta blockers in people with heart failure with LVEF lower than 35 percent inadequately controlled by beta blockers alone and whose heart rate exceeds 70/min</a:t>
            </a:r>
          </a:p>
        </p:txBody>
      </p:sp>
      <p:sp>
        <p:nvSpPr>
          <p:cNvPr id="10" name="TextBox 9"/>
          <p:cNvSpPr txBox="1"/>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ADR:- luminous phenomena</a:t>
            </a:r>
          </a:p>
        </p:txBody>
      </p:sp>
      <p:pic>
        <p:nvPicPr>
          <p:cNvPr id="3074" name="Picture 2" descr="نتيجة بحث الصور عن ‪luminous phenomena‬‏">
            <a:hlinkClick r:id="rId5"/>
          </p:cNvPr>
          <p:cNvPicPr>
            <a:picLocks noChangeAspect="1" noChangeArrowheads="1"/>
          </p:cNvPicPr>
          <p:nvPr/>
        </p:nvPicPr>
        <p:blipFill>
          <a:blip r:embed="rId6"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7" cstate="print"/>
          <a:srcRect/>
          <a:stretch>
            <a:fillRect/>
          </a:stretch>
        </p:blipFill>
        <p:spPr bwMode="auto">
          <a:xfrm>
            <a:off x="6019800" y="2743200"/>
            <a:ext cx="2781300" cy="3962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E0A1E4-D218-466C-84DA-F3EC80400989}"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8" grpId="0" animBg="1"/>
      <p:bldP spid="8" grpId="1" animBg="1"/>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 antiplatelet agents</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-Statins</a:t>
            </a:r>
          </a:p>
          <a:p>
            <a:pPr marL="342900" indent="-342900">
              <a:lnSpc>
                <a:spcPct val="90000"/>
              </a:lnSpc>
              <a:spcBef>
                <a:spcPct val="20000"/>
              </a:spcBef>
              <a:defRPr/>
            </a:pPr>
            <a:r>
              <a:rPr lang="en-US" sz="2800" b="1" dirty="0">
                <a:latin typeface="Bernard MT Condensed" pitchFamily="18" charset="0"/>
                <a:sym typeface="Symbol" pitchFamily="18" charset="2"/>
              </a:rPr>
              <a:t>- -</a:t>
            </a:r>
            <a:r>
              <a:rPr lang="en-US" sz="2800" b="1" dirty="0">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
        <p:nvSpPr>
          <p:cNvPr id="5" name="Slide Number Placeholder 4"/>
          <p:cNvSpPr>
            <a:spLocks noGrp="1"/>
          </p:cNvSpPr>
          <p:nvPr>
            <p:ph type="sldNum" sz="quarter" idx="12"/>
          </p:nvPr>
        </p:nvSpPr>
        <p:spPr/>
        <p:txBody>
          <a:bodyPr/>
          <a:lstStyle/>
          <a:p>
            <a:fld id="{AFE0A1E4-D218-466C-84DA-F3EC8040098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06386051"/>
              </p:ext>
            </p:extLst>
          </p:nvPr>
        </p:nvGraphicFramePr>
        <p:xfrm>
          <a:off x="228600" y="2057400"/>
          <a:ext cx="8839200" cy="3383280"/>
        </p:xfrm>
        <a:graphic>
          <a:graphicData uri="http://schemas.openxmlformats.org/drawingml/2006/table">
            <a:tbl>
              <a:tblPr firstRow="1" bandRow="1">
                <a:tableStyleId>{5C22544A-7EE6-4342-B048-85BDC9FD1C3A}</a:tableStyleId>
              </a:tblPr>
              <a:tblGrid>
                <a:gridCol w="2657901">
                  <a:extLst>
                    <a:ext uri="{9D8B030D-6E8A-4147-A177-3AD203B41FA5}">
                      <a16:colId xmlns:a16="http://schemas.microsoft.com/office/drawing/2014/main" val="20000"/>
                    </a:ext>
                  </a:extLst>
                </a:gridCol>
                <a:gridCol w="842749">
                  <a:extLst>
                    <a:ext uri="{9D8B030D-6E8A-4147-A177-3AD203B41FA5}">
                      <a16:colId xmlns:a16="http://schemas.microsoft.com/office/drawing/2014/main" val="20001"/>
                    </a:ext>
                  </a:extLst>
                </a:gridCol>
                <a:gridCol w="992523">
                  <a:extLst>
                    <a:ext uri="{9D8B030D-6E8A-4147-A177-3AD203B41FA5}">
                      <a16:colId xmlns:a16="http://schemas.microsoft.com/office/drawing/2014/main" val="20002"/>
                    </a:ext>
                  </a:extLst>
                </a:gridCol>
                <a:gridCol w="1341245">
                  <a:extLst>
                    <a:ext uri="{9D8B030D-6E8A-4147-A177-3AD203B41FA5}">
                      <a16:colId xmlns:a16="http://schemas.microsoft.com/office/drawing/2014/main" val="20003"/>
                    </a:ext>
                  </a:extLst>
                </a:gridCol>
                <a:gridCol w="1685498">
                  <a:extLst>
                    <a:ext uri="{9D8B030D-6E8A-4147-A177-3AD203B41FA5}">
                      <a16:colId xmlns:a16="http://schemas.microsoft.com/office/drawing/2014/main" val="20004"/>
                    </a:ext>
                  </a:extLst>
                </a:gridCol>
                <a:gridCol w="1319284">
                  <a:extLst>
                    <a:ext uri="{9D8B030D-6E8A-4147-A177-3AD203B41FA5}">
                      <a16:colId xmlns:a16="http://schemas.microsoft.com/office/drawing/2014/main" val="20005"/>
                    </a:ext>
                  </a:extLst>
                </a:gridCol>
              </a:tblGrid>
              <a:tr h="370840">
                <a:tc>
                  <a:txBody>
                    <a:bodyPr/>
                    <a:lstStyle/>
                    <a:p>
                      <a:pPr algn="ctr"/>
                      <a:r>
                        <a:rPr lang="en-US" sz="2400" dirty="0">
                          <a:latin typeface="Arial" panose="020B0604020202020204" pitchFamily="34" charset="0"/>
                          <a:cs typeface="Arial" panose="020B0604020202020204" pitchFamily="34" charset="0"/>
                        </a:rPr>
                        <a:t>Drug/Class</a:t>
                      </a:r>
                    </a:p>
                  </a:txBody>
                  <a:tcPr/>
                </a:tc>
                <a:tc>
                  <a:txBody>
                    <a:bodyPr/>
                    <a:lstStyle/>
                    <a:p>
                      <a:pPr algn="ctr"/>
                      <a:r>
                        <a:rPr lang="en-US" sz="2400" dirty="0">
                          <a:latin typeface="Arial" panose="020B0604020202020204" pitchFamily="34" charset="0"/>
                          <a:cs typeface="Arial" panose="020B0604020202020204" pitchFamily="34" charset="0"/>
                        </a:rPr>
                        <a:t>HR</a:t>
                      </a:r>
                    </a:p>
                  </a:txBody>
                  <a:tcPr/>
                </a:tc>
                <a:tc>
                  <a:txBody>
                    <a:bodyPr/>
                    <a:lstStyle/>
                    <a:p>
                      <a:pPr algn="ctr"/>
                      <a:r>
                        <a:rPr lang="en-US" sz="2400" dirty="0">
                          <a:latin typeface="Arial" panose="020B0604020202020204" pitchFamily="34" charset="0"/>
                          <a:cs typeface="Arial" panose="020B0604020202020204" pitchFamily="34" charset="0"/>
                        </a:rPr>
                        <a:t>BP</a:t>
                      </a:r>
                    </a:p>
                  </a:txBody>
                  <a:tcPr/>
                </a:tc>
                <a:tc>
                  <a:txBody>
                    <a:bodyPr/>
                    <a:lstStyle/>
                    <a:p>
                      <a:pPr algn="ctr"/>
                      <a:r>
                        <a:rPr lang="en-US" sz="2400" dirty="0">
                          <a:latin typeface="Arial" panose="020B0604020202020204" pitchFamily="34" charset="0"/>
                          <a:cs typeface="Arial" panose="020B0604020202020204" pitchFamily="34" charset="0"/>
                        </a:rPr>
                        <a:t>Wall Tension</a:t>
                      </a:r>
                    </a:p>
                  </a:txBody>
                  <a:tcPr/>
                </a:tc>
                <a:tc>
                  <a:txBody>
                    <a:bodyPr/>
                    <a:lstStyle/>
                    <a:p>
                      <a:pPr algn="ctr"/>
                      <a:r>
                        <a:rPr lang="en-US" sz="2400" dirty="0">
                          <a:latin typeface="Arial" panose="020B0604020202020204" pitchFamily="34" charset="0"/>
                          <a:cs typeface="Arial" panose="020B0604020202020204" pitchFamily="34" charset="0"/>
                        </a:rPr>
                        <a:t>Contract-</a:t>
                      </a:r>
                      <a:r>
                        <a:rPr lang="en-US" sz="2400" dirty="0" err="1">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Supply</a:t>
                      </a:r>
                    </a:p>
                  </a:txBody>
                  <a:tcPr/>
                </a:tc>
                <a:extLst>
                  <a:ext uri="{0D108BD9-81ED-4DB2-BD59-A6C34878D82A}">
                    <a16:rowId xmlns:a16="http://schemas.microsoft.com/office/drawing/2014/main" val="10000"/>
                  </a:ext>
                </a:extLst>
              </a:tr>
              <a:tr h="370840">
                <a:tc>
                  <a:txBody>
                    <a:bodyPr/>
                    <a:lstStyle/>
                    <a:p>
                      <a:pPr algn="l"/>
                      <a:r>
                        <a:rPr lang="en-US" sz="2400" dirty="0">
                          <a:latin typeface="Arial" panose="020B0604020202020204" pitchFamily="34" charset="0"/>
                          <a:cs typeface="Arial" panose="020B0604020202020204" pitchFamily="34" charset="0"/>
                        </a:rPr>
                        <a:t>Beta-blockers</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r>
                        <a:rPr lang="en-US" sz="2400" dirty="0">
                          <a:latin typeface="Arial" panose="020B0604020202020204" pitchFamily="34" charset="0"/>
                          <a:cs typeface="Arial" panose="020B0604020202020204" pitchFamily="34" charset="0"/>
                        </a:rPr>
                        <a:t>CCBs</a:t>
                      </a:r>
                    </a:p>
                    <a:p>
                      <a:pPr algn="l"/>
                      <a:r>
                        <a:rPr lang="en-US" sz="2400" dirty="0" err="1">
                          <a:latin typeface="Arial" panose="020B0604020202020204" pitchFamily="34" charset="0"/>
                          <a:cs typeface="Arial" panose="020B0604020202020204" pitchFamily="34" charset="0"/>
                        </a:rPr>
                        <a:t>Verap</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Dilt</a:t>
                      </a:r>
                      <a:endParaRPr lang="en-US" sz="2400" dirty="0">
                        <a:latin typeface="Arial" panose="020B0604020202020204" pitchFamily="34" charset="0"/>
                        <a:cs typeface="Arial" panose="020B0604020202020204" pitchFamily="34" charset="0"/>
                      </a:endParaRPr>
                    </a:p>
                    <a:p>
                      <a:pPr algn="l"/>
                      <a:r>
                        <a:rPr lang="en-US" sz="2400" dirty="0" err="1">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r>
                        <a:rPr lang="en-US" sz="2400" dirty="0">
                          <a:latin typeface="Arial" panose="020B0604020202020204" pitchFamily="34" charset="0"/>
                          <a:cs typeface="Arial" panose="020B0604020202020204" pitchFamily="34" charset="0"/>
                        </a:rPr>
                        <a:t>Nitrates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l"/>
                      <a:r>
                        <a:rPr lang="en-US" sz="2400" dirty="0" err="1">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89875180"/>
              </p:ext>
            </p:extLst>
          </p:nvPr>
        </p:nvGraphicFramePr>
        <p:xfrm>
          <a:off x="297873" y="1981200"/>
          <a:ext cx="8846127" cy="903025"/>
        </p:xfrm>
        <a:graphic>
          <a:graphicData uri="http://schemas.openxmlformats.org/drawingml/2006/table">
            <a:tbl>
              <a:tblPr/>
              <a:tblGrid>
                <a:gridCol w="8846127">
                  <a:extLst>
                    <a:ext uri="{9D8B030D-6E8A-4147-A177-3AD203B41FA5}">
                      <a16:colId xmlns:a16="http://schemas.microsoft.com/office/drawing/2014/main" val="20000"/>
                    </a:ext>
                  </a:extLst>
                </a:gridCol>
              </a:tblGrid>
              <a:tr h="903025">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96194533"/>
              </p:ext>
            </p:extLst>
          </p:nvPr>
        </p:nvGraphicFramePr>
        <p:xfrm>
          <a:off x="230909" y="3297382"/>
          <a:ext cx="8836891" cy="2189018"/>
        </p:xfrm>
        <a:graphic>
          <a:graphicData uri="http://schemas.openxmlformats.org/drawingml/2006/table">
            <a:tbl>
              <a:tblPr/>
              <a:tblGrid>
                <a:gridCol w="8836891">
                  <a:extLst>
                    <a:ext uri="{9D8B030D-6E8A-4147-A177-3AD203B41FA5}">
                      <a16:colId xmlns:a16="http://schemas.microsoft.com/office/drawing/2014/main" val="20000"/>
                    </a:ext>
                  </a:extLst>
                </a:gridCol>
              </a:tblGrid>
              <a:tr h="21890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533968"/>
              </p:ext>
            </p:extLst>
          </p:nvPr>
        </p:nvGraphicFramePr>
        <p:xfrm>
          <a:off x="221673" y="3315855"/>
          <a:ext cx="8846127" cy="406400"/>
        </p:xfrm>
        <a:graphic>
          <a:graphicData uri="http://schemas.openxmlformats.org/drawingml/2006/table">
            <a:tbl>
              <a:tblPr/>
              <a:tblGrid>
                <a:gridCol w="8846127">
                  <a:extLst>
                    <a:ext uri="{9D8B030D-6E8A-4147-A177-3AD203B41FA5}">
                      <a16:colId xmlns:a16="http://schemas.microsoft.com/office/drawing/2014/main" val="20000"/>
                    </a:ext>
                  </a:extLst>
                </a:gridCol>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extLst>
                    <a:ext uri="{9D8B030D-6E8A-4147-A177-3AD203B41FA5}">
                      <a16:colId xmlns:a16="http://schemas.microsoft.com/office/drawing/2014/main" val="20000"/>
                    </a:ext>
                  </a:extLst>
                </a:gridCol>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extLst>
                    <a:ext uri="{9D8B030D-6E8A-4147-A177-3AD203B41FA5}">
                      <a16:colId xmlns:a16="http://schemas.microsoft.com/office/drawing/2014/main" val="20000"/>
                    </a:ext>
                  </a:extLst>
                </a:gridCol>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25041405"/>
              </p:ext>
            </p:extLst>
          </p:nvPr>
        </p:nvGraphicFramePr>
        <p:xfrm>
          <a:off x="228600" y="2895600"/>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3174550"/>
              </p:ext>
            </p:extLst>
          </p:nvPr>
        </p:nvGraphicFramePr>
        <p:xfrm>
          <a:off x="2900218" y="2059709"/>
          <a:ext cx="840509" cy="3426691"/>
        </p:xfrm>
        <a:graphic>
          <a:graphicData uri="http://schemas.openxmlformats.org/drawingml/2006/table">
            <a:tbl>
              <a:tblPr/>
              <a:tblGrid>
                <a:gridCol w="840509">
                  <a:extLst>
                    <a:ext uri="{9D8B030D-6E8A-4147-A177-3AD203B41FA5}">
                      <a16:colId xmlns:a16="http://schemas.microsoft.com/office/drawing/2014/main" val="20000"/>
                    </a:ext>
                  </a:extLst>
                </a:gridCol>
              </a:tblGrid>
              <a:tr h="3426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1900290"/>
              </p:ext>
            </p:extLst>
          </p:nvPr>
        </p:nvGraphicFramePr>
        <p:xfrm>
          <a:off x="7696200" y="2133601"/>
          <a:ext cx="1309255" cy="3352800"/>
        </p:xfrm>
        <a:graphic>
          <a:graphicData uri="http://schemas.openxmlformats.org/drawingml/2006/table">
            <a:tbl>
              <a:tblPr/>
              <a:tblGrid>
                <a:gridCol w="1309255">
                  <a:extLst>
                    <a:ext uri="{9D8B030D-6E8A-4147-A177-3AD203B41FA5}">
                      <a16:colId xmlns:a16="http://schemas.microsoft.com/office/drawing/2014/main" val="20000"/>
                    </a:ext>
                  </a:extLst>
                </a:gridCol>
              </a:tblGrid>
              <a:tr h="3352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60481459"/>
              </p:ext>
            </p:extLst>
          </p:nvPr>
        </p:nvGraphicFramePr>
        <p:xfrm>
          <a:off x="4719782" y="2068945"/>
          <a:ext cx="1339273" cy="3417455"/>
        </p:xfrm>
        <a:graphic>
          <a:graphicData uri="http://schemas.openxmlformats.org/drawingml/2006/table">
            <a:tbl>
              <a:tblPr/>
              <a:tblGrid>
                <a:gridCol w="1339273">
                  <a:extLst>
                    <a:ext uri="{9D8B030D-6E8A-4147-A177-3AD203B41FA5}">
                      <a16:colId xmlns:a16="http://schemas.microsoft.com/office/drawing/2014/main" val="20000"/>
                    </a:ext>
                  </a:extLst>
                </a:gridCol>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59118843"/>
              </p:ext>
            </p:extLst>
          </p:nvPr>
        </p:nvGraphicFramePr>
        <p:xfrm>
          <a:off x="6086764" y="2068945"/>
          <a:ext cx="1609436" cy="3417455"/>
        </p:xfrm>
        <a:graphic>
          <a:graphicData uri="http://schemas.openxmlformats.org/drawingml/2006/table">
            <a:tbl>
              <a:tblPr/>
              <a:tblGrid>
                <a:gridCol w="1609436">
                  <a:extLst>
                    <a:ext uri="{9D8B030D-6E8A-4147-A177-3AD203B41FA5}">
                      <a16:colId xmlns:a16="http://schemas.microsoft.com/office/drawing/2014/main" val="20000"/>
                    </a:ext>
                  </a:extLst>
                </a:gridCol>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8864827"/>
              </p:ext>
            </p:extLst>
          </p:nvPr>
        </p:nvGraphicFramePr>
        <p:xfrm>
          <a:off x="3731491" y="2078182"/>
          <a:ext cx="969818" cy="3408218"/>
        </p:xfrm>
        <a:graphic>
          <a:graphicData uri="http://schemas.openxmlformats.org/drawingml/2006/table">
            <a:tbl>
              <a:tblPr/>
              <a:tblGrid>
                <a:gridCol w="969818">
                  <a:extLst>
                    <a:ext uri="{9D8B030D-6E8A-4147-A177-3AD203B41FA5}">
                      <a16:colId xmlns:a16="http://schemas.microsoft.com/office/drawing/2014/main" val="20000"/>
                    </a:ext>
                  </a:extLst>
                </a:gridCol>
              </a:tblGrid>
              <a:tr h="3408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latin typeface="Algerian" pitchFamily="82" charset="0"/>
              </a:rPr>
              <a:t>Memory matrix</a:t>
            </a: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a:latin typeface="Arial Narrow" pitchFamily="34" charset="0"/>
              </a:rPr>
              <a:t>In the following table indicate increase, decrease or no effect with signs </a:t>
            </a:r>
            <a:r>
              <a:rPr lang="en-US" sz="2800" b="1" dirty="0">
                <a:latin typeface="Calibri"/>
                <a:cs typeface="Times New Roman"/>
              </a:rPr>
              <a:t>↑</a:t>
            </a:r>
            <a:r>
              <a:rPr lang="en-US" sz="2800" b="1" dirty="0">
                <a:latin typeface="Times New Roman"/>
                <a:cs typeface="Times New Roman"/>
              </a:rPr>
              <a:t>, </a:t>
            </a:r>
            <a:r>
              <a:rPr lang="en-US" sz="2800" b="1" dirty="0">
                <a:latin typeface="Calibri"/>
                <a:cs typeface="Times New Roman"/>
              </a:rPr>
              <a:t>↓, ─ </a:t>
            </a:r>
            <a:r>
              <a:rPr lang="en-US" sz="2800" b="1" dirty="0">
                <a:latin typeface="Arial Narrow" pitchFamily="34" charset="0"/>
              </a:rPr>
              <a:t>respectively</a:t>
            </a:r>
          </a:p>
        </p:txBody>
      </p:sp>
      <p:sp>
        <p:nvSpPr>
          <p:cNvPr id="3" name="Slide Number Placeholder 2"/>
          <p:cNvSpPr>
            <a:spLocks noGrp="1"/>
          </p:cNvSpPr>
          <p:nvPr>
            <p:ph type="sldNum" sz="quarter" idx="12"/>
          </p:nvPr>
        </p:nvSpPr>
        <p:spPr/>
        <p:txBody>
          <a:bodyPr/>
          <a:lstStyle/>
          <a:p>
            <a:fld id="{AFE0A1E4-D218-466C-84DA-F3EC80400989}" type="slidenum">
              <a:rPr lang="en-US" smtClean="0"/>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Mechanism of Action</a:t>
            </a:r>
          </a:p>
        </p:txBody>
      </p:sp>
      <p:sp>
        <p:nvSpPr>
          <p:cNvPr id="6" name="TextBox 5"/>
          <p:cNvSpPr txBox="1"/>
          <p:nvPr/>
        </p:nvSpPr>
        <p:spPr>
          <a:xfrm>
            <a:off x="457200" y="3661321"/>
            <a:ext cx="7696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40" dirty="0">
                <a:latin typeface="Arial Narrow" pitchFamily="34" charset="0"/>
                <a:sym typeface="Wingdings 3"/>
              </a:rPr>
              <a:t> e</a:t>
            </a:r>
            <a:r>
              <a:rPr lang="en-US" sz="2800" b="1" spc="-40" dirty="0">
                <a:latin typeface="Arial Narrow" pitchFamily="34" charset="0"/>
              </a:rPr>
              <a:t>ntry of Ca </a:t>
            </a:r>
            <a:r>
              <a:rPr lang="en-US" sz="2800" b="1" spc="-40" dirty="0">
                <a:latin typeface="Arial Narrow" pitchFamily="34" charset="0"/>
                <a:sym typeface="Wingdings 3"/>
              </a:rPr>
              <a:t>  Ca release from internal stores </a:t>
            </a:r>
            <a:r>
              <a:rPr lang="en-US" sz="2800" b="1" dirty="0">
                <a:latin typeface="Arial Narrow" pitchFamily="34" charset="0"/>
                <a:sym typeface="Wingdings 3"/>
              </a:rPr>
              <a:t> No Stimulus-Contraction Coupling  </a:t>
            </a:r>
            <a:r>
              <a:rPr lang="en-US" sz="2800" dirty="0">
                <a:latin typeface="Bernard MT Condensed" pitchFamily="18" charset="0"/>
                <a:sym typeface="Wingdings 3"/>
              </a:rPr>
              <a:t>RELAXATION</a:t>
            </a:r>
            <a:r>
              <a:rPr lang="en-US" sz="2800" dirty="0">
                <a:latin typeface="Bernard MT Condensed" pitchFamily="18" charset="0"/>
              </a:rPr>
              <a:t>  </a:t>
            </a:r>
          </a:p>
        </p:txBody>
      </p:sp>
      <p:sp>
        <p:nvSpPr>
          <p:cNvPr id="7" name="TextBox 6"/>
          <p:cNvSpPr txBox="1"/>
          <p:nvPr/>
        </p:nvSpPr>
        <p:spPr>
          <a:xfrm>
            <a:off x="457200" y="1981200"/>
            <a:ext cx="85344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Binding of calcium channel blockers [CCBs] to the L-type Ca channels </a:t>
            </a:r>
            <a:r>
              <a:rPr lang="en-US" sz="2800" b="1" dirty="0">
                <a:latin typeface="Arial Narrow" pitchFamily="34" charset="0"/>
                <a:sym typeface="Wingdings 3"/>
              </a:rPr>
              <a:t> </a:t>
            </a:r>
            <a:r>
              <a:rPr lang="en-US" sz="2800" b="1" dirty="0">
                <a:latin typeface="Arial Narrow" pitchFamily="34" charset="0"/>
              </a:rPr>
              <a:t>their frequency of opening </a:t>
            </a:r>
          </a:p>
          <a:p>
            <a:r>
              <a:rPr lang="en-US" sz="2800" b="1" dirty="0">
                <a:latin typeface="Arial Narrow" pitchFamily="34" charset="0"/>
              </a:rPr>
              <a:t>in response to depolarization</a:t>
            </a:r>
          </a:p>
        </p:txBody>
      </p:sp>
      <p:pic>
        <p:nvPicPr>
          <p:cNvPr id="1026" name="Picture 2"/>
          <p:cNvPicPr>
            <a:picLocks noChangeAspect="1" noChangeArrowheads="1"/>
          </p:cNvPicPr>
          <p:nvPr/>
        </p:nvPicPr>
        <p:blipFill>
          <a:blip r:embed="rId3" cstate="print"/>
          <a:srcRect/>
          <a:stretch>
            <a:fillRect/>
          </a:stretch>
        </p:blipFill>
        <p:spPr bwMode="auto">
          <a:xfrm>
            <a:off x="457200" y="2514600"/>
            <a:ext cx="8286750" cy="39671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FE0A1E4-D218-466C-84DA-F3EC80400989}"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err="1">
                <a:latin typeface="Aharoni" pitchFamily="2" charset="-79"/>
                <a:cs typeface="Aharoni" pitchFamily="2" charset="-79"/>
              </a:rPr>
              <a:t>Antianginal</a:t>
            </a:r>
            <a:r>
              <a:rPr lang="en-US" sz="2800" dirty="0">
                <a:latin typeface="Aharoni" pitchFamily="2" charset="-79"/>
                <a:cs typeface="Aharoni" pitchFamily="2" charset="-79"/>
              </a:rPr>
              <a:t> Action</a:t>
            </a: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Bernard MT Condensed" pitchFamily="18" charset="0"/>
                <a:sym typeface="Wingdings 3"/>
              </a:rPr>
              <a:t> </a:t>
            </a:r>
            <a:r>
              <a:rPr lang="en-US" sz="2800" dirty="0" err="1">
                <a:latin typeface="Bernard MT Condensed" pitchFamily="18" charset="0"/>
              </a:rPr>
              <a:t>Cardiomyocyte</a:t>
            </a:r>
            <a:r>
              <a:rPr lang="en-US" sz="2800" dirty="0">
                <a:latin typeface="Bernard MT Condensed" pitchFamily="18" charset="0"/>
              </a:rPr>
              <a:t> Contraction</a:t>
            </a:r>
            <a:r>
              <a:rPr lang="en-US" sz="2800" b="1" spc="-30" dirty="0">
                <a:latin typeface="Arial Narrow" pitchFamily="34" charset="0"/>
                <a:sym typeface="Wingdings 3"/>
              </a:rPr>
              <a:t>  cardiac work </a:t>
            </a:r>
            <a:r>
              <a:rPr lang="en-US" sz="2800" b="1" spc="-30" dirty="0">
                <a:latin typeface="Arial Narrow" pitchFamily="34" charset="0"/>
              </a:rPr>
              <a:t>through their –</a:t>
            </a:r>
            <a:r>
              <a:rPr lang="en-US" sz="2800" b="1" spc="-30" dirty="0" err="1">
                <a:latin typeface="Arial Narrow" pitchFamily="34" charset="0"/>
              </a:rPr>
              <a:t>ve</a:t>
            </a:r>
            <a:r>
              <a:rPr lang="en-US" sz="2800" b="1" spc="-30" dirty="0">
                <a:latin typeface="Arial Narrow" pitchFamily="34" charset="0"/>
              </a:rPr>
              <a:t> </a:t>
            </a:r>
            <a:r>
              <a:rPr lang="en-US" sz="2800" b="1" spc="-30" dirty="0" err="1">
                <a:latin typeface="Arial Narrow" pitchFamily="34" charset="0"/>
              </a:rPr>
              <a:t>inotropic</a:t>
            </a:r>
            <a:r>
              <a:rPr lang="en-US" sz="2800" b="1" spc="-30" dirty="0">
                <a:latin typeface="Arial Narrow" pitchFamily="34" charset="0"/>
              </a:rPr>
              <a:t> &amp; </a:t>
            </a:r>
            <a:r>
              <a:rPr lang="en-US" sz="2800" b="1" spc="-30" dirty="0" err="1">
                <a:latin typeface="Arial Narrow" pitchFamily="34" charset="0"/>
              </a:rPr>
              <a:t>chronotropic</a:t>
            </a:r>
            <a:r>
              <a:rPr lang="en-US" sz="2800" b="1" spc="-30" dirty="0">
                <a:latin typeface="Arial Narrow" pitchFamily="34" charset="0"/>
              </a:rPr>
              <a:t> action (</a:t>
            </a:r>
            <a:r>
              <a:rPr lang="en-US" sz="2800" b="1" spc="-30" dirty="0" err="1">
                <a:latin typeface="Arial Narrow" pitchFamily="34" charset="0"/>
              </a:rPr>
              <a:t>verapamil</a:t>
            </a:r>
            <a:r>
              <a:rPr lang="en-US" sz="2800" b="1" spc="-30" dirty="0">
                <a:latin typeface="Arial Narrow" pitchFamily="34" charset="0"/>
              </a:rPr>
              <a:t> &amp; </a:t>
            </a:r>
            <a:r>
              <a:rPr lang="en-US" sz="2800" b="1" spc="-30" dirty="0" err="1">
                <a:latin typeface="Arial Narrow" pitchFamily="34" charset="0"/>
              </a:rPr>
              <a:t>diltiazem</a:t>
            </a:r>
            <a:r>
              <a:rPr lang="en-US" sz="2800" b="1" spc="-30" dirty="0">
                <a:latin typeface="Arial Narrow" pitchFamily="34" charset="0"/>
              </a:rPr>
              <a:t>) </a:t>
            </a:r>
            <a:r>
              <a:rPr lang="en-US" sz="2800" b="1" spc="-30" dirty="0">
                <a:latin typeface="Arial Narrow" pitchFamily="34" charset="0"/>
                <a:sym typeface="Wingdings 3"/>
              </a:rPr>
              <a:t> </a:t>
            </a:r>
            <a:r>
              <a:rPr lang="en-US" sz="2800" dirty="0">
                <a:solidFill>
                  <a:srgbClr val="CC0000"/>
                </a:solidFill>
                <a:latin typeface="Bernard MT Condensed" pitchFamily="18" charset="0"/>
                <a:sym typeface="Wingdings 3"/>
              </a:rPr>
              <a:t></a:t>
            </a:r>
            <a:r>
              <a:rPr lang="en-US" sz="2800" spc="-30" dirty="0">
                <a:solidFill>
                  <a:srgbClr val="CC0000"/>
                </a:solidFill>
                <a:latin typeface="Bernard MT Condensed" pitchFamily="18" charset="0"/>
              </a:rPr>
              <a:t>myocardial oxygen demand</a:t>
            </a:r>
            <a:r>
              <a:rPr lang="en-US" sz="2800" dirty="0">
                <a:latin typeface="Bernard MT Condensed" pitchFamily="18" charset="0"/>
              </a:rPr>
              <a:t>  </a:t>
            </a: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Bernard MT Condensed" pitchFamily="18" charset="0"/>
                <a:sym typeface="Wingdings 3"/>
              </a:rPr>
              <a:t></a:t>
            </a:r>
            <a:r>
              <a:rPr lang="en-US" sz="2800" dirty="0">
                <a:latin typeface="Bernard MT Condensed" pitchFamily="18" charset="0"/>
              </a:rPr>
              <a:t>VSMC Contraction </a:t>
            </a:r>
            <a:r>
              <a:rPr lang="en-US" sz="2800" b="1" spc="-30" dirty="0">
                <a:latin typeface="Arial Narrow" pitchFamily="34" charset="0"/>
                <a:sym typeface="Wingdings 3"/>
              </a:rPr>
              <a:t>  Afterload  cardiac work  </a:t>
            </a:r>
            <a:r>
              <a:rPr lang="en-US" sz="2800" dirty="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rPr>
              <a:t> Coronary dilatation </a:t>
            </a:r>
            <a:r>
              <a:rPr lang="en-US" sz="2800" b="1" spc="-30" dirty="0">
                <a:latin typeface="Arial Narrow" pitchFamily="34" charset="0"/>
                <a:sym typeface="Wingdings 3"/>
              </a:rPr>
              <a:t> </a:t>
            </a:r>
            <a:r>
              <a:rPr lang="en-US" sz="2800" dirty="0">
                <a:solidFill>
                  <a:srgbClr val="CC0000"/>
                </a:solidFill>
                <a:latin typeface="Bernard MT Condensed" pitchFamily="18" charset="0"/>
                <a:sym typeface="Wingdings 3"/>
              </a:rPr>
              <a:t>myocardial oxygen supply</a:t>
            </a:r>
          </a:p>
        </p:txBody>
      </p:sp>
      <p:sp>
        <p:nvSpPr>
          <p:cNvPr id="6" name="Slide Number Placeholder 5"/>
          <p:cNvSpPr>
            <a:spLocks noGrp="1"/>
          </p:cNvSpPr>
          <p:nvPr>
            <p:ph type="sldNum" sz="quarter" idx="12"/>
          </p:nvPr>
        </p:nvSpPr>
        <p:spPr/>
        <p:txBody>
          <a:bodyPr/>
          <a:lstStyle/>
          <a:p>
            <a:fld id="{AFE0A1E4-D218-466C-84DA-F3EC80400989}"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Therapeutic Uses</a:t>
            </a: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a:solidFill>
                  <a:srgbClr val="0000FF"/>
                </a:solidFill>
                <a:latin typeface="Arial Narrow" pitchFamily="34" charset="0"/>
              </a:rPr>
              <a:t>IN VARIANT ANGINA</a:t>
            </a:r>
            <a:endParaRPr lang="en-US" sz="2800" b="1" dirty="0">
              <a:latin typeface="Arial Narrow" pitchFamily="34" charset="0"/>
            </a:endParaRPr>
          </a:p>
        </p:txBody>
      </p:sp>
      <p:sp>
        <p:nvSpPr>
          <p:cNvPr id="4" name="TextBox 3"/>
          <p:cNvSpPr txBox="1"/>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sym typeface="Wingdings 3"/>
              </a:rPr>
              <a:t> A</a:t>
            </a:r>
            <a:r>
              <a:rPr lang="en-US" sz="2800" b="1" dirty="0">
                <a:latin typeface="Arial Narrow" pitchFamily="34" charset="0"/>
              </a:rPr>
              <a:t>ttacks prevented (&gt; 60%) / sometimes variably aborted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solidFill>
                  <a:srgbClr val="0000FF"/>
                </a:solidFill>
                <a:latin typeface="Arial Narrow" pitchFamily="34" charset="0"/>
              </a:rPr>
              <a:t>IN UNSTABLE ANGINA</a:t>
            </a:r>
            <a:r>
              <a:rPr lang="en-US" sz="2800" b="1" dirty="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solidFill>
                  <a:srgbClr val="0000FF"/>
                </a:solidFill>
                <a:latin typeface="Arial Narrow" pitchFamily="34" charset="0"/>
              </a:rPr>
              <a:t>IN STABLE ANGINA</a:t>
            </a:r>
            <a:r>
              <a:rPr lang="en-US" sz="2800" b="1" dirty="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rPr>
              <a:t>Regular </a:t>
            </a:r>
            <a:r>
              <a:rPr lang="en-US" sz="2800" b="1" dirty="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 Short acting </a:t>
            </a:r>
            <a:r>
              <a:rPr lang="en-US" sz="2800" b="1" dirty="0" err="1">
                <a:latin typeface="Arial Narrow" pitchFamily="34" charset="0"/>
                <a:sym typeface="Wingdings 3"/>
              </a:rPr>
              <a:t>dihydropyridine</a:t>
            </a:r>
            <a:r>
              <a:rPr lang="en-US" sz="2800" b="1" dirty="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 Can be combined to </a:t>
            </a:r>
            <a:r>
              <a:rPr lang="en-US" sz="2800" b="1" dirty="0">
                <a:latin typeface="Symbol" pitchFamily="18" charset="2"/>
                <a:sym typeface="Wingdings 3"/>
              </a:rPr>
              <a:t>b</a:t>
            </a:r>
            <a:r>
              <a:rPr lang="en-US" sz="2800" b="1" dirty="0">
                <a:latin typeface="Arial Narrow" pitchFamily="34" charset="0"/>
                <a:sym typeface="Wingdings 3"/>
              </a:rPr>
              <a:t>-AR 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a:latin typeface="Arial Narrow" pitchFamily="34" charset="0"/>
                <a:sym typeface="Wingdings 3"/>
              </a:rPr>
              <a:t>Dihydropyridenes</a:t>
            </a:r>
            <a:r>
              <a:rPr lang="en-US" sz="2800" b="1" dirty="0">
                <a:latin typeface="Arial Narrow" pitchFamily="34" charset="0"/>
                <a:sym typeface="Wingdings 3"/>
              </a:rPr>
              <a:t> useful </a:t>
            </a:r>
            <a:r>
              <a:rPr lang="en-US" sz="2800" b="1" dirty="0" err="1">
                <a:latin typeface="Arial Narrow" pitchFamily="34" charset="0"/>
                <a:sym typeface="Wingdings 3"/>
              </a:rPr>
              <a:t>antianginal</a:t>
            </a:r>
            <a:r>
              <a:rPr lang="en-US" sz="2800" b="1" dirty="0">
                <a:latin typeface="Arial Narrow" pitchFamily="34" charset="0"/>
                <a:sym typeface="Wingdings 3"/>
              </a:rPr>
              <a:t> if with CHF??   </a:t>
            </a:r>
            <a:endParaRPr lang="en-US" sz="2800" b="1" dirty="0">
              <a:latin typeface="Arial Narrow" pitchFamily="34" charset="0"/>
            </a:endParaRPr>
          </a:p>
        </p:txBody>
      </p:sp>
      <p:sp>
        <p:nvSpPr>
          <p:cNvPr id="13" name="Slide Number Placeholder 12"/>
          <p:cNvSpPr>
            <a:spLocks noGrp="1"/>
          </p:cNvSpPr>
          <p:nvPr>
            <p:ph type="sldNum" sz="quarter" idx="12"/>
          </p:nvPr>
        </p:nvSpPr>
        <p:spPr/>
        <p:txBody>
          <a:bodyPr/>
          <a:lstStyle/>
          <a:p>
            <a:fld id="{AFE0A1E4-D218-466C-84DA-F3EC80400989}"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pic>
        <p:nvPicPr>
          <p:cNvPr id="1026" name="Picture 2"/>
          <p:cNvPicPr>
            <a:picLocks noChangeAspect="1" noChangeArrowheads="1"/>
          </p:cNvPicPr>
          <p:nvPr/>
        </p:nvPicPr>
        <p:blipFill>
          <a:blip r:embed="rId3" cstate="print"/>
          <a:srcRect/>
          <a:stretch>
            <a:fillRect/>
          </a:stretch>
        </p:blipFill>
        <p:spPr bwMode="auto">
          <a:xfrm>
            <a:off x="801130" y="3079008"/>
            <a:ext cx="6742670" cy="3761363"/>
          </a:xfrm>
          <a:prstGeom prst="rect">
            <a:avLst/>
          </a:prstGeom>
          <a:noFill/>
          <a:ln w="9525">
            <a:noFill/>
            <a:miter lim="800000"/>
            <a:headEnd/>
            <a:tailEnd/>
          </a:ln>
        </p:spPr>
      </p:pic>
      <p:sp>
        <p:nvSpPr>
          <p:cNvPr id="4" name="TextBox 3"/>
          <p:cNvSpPr txBox="1"/>
          <p:nvPr/>
        </p:nvSpPr>
        <p:spPr>
          <a:xfrm>
            <a:off x="304800" y="1676400"/>
            <a:ext cx="830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Examples Atenolol, </a:t>
            </a:r>
            <a:r>
              <a:rPr lang="en-US" sz="2800" dirty="0" err="1">
                <a:solidFill>
                  <a:srgbClr val="6600FF"/>
                </a:solidFill>
                <a:latin typeface="Bernard MT Condensed" pitchFamily="18" charset="0"/>
              </a:rPr>
              <a:t>Bisoprolol</a:t>
            </a:r>
            <a:r>
              <a:rPr lang="en-US" sz="2800" dirty="0">
                <a:solidFill>
                  <a:srgbClr val="6600FF"/>
                </a:solidFill>
                <a:latin typeface="Bernard MT Condensed" pitchFamily="18" charset="0"/>
              </a:rPr>
              <a:t>, </a:t>
            </a:r>
            <a:r>
              <a:rPr lang="en-US" sz="2800" dirty="0" err="1">
                <a:solidFill>
                  <a:srgbClr val="6600FF"/>
                </a:solidFill>
                <a:latin typeface="Bernard MT Condensed" pitchFamily="18" charset="0"/>
              </a:rPr>
              <a:t>Metoprolol</a:t>
            </a:r>
            <a:r>
              <a:rPr lang="en-US" sz="2800" dirty="0">
                <a:solidFill>
                  <a:srgbClr val="6600FF"/>
                </a:solidFill>
                <a:latin typeface="Bernard MT Condensed" pitchFamily="18" charset="0"/>
              </a:rPr>
              <a:t> </a:t>
            </a:r>
            <a:r>
              <a:rPr lang="en-US" sz="28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effectLst>
                  <a:outerShdw blurRad="38100" dist="38100" dir="2700000" algn="tl">
                    <a:srgbClr val="000000"/>
                  </a:outerShdw>
                </a:effectLst>
                <a:latin typeface="Symbol" pitchFamily="18" charset="2"/>
              </a:rPr>
              <a:t>b</a:t>
            </a:r>
            <a:r>
              <a:rPr lang="en-US" sz="2800" b="1" baseline="-25000" dirty="0">
                <a:solidFill>
                  <a:schemeClr val="bg1"/>
                </a:solidFill>
                <a:effectLst>
                  <a:outerShdw blurRad="38100" dist="38100" dir="2700000" algn="tl">
                    <a:srgbClr val="000000"/>
                  </a:outerShdw>
                </a:effectLst>
                <a:latin typeface="Symbol" pitchFamily="18" charset="2"/>
              </a:rPr>
              <a:t>1</a:t>
            </a:r>
            <a:r>
              <a:rPr lang="en-US" sz="2800" b="1" dirty="0">
                <a:solidFill>
                  <a:schemeClr val="bg1"/>
                </a:solidFill>
                <a:effectLst>
                  <a:outerShdw blurRad="38100" dist="38100" dir="2700000" algn="tl">
                    <a:srgbClr val="000000"/>
                  </a:outerShdw>
                </a:effectLst>
                <a:latin typeface="Symbol" pitchFamily="18" charset="2"/>
              </a:rPr>
              <a:t> </a:t>
            </a:r>
            <a:r>
              <a:rPr lang="en-US" sz="2800" b="1" dirty="0">
                <a:solidFill>
                  <a:schemeClr val="bg1"/>
                </a:solidFill>
                <a:effectLst>
                  <a:outerShdw blurRad="38100" dist="38100" dir="2700000" algn="tl">
                    <a:srgbClr val="000000"/>
                  </a:outerShdw>
                </a:effectLst>
                <a:latin typeface="Arial Narrow" pitchFamily="34" charset="0"/>
              </a:rPr>
              <a:t>– Selective)</a:t>
            </a:r>
            <a:endParaRPr lang="en-US" sz="2800" dirty="0">
              <a:solidFill>
                <a:srgbClr val="6600FF"/>
              </a:solidFill>
              <a:latin typeface="Bernard MT Condensed" pitchFamily="18" charset="0"/>
            </a:endParaRPr>
          </a:p>
        </p:txBody>
      </p:sp>
      <p:sp>
        <p:nvSpPr>
          <p:cNvPr id="5" name="TextBox 4"/>
          <p:cNvSpPr txBox="1"/>
          <p:nvPr/>
        </p:nvSpPr>
        <p:spPr>
          <a:xfrm>
            <a:off x="801130" y="2514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Antianginal</a:t>
            </a:r>
            <a:r>
              <a:rPr lang="en-US" sz="2800" dirty="0">
                <a:latin typeface="Aharoni" pitchFamily="2" charset="-79"/>
                <a:cs typeface="Aharoni" pitchFamily="2" charset="-79"/>
              </a:rPr>
              <a:t> Mechanism</a:t>
            </a:r>
          </a:p>
        </p:txBody>
      </p:sp>
      <p:sp>
        <p:nvSpPr>
          <p:cNvPr id="3" name="Slide Number Placeholder 2"/>
          <p:cNvSpPr>
            <a:spLocks noGrp="1"/>
          </p:cNvSpPr>
          <p:nvPr>
            <p:ph type="sldNum" sz="quarter" idx="12"/>
          </p:nvPr>
        </p:nvSpPr>
        <p:spPr/>
        <p:txBody>
          <a:bodyPr/>
          <a:lstStyle/>
          <a:p>
            <a:fld id="{AFE0A1E4-D218-466C-84DA-F3EC80400989}"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Indications in angina</a:t>
            </a:r>
          </a:p>
        </p:txBody>
      </p:sp>
      <p:sp>
        <p:nvSpPr>
          <p:cNvPr id="5" name="TextBox 4"/>
          <p:cNvSpPr txBox="1"/>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stable angina</a:t>
            </a:r>
          </a:p>
        </p:txBody>
      </p:sp>
      <p:sp>
        <p:nvSpPr>
          <p:cNvPr id="6" name="TextBox 5"/>
          <p:cNvSpPr txBox="1"/>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First choice for chronic use?</a:t>
            </a: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Regular prophylaxis, selective are preferred?</a:t>
            </a:r>
          </a:p>
        </p:txBody>
      </p:sp>
      <p:sp>
        <p:nvSpPr>
          <p:cNvPr id="9" name="TextBox 8"/>
          <p:cNvSpPr txBox="1"/>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Can be combined with nitrates?</a:t>
            </a:r>
          </a:p>
        </p:txBody>
      </p:sp>
      <p:sp>
        <p:nvSpPr>
          <p:cNvPr id="10" name="TextBox 9"/>
          <p:cNvSpPr txBox="1"/>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Can be combined with </a:t>
            </a:r>
            <a:r>
              <a:rPr lang="en-US" sz="2800" dirty="0" err="1">
                <a:solidFill>
                  <a:srgbClr val="6600FF"/>
                </a:solidFill>
                <a:latin typeface="Bernard MT Condensed" pitchFamily="18" charset="0"/>
              </a:rPr>
              <a:t>dihydropyridine</a:t>
            </a:r>
            <a:r>
              <a:rPr lang="en-US" sz="2800" dirty="0">
                <a:solidFill>
                  <a:srgbClr val="6600FF"/>
                </a:solidFill>
                <a:latin typeface="Bernard MT Condensed" pitchFamily="18" charset="0"/>
              </a:rPr>
              <a:t> CCB?</a:t>
            </a:r>
          </a:p>
        </p:txBody>
      </p:sp>
      <p:sp>
        <p:nvSpPr>
          <p:cNvPr id="11" name="TextBox 10"/>
          <p:cNvSpPr txBox="1"/>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variant angina</a:t>
            </a:r>
          </a:p>
        </p:txBody>
      </p:sp>
      <p:sp>
        <p:nvSpPr>
          <p:cNvPr id="13" name="TextBox 12"/>
          <p:cNvSpPr txBox="1"/>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rPr>
              <a:t>Verapamil</a:t>
            </a:r>
            <a:r>
              <a:rPr lang="en-US" sz="2800" dirty="0">
                <a:solidFill>
                  <a:srgbClr val="6600FF"/>
                </a:solidFill>
                <a:latin typeface="Bernard MT Condensed" pitchFamily="18" charset="0"/>
              </a:rPr>
              <a:t>?</a:t>
            </a:r>
          </a:p>
        </p:txBody>
      </p:sp>
      <p:sp>
        <p:nvSpPr>
          <p:cNvPr id="3" name="Slide Number Placeholder 2"/>
          <p:cNvSpPr>
            <a:spLocks noGrp="1"/>
          </p:cNvSpPr>
          <p:nvPr>
            <p:ph type="sldNum" sz="quarter" idx="12"/>
          </p:nvPr>
        </p:nvSpPr>
        <p:spPr/>
        <p:txBody>
          <a:bodyPr/>
          <a:lstStyle/>
          <a:p>
            <a:fld id="{AFE0A1E4-D218-466C-84DA-F3EC8040098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Indications in angina</a:t>
            </a:r>
          </a:p>
        </p:txBody>
      </p:sp>
      <p:sp>
        <p:nvSpPr>
          <p:cNvPr id="5" name="TextBox 4"/>
          <p:cNvSpPr txBox="1"/>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Unstable angina</a:t>
            </a:r>
          </a:p>
        </p:txBody>
      </p:sp>
      <p:sp>
        <p:nvSpPr>
          <p:cNvPr id="7" name="TextBox 6"/>
          <p:cNvSpPr txBox="1"/>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Calibri"/>
              </a:rPr>
              <a:t>→reduce </a:t>
            </a:r>
            <a:r>
              <a:rPr lang="en-US" sz="2800" dirty="0">
                <a:solidFill>
                  <a:srgbClr val="6600FF"/>
                </a:solidFill>
                <a:latin typeface="Bernard MT Condensed" pitchFamily="18" charset="0"/>
              </a:rPr>
              <a:t>O2 demand</a:t>
            </a: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Halts progression to MI, improve survival</a:t>
            </a:r>
          </a:p>
        </p:txBody>
      </p:sp>
      <p:sp>
        <p:nvSpPr>
          <p:cNvPr id="9" name="TextBox 8"/>
          <p:cNvSpPr txBox="1"/>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Reduce infarct size</a:t>
            </a:r>
          </a:p>
        </p:txBody>
      </p:sp>
      <p:sp>
        <p:nvSpPr>
          <p:cNvPr id="10" name="TextBox 9"/>
          <p:cNvSpPr txBox="1"/>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Reduce morbidity &amp; mortality</a:t>
            </a:r>
          </a:p>
        </p:txBody>
      </p:sp>
      <p:sp>
        <p:nvSpPr>
          <p:cNvPr id="13" name="TextBox 12"/>
          <p:cNvSpPr txBox="1"/>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Myocardial infarction</a:t>
            </a:r>
          </a:p>
        </p:txBody>
      </p:sp>
      <p:sp>
        <p:nvSpPr>
          <p:cNvPr id="14" name="TextBox 13"/>
          <p:cNvSpPr txBox="1"/>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Calibri"/>
              </a:rPr>
              <a:t>→reduce </a:t>
            </a:r>
            <a:r>
              <a:rPr lang="en-US" sz="2800" dirty="0">
                <a:solidFill>
                  <a:srgbClr val="6600FF"/>
                </a:solidFill>
                <a:latin typeface="Bernard MT Condensed" pitchFamily="18" charset="0"/>
              </a:rPr>
              <a:t>arrhythmias</a:t>
            </a:r>
          </a:p>
        </p:txBody>
      </p:sp>
      <p:sp>
        <p:nvSpPr>
          <p:cNvPr id="3" name="Slide Number Placeholder 2"/>
          <p:cNvSpPr>
            <a:spLocks noGrp="1"/>
          </p:cNvSpPr>
          <p:nvPr>
            <p:ph type="sldNum" sz="quarter" idx="12"/>
          </p:nvPr>
        </p:nvSpPr>
        <p:spPr/>
        <p:txBody>
          <a:bodyPr/>
          <a:lstStyle/>
          <a:p>
            <a:fld id="{AFE0A1E4-D218-466C-84DA-F3EC80400989}"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Given to diabetics with ischemic heart disease?</a:t>
            </a:r>
            <a:endParaRPr lang="en-US" sz="2800" dirty="0">
              <a:solidFill>
                <a:srgbClr val="6600FF"/>
              </a:solidFill>
              <a:latin typeface="Bernard MT Condensed" pitchFamily="18" charset="0"/>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18880</TotalTime>
  <Words>1224</Words>
  <Application>Microsoft Macintosh PowerPoint</Application>
  <PresentationFormat>On-screen Show (4:3)</PresentationFormat>
  <Paragraphs>216</Paragraphs>
  <Slides>22</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Aharoni</vt:lpstr>
      <vt:lpstr>Algerian</vt:lpstr>
      <vt:lpstr>Arial</vt:lpstr>
      <vt:lpstr>Arial Narrow</vt:lpstr>
      <vt:lpstr>Bernard MT Condensed</vt:lpstr>
      <vt:lpstr>Browallia New</vt:lpstr>
      <vt:lpstr>Calibri</vt:lpstr>
      <vt:lpstr>Franklin Gothic Book</vt:lpstr>
      <vt:lpstr>Franklin Gothic Medium</vt:lpstr>
      <vt:lpstr>Symbol</vt:lpstr>
      <vt:lpstr>Tempus Sans ITC</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دعاء الحمودي ID 439200468</cp:lastModifiedBy>
  <cp:revision>249</cp:revision>
  <dcterms:created xsi:type="dcterms:W3CDTF">2015-03-03T08:35:04Z</dcterms:created>
  <dcterms:modified xsi:type="dcterms:W3CDTF">2020-03-17T04:58:34Z</dcterms:modified>
</cp:coreProperties>
</file>