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0"/>
  </p:notesMasterIdLst>
  <p:sldIdLst>
    <p:sldId id="256" r:id="rId2"/>
    <p:sldId id="265" r:id="rId3"/>
    <p:sldId id="282" r:id="rId4"/>
    <p:sldId id="284" r:id="rId5"/>
    <p:sldId id="322" r:id="rId6"/>
    <p:sldId id="285" r:id="rId7"/>
    <p:sldId id="332" r:id="rId8"/>
    <p:sldId id="287" r:id="rId9"/>
    <p:sldId id="324" r:id="rId10"/>
    <p:sldId id="323" r:id="rId11"/>
    <p:sldId id="331" r:id="rId12"/>
    <p:sldId id="306" r:id="rId13"/>
    <p:sldId id="314" r:id="rId14"/>
    <p:sldId id="325" r:id="rId15"/>
    <p:sldId id="288" r:id="rId16"/>
    <p:sldId id="318" r:id="rId17"/>
    <p:sldId id="307" r:id="rId18"/>
    <p:sldId id="289" r:id="rId19"/>
    <p:sldId id="298" r:id="rId20"/>
    <p:sldId id="299" r:id="rId21"/>
    <p:sldId id="291" r:id="rId22"/>
    <p:sldId id="292" r:id="rId23"/>
    <p:sldId id="293" r:id="rId24"/>
    <p:sldId id="315" r:id="rId25"/>
    <p:sldId id="295" r:id="rId26"/>
    <p:sldId id="308" r:id="rId27"/>
    <p:sldId id="296" r:id="rId28"/>
    <p:sldId id="297" r:id="rId29"/>
    <p:sldId id="309" r:id="rId30"/>
    <p:sldId id="310" r:id="rId31"/>
    <p:sldId id="326" r:id="rId32"/>
    <p:sldId id="330" r:id="rId33"/>
    <p:sldId id="327" r:id="rId34"/>
    <p:sldId id="329" r:id="rId35"/>
    <p:sldId id="333" r:id="rId36"/>
    <p:sldId id="302" r:id="rId37"/>
    <p:sldId id="303" r:id="rId38"/>
    <p:sldId id="304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6633"/>
    <a:srgbClr val="CC9900"/>
    <a:srgbClr val="3366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4C858A6-59F5-4ED0-9899-FB309D7AB21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3F8DBD0-5BCE-46E1-9C14-7667068D09B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D85072D-4175-46EE-8F31-F98CFF15B85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2B08EBD2-4147-426F-BD57-A38F2F09AF7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FABE7744-80D3-4800-B149-D62BE131B39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B26AB3F7-48A5-418E-8B1F-5762223D63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CCD71CD-8789-483F-B057-7288EC1C2F1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EA9EA5C2-BCBD-475E-B213-4DAFCD3105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11CBCF5B-4A4E-4248-A92B-8830A37EA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187F15D6-EA30-45D8-8C99-6A89A8FEF9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069FA51-332E-4CE8-9087-913931BA225C}" type="slidenum">
              <a:rPr lang="ar-SA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4286B534-D7E8-45B6-965B-1625445BD8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65D147A2-9654-463A-A583-33E651E28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94E0AFD6-4F65-4A79-AB2E-9611D6071F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62DEB4-5512-42E4-A6BA-5B46AFCC524B}" type="slidenum">
              <a:rPr lang="ar-SA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FB8EBC7D-FB13-4D70-8243-9561DF6F85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C0654BB7-9BC4-49EF-9C79-F63E672EB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Verdana" panose="020B0604030504040204" pitchFamily="34" charset="0"/>
                <a:cs typeface="Arial" panose="020B0604020202020204" pitchFamily="34" charset="0"/>
              </a:rPr>
              <a:t>extensive systemic plasminogen activation, with degradation of several plasma proteins including fibrinogen, factor V, </a:t>
            </a:r>
          </a:p>
          <a:p>
            <a:r>
              <a:rPr lang="en-US" altLang="en-US">
                <a:latin typeface="Verdana" panose="020B0604030504040204" pitchFamily="34" charset="0"/>
                <a:cs typeface="Arial" panose="020B0604020202020204" pitchFamily="34" charset="0"/>
              </a:rPr>
              <a:t>and factor VIII.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FEF21FB4-6B3B-4CE6-A9FE-0135CA3B6C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ACDF55B-C5F7-45B9-A0EB-479FF1E9949F}" type="slidenum">
              <a:rPr lang="ar-SA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94F2629D-E94F-47DB-B629-BD2BEC5C74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25D0EB03-F9B6-4015-8D4B-9E9A8BCF6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F265A401-8D3D-4E42-934A-5C7D25A666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17440F-4BCC-47D3-B30D-973AC417AC0B}" type="slidenum">
              <a:rPr lang="ar-SA" altLang="en-US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B4B7E849-4A0D-419B-9A6F-5198B6B440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45C487F9-4E53-40E8-B7FD-FE8F7B2AB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752E8F4A-28CF-4AC8-90A4-A349EE76D1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CC44CC3-FD7D-4E4D-AE02-DE7E5521E04D}" type="slidenum">
              <a:rPr lang="ar-SA" altLang="en-US"/>
              <a:pPr/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2BF416FA-D5B7-46B2-9C9A-7D781E1832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7A2DBCC4-F993-46F5-9C5C-176A75370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Active internal bleeding; history of cerebrovascular accident; recent intracranial or intraspinal surgery or trauma; intracranial neoplasm, arteriovenous malformations, or aneurysm; known bleeding diathesis; severe uncontrolled hypertension</a:t>
            </a:r>
          </a:p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381D1984-F2DB-4043-BCDA-8A209BC09A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2984135-343F-4924-9179-E368D34AAA19}" type="slidenum">
              <a:rPr lang="ar-SA" altLang="en-US"/>
              <a:pPr/>
              <a:t>34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CF84016-70E8-4B18-B064-EEFBBB247FB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18A1A5D7-2C0C-4B6F-9C7E-F2A319754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ar-SA" altLang="en-US" sz="2400">
                <a:latin typeface="Times New Roman" panose="02020603050405020304" pitchFamily="18" charset="0"/>
                <a:ea typeface="MS PGothic" panose="020B0600070205080204" pitchFamily="34" charset="-128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58627E14-7B27-47E5-AAD8-24134D5A933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17C4FE4B-4F30-46C6-9F80-044AA943D463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ar-SA" altLang="en-US" sz="2400">
                  <a:latin typeface="Times New Roman" panose="02020603050405020304" pitchFamily="18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CDA346F4-00F5-4D05-AB1E-731ED4C33A25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ar-SA" altLang="en-US" sz="2400">
                  <a:latin typeface="Times New Roman" panose="02020603050405020304" pitchFamily="18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6E645100-0630-402A-AD53-DD324272E1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EAFA5BD4-F0A7-4000-8E12-2643A453CDE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2D6FA56F-C45C-498D-B911-69FF1557EC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ar-SA" altLang="en-US" sz="2400">
                  <a:latin typeface="Times New Roman" panose="02020603050405020304" pitchFamily="18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9" name="Line 10">
                <a:extLst>
                  <a:ext uri="{FF2B5EF4-FFF2-40B4-BE49-F238E27FC236}">
                    <a16:creationId xmlns:a16="http://schemas.microsoft.com/office/drawing/2014/main" id="{594D6E3E-BE29-41CF-9749-71B1079846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072A5F2E-9986-4F09-AEE1-DEB693D54C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8DBA761D-4A49-4DCB-8F9B-811F7E17C1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4F458504-F7DB-4BDA-B0D2-7AF66FA501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9080FA-A630-41DD-A0F8-6EA239DBD2A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67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0299D421-6E35-42F3-A38C-BF88B424EC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076EDED-2EF2-4F4F-AD8F-32C4A300FC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A9241922-E785-4272-9A01-137B8C8019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9E31C-A839-4C5F-B4B9-5B58726B9B78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29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51C7A61-C418-4804-BE3A-595BA9A52A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6D44515-5AE5-4603-92BE-CF4840D1AB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5B6D63E5-1720-4E46-96A0-5D6D10D0A9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507B0-7B36-4B7B-A5D3-F078B98C7BC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667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259D5C6-AB3E-483B-AD7A-7AF2D87C29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4AF03B9-F011-44CD-89B9-1B8F723AFA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F320BC8-AA27-4811-8633-D0B13A3CA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55A94-A191-4BA6-AC67-92E209931B46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804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عنوان ونص فوق 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8957713-F692-4089-9F9B-3992B538DB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F3E296F-FF1B-43F1-8C74-B56B8D5A95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36A256A3-F44E-4E0A-8FF3-EA4F0717E1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6B48F-6B44-423E-81C4-75E2C92A718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1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504145A-71E9-4C26-914F-B0FDD727ED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E4916CB2-49C1-4BC9-9C03-8CE791C829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B75D9F3-C52E-4BE4-A968-A0DCC7E8BB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349EA-921D-4A76-A2E6-0394DD7A67F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67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انقر لتحرير أنماط النص الرئيسي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EBFF160-5D87-4A3C-988F-E47EAF16B1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13B7497-FDC0-494C-A9BD-4FF8D5D4A8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A93F9669-C565-40BA-889A-5B86946101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15BB3-4EE4-4445-9D3D-535251026F5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68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F9DAADD-DF09-4D74-BCFD-B04452656A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3E32DAB-C154-454B-B73D-4A8CBEA0FB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8AC8E16-62AC-4D02-A025-98F647FE16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F3E11-5EE7-4C03-BE8F-9AF9F9F7DE0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82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0196C668-AA42-4F4F-84EE-33A272AEBC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E9AAE94A-02DE-4D40-9539-E8FE67F420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D3698590-D959-4DB9-BC00-A61D31C455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B935B-81B6-41C7-9069-22E51775093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001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835BB9CD-BA89-4E43-A6AD-BDB813AFB3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5439C3EC-9A62-473A-A392-5484720FBE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67A0BBB-2033-4BB5-B729-34A65DE22B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0E97E-13A6-46E0-9FB7-2FEB28F7724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2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47666B49-6CB1-48DA-B8DE-E1EA7F2F30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69AFBD22-9DA0-4991-A629-24E064D5CB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59963DC-7C9C-4C0C-94C3-92E97923C2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8F941-8E8C-45F6-86B4-341CA5A18C4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29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انقر لتحرير أنماط النص الرئيسي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F5E123B-64D9-440B-BBBD-A49EAFBC32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3B72CD5-0FE9-4BAC-93D2-4690FF3121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29F4F45-C698-4DED-BC10-DA3C2D0D79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9FBDA-C3D1-4D84-9EB8-A16010A1CF9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31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انقر لتحرير أنماط النص الرئيسي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4385926-08F7-4937-BD7E-4D3D949522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4B5B1EB-FAD9-4797-9D6A-73FAE9416A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EA0084DF-6576-4DC5-82A2-950A792AAB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EC87-EF96-46E3-8DF2-9D5D5CD1519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07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8A8642F0-8A1A-47F7-950E-0E1C37921E8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8F27C72B-D513-49AC-AECB-20C016417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ar-SA" altLang="en-US" sz="2400">
                <a:latin typeface="Times New Roman" panose="02020603050405020304" pitchFamily="18" charset="0"/>
                <a:ea typeface="MS PGothic" panose="020B0600070205080204" pitchFamily="34" charset="-128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6DF2B68C-C84D-4B7C-9C37-327927760E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64B08D0B-7268-48B6-89C0-E7E11E162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ar-SA" altLang="en-US" sz="2400">
                  <a:latin typeface="Times New Roman" panose="02020603050405020304" pitchFamily="18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036" name="Line 6">
                <a:extLst>
                  <a:ext uri="{FF2B5EF4-FFF2-40B4-BE49-F238E27FC236}">
                    <a16:creationId xmlns:a16="http://schemas.microsoft.com/office/drawing/2014/main" id="{28731DEB-7683-47CD-A0DE-3EF3FAD59E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F7FB8BA1-8367-447F-93CC-BBC8FC5E35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76C858AF-B16F-4D89-BB28-FEEB411E8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28686CF4-AFF7-4F12-A3E4-B7CE50C212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112C012B-FD0A-481E-8CCC-EB5B3A4CC63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7DC4430F-CEB0-4228-91F2-E5ED8B90688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9348CBB6-74DC-4FD5-86A7-456AD50C7EF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id="{D5FC07C6-9BF9-4CE4-8883-932B3762B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ea typeface="MS PGothic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ea typeface="MS PGothic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ea typeface="MS PGothic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ea typeface="MS PGothic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7133A33F-4E09-4A76-ABCA-C16AC3543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1500" y="1928813"/>
            <a:ext cx="7772400" cy="3357562"/>
          </a:xfrm>
        </p:spPr>
        <p:txBody>
          <a:bodyPr/>
          <a:lstStyle/>
          <a:p>
            <a:pPr algn="ctr" eaLnBrk="1" hangingPunct="1"/>
            <a:r>
              <a:rPr lang="en-US" altLang="en-US" sz="4000" b="1">
                <a:solidFill>
                  <a:schemeClr val="tx1"/>
                </a:solidFill>
              </a:rPr>
              <a:t>THROMBOLYTIC DRUGS</a:t>
            </a:r>
            <a:br>
              <a:rPr lang="en-US" altLang="en-US" sz="4000" b="1">
                <a:solidFill>
                  <a:schemeClr val="tx1"/>
                </a:solidFill>
              </a:rPr>
            </a:br>
            <a:r>
              <a:rPr lang="en-US" altLang="en-US" sz="4000" b="1">
                <a:solidFill>
                  <a:schemeClr val="accent2"/>
                </a:solidFill>
              </a:rPr>
              <a:t>(Fibrinolytic drugs)</a:t>
            </a:r>
            <a:br>
              <a:rPr lang="en-US" altLang="en-US" sz="4000" b="1">
                <a:solidFill>
                  <a:schemeClr val="accent2"/>
                </a:solidFill>
              </a:rPr>
            </a:br>
            <a:r>
              <a:rPr lang="en-US" altLang="en-US" sz="4000" b="1" i="1">
                <a:solidFill>
                  <a:schemeClr val="tx1"/>
                </a:solidFill>
              </a:rPr>
              <a:t>By</a:t>
            </a:r>
            <a:br>
              <a:rPr lang="en-US" altLang="en-US" sz="4000" b="1" i="1">
                <a:solidFill>
                  <a:schemeClr val="tx1"/>
                </a:solidFill>
              </a:rPr>
            </a:br>
            <a:r>
              <a:rPr lang="en-US" altLang="en-US" sz="4000" b="1">
                <a:solidFill>
                  <a:schemeClr val="tx1"/>
                </a:solidFill>
              </a:rPr>
              <a:t>Prof. Hanan Hagar</a:t>
            </a:r>
            <a:br>
              <a:rPr lang="en-US" altLang="en-US" sz="4000" b="1">
                <a:solidFill>
                  <a:schemeClr val="tx1"/>
                </a:solidFill>
              </a:rPr>
            </a:br>
            <a:endParaRPr lang="en-US" altLang="en-US" sz="4000" b="1" i="1" u="sng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accessmedicine.com/loadBinary.aspx?name=hurs13&amp;filename=%09hurs13_c061f008.gif">
            <a:extLst>
              <a:ext uri="{FF2B5EF4-FFF2-40B4-BE49-F238E27FC236}">
                <a16:creationId xmlns:a16="http://schemas.microsoft.com/office/drawing/2014/main" id="{703FD8B0-44E8-4EE6-89B4-3983E7C22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7" t="49321" r="4242" b="8807"/>
          <a:stretch>
            <a:fillRect/>
          </a:stretch>
        </p:blipFill>
        <p:spPr bwMode="auto">
          <a:xfrm>
            <a:off x="0" y="549275"/>
            <a:ext cx="8929688" cy="380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4">
            <a:extLst>
              <a:ext uri="{FF2B5EF4-FFF2-40B4-BE49-F238E27FC236}">
                <a16:creationId xmlns:a16="http://schemas.microsoft.com/office/drawing/2014/main" id="{9A16520C-7EB4-446C-B342-D33E1E1D6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-26988"/>
            <a:ext cx="8351838" cy="58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Non-fibrin specific plasminogen activators</a:t>
            </a:r>
          </a:p>
        </p:txBody>
      </p:sp>
      <p:sp>
        <p:nvSpPr>
          <p:cNvPr id="16388" name="TextBox 3">
            <a:extLst>
              <a:ext uri="{FF2B5EF4-FFF2-40B4-BE49-F238E27FC236}">
                <a16:creationId xmlns:a16="http://schemas.microsoft.com/office/drawing/2014/main" id="{E7A47D1B-E1D9-4E67-85B3-FC90590CF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4643438"/>
            <a:ext cx="878681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	Activate both </a:t>
            </a:r>
            <a:r>
              <a:rPr lang="en-US" altLang="en-US" sz="2400" b="1">
                <a:solidFill>
                  <a:srgbClr val="C00000"/>
                </a:solidFill>
              </a:rPr>
              <a:t>plasminogen bound to clot surface and circulating plasminogen in blood </a:t>
            </a:r>
            <a:r>
              <a:rPr lang="en-US" altLang="en-US" sz="2400">
                <a:solidFill>
                  <a:srgbClr val="000000"/>
                </a:solidFill>
              </a:rPr>
              <a:t>leading to </a:t>
            </a:r>
            <a:r>
              <a:rPr lang="en-US" altLang="en-US" sz="2400">
                <a:latin typeface="Verdana" panose="020B0604030504040204" pitchFamily="34" charset="0"/>
              </a:rPr>
              <a:t>extensive systemic plasminogen activation, with degradation of several plasma proteins including fibrinogen, factor V, and factor VIII.</a:t>
            </a:r>
            <a:endParaRPr lang="en-US" altLang="en-US" sz="240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69F55ED-C5E0-41F9-BE3E-D9AA9C564908}"/>
              </a:ext>
            </a:extLst>
          </p:cNvPr>
          <p:cNvGraphicFramePr>
            <a:graphicFrameLocks noGrp="1"/>
          </p:cNvGraphicFramePr>
          <p:nvPr/>
        </p:nvGraphicFramePr>
        <p:xfrm>
          <a:off x="71438" y="50800"/>
          <a:ext cx="8964612" cy="6811963"/>
        </p:xfrm>
        <a:graphic>
          <a:graphicData uri="http://schemas.openxmlformats.org/drawingml/2006/table">
            <a:tbl>
              <a:tblPr rtl="1"/>
              <a:tblGrid>
                <a:gridCol w="4511675">
                  <a:extLst>
                    <a:ext uri="{9D8B030D-6E8A-4147-A177-3AD203B41FA5}">
                      <a16:colId xmlns:a16="http://schemas.microsoft.com/office/drawing/2014/main" val="71671940"/>
                    </a:ext>
                  </a:extLst>
                </a:gridCol>
                <a:gridCol w="4452937">
                  <a:extLst>
                    <a:ext uri="{9D8B030D-6E8A-4147-A177-3AD203B41FA5}">
                      <a16:colId xmlns:a16="http://schemas.microsoft.com/office/drawing/2014/main" val="555075250"/>
                    </a:ext>
                  </a:extLst>
                </a:gridCol>
              </a:tblGrid>
              <a:tr h="785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Fibrin-specific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thrombolytic drugs</a:t>
                      </a:r>
                      <a:endParaRPr kumimoji="0" lang="ar-SA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Non fibrin-specific thrombolytic drugs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784585"/>
                  </a:ext>
                </a:extLst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activate </a:t>
                      </a: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mainly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plasminogen bound to clot surface </a:t>
                      </a: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(fibrin specific)</a:t>
                      </a:r>
                      <a:endParaRPr kumimoji="0" lang="ar-SA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Activate plasminogen bound to clot surface and circulating plasminogen in blood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546446"/>
                  </a:ext>
                </a:extLst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Degrade mainly fibrin clots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Degrade fibrin clots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as well as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fibrinogen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and other plasma proteins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.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1441" marR="9144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918026"/>
                  </a:ext>
                </a:extLst>
              </a:tr>
              <a:tr h="777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  </a:t>
                      </a: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More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selective in action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  (clot or fibrin specific)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Less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selective in action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775300"/>
                  </a:ext>
                </a:extLst>
              </a:tr>
              <a:tr h="777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Less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systemic plasminogen activation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Extensive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systemic plasminogen activation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646971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Less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risk of bleeding 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More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risk of bleeding </a:t>
                      </a:r>
                      <a:endParaRPr kumimoji="0" lang="ar-SA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400584"/>
                  </a:ext>
                </a:extLst>
              </a:tr>
              <a:tr h="1081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Alteplase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Reteplase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Tenecteplase</a:t>
                      </a:r>
                      <a:endParaRPr kumimoji="0" lang="ar-SA" alt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Streptokinase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Anistreplase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Urokinase</a:t>
                      </a:r>
                      <a:endParaRPr kumimoji="0" lang="ar-SA" altLang="en-US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57089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AC8B28C-B5ED-4B63-A95F-B86CDB1CFFB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69888" y="115888"/>
            <a:ext cx="8569325" cy="1225550"/>
          </a:xfrm>
        </p:spPr>
        <p:txBody>
          <a:bodyPr/>
          <a:lstStyle/>
          <a:p>
            <a:pPr marL="152400" indent="-152400"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fibrin-specific thrombolytic drugs</a:t>
            </a:r>
            <a:endParaRPr lang="en-US" alt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-152400" algn="ctr" eaLnBrk="1" hangingPunct="1">
              <a:buFont typeface="Wingdings" panose="05000000000000000000" pitchFamily="2" charset="2"/>
              <a:buNone/>
            </a:pPr>
            <a:endParaRPr lang="en-US" alt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Text Box 7">
            <a:extLst>
              <a:ext uri="{FF2B5EF4-FFF2-40B4-BE49-F238E27FC236}">
                <a16:creationId xmlns:a16="http://schemas.microsoft.com/office/drawing/2014/main" id="{057496A7-A8D0-4186-887A-C53C02333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484313"/>
            <a:ext cx="842486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e.g.  </a:t>
            </a:r>
            <a:r>
              <a:rPr lang="en-US" altLang="en-US" sz="3200" u="sng">
                <a:latin typeface="Times New Roman" panose="02020603050405020304" pitchFamily="18" charset="0"/>
                <a:cs typeface="Times New Roman" panose="02020603050405020304" pitchFamily="18" charset="0"/>
              </a:rPr>
              <a:t>Streptokinase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200" u="sng">
                <a:latin typeface="Times New Roman" panose="02020603050405020304" pitchFamily="18" charset="0"/>
                <a:cs typeface="Times New Roman" panose="02020603050405020304" pitchFamily="18" charset="0"/>
              </a:rPr>
              <a:t>Anistreplase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sz="3200" u="sng">
                <a:latin typeface="Times New Roman" panose="02020603050405020304" pitchFamily="18" charset="0"/>
                <a:cs typeface="Times New Roman" panose="02020603050405020304" pitchFamily="18" charset="0"/>
              </a:rPr>
              <a:t>Urokinase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activates plasminogen both in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and at the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clot surface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thus produces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clot lysis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systemic fibrinolysis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leading to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bleeding.</a:t>
            </a:r>
            <a:r>
              <a:rPr lang="en-US" altLang="en-US" sz="3200" b="1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C17E188-CA4E-4B26-BBFA-DDEBFE93D9B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60350"/>
            <a:ext cx="8569325" cy="647700"/>
          </a:xfrm>
        </p:spPr>
        <p:txBody>
          <a:bodyPr/>
          <a:lstStyle/>
          <a:p>
            <a:pPr marL="152400" indent="-152400"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Fibrin-specific thrombolytic drugs</a:t>
            </a:r>
            <a:endParaRPr lang="en-US" altLang="en-US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Text Box 7">
            <a:extLst>
              <a:ext uri="{FF2B5EF4-FFF2-40B4-BE49-F238E27FC236}">
                <a16:creationId xmlns:a16="http://schemas.microsoft.com/office/drawing/2014/main" id="{F4AE93E0-9EFE-4D86-A3EE-BCA78431F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484313"/>
            <a:ext cx="8424863" cy="518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80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are tissue plaminogen activators</a:t>
            </a:r>
          </a:p>
          <a:p>
            <a:pPr eaLnBrk="1" hangingPunct="1">
              <a:spcBef>
                <a:spcPts val="180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e.g. </a:t>
            </a:r>
            <a:r>
              <a:rPr lang="en-US" altLang="en-US" sz="3200" u="sng">
                <a:latin typeface="Times New Roman" panose="02020603050405020304" pitchFamily="18" charset="0"/>
                <a:cs typeface="Times New Roman" panose="02020603050405020304" pitchFamily="18" charset="0"/>
              </a:rPr>
              <a:t>Alteplase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200" u="sng">
                <a:latin typeface="Times New Roman" panose="02020603050405020304" pitchFamily="18" charset="0"/>
                <a:cs typeface="Times New Roman" panose="02020603050405020304" pitchFamily="18" charset="0"/>
              </a:rPr>
              <a:t>Reteplase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altLang="en-US" sz="3200" u="sng">
                <a:latin typeface="Times New Roman" panose="02020603050405020304" pitchFamily="18" charset="0"/>
                <a:cs typeface="Times New Roman" panose="02020603050405020304" pitchFamily="18" charset="0"/>
              </a:rPr>
              <a:t>Tenecteplase</a:t>
            </a:r>
          </a:p>
          <a:p>
            <a:pPr eaLnBrk="1" hangingPunct="1">
              <a:spcBef>
                <a:spcPts val="180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selective in action (clot or fibrin specific)</a:t>
            </a:r>
          </a:p>
          <a:p>
            <a:pPr eaLnBrk="1" hangingPunct="1">
              <a:spcBef>
                <a:spcPts val="180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binds preferentially to plasminogen at the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fibrin surface (non-circulating)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rather than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circulating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plasminogen in blood.</a:t>
            </a:r>
          </a:p>
          <a:p>
            <a:pPr eaLnBrk="1" hangingPunct="1">
              <a:spcBef>
                <a:spcPts val="180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Risk of bleeding is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than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non specific agents.</a:t>
            </a:r>
          </a:p>
          <a:p>
            <a:pPr eaLnBrk="1" hangingPunct="1">
              <a:spcBef>
                <a:spcPts val="180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Activity is enhanced upon binding to fibrin.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723CC1A3-5836-4C4B-A31F-D43DCE5FC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1643063"/>
            <a:ext cx="4557713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1" hangingPunct="1">
              <a:lnSpc>
                <a:spcPct val="150000"/>
              </a:lnSpc>
              <a:spcBef>
                <a:spcPts val="600"/>
              </a:spcBef>
              <a:buClr>
                <a:schemeClr val="accent3">
                  <a:lumMod val="25000"/>
                </a:schemeClr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Streptokinase 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buClr>
                <a:schemeClr val="accent3">
                  <a:lumMod val="25000"/>
                </a:schemeClr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Anistreplase 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buClr>
                <a:schemeClr val="accent3">
                  <a:lumMod val="25000"/>
                </a:schemeClr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Urokinase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7C5DDC5-82A7-4D0F-B32E-31F751DAF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115888"/>
            <a:ext cx="85693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52400" indent="-152400" algn="ctr" eaLnBrk="1" hangingPunct="1"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3600" b="1" ker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Non fibrin-specific thrombolytic drugs</a:t>
            </a:r>
            <a:endParaRPr lang="en-US" sz="3200" b="1" ker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152400" indent="-152400" algn="ctr"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3200" b="1" kern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7D20FBB-E306-4FC3-92C8-B5EB8A3223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658225" cy="63373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Streptokinase (SK)</a:t>
            </a:r>
          </a:p>
          <a:p>
            <a:pPr marL="0" indent="0" algn="justLow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6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algn="justLow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6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33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Is </a:t>
            </a: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a bacterial protein produced by </a:t>
            </a:r>
            <a:r>
              <a:rPr lang="en-US" sz="3200" u="sng" dirty="0">
                <a:latin typeface="+mj-lt"/>
                <a:ea typeface="+mn-ea"/>
                <a:cs typeface="Times New Roman" panose="02020603050405020304" pitchFamily="18" charset="0"/>
              </a:rPr>
              <a:t>B-hemolytic</a:t>
            </a: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3200" u="sng" dirty="0">
                <a:latin typeface="+mj-lt"/>
                <a:ea typeface="+mn-ea"/>
                <a:cs typeface="Times New Roman" panose="02020603050405020304" pitchFamily="18" charset="0"/>
              </a:rPr>
              <a:t>streptococci</a:t>
            </a: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 It acts </a:t>
            </a:r>
            <a:r>
              <a:rPr lang="en-US" sz="3200" dirty="0">
                <a:solidFill>
                  <a:schemeClr val="accent2"/>
                </a:solidFill>
                <a:latin typeface="+mj-lt"/>
                <a:ea typeface="+mn-ea"/>
                <a:cs typeface="Times New Roman" panose="02020603050405020304" pitchFamily="18" charset="0"/>
              </a:rPr>
              <a:t>indirectly</a:t>
            </a: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 by forming plasminogen-streptokinase complex </a:t>
            </a:r>
            <a:r>
              <a:rPr lang="en-US" sz="3200" dirty="0">
                <a:solidFill>
                  <a:schemeClr val="accent2"/>
                </a:solidFill>
                <a:latin typeface="+mj-lt"/>
                <a:ea typeface="+mn-ea"/>
              </a:rPr>
              <a:t>"activator complex"</a:t>
            </a:r>
            <a:r>
              <a:rPr lang="en-US" sz="3200" dirty="0">
                <a:latin typeface="+mj-lt"/>
                <a:ea typeface="+mn-ea"/>
              </a:rPr>
              <a:t> </a:t>
            </a: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which converts inactive plasminogen into active plasmin.</a:t>
            </a:r>
            <a:endParaRPr lang="en-US" sz="3200" dirty="0">
              <a:latin typeface="+mj-lt"/>
              <a:ea typeface="+mn-ea"/>
            </a:endParaRPr>
          </a:p>
          <a:p>
            <a:pPr marL="0" indent="0" eaLnBrk="1" hangingPunct="1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 Streptokinase is non-fibrin specific </a:t>
            </a:r>
          </a:p>
          <a:p>
            <a:pPr marL="0" indent="0" eaLnBrk="1" hangingPunct="1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 can degrade </a:t>
            </a: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Times New Roman" panose="02020603050405020304" pitchFamily="18" charset="0"/>
              </a:rPr>
              <a:t>fibrin clots </a:t>
            </a: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as well as </a:t>
            </a:r>
            <a:r>
              <a:rPr lang="en-US" sz="3200" dirty="0">
                <a:solidFill>
                  <a:srgbClr val="0000FF"/>
                </a:solidFill>
                <a:latin typeface="+mj-lt"/>
                <a:ea typeface="+mn-ea"/>
                <a:cs typeface="Times New Roman" panose="02020603050405020304" pitchFamily="18" charset="0"/>
              </a:rPr>
              <a:t>fibrinogen</a:t>
            </a:r>
            <a:r>
              <a:rPr lang="en-US" sz="3200" dirty="0">
                <a:latin typeface="+mj-lt"/>
                <a:ea typeface="+mn-ea"/>
                <a:cs typeface="Times New Roman" panose="02020603050405020304" pitchFamily="18" charset="0"/>
              </a:rPr>
              <a:t> and other plasma proteins</a:t>
            </a:r>
            <a:r>
              <a:rPr lang="en-US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18356DA-B475-4548-92B2-56BB0CFA7D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31250" cy="1008062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streptokinase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en-US" altLang="en-US" sz="3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CA5D670-9678-4B8D-AEF2-930BDA7E1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1597025"/>
            <a:ext cx="25209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Plasminogen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87A9E8A6-6E49-4AB7-87D3-C988B764A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4308475"/>
            <a:ext cx="25209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Plasmin</a:t>
            </a:r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41DFC0A1-BC67-4845-9016-7885A83142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8388" y="2357438"/>
            <a:ext cx="0" cy="180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CECBFD94-D2ED-4D5B-90B5-D93475966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3" y="6021388"/>
            <a:ext cx="137001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Fibrin</a:t>
            </a:r>
          </a:p>
        </p:txBody>
      </p:sp>
      <p:sp>
        <p:nvSpPr>
          <p:cNvPr id="8199" name="Rectangle 8">
            <a:extLst>
              <a:ext uri="{FF2B5EF4-FFF2-40B4-BE49-F238E27FC236}">
                <a16:creationId xmlns:a16="http://schemas.microsoft.com/office/drawing/2014/main" id="{2292BEAA-F0C4-47E9-9F9E-8ABD9F2F4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5705475"/>
            <a:ext cx="3097213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Soluble degradation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products</a:t>
            </a:r>
          </a:p>
        </p:txBody>
      </p:sp>
      <p:sp>
        <p:nvSpPr>
          <p:cNvPr id="8201" name="Line 12">
            <a:extLst>
              <a:ext uri="{FF2B5EF4-FFF2-40B4-BE49-F238E27FC236}">
                <a16:creationId xmlns:a16="http://schemas.microsoft.com/office/drawing/2014/main" id="{E25F4091-95D7-4C02-B171-7E8C884B03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9975" y="3716338"/>
            <a:ext cx="1317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2" name="Line 13">
            <a:extLst>
              <a:ext uri="{FF2B5EF4-FFF2-40B4-BE49-F238E27FC236}">
                <a16:creationId xmlns:a16="http://schemas.microsoft.com/office/drawing/2014/main" id="{146FD6CC-3434-48BE-9C22-DEFC5654048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8388" y="4997450"/>
            <a:ext cx="1587" cy="1296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3" name="Line 14">
            <a:extLst>
              <a:ext uri="{FF2B5EF4-FFF2-40B4-BE49-F238E27FC236}">
                <a16:creationId xmlns:a16="http://schemas.microsoft.com/office/drawing/2014/main" id="{DA66145D-A2B3-4A66-9F92-FB833CAF19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5150" y="6345238"/>
            <a:ext cx="2160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071E6E32-1C0B-4C40-9736-30E18E702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3324225"/>
            <a:ext cx="4105275" cy="830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200" b="1" dirty="0">
                <a:solidFill>
                  <a:srgbClr val="FF0000"/>
                </a:solidFill>
                <a:latin typeface="Arial" charset="0"/>
                <a:cs typeface="+mn-cs"/>
              </a:rPr>
              <a:t>Activator complex</a:t>
            </a:r>
          </a:p>
          <a:p>
            <a:pPr algn="ctr" eaLnBrk="1" hangingPunct="1">
              <a:defRPr/>
            </a:pPr>
            <a:r>
              <a:rPr lang="en-US" sz="2200" b="1" dirty="0">
                <a:latin typeface="Arial" charset="0"/>
                <a:cs typeface="+mn-cs"/>
              </a:rPr>
              <a:t>Streptokinase + Plasminogen</a:t>
            </a:r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4ADF5B84-E088-4DA3-95B3-BDCBB7A42B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7750" y="2357438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CED312E7-FDC8-4604-8256-B56820D8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1571625"/>
            <a:ext cx="31432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+ Streptokinase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animBg="1"/>
      <p:bldP spid="8198" grpId="0" animBg="1"/>
      <p:bldP spid="8199" grpId="0" animBg="1"/>
      <p:bldP spid="12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BAB03E2-BDA3-4FDE-8E75-067B34D1B99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60350"/>
            <a:ext cx="8442325" cy="63373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Streptokinase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T 1/2 = less than </a:t>
            </a:r>
            <a:r>
              <a:rPr lang="en-US" altLang="en-US" sz="3600" b="1" u="sng">
                <a:solidFill>
                  <a:srgbClr val="0000FF"/>
                </a:solidFill>
                <a:latin typeface="Times New Roman" panose="02020603050405020304" pitchFamily="18" charset="0"/>
              </a:rPr>
              <a:t>20 minutes.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given as intravenous infusion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(250,000 U then 100,000 U/h for 24-72 h). 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It is the least expensive among others.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used for venous or arterial thrombosis.</a:t>
            </a:r>
          </a:p>
          <a:p>
            <a:pPr marL="400050" lvl="1" indent="0" eaLnBrk="1" hangingPunct="1">
              <a:lnSpc>
                <a:spcPct val="90000"/>
              </a:lnSpc>
              <a:spcBef>
                <a:spcPct val="1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None/>
            </a:pPr>
            <a:endParaRPr lang="en-US" altLang="en-US"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5E7A482-7A8E-423C-B427-3B0C2EEF25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42875"/>
            <a:ext cx="8766175" cy="6454775"/>
          </a:xfrm>
        </p:spPr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 effects of streptokinase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en-US" altLang="en-US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en-US" altLang="en-US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en-US" altLang="en-US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en-US" altLang="en-US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en-US" altLang="en-US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Antigenicity: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high-titer antibodies develop 1 to 2 weeks after use, precluding retreatment until the titer declines.</a:t>
            </a:r>
          </a:p>
          <a:p>
            <a:pPr marL="533400" indent="-533400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Allergic reaction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: like rashes, fever, hypotension</a:t>
            </a:r>
          </a:p>
          <a:p>
            <a:pPr marL="533400" indent="-533400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Bleeding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due to activation of circulating plasminogen (systemic fibrinolysis).</a:t>
            </a:r>
          </a:p>
          <a:p>
            <a:pPr marL="533400" lvl="1" indent="-533400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Not fibrin specific. </a:t>
            </a:r>
          </a:p>
          <a:p>
            <a:pPr marL="533400" indent="-533400">
              <a:spcBef>
                <a:spcPts val="18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1AC84F7-0BCC-4464-BE91-B5CEA03CB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442325" cy="6337300"/>
          </a:xfrm>
        </p:spPr>
        <p:txBody>
          <a:bodyPr/>
          <a:lstStyle/>
          <a:p>
            <a:pPr marL="533400" indent="-533400" eaLnBrk="1" hangingPunct="1">
              <a:buClr>
                <a:schemeClr val="accent2"/>
              </a:buClr>
              <a:buSzPct val="70000"/>
            </a:pPr>
            <a:endParaRPr lang="en-US" altLang="en-US" b="1"/>
          </a:p>
          <a:p>
            <a:pPr marL="533400" indent="-533400" eaLnBrk="1" hangingPunct="1">
              <a:buClr>
                <a:schemeClr val="accent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Precautions</a:t>
            </a:r>
          </a:p>
          <a:p>
            <a:pPr marL="533400" indent="-533400"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Not used in patients with:</a:t>
            </a:r>
          </a:p>
          <a:p>
            <a:pPr lvl="1">
              <a:spcBef>
                <a:spcPts val="18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Recent streptococcal infections or </a:t>
            </a:r>
          </a:p>
          <a:p>
            <a:pPr lvl="1">
              <a:spcBef>
                <a:spcPts val="18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Previous administration of the drug </a:t>
            </a:r>
          </a:p>
          <a:p>
            <a:pPr lvl="1">
              <a:spcBef>
                <a:spcPts val="18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These patients may develop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fever, allergic reactions and resistance</a:t>
            </a: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 upon treatment with streptokinase due to </a:t>
            </a:r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antistreptococcal antibodies.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C994C6C-6E51-4673-9730-3A982E40FD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61288" cy="1143000"/>
          </a:xfrm>
        </p:spPr>
        <p:txBody>
          <a:bodyPr/>
          <a:lstStyle/>
          <a:p>
            <a:pPr eaLnBrk="1" hangingPunct="1"/>
            <a:r>
              <a:rPr lang="en-US" altLang="en-US" sz="3200" b="1" i="1" u="sng">
                <a:solidFill>
                  <a:srgbClr val="3366FF"/>
                </a:solidFill>
              </a:rPr>
              <a:t>Learning objectives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1D51EA9-6C4F-40C9-B7B5-82E363B351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281987" cy="5068888"/>
          </a:xfrm>
        </p:spPr>
        <p:txBody>
          <a:bodyPr/>
          <a:lstStyle/>
          <a:p>
            <a:pPr eaLnBrk="1" hangingPunct="1"/>
            <a:r>
              <a:rPr lang="en-US" altLang="en-US"/>
              <a:t>To know mechanism of action of thrombolytic therapy.</a:t>
            </a:r>
          </a:p>
          <a:p>
            <a:pPr eaLnBrk="1" hangingPunct="1"/>
            <a:r>
              <a:rPr lang="en-US" altLang="en-US"/>
              <a:t>To differentiate between different types of thrombolytic drugs. </a:t>
            </a:r>
          </a:p>
          <a:p>
            <a:pPr eaLnBrk="1" hangingPunct="1"/>
            <a:r>
              <a:rPr lang="en-US" altLang="en-US"/>
              <a:t>To describe indications, side effects and contraindications of thrombolytic drugs.</a:t>
            </a:r>
          </a:p>
          <a:p>
            <a:pPr eaLnBrk="1" hangingPunct="1"/>
            <a:r>
              <a:rPr lang="en-US" altLang="en-US"/>
              <a:t>To recognize the mechanisms, uses and side effects of antiplasmins.</a:t>
            </a:r>
          </a:p>
          <a:p>
            <a:pPr eaLnBrk="1" hangingPunct="1"/>
            <a:endParaRPr lang="en-US" altLang="en-US" u="sng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AC64B758-5AC2-4906-A540-3C91E0C215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C00000"/>
                </a:solidFill>
                <a:ea typeface="+mn-ea"/>
                <a:cs typeface="Times New Roman" pitchFamily="18" charset="0"/>
              </a:rPr>
              <a:t>Anistreplase (APSAC)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3144FF3-57E9-49BF-AA46-A9D094E66A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389938" cy="475773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altLang="en-US" sz="3200" b="1" u="sng">
                <a:solidFill>
                  <a:schemeClr val="hlink"/>
                </a:solidFill>
                <a:latin typeface="Times New Roman" panose="02020603050405020304" pitchFamily="18" charset="0"/>
              </a:rPr>
              <a:t>Anisoylated Plasminogen Streptokinase Activator Complex  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(APSAC)</a:t>
            </a:r>
            <a:r>
              <a:rPr lang="ar-SA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>
                <a:latin typeface="Times New Roman" panose="02020603050405020304" pitchFamily="18" charset="0"/>
              </a:rPr>
              <a:t> acylated </a:t>
            </a:r>
            <a:r>
              <a:rPr lang="en-US" altLang="en-US" sz="3200">
                <a:latin typeface="Times New Roman" panose="02020603050405020304" pitchFamily="18" charset="0"/>
              </a:rPr>
              <a:t>plasminogen combined with streptokinase.</a:t>
            </a:r>
            <a:endParaRPr lang="ar-SA" altLang="en-US" sz="3200">
              <a:latin typeface="Times New Roman" panose="02020603050405020304" pitchFamily="18" charset="0"/>
            </a:endParaRPr>
          </a:p>
          <a:p>
            <a:pPr eaLnBrk="1" hangingPunct="1">
              <a:spcBef>
                <a:spcPts val="18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It is a </a:t>
            </a:r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</a:rPr>
              <a:t>prodrug</a:t>
            </a:r>
            <a:r>
              <a:rPr lang="en-US" altLang="en-US" sz="3200" b="1">
                <a:latin typeface="Times New Roman" panose="02020603050405020304" pitchFamily="18" charset="0"/>
              </a:rPr>
              <a:t>, </a:t>
            </a:r>
            <a:r>
              <a:rPr lang="en-US" altLang="en-US" sz="3200">
                <a:latin typeface="Times New Roman" panose="02020603050405020304" pitchFamily="18" charset="0"/>
              </a:rPr>
              <a:t>de-acylated in circulation into the active plasminogen-streptokinase complex.</a:t>
            </a:r>
            <a:endParaRPr lang="ar-SA" altLang="en-US" sz="3200">
              <a:latin typeface="Times New Roman" panose="02020603050405020304" pitchFamily="18" charset="0"/>
            </a:endParaRPr>
          </a:p>
          <a:p>
            <a:pPr eaLnBrk="1" hangingPunct="1">
              <a:spcBef>
                <a:spcPts val="18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T</a:t>
            </a:r>
            <a:r>
              <a:rPr lang="en-US" altLang="en-US" sz="3200" baseline="-25000">
                <a:latin typeface="Times New Roman" panose="02020603050405020304" pitchFamily="18" charset="0"/>
              </a:rPr>
              <a:t>1/2 </a:t>
            </a:r>
            <a:r>
              <a:rPr lang="en-US" altLang="en-US" sz="3200">
                <a:latin typeface="Times New Roman" panose="02020603050405020304" pitchFamily="18" charset="0"/>
              </a:rPr>
              <a:t>is </a:t>
            </a:r>
            <a:r>
              <a:rPr lang="en-US" altLang="en-US" sz="3200" b="1" u="sng">
                <a:solidFill>
                  <a:srgbClr val="0000FF"/>
                </a:solidFill>
                <a:latin typeface="Times New Roman" panose="02020603050405020304" pitchFamily="18" charset="0"/>
              </a:rPr>
              <a:t>70-120 min</a:t>
            </a:r>
            <a:endParaRPr lang="ar-SA" altLang="en-US" sz="3200" b="1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9F2E28A-41F5-41F7-B9C4-EC1B20D039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925" y="260350"/>
            <a:ext cx="8802688" cy="63373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n-US" altLang="en-US" sz="30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 </a:t>
            </a:r>
          </a:p>
          <a:p>
            <a:pPr marL="1009650" lvl="1" indent="-609600" eaLnBrk="1" hangingPunct="1">
              <a:buFont typeface="Wingdings" panose="05000000000000000000" pitchFamily="2" charset="2"/>
              <a:buNone/>
            </a:pPr>
            <a:endParaRPr lang="en-US" altLang="en-US" b="1"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marL="1009650" lvl="1" indent="-609600" eaLnBrk="1" hangingPunct="1"/>
            <a:r>
              <a:rPr lang="en-US" altLang="en-US" sz="3200">
                <a:latin typeface="Times New Roman" panose="02020603050405020304" pitchFamily="18" charset="0"/>
                <a:ea typeface="Arial" panose="020B0604020202020204" pitchFamily="34" charset="0"/>
              </a:rPr>
              <a:t>Given as a bolus I.V. injection (30 U over 3 - 5 min.).</a:t>
            </a:r>
          </a:p>
          <a:p>
            <a:pPr marL="1009650" lvl="1" indent="-609600"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Longer</a:t>
            </a:r>
            <a:r>
              <a:rPr lang="en-US" altLang="en-US" sz="3200">
                <a:latin typeface="Times New Roman" panose="02020603050405020304" pitchFamily="18" charset="0"/>
                <a:ea typeface="Arial" panose="020B0604020202020204" pitchFamily="34" charset="0"/>
              </a:rPr>
              <a:t> duration of action than streptokinase. </a:t>
            </a:r>
          </a:p>
          <a:p>
            <a:pPr marL="1009650" lvl="1" indent="-609600"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More</a:t>
            </a:r>
            <a:r>
              <a:rPr lang="en-US" altLang="en-US" sz="3200">
                <a:latin typeface="Times New Roman" panose="02020603050405020304" pitchFamily="18" charset="0"/>
                <a:ea typeface="Arial" panose="020B0604020202020204" pitchFamily="34" charset="0"/>
              </a:rPr>
              <a:t> thrombolytic activity. </a:t>
            </a:r>
          </a:p>
          <a:p>
            <a:pPr marL="1009650" lvl="1" indent="-609600"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Greater </a:t>
            </a:r>
            <a:r>
              <a:rPr lang="en-US" altLang="en-US" sz="3200">
                <a:latin typeface="Times New Roman" panose="02020603050405020304" pitchFamily="18" charset="0"/>
                <a:ea typeface="Arial" panose="020B0604020202020204" pitchFamily="34" charset="0"/>
              </a:rPr>
              <a:t>clot selectivity.</a:t>
            </a:r>
          </a:p>
          <a:p>
            <a:pPr marL="1009650" lvl="1" indent="-609600" eaLnBrk="1" hangingPunct="1">
              <a:buFont typeface="Wingdings" panose="05000000000000000000" pitchFamily="2" charset="2"/>
              <a:buNone/>
            </a:pPr>
            <a:endParaRPr lang="en-US" altLang="en-US" sz="3200" b="1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C8CF201-8A68-4771-ACF1-741BEFC8E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513762" cy="5835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0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200">
                <a:latin typeface="Times New Roman" panose="02020603050405020304" pitchFamily="18" charset="0"/>
              </a:rPr>
              <a:t>  Similar but less than streptokinase alone in:</a:t>
            </a: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  <a:buClr>
                <a:srgbClr val="0000FF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altLang="en-US" sz="3400">
                <a:latin typeface="Times New Roman" panose="02020603050405020304" pitchFamily="18" charset="0"/>
                <a:ea typeface="MS PGothic" panose="020B0600070205080204" pitchFamily="34" charset="-128"/>
              </a:rPr>
              <a:t>Antigenicity.</a:t>
            </a: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  <a:buClr>
                <a:srgbClr val="0000FF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altLang="en-US" sz="3400">
                <a:latin typeface="Times New Roman" panose="02020603050405020304" pitchFamily="18" charset="0"/>
                <a:ea typeface="MS PGothic" panose="020B0600070205080204" pitchFamily="34" charset="-128"/>
              </a:rPr>
              <a:t>Allergic reactions.</a:t>
            </a: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  <a:buClr>
                <a:srgbClr val="0000FF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altLang="en-US" sz="3400">
                <a:latin typeface="Times New Roman" panose="02020603050405020304" pitchFamily="18" charset="0"/>
                <a:ea typeface="MS PGothic" panose="020B0600070205080204" pitchFamily="34" charset="-128"/>
              </a:rPr>
              <a:t>Minimal fibrin specificity </a:t>
            </a: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  <a:buClr>
                <a:srgbClr val="0000FF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altLang="en-US" sz="3400">
                <a:latin typeface="Times New Roman" panose="02020603050405020304" pitchFamily="18" charset="0"/>
                <a:ea typeface="MS PGothic" panose="020B0600070205080204" pitchFamily="34" charset="-128"/>
              </a:rPr>
              <a:t>Systemic lysis.</a:t>
            </a: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400" b="1">
                <a:solidFill>
                  <a:srgbClr val="C0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But</a:t>
            </a:r>
            <a:r>
              <a:rPr lang="en-US" altLang="en-US" sz="340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 </a:t>
            </a:r>
            <a:r>
              <a:rPr lang="en-US" altLang="en-US" sz="3400">
                <a:latin typeface="Times New Roman" panose="02020603050405020304" pitchFamily="18" charset="0"/>
                <a:ea typeface="MS PGothic" panose="020B0600070205080204" pitchFamily="34" charset="-128"/>
              </a:rPr>
              <a:t>more expensive than streptokinase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3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3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CAD66456-B2B6-4BC2-A530-319F8EB5A7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925" y="260350"/>
            <a:ext cx="8820150" cy="6337300"/>
          </a:xfrm>
        </p:spPr>
        <p:txBody>
          <a:bodyPr/>
          <a:lstStyle/>
          <a:p>
            <a:pPr marL="0" indent="19050" algn="ctr" defTabSz="4572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4000" b="1" dirty="0">
              <a:solidFill>
                <a:schemeClr val="accent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19050" algn="ctr" defTabSz="4572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Urokinase</a:t>
            </a:r>
          </a:p>
          <a:p>
            <a:pPr marL="0" indent="19050" algn="ctr" defTabSz="4572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30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00050" lvl="1" indent="19050" algn="justLow" defTabSz="457200" eaLnBrk="1" hangingPunct="1">
              <a:spcBef>
                <a:spcPts val="1200"/>
              </a:spcBef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Human enzyme synthesized by the kidney </a:t>
            </a:r>
          </a:p>
          <a:p>
            <a:pPr marL="400050" lvl="1" indent="19050" algn="justLow" defTabSz="457200" eaLnBrk="1" hangingPunct="1">
              <a:spcBef>
                <a:spcPts val="1200"/>
              </a:spcBef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obtained from either urine or cultures of</a:t>
            </a:r>
          </a:p>
          <a:p>
            <a:pPr marL="400050" lvl="1" indent="19050" algn="justLow" defTabSz="457200" eaLnBrk="1" hangingPunct="1">
              <a:spcBef>
                <a:spcPts val="1200"/>
              </a:spcBef>
              <a:buClr>
                <a:schemeClr val="accent6"/>
              </a:buClr>
              <a:buFont typeface="Wingdings" panose="05000000000000000000" pitchFamily="2" charset="2"/>
              <a:buNone/>
              <a:defRPr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   human embryonic kidney cells.</a:t>
            </a:r>
            <a:endParaRPr lang="en-US" sz="3400" u="sng" dirty="0">
              <a:latin typeface="Times New Roman" pitchFamily="18" charset="0"/>
              <a:cs typeface="Times New Roman" pitchFamily="18" charset="0"/>
            </a:endParaRPr>
          </a:p>
          <a:p>
            <a:pPr marL="400050" lvl="1" indent="19050" algn="justLow" defTabSz="457200" eaLnBrk="1" hangingPunct="1">
              <a:spcBef>
                <a:spcPts val="1200"/>
              </a:spcBef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 is a </a:t>
            </a:r>
            <a:r>
              <a:rPr lang="en-US" sz="3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plasminogen activator.</a:t>
            </a:r>
          </a:p>
          <a:p>
            <a:pPr marL="400050" lvl="1" indent="19050" defTabSz="457200" eaLnBrk="1" hangingPunct="1">
              <a:spcBef>
                <a:spcPts val="1200"/>
              </a:spcBef>
              <a:buClr>
                <a:schemeClr val="accent6"/>
              </a:buClr>
              <a:buFont typeface="Wingdings" panose="05000000000000000000" pitchFamily="2" charset="2"/>
              <a:buChar char="Ø"/>
              <a:defRPr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Given by intravenous infusion 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300,000 U over 10 min then 300,000 U/h for 12h).</a:t>
            </a:r>
          </a:p>
          <a:p>
            <a:pPr marL="0" indent="19050" algn="justLow" defTabSz="457200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endParaRPr lang="en-US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00050" lvl="1" indent="19050" algn="justLow" defTabSz="457200" eaLnBrk="1" hangingPunct="1">
              <a:spcBef>
                <a:spcPts val="1200"/>
              </a:spcBef>
              <a:buClr>
                <a:schemeClr val="accent6"/>
              </a:buClr>
              <a:buFont typeface="Wingdings" panose="05000000000000000000" pitchFamily="2" charset="2"/>
              <a:buNone/>
              <a:defRPr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2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2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D9BC630-9CB7-4C20-8E15-F2EA8428F7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8477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C00000"/>
                </a:solidFill>
                <a:ea typeface="+mn-ea"/>
                <a:cs typeface="Times New Roman" pitchFamily="18" charset="0"/>
              </a:rPr>
              <a:t>Urokinase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2E8E046-F685-4AF5-BB9F-F86D48213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678862" cy="52578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Has an elimination half-life of 12-20 minutes.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Used for the lyses of acute massive pulmonary emboli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No anaphylaxis (not antigenic).</a:t>
            </a:r>
            <a:endParaRPr lang="en-US" altLang="en-US" sz="32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Disadvantages </a:t>
            </a:r>
          </a:p>
          <a:p>
            <a:pPr lvl="1" eaLnBrk="1" hangingPunct="1">
              <a:spcBef>
                <a:spcPts val="600"/>
              </a:spcBef>
              <a:buClr>
                <a:srgbClr val="0000FF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Minimal fibrin specificity </a:t>
            </a:r>
          </a:p>
          <a:p>
            <a:pPr lvl="1" eaLnBrk="1" hangingPunct="1">
              <a:spcBef>
                <a:spcPts val="600"/>
              </a:spcBef>
              <a:buClr>
                <a:srgbClr val="0000FF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Systemic lysis 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(acts upon fibrin-bound and circulating plasminogen).</a:t>
            </a:r>
          </a:p>
          <a:p>
            <a:pPr lvl="1" eaLnBrk="1" hangingPunct="1">
              <a:spcBef>
                <a:spcPts val="600"/>
              </a:spcBef>
              <a:buClr>
                <a:srgbClr val="0000FF"/>
              </a:buClr>
              <a:buSzPct val="55000"/>
              <a:buFont typeface="Wingdings" panose="05000000000000000000" pitchFamily="2" charset="2"/>
              <a:buChar char="q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Expensive  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(its use is now limited).</a:t>
            </a:r>
            <a:endParaRPr lang="en-US" altLang="en-US" sz="3200"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AE19274-FAEA-4AD2-95BB-45A3E41130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14313"/>
            <a:ext cx="8785225" cy="6310312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8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Tissue Plasminogen Activators (t-PAs)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buClr>
                <a:srgbClr val="787800"/>
              </a:buClr>
              <a:buFont typeface="Wingdings" panose="05000000000000000000" pitchFamily="2" charset="2"/>
              <a:buChar char="§"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All are recombinant human tissue plasminogen activators (t–PA).</a:t>
            </a:r>
          </a:p>
          <a:p>
            <a:pPr eaLnBrk="1" hangingPunct="1">
              <a:buClr>
                <a:srgbClr val="787800"/>
              </a:buClr>
              <a:buFont typeface="Wingdings" panose="05000000000000000000" pitchFamily="2" charset="2"/>
              <a:buChar char="§"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Prepared by recombinant DNA technology.</a:t>
            </a:r>
          </a:p>
          <a:p>
            <a:pPr eaLnBrk="1" hangingPunct="1">
              <a:buClr>
                <a:srgbClr val="787800"/>
              </a:buClr>
              <a:buFont typeface="Wingdings" panose="05000000000000000000" pitchFamily="2" charset="2"/>
              <a:buChar char="§"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Include drugs that end with suffix </a:t>
            </a:r>
            <a:r>
              <a:rPr lang="ja-JP" altLang="en-US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ja-JP" sz="3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plase</a:t>
            </a:r>
            <a:r>
              <a:rPr lang="ja-JP" altLang="en-US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altLang="ja-JP" sz="3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787800"/>
              </a:buClr>
              <a:buFont typeface="Wingdings" panose="05000000000000000000" pitchFamily="2" charset="2"/>
              <a:buChar char="§"/>
            </a:pPr>
            <a:r>
              <a:rPr lang="en-US" altLang="en-US" sz="340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Alteplase</a:t>
            </a:r>
          </a:p>
          <a:p>
            <a:pPr lvl="1" eaLnBrk="1" hangingPunct="1">
              <a:buClr>
                <a:srgbClr val="787800"/>
              </a:buClr>
              <a:buFont typeface="Wingdings" panose="05000000000000000000" pitchFamily="2" charset="2"/>
              <a:buChar char="§"/>
            </a:pPr>
            <a:r>
              <a:rPr lang="en-US" altLang="en-US" sz="340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Reteplase</a:t>
            </a:r>
          </a:p>
          <a:p>
            <a:pPr lvl="1" eaLnBrk="1" hangingPunct="1">
              <a:buClr>
                <a:srgbClr val="787800"/>
              </a:buClr>
              <a:buFont typeface="Wingdings" panose="05000000000000000000" pitchFamily="2" charset="2"/>
              <a:buChar char="§"/>
            </a:pPr>
            <a:r>
              <a:rPr lang="en-US" altLang="en-US" sz="340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Tenecteplase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16EAF83-69E8-4A63-9BC2-DD562B2B8F6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331788"/>
            <a:ext cx="8607425" cy="61928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t-PAs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en-US" sz="40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endParaRPr lang="en-US" altLang="en-US" sz="900" b="1"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/>
              <a:t>They activate </a:t>
            </a:r>
            <a:r>
              <a:rPr lang="en-US" altLang="en-US">
                <a:solidFill>
                  <a:srgbClr val="0000FF"/>
                </a:solidFill>
              </a:rPr>
              <a:t>fibrin-bound plasminogen</a:t>
            </a:r>
            <a:r>
              <a:rPr lang="en-US" altLang="en-US"/>
              <a:t> rather than free plasminogen in blood.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/>
              <a:t>Their action is </a:t>
            </a:r>
            <a:r>
              <a:rPr lang="en-US" altLang="en-US">
                <a:solidFill>
                  <a:srgbClr val="0000FF"/>
                </a:solidFill>
              </a:rPr>
              <a:t>enhanced by the presence of fibrin.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/>
              <a:t>They bind to fibrin in a thrombus and convert the entrapped plasminogen to plasmin followed by activated local fibrinolysis with </a:t>
            </a:r>
            <a:r>
              <a:rPr lang="en-US" altLang="en-US" u="sng">
                <a:solidFill>
                  <a:srgbClr val="0000FF"/>
                </a:solidFill>
              </a:rPr>
              <a:t>limited systemic fibrinolysis.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1BD69A1-B742-4A72-B9CD-A4FEED4B2B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331788"/>
            <a:ext cx="8607425" cy="61928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t-PAs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en-US" sz="40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endParaRPr lang="en-US" altLang="en-US" sz="900" b="1"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3000">
                <a:ea typeface="Arial" panose="020B0604020202020204" pitchFamily="34" charset="0"/>
              </a:rPr>
              <a:t>Fibrin-specific drugs (clot specific).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3000">
                <a:ea typeface="Arial" panose="020B0604020202020204" pitchFamily="34" charset="0"/>
              </a:rPr>
              <a:t>Limited systemic fibrinolysis.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3000">
                <a:ea typeface="Arial" panose="020B0604020202020204" pitchFamily="34" charset="0"/>
              </a:rPr>
              <a:t>Reduced risk of bleeding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3000">
                <a:ea typeface="Arial" panose="020B0604020202020204" pitchFamily="34" charset="0"/>
              </a:rPr>
              <a:t>Not-antigenic (c</a:t>
            </a:r>
            <a:r>
              <a:rPr lang="en-US" altLang="en-US" sz="2800">
                <a:ea typeface="Arial" panose="020B0604020202020204" pitchFamily="34" charset="0"/>
              </a:rPr>
              <a:t>an be used in patients with recent streptococcal infections or antistreptococcal antibodies</a:t>
            </a:r>
            <a:r>
              <a:rPr lang="en-US" altLang="en-US" sz="3000">
                <a:ea typeface="Arial" panose="020B0604020202020204" pitchFamily="34" charset="0"/>
              </a:rPr>
              <a:t>).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None/>
            </a:pPr>
            <a:endParaRPr lang="en-US" altLang="en-US" sz="3000">
              <a:ea typeface="Arial" panose="020B0604020202020204" pitchFamily="34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3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C024D57-D18D-480E-BAEE-D9651EC35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925" y="260350"/>
            <a:ext cx="8820150" cy="63833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en-US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Alteplase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is a recombinant form of human tPA. 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has very short half life (~5 min) 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is usually administered as an intravenous bolus followed by an infusion. 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(60 mg i.v. bolus + 40 mg infusion over 2 h).</a:t>
            </a: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0000FF"/>
                </a:solidFill>
                <a:ea typeface="Arial" panose="020B0604020202020204" pitchFamily="34" charset="0"/>
              </a:rPr>
              <a:t>Uses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In ST-elevation myocardial infarction (STEMI)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Pulmonary embolism. 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E70000"/>
              </a:buClr>
              <a:buFont typeface="Wingdings" panose="05000000000000000000" pitchFamily="2" charset="2"/>
              <a:buNone/>
            </a:pPr>
            <a:endParaRPr lang="en-US" altLang="en-US" sz="3000">
              <a:ea typeface="Arial" panose="020B0604020202020204" pitchFamily="34" charset="0"/>
            </a:endParaRP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None/>
            </a:pPr>
            <a:endParaRPr lang="en-US" altLang="en-US" sz="3000">
              <a:ea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7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1FC8F3E-6F20-45AF-8665-DF28BFBDABF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61925" y="260350"/>
            <a:ext cx="8820150" cy="64817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Reteplase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A variant of recombinant tPA</a:t>
            </a:r>
            <a:endParaRPr lang="en-US" altLang="en-US" sz="2700" b="1"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It has longer duration than alteplase </a:t>
            </a:r>
            <a:r>
              <a:rPr lang="en-US" altLang="en-US" sz="3000" u="sng">
                <a:solidFill>
                  <a:srgbClr val="0000FF"/>
                </a:solidFill>
                <a:ea typeface="Arial" panose="020B0604020202020204" pitchFamily="34" charset="0"/>
              </a:rPr>
              <a:t>(15 min.)</a:t>
            </a: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Has enhanced fibrin specificity </a:t>
            </a: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Given as two I.V. bolus injections of 10 U each </a:t>
            </a: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None/>
            </a:pPr>
            <a:r>
              <a:rPr lang="en-US" altLang="en-US" sz="2700">
                <a:solidFill>
                  <a:srgbClr val="0000FF"/>
                </a:solidFill>
                <a:ea typeface="Arial" panose="020B0604020202020204" pitchFamily="34" charset="0"/>
              </a:rPr>
              <a:t>Uses</a:t>
            </a: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In ST-elevation myocardial infarction (STEMI)</a:t>
            </a:r>
            <a:endParaRPr lang="en-US" altLang="en-US" sz="2700">
              <a:solidFill>
                <a:srgbClr val="0000FF"/>
              </a:solidFill>
              <a:ea typeface="Arial" panose="020B0604020202020204" pitchFamily="34" charset="0"/>
            </a:endParaRPr>
          </a:p>
          <a:p>
            <a:pPr lvl="1" eaLnBrk="1" hangingPunct="1"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Pulmonary embolism.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3C349F9-69E1-4538-B697-620B493A0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569325" cy="1143000"/>
          </a:xfrm>
        </p:spPr>
        <p:txBody>
          <a:bodyPr/>
          <a:lstStyle/>
          <a:p>
            <a:pPr eaLnBrk="1" hangingPunct="1"/>
            <a:r>
              <a:rPr lang="en-US" altLang="en-US" sz="3800" b="1">
                <a:solidFill>
                  <a:schemeClr val="accent2"/>
                </a:solidFill>
              </a:rPr>
              <a:t>	</a:t>
            </a:r>
            <a:r>
              <a:rPr lang="en-US" altLang="en-US" b="1">
                <a:solidFill>
                  <a:srgbClr val="0000FF"/>
                </a:solidFill>
              </a:rPr>
              <a:t>Definition of Thrombolytics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475F334-0951-44FD-B2CB-EE1B12D664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281987" cy="506888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3600" b="1" dirty="0">
                <a:solidFill>
                  <a:schemeClr val="accent2"/>
                </a:solidFill>
                <a:ea typeface="+mn-ea"/>
              </a:rPr>
              <a:t>	</a:t>
            </a:r>
            <a:r>
              <a:rPr lang="en-US" sz="3600" b="1" dirty="0">
                <a:solidFill>
                  <a:schemeClr val="accent2"/>
                </a:solidFill>
                <a:latin typeface="+mj-lt"/>
                <a:ea typeface="+mn-ea"/>
              </a:rPr>
              <a:t>Thrombolytic agents</a:t>
            </a:r>
            <a:r>
              <a:rPr lang="en-US" sz="3600" b="1" dirty="0">
                <a:latin typeface="+mj-lt"/>
                <a:ea typeface="+mn-ea"/>
              </a:rPr>
              <a:t> </a:t>
            </a:r>
            <a:r>
              <a:rPr lang="en-US" sz="3600" dirty="0">
                <a:latin typeface="+mj-lt"/>
                <a:ea typeface="+mn-ea"/>
              </a:rPr>
              <a:t>are drugs used to lyse </a:t>
            </a:r>
            <a:r>
              <a:rPr lang="en-US" sz="3600" b="1" dirty="0">
                <a:latin typeface="+mj-lt"/>
                <a:ea typeface="+mn-ea"/>
              </a:rPr>
              <a:t>already </a:t>
            </a:r>
            <a:r>
              <a:rPr lang="en-US" sz="3600" dirty="0">
                <a:latin typeface="+mj-lt"/>
                <a:ea typeface="+mn-ea"/>
              </a:rPr>
              <a:t>formed blood clots in clinical settings where ischemia may be fatal.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sz="3200" dirty="0">
              <a:solidFill>
                <a:schemeClr val="accent2"/>
              </a:solidFill>
              <a:ea typeface="+mn-ea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600" b="1" dirty="0">
              <a:latin typeface="+mj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9561128-6B30-487F-AF7C-CD4E5A7D6D7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61925" y="260350"/>
            <a:ext cx="8820150" cy="6383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Tenecteplase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Is another modified human t-PA.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prepared by recombinant technology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It has half life of more than </a:t>
            </a:r>
            <a:r>
              <a:rPr lang="en-US" altLang="en-US" sz="3000" u="sng">
                <a:solidFill>
                  <a:srgbClr val="0000FF"/>
                </a:solidFill>
                <a:ea typeface="Arial" panose="020B0604020202020204" pitchFamily="34" charset="0"/>
              </a:rPr>
              <a:t>30 min.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solidFill>
                  <a:srgbClr val="0000FF"/>
                </a:solidFill>
                <a:ea typeface="Arial" panose="020B0604020202020204" pitchFamily="34" charset="0"/>
              </a:rPr>
              <a:t>It can be administered as a single IV bolus. 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It is </a:t>
            </a:r>
            <a:r>
              <a:rPr lang="en-US" altLang="en-US" sz="3000" u="sng">
                <a:solidFill>
                  <a:srgbClr val="0000FF"/>
                </a:solidFill>
                <a:ea typeface="Arial" panose="020B0604020202020204" pitchFamily="34" charset="0"/>
              </a:rPr>
              <a:t>more fibrin-specific</a:t>
            </a:r>
            <a:r>
              <a:rPr lang="en-US" altLang="en-US" sz="3000">
                <a:ea typeface="Arial" panose="020B0604020202020204" pitchFamily="34" charset="0"/>
              </a:rPr>
              <a:t> &amp; </a:t>
            </a:r>
            <a:r>
              <a:rPr lang="en-US" altLang="en-US" sz="3000" u="sng">
                <a:solidFill>
                  <a:srgbClr val="0000FF"/>
                </a:solidFill>
                <a:ea typeface="Arial" panose="020B0604020202020204" pitchFamily="34" charset="0"/>
              </a:rPr>
              <a:t>longer duration</a:t>
            </a:r>
            <a:r>
              <a:rPr lang="en-US" altLang="en-US" sz="3000">
                <a:ea typeface="Arial" panose="020B0604020202020204" pitchFamily="34" charset="0"/>
              </a:rPr>
              <a:t> than </a:t>
            </a:r>
            <a:r>
              <a:rPr lang="en-US" altLang="en-US" sz="2700">
                <a:ea typeface="Arial" panose="020B0604020202020204" pitchFamily="34" charset="0"/>
              </a:rPr>
              <a:t>alteplase.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buClr>
                <a:srgbClr val="E70000"/>
              </a:buClr>
              <a:buFont typeface="Wingdings" panose="05000000000000000000" pitchFamily="2" charset="2"/>
              <a:buChar char="Ø"/>
            </a:pPr>
            <a:r>
              <a:rPr lang="en-US" altLang="en-US" sz="2700">
                <a:ea typeface="Arial" panose="020B0604020202020204" pitchFamily="34" charset="0"/>
              </a:rPr>
              <a:t>It is only approved for use in acute myocardial infarction.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C7658220-9F76-4EC2-9E8F-968233F72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214313"/>
            <a:ext cx="8186737" cy="1206500"/>
          </a:xfrm>
        </p:spPr>
        <p:txBody>
          <a:bodyPr/>
          <a:lstStyle/>
          <a:p>
            <a:pPr algn="ctr"/>
            <a:r>
              <a:rPr lang="en-US" altLang="en-US" sz="3400"/>
              <a:t> </a:t>
            </a:r>
            <a:r>
              <a:rPr lang="en-US" altLang="en-US" sz="3400" b="1">
                <a:solidFill>
                  <a:srgbClr val="0000FF"/>
                </a:solidFill>
              </a:rPr>
              <a:t>What is the role of thrombolytic therapy in antithrombotic plan ?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74BE5CC-4D11-4210-BFB5-488C63AC6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43063"/>
            <a:ext cx="8218487" cy="4572000"/>
          </a:xfrm>
        </p:spPr>
        <p:txBody>
          <a:bodyPr/>
          <a:lstStyle/>
          <a:p>
            <a:endParaRPr lang="en-US" altLang="en-US"/>
          </a:p>
          <a:p>
            <a:r>
              <a:rPr lang="en-US" altLang="en-US"/>
              <a:t>The goal of </a:t>
            </a:r>
            <a:r>
              <a:rPr lang="en-US" altLang="en-US" b="1"/>
              <a:t>thrombolytic therapy</a:t>
            </a:r>
            <a:r>
              <a:rPr lang="en-US" altLang="en-US"/>
              <a:t> is </a:t>
            </a:r>
            <a:r>
              <a:rPr lang="en-US" altLang="en-US">
                <a:solidFill>
                  <a:srgbClr val="0000FF"/>
                </a:solidFill>
              </a:rPr>
              <a:t>rapid restoration of blood flow </a:t>
            </a:r>
            <a:r>
              <a:rPr lang="en-US" altLang="en-US"/>
              <a:t>in an occluded blood vessel by </a:t>
            </a:r>
            <a:r>
              <a:rPr lang="en-US" altLang="en-US">
                <a:solidFill>
                  <a:srgbClr val="C00000"/>
                </a:solidFill>
              </a:rPr>
              <a:t>accelerating proteolysis </a:t>
            </a:r>
            <a:r>
              <a:rPr lang="en-US" altLang="en-US"/>
              <a:t>of the already formed thrombus.</a:t>
            </a:r>
          </a:p>
          <a:p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F17A8D27-3230-4EB0-A8BB-CB73B3323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/>
              <a:t>Rational for use of thrombolytic drugs in AMI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FAFF253C-44FC-45F0-8912-4D51FD546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600200"/>
            <a:ext cx="8358188" cy="4530725"/>
          </a:xfrm>
        </p:spPr>
        <p:txBody>
          <a:bodyPr/>
          <a:lstStyle/>
          <a:p>
            <a:pPr>
              <a:spcBef>
                <a:spcPts val="1200"/>
              </a:spcBef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ea typeface="+mn-ea"/>
              </a:rPr>
              <a:t>Improvement of ventricular function</a:t>
            </a:r>
          </a:p>
          <a:p>
            <a:pPr>
              <a:spcBef>
                <a:spcPts val="1200"/>
              </a:spcBef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ea typeface="+mn-ea"/>
              </a:rPr>
              <a:t>Reduction of the incidence of congestive heart failure</a:t>
            </a:r>
          </a:p>
          <a:p>
            <a:pPr>
              <a:spcBef>
                <a:spcPts val="1200"/>
              </a:spcBef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ea typeface="+mn-ea"/>
              </a:rPr>
              <a:t>Reduction of mortality following AMI.</a:t>
            </a:r>
          </a:p>
          <a:p>
            <a:pPr>
              <a:spcBef>
                <a:spcPts val="1200"/>
              </a:spcBef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ea typeface="+mn-ea"/>
              </a:rPr>
              <a:t>Thrombolytic drugs need to be given </a:t>
            </a:r>
            <a:r>
              <a:rPr lang="en-US" sz="3200" dirty="0">
                <a:solidFill>
                  <a:srgbClr val="0000FF"/>
                </a:solidFill>
                <a:ea typeface="+mn-ea"/>
              </a:rPr>
              <a:t>immediately to the patient after diagnosis of MI</a:t>
            </a:r>
            <a:r>
              <a:rPr lang="en-US" sz="3200" dirty="0">
                <a:ea typeface="+mn-ea"/>
              </a:rPr>
              <a:t>, delay in administration will be of no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FB38737C-2ED7-419F-B0CD-972746DA5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214313"/>
            <a:ext cx="8186737" cy="1206500"/>
          </a:xfrm>
        </p:spPr>
        <p:txBody>
          <a:bodyPr/>
          <a:lstStyle/>
          <a:p>
            <a:pPr algn="ctr"/>
            <a:r>
              <a:rPr lang="en-US" altLang="en-US" sz="3400"/>
              <a:t> </a:t>
            </a:r>
            <a:r>
              <a:rPr lang="en-US" altLang="en-US" sz="3400" b="1">
                <a:solidFill>
                  <a:srgbClr val="0000FF"/>
                </a:solidFill>
              </a:rPr>
              <a:t>What is the role of thrombolytic therapy in antithrombotic plan ?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AB2E957-FFBE-44AD-9CCF-FAFDCA493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43063"/>
            <a:ext cx="8218487" cy="4572000"/>
          </a:xfrm>
        </p:spPr>
        <p:txBody>
          <a:bodyPr/>
          <a:lstStyle/>
          <a:p>
            <a:endParaRPr lang="en-US" altLang="en-US" b="1"/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en-US" b="1"/>
              <a:t>Thrombolytic therapy</a:t>
            </a:r>
            <a:r>
              <a:rPr lang="en-US" altLang="en-US"/>
              <a:t> is one part of an overall antithrombotic plan that frequently includes </a:t>
            </a:r>
            <a:r>
              <a:rPr lang="en-US" altLang="en-US">
                <a:solidFill>
                  <a:srgbClr val="0000FF"/>
                </a:solidFill>
              </a:rPr>
              <a:t>anticoagulants</a:t>
            </a:r>
            <a:r>
              <a:rPr lang="en-US" altLang="en-US"/>
              <a:t>, </a:t>
            </a:r>
            <a:r>
              <a:rPr lang="en-US" altLang="en-US">
                <a:solidFill>
                  <a:srgbClr val="0000FF"/>
                </a:solidFill>
              </a:rPr>
              <a:t>antiplatelet agents </a:t>
            </a:r>
            <a:r>
              <a:rPr lang="en-US" altLang="en-US"/>
              <a:t>and mechanical approaches to rapidly restore blood flow and prevent re-occlusion.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E09C496-680B-4DD4-BD08-F259279DC8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476250"/>
            <a:ext cx="8605838" cy="6121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Contraindications to thrombolytics</a:t>
            </a:r>
          </a:p>
          <a:p>
            <a:pPr lvl="1" eaLnBrk="1" hangingPunct="1">
              <a:spcBef>
                <a:spcPts val="12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 sz="3200" b="1">
              <a:solidFill>
                <a:srgbClr val="0000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Absolute contraindications include:</a:t>
            </a: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Active internal bleeding</a:t>
            </a: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Cerebral hemorrhagic stroke </a:t>
            </a: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Recent intracranial trauma or neoplasm</a:t>
            </a: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Major surgery within two weeks</a:t>
            </a: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 sz="3200" b="1">
              <a:solidFill>
                <a:srgbClr val="0000FF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Relative contraindications include:</a:t>
            </a: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Active peptic ulcer</a:t>
            </a:r>
          </a:p>
          <a:p>
            <a:pPr lvl="1"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ea typeface="MS PGothic" panose="020B0600070205080204" pitchFamily="34" charset="-128"/>
              </a:rPr>
              <a:t>Severe uncontrolled hypertension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endParaRPr lang="en-US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7B02E8-04CD-4D2A-AE88-1FBD605597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7950" y="773113"/>
          <a:ext cx="8856663" cy="5895975"/>
        </p:xfrm>
        <a:graphic>
          <a:graphicData uri="http://schemas.openxmlformats.org/drawingml/2006/table">
            <a:tbl>
              <a:tblPr/>
              <a:tblGrid>
                <a:gridCol w="4428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58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interstateregular"/>
                        </a:rPr>
                        <a:t>Absolute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interstateregular"/>
                        </a:rPr>
                        <a:t>Relative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980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Previous intracranial </a:t>
                      </a:r>
                      <a:r>
                        <a:rPr lang="en-US" sz="1400" b="1" dirty="0" err="1">
                          <a:effectLst/>
                          <a:latin typeface="interstateregular"/>
                        </a:rPr>
                        <a:t>haemorrhage</a:t>
                      </a:r>
                      <a:r>
                        <a:rPr lang="en-US" sz="1400" b="1" dirty="0">
                          <a:effectLst/>
                          <a:latin typeface="interstateregular"/>
                        </a:rPr>
                        <a:t> or stroke of unknown origin at any time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Transient </a:t>
                      </a:r>
                      <a:r>
                        <a:rPr lang="en-US" sz="1400" b="1" dirty="0" err="1">
                          <a:effectLst/>
                          <a:latin typeface="interstateregular"/>
                        </a:rPr>
                        <a:t>ischaemic</a:t>
                      </a:r>
                      <a:r>
                        <a:rPr lang="en-US" sz="1400" b="1" dirty="0">
                          <a:effectLst/>
                          <a:latin typeface="interstateregular"/>
                        </a:rPr>
                        <a:t> attack in the preceding 6 months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196"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  <a:latin typeface="interstateregular"/>
                        </a:rPr>
                        <a:t>Ischaemic stroke in the preceding 6 months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Oral anticoagulant therapy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196"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  <a:latin typeface="interstateregular"/>
                        </a:rPr>
                        <a:t>CNS damage or neoplasms or AV malformation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Pregnancy or within one week postpartum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4412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Recent major trauma/surgery/head injury (within the preceding 3 weeks)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Refractory hypertension (systolic pressure &gt;180 mmHg and/or diastolic pressure &gt;110 mmHg)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196"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  <a:latin typeface="interstateregular"/>
                        </a:rPr>
                        <a:t>GI bleeding within the past month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Advanced liver disease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196"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  <a:latin typeface="interstateregular"/>
                        </a:rPr>
                        <a:t>Known bleeding disorder (excluding menses)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Infective endocarditis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586"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  <a:latin typeface="interstateregular"/>
                        </a:rPr>
                        <a:t>Aortic dissection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Active peptic ulcer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980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Non-compressible punctures in the past 24 </a:t>
                      </a:r>
                      <a:r>
                        <a:rPr lang="en-US" sz="1400" b="1" dirty="0" err="1">
                          <a:effectLst/>
                          <a:latin typeface="interstateregular"/>
                        </a:rPr>
                        <a:t>hrs</a:t>
                      </a:r>
                      <a:r>
                        <a:rPr lang="en-US" sz="1400" b="1" dirty="0">
                          <a:effectLst/>
                          <a:latin typeface="interstateregular"/>
                        </a:rPr>
                        <a:t> (e.g., liver biopsy, lumbar puncture)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  <a:latin typeface="interstateregular"/>
                        </a:rPr>
                        <a:t>Prolonged or traumatic resuscitation</a:t>
                      </a:r>
                    </a:p>
                  </a:txBody>
                  <a:tcPr marL="59928" marR="59928" marT="59930" marB="599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CEC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5085" name="Rectangle 1">
            <a:extLst>
              <a:ext uri="{FF2B5EF4-FFF2-40B4-BE49-F238E27FC236}">
                <a16:creationId xmlns:a16="http://schemas.microsoft.com/office/drawing/2014/main" id="{240386B2-CA14-4323-8A51-D4558B1DF2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2338" y="188913"/>
            <a:ext cx="7885112" cy="584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rgbClr val="C00000"/>
                </a:solidFill>
                <a:cs typeface="Times New Roman" panose="02020603050405020304" pitchFamily="18" charset="0"/>
              </a:rPr>
              <a:t>Contraindications to thrombolytics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849E74AA-4878-42D7-96C4-103A7A78B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>
                <a:solidFill>
                  <a:srgbClr val="C00000"/>
                </a:solidFill>
              </a:rPr>
              <a:t>Fibrinolytic Inhibitors</a:t>
            </a:r>
            <a:br>
              <a:rPr lang="en-US" altLang="en-US" sz="4000" b="1">
                <a:solidFill>
                  <a:srgbClr val="C00000"/>
                </a:solidFill>
              </a:rPr>
            </a:br>
            <a:endParaRPr lang="en-US" altLang="en-US" sz="4000" b="1">
              <a:solidFill>
                <a:srgbClr val="0000FF"/>
              </a:solidFill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FF175CD1-EE5D-42EB-8C1B-EB30A76493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353425" cy="49974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3000"/>
              <a:t>	Fibrinolytic inhibitors (</a:t>
            </a:r>
            <a:r>
              <a:rPr lang="en-US" altLang="en-US" sz="3200" b="1">
                <a:solidFill>
                  <a:srgbClr val="0000FF"/>
                </a:solidFill>
              </a:rPr>
              <a:t>Antiplasmins) </a:t>
            </a:r>
            <a:r>
              <a:rPr lang="en-US" altLang="en-US" sz="3000"/>
              <a:t>inhibit plasminogen  activation   and   thus  inhibit  fibrinolysis  and </a:t>
            </a:r>
            <a:r>
              <a:rPr lang="en-US" altLang="en-US" sz="3000" u="sng">
                <a:solidFill>
                  <a:srgbClr val="0000FF"/>
                </a:solidFill>
              </a:rPr>
              <a:t>promote clot stabilization.</a:t>
            </a:r>
          </a:p>
          <a:p>
            <a:pPr eaLnBrk="1" hangingPunct="1">
              <a:lnSpc>
                <a:spcPct val="150000"/>
              </a:lnSpc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5BB387C9-050C-4870-BA23-244F806053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>
                <a:solidFill>
                  <a:schemeClr val="hlink"/>
                </a:solidFill>
              </a:rPr>
              <a:t>Fibrinolytic Inhibitors</a:t>
            </a:r>
            <a:br>
              <a:rPr lang="en-US" altLang="en-US" sz="4000" b="1">
                <a:solidFill>
                  <a:schemeClr val="hlink"/>
                </a:solidFill>
              </a:rPr>
            </a:br>
            <a:r>
              <a:rPr lang="en-US" altLang="en-US" sz="4000" b="1">
                <a:solidFill>
                  <a:schemeClr val="hlink"/>
                </a:solidFill>
              </a:rPr>
              <a:t>Antiplasmins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E58CEEE-5E69-4BBC-8981-D34BD5DDF7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353425" cy="499745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Char char="q"/>
            </a:pPr>
            <a:r>
              <a:rPr lang="en-US" altLang="en-US" b="1" u="sng">
                <a:solidFill>
                  <a:srgbClr val="3366FF"/>
                </a:solidFill>
              </a:rPr>
              <a:t>Aminocaproic Acid &amp; tranexamic cid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/>
              <a:t> acts by competitive inhibition of plasminogen activation</a:t>
            </a:r>
            <a:endParaRPr lang="ar-SA" altLang="en-US"/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/>
              <a:t>Given orally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 sz="800"/>
          </a:p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Char char="q"/>
            </a:pPr>
            <a:r>
              <a:rPr lang="en-US" altLang="en-US" b="1">
                <a:solidFill>
                  <a:srgbClr val="3366FF"/>
                </a:solidFill>
              </a:rPr>
              <a:t>Aprotinin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/>
              <a:t>It inhibits fibrinolysis by blocking the action of plasmin </a:t>
            </a:r>
            <a:r>
              <a:rPr lang="en-US" altLang="en-US" b="1">
                <a:solidFill>
                  <a:srgbClr val="FF0000"/>
                </a:solidFill>
              </a:rPr>
              <a:t>(plasmin antagonist)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/>
              <a:t>Gien orally or i.v.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6C827EF2-9D09-488E-B6DA-3748BF661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>
                <a:solidFill>
                  <a:srgbClr val="C00000"/>
                </a:solidFill>
              </a:rPr>
              <a:t>Uses of Fibrinolytic Inhibitors</a:t>
            </a:r>
            <a:br>
              <a:rPr lang="en-US" altLang="en-US" sz="4000" b="1">
                <a:solidFill>
                  <a:srgbClr val="C00000"/>
                </a:solidFill>
              </a:rPr>
            </a:br>
            <a:endParaRPr lang="en-US" altLang="en-US" sz="4000" b="1">
              <a:solidFill>
                <a:srgbClr val="C00000"/>
              </a:solidFill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0DB7D09-ECF3-4644-B86E-990CA4B20C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353425" cy="499745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/>
              <a:t>Adjuvant therapy in hemophilia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/>
              <a:t>Fibrinolytic therapy-induced bleeding (antidote). 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/>
              <a:t>Post-surgical bleeding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Char char="ü"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These drugs work like antidotes for fibrinolytic drugs. Similar to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Protamine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(Antidote of the anticoagulant, heparin)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Vitamin K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(Antidote of the oral anticoagulant warfarin).</a:t>
            </a:r>
          </a:p>
          <a:p>
            <a:pPr eaLnBrk="1" hangingPunct="1">
              <a:spcBef>
                <a:spcPts val="18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F93D20C-EB53-4C4A-8B2F-CB814845AD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8625" y="260350"/>
            <a:ext cx="8553450" cy="626427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 of thrombolytic drugs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  They have common mechanism of action by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  stimulating </a:t>
            </a:r>
            <a:r>
              <a:rPr lang="en-US" altLang="en-US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activation of plasminogen </a:t>
            </a: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via  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  converting </a:t>
            </a:r>
            <a:r>
              <a:rPr lang="en-US" altLang="en-US" sz="3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plasminogen</a:t>
            </a: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(pro-enzyme) to 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plasmin</a:t>
            </a: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(active enzyme) </a:t>
            </a: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 lysis of the 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    insoluble fibrin clot into soluble derivatives. 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3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3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3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B0BB81B-5170-48BA-A26A-2F00682825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731250" cy="626427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4000" b="1" dirty="0">
              <a:solidFill>
                <a:schemeClr val="accent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What is plasmin?</a:t>
            </a:r>
          </a:p>
          <a:p>
            <a:pPr marL="0" indent="0">
              <a:spcBef>
                <a:spcPts val="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Plasmin: </a:t>
            </a:r>
            <a:r>
              <a:rPr lang="en-US" sz="3400" dirty="0">
                <a:latin typeface="+mj-lt"/>
                <a:ea typeface="+mn-ea"/>
              </a:rPr>
              <a:t>is a nonspecific </a:t>
            </a:r>
            <a:r>
              <a:rPr lang="en-US" sz="3400" b="1" dirty="0">
                <a:latin typeface="+mj-lt"/>
                <a:ea typeface="+mn-ea"/>
              </a:rPr>
              <a:t>protease</a:t>
            </a:r>
            <a:r>
              <a:rPr lang="en-US" sz="3400" dirty="0">
                <a:latin typeface="+mj-lt"/>
                <a:ea typeface="+mn-ea"/>
              </a:rPr>
              <a:t> capable of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3400" dirty="0">
                <a:latin typeface="+mj-lt"/>
                <a:ea typeface="+mn-ea"/>
              </a:rPr>
              <a:t>   breaking down: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latin typeface="+mj-lt"/>
              </a:rPr>
              <a:t>	</a:t>
            </a:r>
            <a:r>
              <a:rPr lang="en-US" sz="3200" b="1" dirty="0">
                <a:latin typeface="+mj-lt"/>
              </a:rPr>
              <a:t>Fibrin 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latin typeface="+mj-lt"/>
              </a:rPr>
              <a:t>	</a:t>
            </a:r>
            <a:r>
              <a:rPr lang="en-US" sz="3200" b="1" dirty="0">
                <a:latin typeface="+mj-lt"/>
              </a:rPr>
              <a:t>Other circulating proteins </a:t>
            </a:r>
            <a:r>
              <a:rPr lang="en-US" sz="3200" dirty="0">
                <a:latin typeface="+mj-lt"/>
              </a:rPr>
              <a:t>including 	fibrinogen, clotting factor V &amp; factor VIII.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sz="34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D2FAACE-10A5-4ED4-B9EC-E572754F03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31250" cy="6335712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Thrombolytic drugs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Plasminogen activators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40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en-US" sz="3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95F6054-A9E8-48A5-B1A5-20DE7C01C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1557338"/>
            <a:ext cx="25209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Plasminogen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E4BAD297-F86C-454F-BBC9-8E2953B49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4005263"/>
            <a:ext cx="25209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Plasmin</a:t>
            </a:r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A41D1F8D-779C-4C9F-800E-A6E6BFC779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2349500"/>
            <a:ext cx="0" cy="1655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6830CE11-92D1-4646-94DD-E70903609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373688"/>
            <a:ext cx="25209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Insoluble fibrin</a:t>
            </a:r>
          </a:p>
        </p:txBody>
      </p:sp>
      <p:sp>
        <p:nvSpPr>
          <p:cNvPr id="8199" name="Rectangle 8">
            <a:extLst>
              <a:ext uri="{FF2B5EF4-FFF2-40B4-BE49-F238E27FC236}">
                <a16:creationId xmlns:a16="http://schemas.microsoft.com/office/drawing/2014/main" id="{9D90C2EE-B477-4BF8-AABC-6A958673C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5157788"/>
            <a:ext cx="3097212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Soluble degradation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products</a:t>
            </a:r>
          </a:p>
        </p:txBody>
      </p:sp>
      <p:sp>
        <p:nvSpPr>
          <p:cNvPr id="8200" name="Text Box 11">
            <a:extLst>
              <a:ext uri="{FF2B5EF4-FFF2-40B4-BE49-F238E27FC236}">
                <a16:creationId xmlns:a16="http://schemas.microsoft.com/office/drawing/2014/main" id="{2859AF7A-7EF6-4005-94C9-76E3BB0D4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2636838"/>
            <a:ext cx="3960812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Thrombolytics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(Plasminogen activators)</a:t>
            </a:r>
          </a:p>
        </p:txBody>
      </p:sp>
      <p:sp>
        <p:nvSpPr>
          <p:cNvPr id="8201" name="Line 12">
            <a:extLst>
              <a:ext uri="{FF2B5EF4-FFF2-40B4-BE49-F238E27FC236}">
                <a16:creationId xmlns:a16="http://schemas.microsoft.com/office/drawing/2014/main" id="{3265CB1B-ED43-41FF-8600-E9499F6FCE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997200"/>
            <a:ext cx="1008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2" name="Line 13">
            <a:extLst>
              <a:ext uri="{FF2B5EF4-FFF2-40B4-BE49-F238E27FC236}">
                <a16:creationId xmlns:a16="http://schemas.microsoft.com/office/drawing/2014/main" id="{CCB93DF0-7867-4AFC-A4A5-DF0F9E450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4652963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3" name="Line 14">
            <a:extLst>
              <a:ext uri="{FF2B5EF4-FFF2-40B4-BE49-F238E27FC236}">
                <a16:creationId xmlns:a16="http://schemas.microsoft.com/office/drawing/2014/main" id="{67135EB0-F6B8-453C-A371-12D506A418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3575" y="5805488"/>
            <a:ext cx="23764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  <p:bldP spid="8195" grpId="0" animBg="1"/>
      <p:bldP spid="8196" grpId="0" animBg="1"/>
      <p:bldP spid="8198" grpId="0" animBg="1"/>
      <p:bldP spid="8199" grpId="0" animBg="1"/>
      <p:bldP spid="82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6A6470B-89D8-45AE-B93B-9841B82607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569325" cy="6337300"/>
          </a:xfrm>
        </p:spPr>
        <p:txBody>
          <a:bodyPr/>
          <a:lstStyle/>
          <a:p>
            <a:pPr marL="533400" indent="-53340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000" b="1" dirty="0">
                <a:solidFill>
                  <a:schemeClr val="accent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Indications of thrombolytics</a:t>
            </a:r>
          </a:p>
          <a:p>
            <a:pPr marL="560388" lvl="1" indent="0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560388" lvl="1" indent="0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used for the treatment of thromboembolic disorders as:</a:t>
            </a:r>
          </a:p>
          <a:p>
            <a:pPr marL="1055688" lvl="1" indent="-495300" eaLnBrk="1" hangingPunct="1"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Acute myocardial  infarction (ST elevation, 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STEMI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055688" lvl="1" indent="-495300" eaLnBrk="1" hangingPunct="1"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Acute ischemic stroke.</a:t>
            </a:r>
          </a:p>
          <a:p>
            <a:pPr marL="1055688" lvl="1" indent="-495300" eaLnBrk="1" hangingPunct="1"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Peripheral artery occlusion.</a:t>
            </a:r>
          </a:p>
          <a:p>
            <a:pPr marL="1055688" lvl="1" indent="-495300" eaLnBrk="1" hangingPunct="1"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Deep venous thrombosis.</a:t>
            </a:r>
          </a:p>
          <a:p>
            <a:pPr marL="1055688" lvl="1" indent="-495300" eaLnBrk="1" hangingPunct="1">
              <a:buClr>
                <a:schemeClr val="accent3">
                  <a:lumMod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Pulmonary embolism.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533CCE5-8D70-41A9-87B4-474246E6C7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569325" cy="6337300"/>
          </a:xfrm>
        </p:spPr>
        <p:txBody>
          <a:bodyPr/>
          <a:lstStyle/>
          <a:p>
            <a:pPr marL="152400" indent="-152400" algn="ctr" eaLnBrk="1" hangingPunct="1"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thrombolytic drugs</a:t>
            </a:r>
          </a:p>
          <a:p>
            <a:pPr marL="152400" indent="-152400" eaLnBrk="1" hangingPunct="1">
              <a:buFont typeface="Wingdings" panose="05000000000000000000" pitchFamily="2" charset="2"/>
              <a:buNone/>
            </a:pPr>
            <a:endParaRPr lang="en-US" altLang="en-US" sz="40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711F308-50E5-42F4-9293-2EF05C26B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484313"/>
            <a:ext cx="4140200" cy="33131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4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4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4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4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Non-fibrin specific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Streptokinase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Anistreplase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Urokinase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33E0D222-6CEA-411E-88CC-9A763FF9B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1484313"/>
            <a:ext cx="4392612" cy="4608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4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4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Fibrin specific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Tissue plasminogen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Activators (t-PA)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Alte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Rete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Tenecte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plase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accessmedicine.com/loadBinary.aspx?name=hurs13&amp;filename=%09hurs13_c061f008.gif">
            <a:extLst>
              <a:ext uri="{FF2B5EF4-FFF2-40B4-BE49-F238E27FC236}">
                <a16:creationId xmlns:a16="http://schemas.microsoft.com/office/drawing/2014/main" id="{F9D372E3-28E0-4FDC-BE52-139B63343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7" t="3523" r="1414" b="51083"/>
          <a:stretch>
            <a:fillRect/>
          </a:stretch>
        </p:blipFill>
        <p:spPr bwMode="auto">
          <a:xfrm>
            <a:off x="0" y="785813"/>
            <a:ext cx="911225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3">
            <a:extLst>
              <a:ext uri="{FF2B5EF4-FFF2-40B4-BE49-F238E27FC236}">
                <a16:creationId xmlns:a16="http://schemas.microsoft.com/office/drawing/2014/main" id="{2CCD8D8E-34A2-447E-A3E1-03D49C54D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6345238"/>
            <a:ext cx="5435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PAI= plasminogen activator inhibitor</a:t>
            </a:r>
          </a:p>
        </p:txBody>
      </p:sp>
      <p:sp>
        <p:nvSpPr>
          <p:cNvPr id="15364" name="Rectangle 1">
            <a:extLst>
              <a:ext uri="{FF2B5EF4-FFF2-40B4-BE49-F238E27FC236}">
                <a16:creationId xmlns:a16="http://schemas.microsoft.com/office/drawing/2014/main" id="{D8B446B8-B580-487C-91EF-23B527721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3" y="71438"/>
            <a:ext cx="7848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Fibrin specific plasminogen activators</a:t>
            </a:r>
          </a:p>
        </p:txBody>
      </p:sp>
      <p:sp>
        <p:nvSpPr>
          <p:cNvPr id="15365" name="TextBox 3">
            <a:extLst>
              <a:ext uri="{FF2B5EF4-FFF2-40B4-BE49-F238E27FC236}">
                <a16:creationId xmlns:a16="http://schemas.microsoft.com/office/drawing/2014/main" id="{AF38C7E9-E4C7-48AB-9B4B-277AC877D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4643438"/>
            <a:ext cx="8178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Fibrin specific plasminogen activators activate </a:t>
            </a:r>
            <a:r>
              <a:rPr lang="en-US" altLang="en-US" b="1">
                <a:solidFill>
                  <a:srgbClr val="C00000"/>
                </a:solidFill>
              </a:rPr>
              <a:t>mainly plasminogen bound to clot surface </a:t>
            </a:r>
            <a:r>
              <a:rPr lang="en-US" altLang="en-US">
                <a:solidFill>
                  <a:srgbClr val="000000"/>
                </a:solidFill>
              </a:rPr>
              <a:t>and have less effect on circulating plasminogen.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  <p:bldP spid="15365" grpId="0"/>
    </p:bld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2409</TotalTime>
  <Words>1076</Words>
  <Application>Microsoft Office PowerPoint</Application>
  <PresentationFormat>On-screen Show (4:3)</PresentationFormat>
  <Paragraphs>293</Paragraphs>
  <Slides>38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Layers</vt:lpstr>
      <vt:lpstr>THROMBOLYTIC DRUGS (Fibrinolytic drugs) By Prof. Hanan Hagar </vt:lpstr>
      <vt:lpstr>Learning objectives</vt:lpstr>
      <vt:lpstr> Definition of Thrombolytics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Anistreplase (APSAC) </vt:lpstr>
      <vt:lpstr>PowerPoint Presentation</vt:lpstr>
      <vt:lpstr>PowerPoint Presentation</vt:lpstr>
      <vt:lpstr>PowerPoint Presentation</vt:lpstr>
      <vt:lpstr>Urokinase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 What is the role of thrombolytic therapy in antithrombotic plan ?</vt:lpstr>
      <vt:lpstr>Rational for use of thrombolytic drugs in AMI</vt:lpstr>
      <vt:lpstr> What is the role of thrombolytic therapy in antithrombotic plan ?</vt:lpstr>
      <vt:lpstr>PowerPoint Presentation</vt:lpstr>
      <vt:lpstr>Contraindications to thrombolytics</vt:lpstr>
      <vt:lpstr>Fibrinolytic Inhibitors </vt:lpstr>
      <vt:lpstr>Fibrinolytic Inhibitors Antiplasmins</vt:lpstr>
      <vt:lpstr>Uses of Fibrinolytic Inhibitors </vt:lpstr>
    </vt:vector>
  </TitlesOfParts>
  <Company>GUC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THROMBOLYTIC DRUGS</dc:title>
  <dc:creator>mahmoud.khattab</dc:creator>
  <cp:lastModifiedBy>غاده العثمان ID 439200016</cp:lastModifiedBy>
  <cp:revision>136</cp:revision>
  <dcterms:created xsi:type="dcterms:W3CDTF">2007-11-12T15:15:36Z</dcterms:created>
  <dcterms:modified xsi:type="dcterms:W3CDTF">2020-03-18T06:22:57Z</dcterms:modified>
</cp:coreProperties>
</file>