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2" r:id="rId5"/>
    <p:sldId id="303" r:id="rId6"/>
    <p:sldId id="289" r:id="rId7"/>
    <p:sldId id="269" r:id="rId8"/>
    <p:sldId id="260" r:id="rId9"/>
    <p:sldId id="261" r:id="rId10"/>
    <p:sldId id="279" r:id="rId11"/>
    <p:sldId id="262" r:id="rId12"/>
    <p:sldId id="295" r:id="rId13"/>
    <p:sldId id="266" r:id="rId14"/>
    <p:sldId id="268" r:id="rId15"/>
    <p:sldId id="297" r:id="rId16"/>
    <p:sldId id="298" r:id="rId17"/>
    <p:sldId id="280" r:id="rId18"/>
    <p:sldId id="267" r:id="rId19"/>
    <p:sldId id="300" r:id="rId20"/>
    <p:sldId id="293" r:id="rId21"/>
    <p:sldId id="270" r:id="rId22"/>
    <p:sldId id="271" r:id="rId23"/>
    <p:sldId id="301" r:id="rId24"/>
    <p:sldId id="277" r:id="rId25"/>
    <p:sldId id="276" r:id="rId26"/>
    <p:sldId id="278" r:id="rId27"/>
    <p:sldId id="290" r:id="rId28"/>
    <p:sldId id="291" r:id="rId29"/>
    <p:sldId id="306" r:id="rId30"/>
    <p:sldId id="307" r:id="rId31"/>
    <p:sldId id="308" r:id="rId32"/>
    <p:sldId id="309" r:id="rId33"/>
    <p:sldId id="310" r:id="rId34"/>
    <p:sldId id="311" r:id="rId35"/>
    <p:sldId id="312" r:id="rId36"/>
    <p:sldId id="315" r:id="rId37"/>
    <p:sldId id="314"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p:scale>
          <a:sx n="78" d="100"/>
          <a:sy n="78" d="100"/>
        </p:scale>
        <p:origin x="-612"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66D59-67C6-47C0-A6E6-533DA85CC50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66320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66D59-67C6-47C0-A6E6-533DA85CC50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80445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66D59-67C6-47C0-A6E6-533DA85CC50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163699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66D59-67C6-47C0-A6E6-533DA85CC50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277008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66D59-67C6-47C0-A6E6-533DA85CC50D}"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79429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66D59-67C6-47C0-A6E6-533DA85CC50D}"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14813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66D59-67C6-47C0-A6E6-533DA85CC50D}"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158159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66D59-67C6-47C0-A6E6-533DA85CC50D}"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30180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66D59-67C6-47C0-A6E6-533DA85CC50D}"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417532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66D59-67C6-47C0-A6E6-533DA85CC50D}"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95416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66D59-67C6-47C0-A6E6-533DA85CC50D}"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2A5C4-9877-46F7-9CB6-83DC94B27300}" type="slidenum">
              <a:rPr lang="en-US" smtClean="0"/>
              <a:t>‹#›</a:t>
            </a:fld>
            <a:endParaRPr lang="en-US"/>
          </a:p>
        </p:txBody>
      </p:sp>
    </p:spTree>
    <p:extLst>
      <p:ext uri="{BB962C8B-B14F-4D97-AF65-F5344CB8AC3E}">
        <p14:creationId xmlns:p14="http://schemas.microsoft.com/office/powerpoint/2010/main" val="111585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66D59-67C6-47C0-A6E6-533DA85CC50D}" type="datetimeFigureOut">
              <a:rPr lang="en-US" smtClean="0"/>
              <a:t>2/25/2020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2A5C4-9877-46F7-9CB6-83DC94B27300}" type="slidenum">
              <a:rPr lang="en-US" smtClean="0"/>
              <a:t>‹#›</a:t>
            </a:fld>
            <a:endParaRPr lang="en-US"/>
          </a:p>
        </p:txBody>
      </p:sp>
    </p:spTree>
    <p:extLst>
      <p:ext uri="{BB962C8B-B14F-4D97-AF65-F5344CB8AC3E}">
        <p14:creationId xmlns:p14="http://schemas.microsoft.com/office/powerpoint/2010/main" val="1817281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sa/url?sa=i&amp;rct=j&amp;q=&amp;esrc=s&amp;frm=1&amp;source=images&amp;cd=&amp;cad=rja&amp;docid=UePM-Pu01NKzfM&amp;tbnid=jms_8Vpxmp9wdM:&amp;ved=0CAUQjRw&amp;url=http://howmed.net/physiology/electrocardiogram-ecg/&amp;ei=_e5lUcbQLMzAswaAhIH4BQ&amp;psig=AFQjCNER4AC8qgeGZmqWLWE6p-viyun5ng&amp;ust=1365721149729869"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3980" y="702638"/>
            <a:ext cx="9144000" cy="2387600"/>
          </a:xfrm>
        </p:spPr>
        <p:txBody>
          <a:bodyPr>
            <a:normAutofit/>
          </a:bodyPr>
          <a:lstStyle/>
          <a:p>
            <a:r>
              <a:rPr lang="en-US"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THE ELECTROCARDIOGRAPHY</a:t>
            </a:r>
            <a:endParaRPr lang="en-US"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Subtitle 2"/>
          <p:cNvSpPr>
            <a:spLocks noGrp="1"/>
          </p:cNvSpPr>
          <p:nvPr>
            <p:ph type="subTitle" idx="1"/>
          </p:nvPr>
        </p:nvSpPr>
        <p:spPr>
          <a:xfrm>
            <a:off x="1524000" y="3227283"/>
            <a:ext cx="9144000" cy="2274106"/>
          </a:xfrm>
        </p:spPr>
        <p:txBody>
          <a:bodyPr>
            <a:normAutofit/>
          </a:bodyPr>
          <a:lstStyle/>
          <a:p>
            <a:r>
              <a:rPr lang="en-US" sz="60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ECG</a:t>
            </a:r>
          </a:p>
          <a:p>
            <a:r>
              <a:rPr lang="en-US" dirty="0" smtClean="0">
                <a:solidFill>
                  <a:srgbClr val="0070C0"/>
                </a:solidFill>
              </a:rPr>
              <a:t>BY </a:t>
            </a:r>
          </a:p>
          <a:p>
            <a:r>
              <a:rPr lang="en-US" sz="4300" dirty="0" smtClean="0">
                <a:solidFill>
                  <a:srgbClr val="FF0000"/>
                </a:solidFill>
                <a:effectLst>
                  <a:outerShdw blurRad="38100" dist="38100" dir="2700000" algn="tl">
                    <a:srgbClr val="000000">
                      <a:alpha val="43137"/>
                    </a:srgbClr>
                  </a:outerShdw>
                </a:effectLst>
              </a:rPr>
              <a:t>Dr. Ola </a:t>
            </a:r>
            <a:r>
              <a:rPr lang="en-US" sz="4300" dirty="0" err="1" smtClean="0">
                <a:solidFill>
                  <a:srgbClr val="FF0000"/>
                </a:solidFill>
                <a:effectLst>
                  <a:outerShdw blurRad="38100" dist="38100" dir="2700000" algn="tl">
                    <a:srgbClr val="000000">
                      <a:alpha val="43137"/>
                    </a:srgbClr>
                  </a:outerShdw>
                </a:effectLst>
              </a:rPr>
              <a:t>Mawlana</a:t>
            </a:r>
            <a:endParaRPr lang="en-US" sz="4300"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0" y="5876144"/>
            <a:ext cx="12193057" cy="841321"/>
          </a:xfrm>
          <a:prstGeom prst="rect">
            <a:avLst/>
          </a:prstGeom>
        </p:spPr>
      </p:pic>
    </p:spTree>
    <p:extLst>
      <p:ext uri="{BB962C8B-B14F-4D97-AF65-F5344CB8AC3E}">
        <p14:creationId xmlns:p14="http://schemas.microsoft.com/office/powerpoint/2010/main" val="94252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txBox="1">
            <a:spLocks/>
          </p:cNvSpPr>
          <p:nvPr/>
        </p:nvSpPr>
        <p:spPr>
          <a:xfrm>
            <a:off x="838200" y="983674"/>
            <a:ext cx="4842164" cy="5193289"/>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a:buClr>
                <a:srgbClr val="D16349"/>
              </a:buClr>
              <a:buNone/>
              <a:defRPr/>
            </a:pPr>
            <a:r>
              <a:rPr kumimoji="0" lang="en-US" sz="2800" b="0"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rPr>
              <a:t>- Lead = view</a:t>
            </a:r>
          </a:p>
          <a:p>
            <a:pPr marL="0" marR="0" lvl="0" indent="0" algn="just" defTabSz="914400" rtl="0" eaLnBrk="1" fontAlgn="auto" latinLnBrk="0" hangingPunct="1">
              <a:lnSpc>
                <a:spcPct val="100000"/>
              </a:lnSpc>
              <a:spcBef>
                <a:spcPct val="20000"/>
              </a:spcBef>
              <a:spcAft>
                <a:spcPts val="0"/>
              </a:spcAft>
              <a:buClr>
                <a:srgbClr val="D16349"/>
              </a:buClr>
              <a:buSzPct val="85000"/>
              <a:buNone/>
              <a:tabLst/>
              <a:defRPr/>
            </a:pPr>
            <a:r>
              <a:rPr kumimoji="0" lang="en-US" sz="2800" b="0"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rPr>
              <a:t>- 12 views of the heart:</a:t>
            </a:r>
          </a:p>
          <a:p>
            <a:pPr lvl="1" algn="just">
              <a:buClr>
                <a:srgbClr val="002060"/>
              </a:buClr>
              <a:buFont typeface="Arial" panose="020B0604020202020204" pitchFamily="34" charset="0"/>
              <a:buChar char="•"/>
              <a:defRPr/>
            </a:pPr>
            <a:r>
              <a:rPr kumimoji="0" lang="en-US" sz="2800" b="1"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rPr>
              <a:t>From the frontal plane:</a:t>
            </a:r>
          </a:p>
          <a:p>
            <a:pPr marL="594360" marR="0" lvl="2" indent="0" algn="just" defTabSz="914400" rtl="0" eaLnBrk="1" fontAlgn="auto" latinLnBrk="0" hangingPunct="1">
              <a:lnSpc>
                <a:spcPct val="100000"/>
              </a:lnSpc>
              <a:spcBef>
                <a:spcPct val="20000"/>
              </a:spcBef>
              <a:spcAft>
                <a:spcPts val="0"/>
              </a:spcAft>
              <a:buClr>
                <a:srgbClr val="8CADAE"/>
              </a:buClr>
              <a:buSzPct val="75000"/>
              <a:buNone/>
              <a:tabLst/>
              <a:defRPr/>
            </a:pPr>
            <a:r>
              <a:rPr kumimoji="0" lang="en-US" sz="2800" b="0"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rPr>
              <a:t>- Limb leads.</a:t>
            </a:r>
          </a:p>
          <a:p>
            <a:pPr marL="594360" marR="0" lvl="2" indent="0" algn="just" defTabSz="914400" rtl="0" eaLnBrk="1" fontAlgn="auto" latinLnBrk="0" hangingPunct="1">
              <a:lnSpc>
                <a:spcPct val="100000"/>
              </a:lnSpc>
              <a:spcBef>
                <a:spcPct val="20000"/>
              </a:spcBef>
              <a:spcAft>
                <a:spcPts val="0"/>
              </a:spcAft>
              <a:buClr>
                <a:srgbClr val="8CADAE"/>
              </a:buClr>
              <a:buSzPct val="75000"/>
              <a:buNone/>
              <a:tabLst/>
              <a:defRPr/>
            </a:pPr>
            <a:r>
              <a:rPr kumimoji="0" lang="en-US" sz="2800" b="0"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rPr>
              <a:t>- Augmented limb leads.</a:t>
            </a:r>
          </a:p>
          <a:p>
            <a:pPr marR="0" lvl="2" algn="just" defTabSz="914400" rtl="0" eaLnBrk="1" fontAlgn="auto" latinLnBrk="0" hangingPunct="1">
              <a:lnSpc>
                <a:spcPct val="100000"/>
              </a:lnSpc>
              <a:spcBef>
                <a:spcPct val="20000"/>
              </a:spcBef>
              <a:spcAft>
                <a:spcPts val="0"/>
              </a:spcAft>
              <a:buClr>
                <a:srgbClr val="8CADAE"/>
              </a:buClr>
              <a:buSzPct val="75000"/>
              <a:buFontTx/>
              <a:buChar char="-"/>
              <a:tabLst/>
              <a:defRPr/>
            </a:pPr>
            <a:endParaRPr kumimoji="0" lang="en-US" sz="2800" b="0"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endParaRPr>
          </a:p>
          <a:p>
            <a:pPr lvl="1" algn="just">
              <a:buClr>
                <a:srgbClr val="002060"/>
              </a:buClr>
              <a:buFont typeface="Arial" panose="020B0604020202020204" pitchFamily="34" charset="0"/>
              <a:buChar char="•"/>
              <a:defRPr/>
            </a:pPr>
            <a:r>
              <a:rPr kumimoji="0" lang="en-US" sz="2800" b="1"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rPr>
              <a:t>From the horizontal plane:</a:t>
            </a:r>
          </a:p>
          <a:p>
            <a:pPr marL="594360" marR="0" lvl="2" indent="0" algn="just" defTabSz="914400" rtl="0" eaLnBrk="1" fontAlgn="auto" latinLnBrk="0" hangingPunct="1">
              <a:lnSpc>
                <a:spcPct val="100000"/>
              </a:lnSpc>
              <a:spcBef>
                <a:spcPct val="20000"/>
              </a:spcBef>
              <a:spcAft>
                <a:spcPts val="0"/>
              </a:spcAft>
              <a:buClr>
                <a:srgbClr val="8CADAE"/>
              </a:buClr>
              <a:buSzPct val="75000"/>
              <a:buNone/>
              <a:tabLst/>
              <a:defRPr/>
            </a:pPr>
            <a:r>
              <a:rPr kumimoji="0" lang="en-US" sz="2800" b="0" i="0" u="none" strike="noStrike" kern="1200" cap="none" spc="0" normalizeH="0" baseline="0" noProof="0" dirty="0" smtClean="0">
                <a:ln>
                  <a:noFill/>
                </a:ln>
                <a:solidFill>
                  <a:srgbClr val="002060"/>
                </a:solidFill>
                <a:effectLst/>
                <a:uLnTx/>
                <a:uFillTx/>
                <a:latin typeface="Cambria Math" panose="02040503050406030204" pitchFamily="18" charset="0"/>
                <a:ea typeface="Cambria Math" panose="02040503050406030204" pitchFamily="18" charset="0"/>
              </a:rPr>
              <a:t>- Chest leads.</a:t>
            </a:r>
            <a:endParaRPr kumimoji="0" lang="en-US" sz="2800" b="0" i="0" u="none" strike="noStrike" kern="1200" cap="none" spc="0" normalizeH="0" baseline="0" noProof="0" dirty="0">
              <a:ln>
                <a:noFill/>
              </a:ln>
              <a:solidFill>
                <a:srgbClr val="002060"/>
              </a:solidFill>
              <a:effectLst/>
              <a:uLnTx/>
              <a:uFillTx/>
              <a:latin typeface="Cambria Math" panose="02040503050406030204" pitchFamily="18" charset="0"/>
              <a:ea typeface="Cambria Math" panose="02040503050406030204" pitchFamily="18" charset="0"/>
            </a:endParaRPr>
          </a:p>
        </p:txBody>
      </p:sp>
      <p:pic>
        <p:nvPicPr>
          <p:cNvPr id="5" name="Content Placeholder 6" descr="Vertical-Horizontal.gif"/>
          <p:cNvPicPr>
            <a:picLocks noChangeAspect="1"/>
          </p:cNvPicPr>
          <p:nvPr/>
        </p:nvPicPr>
        <p:blipFill rotWithShape="1">
          <a:blip r:embed="rId2" cstate="print"/>
          <a:srcRect b="11579"/>
          <a:stretch/>
        </p:blipFill>
        <p:spPr>
          <a:xfrm>
            <a:off x="6518564" y="554180"/>
            <a:ext cx="4682837" cy="5193291"/>
          </a:xfrm>
          <a:prstGeom prst="rect">
            <a:avLst/>
          </a:prstGeom>
        </p:spPr>
      </p:pic>
      <p:pic>
        <p:nvPicPr>
          <p:cNvPr id="2" name="Picture 1"/>
          <p:cNvPicPr>
            <a:picLocks noChangeAspect="1"/>
          </p:cNvPicPr>
          <p:nvPr/>
        </p:nvPicPr>
        <p:blipFill>
          <a:blip r:embed="rId3"/>
          <a:stretch>
            <a:fillRect/>
          </a:stretch>
        </p:blipFill>
        <p:spPr>
          <a:xfrm>
            <a:off x="0" y="5903939"/>
            <a:ext cx="12193057" cy="841321"/>
          </a:xfrm>
          <a:prstGeom prst="rect">
            <a:avLst/>
          </a:prstGeom>
        </p:spPr>
      </p:pic>
    </p:spTree>
    <p:extLst>
      <p:ext uri="{BB962C8B-B14F-4D97-AF65-F5344CB8AC3E}">
        <p14:creationId xmlns:p14="http://schemas.microsoft.com/office/powerpoint/2010/main" val="277173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7672576"/>
              </p:ext>
            </p:extLst>
          </p:nvPr>
        </p:nvGraphicFramePr>
        <p:xfrm>
          <a:off x="838200" y="1135007"/>
          <a:ext cx="10515600" cy="3688080"/>
        </p:xfrm>
        <a:graphic>
          <a:graphicData uri="http://schemas.openxmlformats.org/drawingml/2006/table">
            <a:tbl>
              <a:tblPr firstRow="1" bandRow="1">
                <a:tableStyleId>{5C22544A-7EE6-4342-B048-85BDC9FD1C3A}</a:tableStyleId>
              </a:tblPr>
              <a:tblGrid>
                <a:gridCol w="3505200"/>
                <a:gridCol w="3505200"/>
                <a:gridCol w="3505200"/>
              </a:tblGrid>
              <a:tr h="820017">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Types of leads </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Limb</a:t>
                      </a:r>
                      <a:r>
                        <a:rPr lang="en-US" sz="2800" baseline="0" dirty="0" smtClean="0">
                          <a:solidFill>
                            <a:srgbClr val="002060"/>
                          </a:solidFill>
                          <a:latin typeface="Cambria Math" panose="02040503050406030204" pitchFamily="18" charset="0"/>
                          <a:ea typeface="Cambria Math" panose="02040503050406030204" pitchFamily="18" charset="0"/>
                        </a:rPr>
                        <a:t> Leads</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Chest Leads</a:t>
                      </a:r>
                    </a:p>
                    <a:p>
                      <a:pPr algn="ctr"/>
                      <a:endParaRPr lang="en-US" sz="2800" dirty="0">
                        <a:solidFill>
                          <a:srgbClr val="002060"/>
                        </a:solidFill>
                        <a:latin typeface="Cambria Math" panose="02040503050406030204" pitchFamily="18" charset="0"/>
                        <a:ea typeface="Cambria Math" panose="02040503050406030204" pitchFamily="18" charset="0"/>
                      </a:endParaRPr>
                    </a:p>
                  </a:txBody>
                  <a:tcPr/>
                </a:tc>
              </a:tr>
              <a:tr h="1171453">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Bipolar</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I, II, III</a:t>
                      </a:r>
                    </a:p>
                    <a:p>
                      <a:pPr algn="ctr"/>
                      <a:r>
                        <a:rPr lang="en-US" sz="2800" dirty="0" smtClean="0">
                          <a:solidFill>
                            <a:srgbClr val="002060"/>
                          </a:solidFill>
                          <a:latin typeface="Cambria Math" panose="02040503050406030204" pitchFamily="18" charset="0"/>
                          <a:ea typeface="Cambria Math" panose="02040503050406030204" pitchFamily="18" charset="0"/>
                        </a:rPr>
                        <a:t>Standard limb leads</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endParaRPr lang="en-US" sz="2800" dirty="0" smtClean="0">
                        <a:solidFill>
                          <a:srgbClr val="002060"/>
                        </a:solidFill>
                        <a:latin typeface="Cambria Math" panose="02040503050406030204" pitchFamily="18" charset="0"/>
                        <a:ea typeface="Cambria Math" panose="02040503050406030204" pitchFamily="18" charset="0"/>
                      </a:endParaRPr>
                    </a:p>
                    <a:p>
                      <a:pPr algn="ctr"/>
                      <a:endParaRPr lang="en-US" sz="2800" dirty="0" smtClean="0">
                        <a:solidFill>
                          <a:srgbClr val="002060"/>
                        </a:solidFill>
                        <a:latin typeface="Cambria Math" panose="02040503050406030204" pitchFamily="18" charset="0"/>
                        <a:ea typeface="Cambria Math" panose="02040503050406030204" pitchFamily="18" charset="0"/>
                      </a:endParaRPr>
                    </a:p>
                    <a:p>
                      <a:pPr algn="ctr"/>
                      <a:endParaRPr lang="en-US" sz="2800" dirty="0">
                        <a:solidFill>
                          <a:srgbClr val="002060"/>
                        </a:solidFill>
                        <a:latin typeface="Cambria Math" panose="02040503050406030204" pitchFamily="18" charset="0"/>
                        <a:ea typeface="Cambria Math" panose="02040503050406030204" pitchFamily="18" charset="0"/>
                      </a:endParaRPr>
                    </a:p>
                  </a:txBody>
                  <a:tcPr/>
                </a:tc>
              </a:tr>
              <a:tr h="1171453">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Unipolar</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err="1" smtClean="0">
                          <a:solidFill>
                            <a:srgbClr val="002060"/>
                          </a:solidFill>
                          <a:latin typeface="Cambria Math" panose="02040503050406030204" pitchFamily="18" charset="0"/>
                          <a:ea typeface="Cambria Math" panose="02040503050406030204" pitchFamily="18" charset="0"/>
                        </a:rPr>
                        <a:t>aVR</a:t>
                      </a:r>
                      <a:r>
                        <a:rPr lang="en-US" sz="2800" dirty="0" smtClean="0">
                          <a:solidFill>
                            <a:srgbClr val="002060"/>
                          </a:solidFill>
                          <a:latin typeface="Cambria Math" panose="02040503050406030204" pitchFamily="18" charset="0"/>
                          <a:ea typeface="Cambria Math" panose="02040503050406030204" pitchFamily="18" charset="0"/>
                        </a:rPr>
                        <a:t>, </a:t>
                      </a:r>
                      <a:r>
                        <a:rPr lang="en-US" sz="2800" dirty="0" err="1" smtClean="0">
                          <a:solidFill>
                            <a:srgbClr val="002060"/>
                          </a:solidFill>
                          <a:latin typeface="Cambria Math" panose="02040503050406030204" pitchFamily="18" charset="0"/>
                          <a:ea typeface="Cambria Math" panose="02040503050406030204" pitchFamily="18" charset="0"/>
                        </a:rPr>
                        <a:t>aVL</a:t>
                      </a:r>
                      <a:r>
                        <a:rPr lang="en-US" sz="2800" dirty="0" smtClean="0">
                          <a:solidFill>
                            <a:srgbClr val="002060"/>
                          </a:solidFill>
                          <a:latin typeface="Cambria Math" panose="02040503050406030204" pitchFamily="18" charset="0"/>
                          <a:ea typeface="Cambria Math" panose="02040503050406030204" pitchFamily="18" charset="0"/>
                        </a:rPr>
                        <a:t>, </a:t>
                      </a:r>
                      <a:r>
                        <a:rPr lang="en-US" sz="2800" dirty="0" err="1" smtClean="0">
                          <a:solidFill>
                            <a:srgbClr val="002060"/>
                          </a:solidFill>
                          <a:latin typeface="Cambria Math" panose="02040503050406030204" pitchFamily="18" charset="0"/>
                          <a:ea typeface="Cambria Math" panose="02040503050406030204" pitchFamily="18" charset="0"/>
                        </a:rPr>
                        <a:t>aVF</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V1- V6</a:t>
                      </a:r>
                    </a:p>
                    <a:p>
                      <a:pPr algn="ctr"/>
                      <a:endParaRPr lang="en-US" sz="2800" dirty="0" smtClean="0">
                        <a:solidFill>
                          <a:srgbClr val="002060"/>
                        </a:solidFill>
                        <a:latin typeface="Cambria Math" panose="02040503050406030204" pitchFamily="18" charset="0"/>
                        <a:ea typeface="Cambria Math" panose="02040503050406030204" pitchFamily="18" charset="0"/>
                      </a:endParaRPr>
                    </a:p>
                    <a:p>
                      <a:pPr algn="ctr"/>
                      <a:endParaRPr lang="en-US" sz="2800" dirty="0">
                        <a:solidFill>
                          <a:srgbClr val="002060"/>
                        </a:solidFill>
                        <a:latin typeface="Cambria Math" panose="02040503050406030204" pitchFamily="18" charset="0"/>
                        <a:ea typeface="Cambria Math" panose="02040503050406030204" pitchFamily="18" charset="0"/>
                      </a:endParaRPr>
                    </a:p>
                  </a:txBody>
                  <a:tcPr/>
                </a:tc>
              </a:tr>
            </a:tbl>
          </a:graphicData>
        </a:graphic>
      </p:graphicFrame>
      <p:pic>
        <p:nvPicPr>
          <p:cNvPr id="2" name="Picture 1"/>
          <p:cNvPicPr>
            <a:picLocks noChangeAspect="1"/>
          </p:cNvPicPr>
          <p:nvPr/>
        </p:nvPicPr>
        <p:blipFill>
          <a:blip r:embed="rId2"/>
          <a:stretch>
            <a:fillRect/>
          </a:stretch>
        </p:blipFill>
        <p:spPr>
          <a:xfrm>
            <a:off x="0" y="5876230"/>
            <a:ext cx="12193057" cy="841321"/>
          </a:xfrm>
          <a:prstGeom prst="rect">
            <a:avLst/>
          </a:prstGeom>
        </p:spPr>
      </p:pic>
    </p:spTree>
    <p:extLst>
      <p:ext uri="{BB962C8B-B14F-4D97-AF65-F5344CB8AC3E}">
        <p14:creationId xmlns:p14="http://schemas.microsoft.com/office/powerpoint/2010/main" val="807820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lstStyle/>
          <a:p>
            <a:pPr algn="ctr"/>
            <a:r>
              <a:rPr lang="en-US" sz="4000" b="1" dirty="0">
                <a:solidFill>
                  <a:srgbClr val="002060"/>
                </a:solidFill>
                <a:latin typeface="Cambria Math" panose="02040503050406030204" pitchFamily="18" charset="0"/>
                <a:ea typeface="Cambria Math" panose="02040503050406030204" pitchFamily="18" charset="0"/>
              </a:rPr>
              <a:t>Einthoven's triangle</a:t>
            </a:r>
            <a:endParaRPr lang="en-US"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9163" y="1413164"/>
            <a:ext cx="4793673" cy="4543857"/>
          </a:xfrm>
        </p:spPr>
      </p:pic>
      <p:pic>
        <p:nvPicPr>
          <p:cNvPr id="5" name="Picture 4"/>
          <p:cNvPicPr>
            <a:picLocks noChangeAspect="1"/>
          </p:cNvPicPr>
          <p:nvPr/>
        </p:nvPicPr>
        <p:blipFill>
          <a:blip r:embed="rId3"/>
          <a:stretch>
            <a:fillRect/>
          </a:stretch>
        </p:blipFill>
        <p:spPr>
          <a:xfrm>
            <a:off x="165726" y="5957021"/>
            <a:ext cx="12193057" cy="841321"/>
          </a:xfrm>
          <a:prstGeom prst="rect">
            <a:avLst/>
          </a:prstGeom>
        </p:spPr>
      </p:pic>
    </p:spTree>
    <p:extLst>
      <p:ext uri="{BB962C8B-B14F-4D97-AF65-F5344CB8AC3E}">
        <p14:creationId xmlns:p14="http://schemas.microsoft.com/office/powerpoint/2010/main" val="346811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7664"/>
          </a:xfrm>
        </p:spPr>
        <p:txBody>
          <a:bodyPr>
            <a:normAutofit/>
          </a:bodyPr>
          <a:lstStyle/>
          <a:p>
            <a:pPr algn="ctr"/>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Chest Leads</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7429" y="1292789"/>
            <a:ext cx="7045377" cy="4721901"/>
          </a:xfrm>
        </p:spPr>
      </p:pic>
      <p:pic>
        <p:nvPicPr>
          <p:cNvPr id="3" name="Picture 2"/>
          <p:cNvPicPr>
            <a:picLocks noChangeAspect="1"/>
          </p:cNvPicPr>
          <p:nvPr/>
        </p:nvPicPr>
        <p:blipFill>
          <a:blip r:embed="rId3"/>
          <a:stretch>
            <a:fillRect/>
          </a:stretch>
        </p:blipFill>
        <p:spPr>
          <a:xfrm>
            <a:off x="0" y="6014690"/>
            <a:ext cx="12193057" cy="841321"/>
          </a:xfrm>
          <a:prstGeom prst="rect">
            <a:avLst/>
          </a:prstGeom>
        </p:spPr>
      </p:pic>
    </p:spTree>
    <p:extLst>
      <p:ext uri="{BB962C8B-B14F-4D97-AF65-F5344CB8AC3E}">
        <p14:creationId xmlns:p14="http://schemas.microsoft.com/office/powerpoint/2010/main" val="339285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893"/>
          </a:xfrm>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Chest Leads</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838200" y="1427018"/>
            <a:ext cx="10515600" cy="4749945"/>
          </a:xfrm>
        </p:spPr>
        <p:txBody>
          <a:bodyPr>
            <a:normAutofit/>
          </a:bodyPr>
          <a:lstStyle/>
          <a:p>
            <a:pPr marL="0" lvl="0" indent="0" algn="just">
              <a:spcBef>
                <a:spcPts val="600"/>
              </a:spcBef>
              <a:spcAft>
                <a:spcPts val="600"/>
              </a:spcAft>
              <a:buNone/>
            </a:pPr>
            <a:r>
              <a:rPr lang="en-US" sz="3000" b="1" dirty="0" smtClean="0">
                <a:solidFill>
                  <a:srgbClr val="002060"/>
                </a:solidFill>
                <a:effectLst/>
                <a:latin typeface="Cambria Math" panose="02040503050406030204" pitchFamily="18" charset="0"/>
                <a:ea typeface="Cambria Math" panose="02040503050406030204" pitchFamily="18" charset="0"/>
              </a:rPr>
              <a:t>V1</a:t>
            </a:r>
            <a:r>
              <a:rPr lang="en-US" sz="3000" dirty="0" smtClean="0">
                <a:solidFill>
                  <a:srgbClr val="002060"/>
                </a:solidFill>
                <a:effectLst/>
                <a:latin typeface="Cambria Math" panose="02040503050406030204" pitchFamily="18" charset="0"/>
                <a:ea typeface="Cambria Math" panose="02040503050406030204" pitchFamily="18" charset="0"/>
              </a:rPr>
              <a:t> - placed in the 4</a:t>
            </a:r>
            <a:r>
              <a:rPr lang="en-US" sz="3000" baseline="30000" dirty="0" smtClean="0">
                <a:solidFill>
                  <a:srgbClr val="002060"/>
                </a:solidFill>
                <a:effectLst/>
                <a:latin typeface="Cambria Math" panose="02040503050406030204" pitchFamily="18" charset="0"/>
                <a:ea typeface="Cambria Math" panose="02040503050406030204" pitchFamily="18" charset="0"/>
              </a:rPr>
              <a:t>th</a:t>
            </a:r>
            <a:r>
              <a:rPr lang="en-US" sz="3000" dirty="0" smtClean="0">
                <a:solidFill>
                  <a:srgbClr val="002060"/>
                </a:solidFill>
                <a:effectLst/>
                <a:latin typeface="Cambria Math" panose="02040503050406030204" pitchFamily="18" charset="0"/>
                <a:ea typeface="Cambria Math" panose="02040503050406030204" pitchFamily="18" charset="0"/>
              </a:rPr>
              <a:t> intercostal space, right of the sternum</a:t>
            </a:r>
          </a:p>
          <a:p>
            <a:pPr marL="0" marR="0" lvl="0" indent="0" algn="just">
              <a:spcBef>
                <a:spcPts val="600"/>
              </a:spcBef>
              <a:spcAft>
                <a:spcPts val="600"/>
              </a:spcAft>
              <a:buNone/>
            </a:pPr>
            <a:r>
              <a:rPr lang="en-US" sz="3000" b="1" dirty="0" smtClean="0">
                <a:solidFill>
                  <a:srgbClr val="002060"/>
                </a:solidFill>
                <a:effectLst/>
                <a:latin typeface="Cambria Math" panose="02040503050406030204" pitchFamily="18" charset="0"/>
                <a:ea typeface="Cambria Math" panose="02040503050406030204" pitchFamily="18" charset="0"/>
              </a:rPr>
              <a:t>V2</a:t>
            </a:r>
            <a:r>
              <a:rPr lang="en-US" sz="3000" dirty="0" smtClean="0">
                <a:solidFill>
                  <a:srgbClr val="002060"/>
                </a:solidFill>
                <a:effectLst/>
                <a:latin typeface="Cambria Math" panose="02040503050406030204" pitchFamily="18" charset="0"/>
                <a:ea typeface="Cambria Math" panose="02040503050406030204" pitchFamily="18" charset="0"/>
              </a:rPr>
              <a:t> - placed in the 4</a:t>
            </a:r>
            <a:r>
              <a:rPr lang="en-US" sz="3000" baseline="30000" dirty="0" smtClean="0">
                <a:solidFill>
                  <a:srgbClr val="002060"/>
                </a:solidFill>
                <a:effectLst/>
                <a:latin typeface="Cambria Math" panose="02040503050406030204" pitchFamily="18" charset="0"/>
                <a:ea typeface="Cambria Math" panose="02040503050406030204" pitchFamily="18" charset="0"/>
              </a:rPr>
              <a:t>th</a:t>
            </a:r>
            <a:r>
              <a:rPr lang="en-US" sz="3000" dirty="0" smtClean="0">
                <a:solidFill>
                  <a:srgbClr val="002060"/>
                </a:solidFill>
                <a:effectLst/>
                <a:latin typeface="Cambria Math" panose="02040503050406030204" pitchFamily="18" charset="0"/>
                <a:ea typeface="Cambria Math" panose="02040503050406030204" pitchFamily="18" charset="0"/>
              </a:rPr>
              <a:t>  intercostal space, left of the sternum</a:t>
            </a:r>
          </a:p>
          <a:p>
            <a:pPr marL="0" marR="0" lvl="0" indent="0" algn="just">
              <a:spcBef>
                <a:spcPts val="600"/>
              </a:spcBef>
              <a:spcAft>
                <a:spcPts val="600"/>
              </a:spcAft>
              <a:buNone/>
            </a:pPr>
            <a:r>
              <a:rPr lang="en-US" sz="3000" b="1" dirty="0" smtClean="0">
                <a:solidFill>
                  <a:srgbClr val="002060"/>
                </a:solidFill>
                <a:effectLst/>
                <a:latin typeface="Cambria Math" panose="02040503050406030204" pitchFamily="18" charset="0"/>
                <a:ea typeface="Cambria Math" panose="02040503050406030204" pitchFamily="18" charset="0"/>
              </a:rPr>
              <a:t>V3 </a:t>
            </a:r>
            <a:r>
              <a:rPr lang="en-US" sz="3000" dirty="0" smtClean="0">
                <a:solidFill>
                  <a:srgbClr val="002060"/>
                </a:solidFill>
                <a:effectLst/>
                <a:latin typeface="Cambria Math" panose="02040503050406030204" pitchFamily="18" charset="0"/>
                <a:ea typeface="Cambria Math" panose="02040503050406030204" pitchFamily="18" charset="0"/>
              </a:rPr>
              <a:t>- placed between V2 and V4</a:t>
            </a:r>
          </a:p>
          <a:p>
            <a:pPr marL="0" marR="0" lvl="0" indent="0" algn="just">
              <a:spcBef>
                <a:spcPts val="600"/>
              </a:spcBef>
              <a:spcAft>
                <a:spcPts val="600"/>
              </a:spcAft>
              <a:buNone/>
            </a:pPr>
            <a:r>
              <a:rPr lang="en-US" sz="3000" b="1" dirty="0" smtClean="0">
                <a:solidFill>
                  <a:srgbClr val="002060"/>
                </a:solidFill>
                <a:effectLst/>
                <a:latin typeface="Cambria Math" panose="02040503050406030204" pitchFamily="18" charset="0"/>
                <a:ea typeface="Cambria Math" panose="02040503050406030204" pitchFamily="18" charset="0"/>
              </a:rPr>
              <a:t>V4</a:t>
            </a:r>
            <a:r>
              <a:rPr lang="en-US" sz="3000" dirty="0" smtClean="0">
                <a:solidFill>
                  <a:srgbClr val="002060"/>
                </a:solidFill>
                <a:effectLst/>
                <a:latin typeface="Cambria Math" panose="02040503050406030204" pitchFamily="18" charset="0"/>
                <a:ea typeface="Cambria Math" panose="02040503050406030204" pitchFamily="18" charset="0"/>
              </a:rPr>
              <a:t> - placed in the 5</a:t>
            </a:r>
            <a:r>
              <a:rPr lang="en-US" sz="3000" baseline="30000" dirty="0" smtClean="0">
                <a:solidFill>
                  <a:srgbClr val="002060"/>
                </a:solidFill>
                <a:effectLst/>
                <a:latin typeface="Cambria Math" panose="02040503050406030204" pitchFamily="18" charset="0"/>
                <a:ea typeface="Cambria Math" panose="02040503050406030204" pitchFamily="18" charset="0"/>
              </a:rPr>
              <a:t>th</a:t>
            </a:r>
            <a:r>
              <a:rPr lang="en-US" sz="3000" dirty="0" smtClean="0">
                <a:solidFill>
                  <a:srgbClr val="002060"/>
                </a:solidFill>
                <a:effectLst/>
                <a:latin typeface="Cambria Math" panose="02040503050406030204" pitchFamily="18" charset="0"/>
                <a:ea typeface="Cambria Math" panose="02040503050406030204" pitchFamily="18" charset="0"/>
              </a:rPr>
              <a:t>  intercostal space and the mid-</a:t>
            </a:r>
            <a:r>
              <a:rPr lang="en-US" sz="3000" dirty="0" err="1" smtClean="0">
                <a:solidFill>
                  <a:srgbClr val="002060"/>
                </a:solidFill>
                <a:effectLst/>
                <a:latin typeface="Cambria Math" panose="02040503050406030204" pitchFamily="18" charset="0"/>
                <a:ea typeface="Cambria Math" panose="02040503050406030204" pitchFamily="18" charset="0"/>
              </a:rPr>
              <a:t>clavicular</a:t>
            </a:r>
            <a:r>
              <a:rPr lang="en-US" sz="3000" dirty="0" smtClean="0">
                <a:solidFill>
                  <a:srgbClr val="002060"/>
                </a:solidFill>
                <a:effectLst/>
                <a:latin typeface="Cambria Math" panose="02040503050406030204" pitchFamily="18" charset="0"/>
                <a:ea typeface="Cambria Math" panose="02040503050406030204" pitchFamily="18" charset="0"/>
              </a:rPr>
              <a:t>            </a:t>
            </a:r>
          </a:p>
          <a:p>
            <a:pPr marL="0" marR="0" lvl="0" indent="0" algn="just">
              <a:spcBef>
                <a:spcPts val="600"/>
              </a:spcBef>
              <a:spcAft>
                <a:spcPts val="600"/>
              </a:spcAft>
              <a:buNone/>
            </a:pPr>
            <a:r>
              <a:rPr lang="en-US" sz="3000" dirty="0">
                <a:solidFill>
                  <a:srgbClr val="002060"/>
                </a:solidFill>
                <a:latin typeface="Cambria Math" panose="02040503050406030204" pitchFamily="18" charset="0"/>
                <a:ea typeface="Cambria Math" panose="02040503050406030204" pitchFamily="18" charset="0"/>
              </a:rPr>
              <a:t> </a:t>
            </a:r>
            <a:r>
              <a:rPr lang="en-US" sz="3000" dirty="0" smtClean="0">
                <a:solidFill>
                  <a:srgbClr val="002060"/>
                </a:solidFill>
                <a:latin typeface="Cambria Math" panose="02040503050406030204" pitchFamily="18" charset="0"/>
                <a:ea typeface="Cambria Math" panose="02040503050406030204" pitchFamily="18" charset="0"/>
              </a:rPr>
              <a:t>        </a:t>
            </a:r>
            <a:r>
              <a:rPr lang="en-US" sz="3000" dirty="0" smtClean="0">
                <a:solidFill>
                  <a:srgbClr val="002060"/>
                </a:solidFill>
                <a:effectLst/>
                <a:latin typeface="Cambria Math" panose="02040503050406030204" pitchFamily="18" charset="0"/>
                <a:ea typeface="Cambria Math" panose="02040503050406030204" pitchFamily="18" charset="0"/>
              </a:rPr>
              <a:t>line. </a:t>
            </a:r>
          </a:p>
          <a:p>
            <a:pPr marL="0" marR="0" lvl="0" indent="0" algn="just">
              <a:spcBef>
                <a:spcPts val="600"/>
              </a:spcBef>
              <a:spcAft>
                <a:spcPts val="600"/>
              </a:spcAft>
              <a:buNone/>
            </a:pPr>
            <a:r>
              <a:rPr lang="en-US" sz="3000" b="1" dirty="0" smtClean="0">
                <a:solidFill>
                  <a:srgbClr val="002060"/>
                </a:solidFill>
                <a:effectLst/>
                <a:latin typeface="Cambria Math" panose="02040503050406030204" pitchFamily="18" charset="0"/>
                <a:ea typeface="Cambria Math" panose="02040503050406030204" pitchFamily="18" charset="0"/>
              </a:rPr>
              <a:t>V5</a:t>
            </a:r>
            <a:r>
              <a:rPr lang="en-US" sz="3000" dirty="0" smtClean="0">
                <a:solidFill>
                  <a:srgbClr val="002060"/>
                </a:solidFill>
                <a:effectLst/>
                <a:latin typeface="Cambria Math" panose="02040503050406030204" pitchFamily="18" charset="0"/>
                <a:ea typeface="Cambria Math" panose="02040503050406030204" pitchFamily="18" charset="0"/>
              </a:rPr>
              <a:t> - placed in the anterior axillary line horizontal to V4.</a:t>
            </a:r>
          </a:p>
          <a:p>
            <a:pPr marL="0" marR="0" lvl="0" indent="0" algn="just">
              <a:spcBef>
                <a:spcPts val="600"/>
              </a:spcBef>
              <a:spcAft>
                <a:spcPts val="1800"/>
              </a:spcAft>
              <a:buNone/>
            </a:pPr>
            <a:r>
              <a:rPr lang="en-US" sz="3000" b="1" dirty="0" smtClean="0">
                <a:solidFill>
                  <a:srgbClr val="002060"/>
                </a:solidFill>
                <a:effectLst/>
                <a:latin typeface="Cambria Math" panose="02040503050406030204" pitchFamily="18" charset="0"/>
                <a:ea typeface="Cambria Math" panose="02040503050406030204" pitchFamily="18" charset="0"/>
              </a:rPr>
              <a:t>V6</a:t>
            </a:r>
            <a:r>
              <a:rPr lang="en-US" sz="3000" dirty="0" smtClean="0">
                <a:solidFill>
                  <a:srgbClr val="002060"/>
                </a:solidFill>
                <a:effectLst/>
                <a:latin typeface="Cambria Math" panose="02040503050406030204" pitchFamily="18" charset="0"/>
                <a:ea typeface="Cambria Math" panose="02040503050406030204" pitchFamily="18" charset="0"/>
              </a:rPr>
              <a:t> - placed in the mid-axillary line horizontal to V5.</a:t>
            </a:r>
          </a:p>
          <a:p>
            <a:pPr marL="0" indent="0">
              <a:buNone/>
            </a:pPr>
            <a:endParaRPr lang="en-US" dirty="0"/>
          </a:p>
        </p:txBody>
      </p:sp>
      <p:pic>
        <p:nvPicPr>
          <p:cNvPr id="4" name="Picture 3"/>
          <p:cNvPicPr>
            <a:picLocks noChangeAspect="1"/>
          </p:cNvPicPr>
          <p:nvPr/>
        </p:nvPicPr>
        <p:blipFill>
          <a:blip r:embed="rId2"/>
          <a:stretch>
            <a:fillRect/>
          </a:stretch>
        </p:blipFill>
        <p:spPr>
          <a:xfrm>
            <a:off x="-529" y="5903939"/>
            <a:ext cx="12193057" cy="841321"/>
          </a:xfrm>
          <a:prstGeom prst="rect">
            <a:avLst/>
          </a:prstGeom>
        </p:spPr>
      </p:pic>
    </p:spTree>
    <p:extLst>
      <p:ext uri="{BB962C8B-B14F-4D97-AF65-F5344CB8AC3E}">
        <p14:creationId xmlns:p14="http://schemas.microsoft.com/office/powerpoint/2010/main" val="1734662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Procedure</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838200" y="1545465"/>
            <a:ext cx="10515600" cy="4631498"/>
          </a:xfrm>
        </p:spPr>
        <p:txBody>
          <a:bodyPr>
            <a:normAutofit fontScale="62500" lnSpcReduction="20000"/>
          </a:bodyPr>
          <a:lstStyle/>
          <a:p>
            <a:pPr marL="342900" lvl="0" indent="-342900" algn="just">
              <a:lnSpc>
                <a:spcPct val="120000"/>
              </a:lnSpc>
              <a:buFont typeface="+mj-lt"/>
              <a:buAutoNum type="arabicPeriod"/>
            </a:pPr>
            <a:r>
              <a:rPr lang="en-US" sz="3500" dirty="0">
                <a:solidFill>
                  <a:srgbClr val="002060"/>
                </a:solidFill>
                <a:latin typeface="Cambria Math" panose="02040503050406030204" pitchFamily="18" charset="0"/>
                <a:ea typeface="Cambria Math" panose="02040503050406030204" pitchFamily="18" charset="0"/>
                <a:cs typeface="Arial"/>
              </a:rPr>
              <a:t>Ask a student volunteer to lie on their back on the examination bed with arms by their side.</a:t>
            </a:r>
          </a:p>
          <a:p>
            <a:pPr marL="342900" lvl="0" indent="-342900" algn="just">
              <a:lnSpc>
                <a:spcPct val="120000"/>
              </a:lnSpc>
              <a:spcAft>
                <a:spcPts val="0"/>
              </a:spcAft>
              <a:buFont typeface="+mj-lt"/>
              <a:buAutoNum type="arabicPeriod"/>
            </a:pPr>
            <a:r>
              <a:rPr lang="en-US" sz="3500" dirty="0">
                <a:solidFill>
                  <a:srgbClr val="002060"/>
                </a:solidFill>
                <a:latin typeface="Cambria Math" panose="02040503050406030204" pitchFamily="18" charset="0"/>
                <a:ea typeface="Cambria Math" panose="02040503050406030204" pitchFamily="18" charset="0"/>
                <a:cs typeface="Arial"/>
              </a:rPr>
              <a:t>Expose the volunteer appropriately (exposing chest and ankles).</a:t>
            </a:r>
          </a:p>
          <a:p>
            <a:pPr marL="342900" lvl="0" indent="-342900" algn="just">
              <a:lnSpc>
                <a:spcPct val="120000"/>
              </a:lnSpc>
              <a:spcAft>
                <a:spcPts val="0"/>
              </a:spcAft>
              <a:buFont typeface="+mj-lt"/>
              <a:buAutoNum type="arabicPeriod"/>
            </a:pPr>
            <a:r>
              <a:rPr lang="en-US" sz="3500" dirty="0">
                <a:solidFill>
                  <a:srgbClr val="002060"/>
                </a:solidFill>
                <a:latin typeface="Cambria Math" panose="02040503050406030204" pitchFamily="18" charset="0"/>
                <a:ea typeface="Cambria Math" panose="02040503050406030204" pitchFamily="18" charset="0"/>
                <a:cs typeface="Arial"/>
              </a:rPr>
              <a:t>Make sure that the skin over the precordium is dry, hairless and oil-free to ensure that electrodes stick nicely on the skin. If not, the skin can be cleaned with an alcohol swab and dried using gauze.</a:t>
            </a:r>
          </a:p>
          <a:p>
            <a:pPr marL="342900" lvl="0" indent="-342900" algn="just">
              <a:lnSpc>
                <a:spcPct val="120000"/>
              </a:lnSpc>
              <a:spcAft>
                <a:spcPts val="1000"/>
              </a:spcAft>
              <a:buFont typeface="+mj-lt"/>
              <a:buAutoNum type="arabicPeriod"/>
            </a:pPr>
            <a:r>
              <a:rPr lang="en-US" sz="3500" dirty="0" smtClean="0">
                <a:solidFill>
                  <a:srgbClr val="002060"/>
                </a:solidFill>
                <a:latin typeface="Cambria Math" panose="02040503050406030204" pitchFamily="18" charset="0"/>
                <a:ea typeface="Cambria Math" panose="02040503050406030204" pitchFamily="18" charset="0"/>
                <a:cs typeface="Arial"/>
              </a:rPr>
              <a:t>Place </a:t>
            </a:r>
            <a:r>
              <a:rPr lang="en-US" sz="3500" dirty="0">
                <a:solidFill>
                  <a:srgbClr val="002060"/>
                </a:solidFill>
                <a:latin typeface="Cambria Math" panose="02040503050406030204" pitchFamily="18" charset="0"/>
                <a:ea typeface="Cambria Math" panose="02040503050406030204" pitchFamily="18" charset="0"/>
                <a:cs typeface="Arial"/>
              </a:rPr>
              <a:t>10 electrodes on the skin surface, </a:t>
            </a:r>
            <a:r>
              <a:rPr lang="en-US" sz="3500" dirty="0" smtClean="0">
                <a:solidFill>
                  <a:srgbClr val="002060"/>
                </a:solidFill>
                <a:latin typeface="Cambria Math" panose="02040503050406030204" pitchFamily="18" charset="0"/>
                <a:ea typeface="Cambria Math" panose="02040503050406030204" pitchFamily="18" charset="0"/>
                <a:cs typeface="Arial"/>
              </a:rPr>
              <a:t>and </a:t>
            </a:r>
            <a:r>
              <a:rPr lang="en-US" sz="3500" dirty="0">
                <a:solidFill>
                  <a:srgbClr val="002060"/>
                </a:solidFill>
                <a:latin typeface="Cambria Math" panose="02040503050406030204" pitchFamily="18" charset="0"/>
                <a:ea typeface="Cambria Math" panose="02040503050406030204" pitchFamily="18" charset="0"/>
                <a:cs typeface="Arial"/>
              </a:rPr>
              <a:t>connect them correctly with the wires of the machine. When placing the electrodes avoid pressing hard on the center of the electrode to avoid gel from spilling to the edge reducing conductivity.</a:t>
            </a:r>
          </a:p>
          <a:p>
            <a:pPr marL="342900" lvl="0" indent="-342900" algn="just">
              <a:lnSpc>
                <a:spcPct val="120000"/>
              </a:lnSpc>
              <a:spcAft>
                <a:spcPts val="1000"/>
              </a:spcAft>
              <a:buFont typeface="+mj-lt"/>
              <a:buAutoNum type="arabicPeriod"/>
            </a:pPr>
            <a:r>
              <a:rPr lang="en-US" sz="3500" dirty="0">
                <a:solidFill>
                  <a:srgbClr val="002060"/>
                </a:solidFill>
                <a:latin typeface="Cambria Math" panose="02040503050406030204" pitchFamily="18" charset="0"/>
                <a:ea typeface="Cambria Math" panose="02040503050406030204" pitchFamily="18" charset="0"/>
                <a:cs typeface="Arial"/>
              </a:rPr>
              <a:t>Ask the subject to relax and start recording the ECG.</a:t>
            </a:r>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9" r="766"/>
          <a:stretch/>
        </p:blipFill>
        <p:spPr bwMode="auto">
          <a:xfrm>
            <a:off x="103030" y="5962985"/>
            <a:ext cx="11960181"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2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ECG trace</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0" indent="0" algn="just">
              <a:lnSpc>
                <a:spcPct val="100000"/>
              </a:lnSpc>
              <a:spcAft>
                <a:spcPts val="1000"/>
              </a:spcAft>
              <a:buNone/>
            </a:pPr>
            <a:r>
              <a:rPr lang="en-US" dirty="0">
                <a:solidFill>
                  <a:srgbClr val="002060"/>
                </a:solidFill>
                <a:latin typeface="Cambria Math" panose="02040503050406030204" pitchFamily="18" charset="0"/>
                <a:ea typeface="Cambria Math" panose="02040503050406030204" pitchFamily="18" charset="0"/>
                <a:cs typeface="Arial"/>
              </a:rPr>
              <a:t>An ECG trace </a:t>
            </a:r>
            <a:r>
              <a:rPr lang="en-US" dirty="0" smtClean="0">
                <a:solidFill>
                  <a:srgbClr val="002060"/>
                </a:solidFill>
                <a:latin typeface="Cambria Math" panose="02040503050406030204" pitchFamily="18" charset="0"/>
                <a:ea typeface="Cambria Math" panose="02040503050406030204" pitchFamily="18" charset="0"/>
                <a:cs typeface="Arial"/>
              </a:rPr>
              <a:t>will </a:t>
            </a:r>
            <a:r>
              <a:rPr lang="en-US" dirty="0">
                <a:solidFill>
                  <a:srgbClr val="002060"/>
                </a:solidFill>
                <a:latin typeface="Cambria Math" panose="02040503050406030204" pitchFamily="18" charset="0"/>
                <a:ea typeface="Cambria Math" panose="02040503050406030204" pitchFamily="18" charset="0"/>
                <a:cs typeface="Arial"/>
              </a:rPr>
              <a:t>be recorded. Analyze the trace for the following parameters:</a:t>
            </a:r>
          </a:p>
          <a:p>
            <a:pPr marL="342900" lvl="0" indent="-342900" algn="just">
              <a:lnSpc>
                <a:spcPct val="100000"/>
              </a:lnSpc>
              <a:buFont typeface="Symbol"/>
              <a:buChar char=""/>
            </a:pPr>
            <a:r>
              <a:rPr lang="en-US" dirty="0" smtClean="0">
                <a:solidFill>
                  <a:srgbClr val="002060"/>
                </a:solidFill>
                <a:latin typeface="Cambria Math" panose="02040503050406030204" pitchFamily="18" charset="0"/>
                <a:ea typeface="Cambria Math" panose="02040503050406030204" pitchFamily="18" charset="0"/>
                <a:cs typeface="Arial"/>
              </a:rPr>
              <a:t>Calculate </a:t>
            </a:r>
            <a:r>
              <a:rPr lang="en-US" dirty="0">
                <a:solidFill>
                  <a:srgbClr val="002060"/>
                </a:solidFill>
                <a:latin typeface="Cambria Math" panose="02040503050406030204" pitchFamily="18" charset="0"/>
                <a:ea typeface="Cambria Math" panose="02040503050406030204" pitchFamily="18" charset="0"/>
                <a:cs typeface="Arial"/>
              </a:rPr>
              <a:t>the heart rate of the subject.</a:t>
            </a:r>
          </a:p>
          <a:p>
            <a:pPr marL="342900" lvl="0" indent="-342900" algn="just">
              <a:lnSpc>
                <a:spcPct val="100000"/>
              </a:lnSpc>
              <a:spcAft>
                <a:spcPts val="0"/>
              </a:spcAft>
              <a:buFont typeface="Symbol"/>
              <a:buChar char=""/>
            </a:pPr>
            <a:r>
              <a:rPr lang="en-US" dirty="0">
                <a:solidFill>
                  <a:srgbClr val="002060"/>
                </a:solidFill>
                <a:latin typeface="Cambria Math" panose="02040503050406030204" pitchFamily="18" charset="0"/>
                <a:ea typeface="Cambria Math" panose="02040503050406030204" pitchFamily="18" charset="0"/>
                <a:cs typeface="Arial"/>
              </a:rPr>
              <a:t>Comment on the rhythm of the heart.</a:t>
            </a:r>
          </a:p>
          <a:p>
            <a:pPr marL="342900" lvl="0" indent="-342900" algn="just">
              <a:lnSpc>
                <a:spcPct val="100000"/>
              </a:lnSpc>
              <a:spcAft>
                <a:spcPts val="0"/>
              </a:spcAft>
              <a:buFont typeface="Symbol"/>
              <a:buChar char=""/>
            </a:pPr>
            <a:r>
              <a:rPr lang="en-US" dirty="0">
                <a:solidFill>
                  <a:srgbClr val="002060"/>
                </a:solidFill>
                <a:latin typeface="Cambria Math" panose="02040503050406030204" pitchFamily="18" charset="0"/>
                <a:ea typeface="Cambria Math" panose="02040503050406030204" pitchFamily="18" charset="0"/>
                <a:cs typeface="Arial"/>
              </a:rPr>
              <a:t>Name the waves and intervals and calculate their duration.</a:t>
            </a:r>
          </a:p>
          <a:p>
            <a:pPr marL="342900" lvl="0" indent="-342900" algn="just">
              <a:lnSpc>
                <a:spcPct val="100000"/>
              </a:lnSpc>
              <a:spcAft>
                <a:spcPts val="1000"/>
              </a:spcAft>
              <a:buFont typeface="Symbol"/>
              <a:buChar char=""/>
            </a:pPr>
            <a:r>
              <a:rPr lang="en-US" dirty="0">
                <a:solidFill>
                  <a:srgbClr val="002060"/>
                </a:solidFill>
                <a:latin typeface="Cambria Math" panose="02040503050406030204" pitchFamily="18" charset="0"/>
                <a:ea typeface="Cambria Math" panose="02040503050406030204" pitchFamily="18" charset="0"/>
                <a:cs typeface="Arial"/>
              </a:rPr>
              <a:t>Calculate the cardiac axis.</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18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Content Placeholder 3" descr="12-lead ECG.jpg"/>
          <p:cNvPicPr>
            <a:picLocks noChangeAspect="1"/>
          </p:cNvPicPr>
          <p:nvPr/>
        </p:nvPicPr>
        <p:blipFill>
          <a:blip r:embed="rId2" cstate="print"/>
          <a:stretch>
            <a:fillRect/>
          </a:stretch>
        </p:blipFill>
        <p:spPr>
          <a:xfrm>
            <a:off x="838199" y="783465"/>
            <a:ext cx="10515599" cy="511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0"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22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980"/>
            <a:ext cx="10515600" cy="890631"/>
          </a:xfrm>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ECG Paper calibration</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838200" y="1269611"/>
            <a:ext cx="10515600" cy="4784825"/>
          </a:xfrm>
        </p:spPr>
        <p:txBody>
          <a:bodyPr/>
          <a:lstStyle/>
          <a:p>
            <a:pPr marL="0" indent="0">
              <a:buNone/>
            </a:pPr>
            <a:r>
              <a:rPr lang="en-US" dirty="0" smtClean="0">
                <a:solidFill>
                  <a:srgbClr val="002060"/>
                </a:solidFill>
                <a:latin typeface="Cambria Math" panose="02040503050406030204" pitchFamily="18" charset="0"/>
                <a:ea typeface="Cambria Math" panose="02040503050406030204" pitchFamily="18" charset="0"/>
              </a:rPr>
              <a:t>Calibration of 25 mm/sec</a:t>
            </a:r>
            <a:endParaRPr lang="en-US" dirty="0">
              <a:solidFill>
                <a:srgbClr val="002060"/>
              </a:solidFill>
              <a:latin typeface="Cambria Math" panose="02040503050406030204" pitchFamily="18" charset="0"/>
              <a:ea typeface="Cambria Math" panose="02040503050406030204" pitchFamily="18" charset="0"/>
            </a:endParaRPr>
          </a:p>
        </p:txBody>
      </p:sp>
      <p:pic>
        <p:nvPicPr>
          <p:cNvPr id="5" name="Picture 4" descr="ECGs 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834" y="1747549"/>
            <a:ext cx="909144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1057" y="5938549"/>
            <a:ext cx="12193057" cy="841321"/>
          </a:xfrm>
          <a:prstGeom prst="rect">
            <a:avLst/>
          </a:prstGeom>
        </p:spPr>
      </p:pic>
    </p:spTree>
    <p:extLst>
      <p:ext uri="{BB962C8B-B14F-4D97-AF65-F5344CB8AC3E}">
        <p14:creationId xmlns:p14="http://schemas.microsoft.com/office/powerpoint/2010/main" val="1409303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262095"/>
            <a:ext cx="10515600" cy="755336"/>
          </a:xfrm>
        </p:spPr>
        <p:txBody>
          <a:bodyPr>
            <a:normAutofit/>
          </a:bodyPr>
          <a:lstStyle/>
          <a:p>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ECG paper calibration</a:t>
            </a:r>
            <a:endPar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9762" y="893967"/>
            <a:ext cx="4883319" cy="373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9549" y="4694409"/>
            <a:ext cx="10496282" cy="1077218"/>
          </a:xfrm>
          <a:prstGeom prst="rect">
            <a:avLst/>
          </a:prstGeom>
        </p:spPr>
        <p:txBody>
          <a:bodyPr wrap="square">
            <a:spAutoFit/>
          </a:bodyPr>
          <a:lstStyle/>
          <a:p>
            <a:pPr marR="1028700" algn="just">
              <a:spcAft>
                <a:spcPts val="1000"/>
              </a:spcAft>
            </a:pPr>
            <a:r>
              <a:rPr lang="en-US" sz="1600" dirty="0" smtClean="0">
                <a:solidFill>
                  <a:srgbClr val="002060"/>
                </a:solidFill>
                <a:latin typeface="Cambria Math" panose="02040503050406030204" pitchFamily="18" charset="0"/>
                <a:ea typeface="Cambria Math" panose="02040503050406030204" pitchFamily="18" charset="0"/>
                <a:cs typeface="Arial"/>
              </a:rPr>
              <a:t>The </a:t>
            </a:r>
            <a:r>
              <a:rPr lang="en-US" sz="1600" dirty="0">
                <a:solidFill>
                  <a:srgbClr val="002060"/>
                </a:solidFill>
                <a:latin typeface="Cambria Math" panose="02040503050406030204" pitchFamily="18" charset="0"/>
                <a:ea typeface="Cambria Math" panose="02040503050406030204" pitchFamily="18" charset="0"/>
                <a:cs typeface="Arial"/>
              </a:rPr>
              <a:t>ECG is recorded on graph paper divided into large and small squares (boxes). Each small box is 1mm in length. Five small boxes make one large box. The horizontal axis denotes time (seconds) while the vertical axis denotes voltage (mv). The paper runs at a standard speed of 25mm/sec. This means that horizontally each small box=0.04 seconds while the large box=0.2 seconds. Vertically, 10mm=1mv.</a:t>
            </a:r>
            <a:endParaRPr lang="en-US" sz="1600" b="1" dirty="0">
              <a:solidFill>
                <a:srgbClr val="002060"/>
              </a:solidFill>
              <a:effectLst/>
              <a:latin typeface="Cambria Math" panose="02040503050406030204" pitchFamily="18" charset="0"/>
              <a:ea typeface="Cambria Math" panose="02040503050406030204" pitchFamily="18" charset="0"/>
              <a:cs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9" y="5997262"/>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31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7000"/>
              </a:lnSpc>
              <a:spcBef>
                <a:spcPts val="1200"/>
              </a:spcBef>
              <a:spcAft>
                <a:spcPts val="0"/>
              </a:spcAft>
            </a:pPr>
            <a:r>
              <a:rPr lang="en-US" b="1" dirty="0" smtClean="0">
                <a:effectLst/>
                <a:latin typeface="Cambria Math" panose="02040503050406030204" pitchFamily="18" charset="0"/>
                <a:ea typeface="Cambria Math" panose="02040503050406030204" pitchFamily="18" charset="0"/>
                <a:cs typeface="Tahoma" panose="020B0604030504040204" pitchFamily="34" charset="0"/>
              </a:rPr>
              <a:t/>
            </a:r>
            <a:br>
              <a:rPr lang="en-US" b="1" dirty="0" smtClean="0">
                <a:effectLst/>
                <a:latin typeface="Cambria Math" panose="02040503050406030204" pitchFamily="18" charset="0"/>
                <a:ea typeface="Cambria Math" panose="02040503050406030204" pitchFamily="18" charset="0"/>
                <a:cs typeface="Tahoma" panose="020B0604030504040204" pitchFamily="34" charset="0"/>
              </a:rPr>
            </a:br>
            <a:r>
              <a:rPr lang="en-US" b="1" dirty="0">
                <a:latin typeface="Cambria Math" panose="02040503050406030204" pitchFamily="18" charset="0"/>
                <a:ea typeface="Cambria Math" panose="02040503050406030204" pitchFamily="18" charset="0"/>
                <a:cs typeface="Tahoma" panose="020B0604030504040204" pitchFamily="34" charset="0"/>
              </a:rPr>
              <a:t/>
            </a:r>
            <a:br>
              <a:rPr lang="en-US" b="1" dirty="0">
                <a:latin typeface="Cambria Math" panose="02040503050406030204" pitchFamily="18" charset="0"/>
                <a:ea typeface="Cambria Math" panose="02040503050406030204" pitchFamily="18" charset="0"/>
                <a:cs typeface="Tahoma" panose="020B0604030504040204" pitchFamily="34" charset="0"/>
              </a:rPr>
            </a:br>
            <a:r>
              <a:rPr lang="en-US"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ahoma" panose="020B0604030504040204" pitchFamily="34" charset="0"/>
              </a:rPr>
              <a:t>Objectives</a:t>
            </a:r>
            <a:r>
              <a:rPr lang="en-US" sz="4000" dirty="0" smtClean="0">
                <a:effectLst/>
                <a:latin typeface="Times New Roman" panose="02020603050405020304" pitchFamily="18" charset="0"/>
                <a:ea typeface="Times New Roman" panose="02020603050405020304" pitchFamily="18" charset="0"/>
              </a:rPr>
              <a:t/>
            </a:r>
            <a:br>
              <a:rPr lang="en-US" sz="4000" dirty="0" smtClean="0">
                <a:effectLst/>
                <a:latin typeface="Times New Roman" panose="02020603050405020304" pitchFamily="18" charset="0"/>
                <a:ea typeface="Times New Roman" panose="02020603050405020304" pitchFamily="18" charset="0"/>
              </a:rPr>
            </a:br>
            <a:r>
              <a:rPr lang="en-US" sz="4000" dirty="0" smtClean="0">
                <a:effectLst/>
                <a:latin typeface="Times New Roman" panose="02020603050405020304" pitchFamily="18" charset="0"/>
                <a:ea typeface="Times New Roman" panose="02020603050405020304" pitchFamily="18" charset="0"/>
              </a:rPr>
              <a:t/>
            </a:r>
            <a:br>
              <a:rPr lang="en-US" sz="4000" dirty="0" smtClean="0">
                <a:effectLst/>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indent="0" algn="just">
              <a:buNone/>
            </a:pPr>
            <a:r>
              <a:rPr lang="en-US" sz="32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To understand and record normal electrocardiogram</a:t>
            </a:r>
            <a:endParaRPr lang="en-US" sz="3200" dirty="0">
              <a:solidFill>
                <a:srgbClr val="002060"/>
              </a:solidFill>
              <a:latin typeface="Cambria Math" panose="02040503050406030204" pitchFamily="18" charset="0"/>
              <a:ea typeface="Cambria Math" panose="02040503050406030204" pitchFamily="18" charset="0"/>
            </a:endParaRPr>
          </a:p>
        </p:txBody>
      </p:sp>
      <p:pic>
        <p:nvPicPr>
          <p:cNvPr id="4" name="Picture 3"/>
          <p:cNvPicPr/>
          <p:nvPr/>
        </p:nvPicPr>
        <p:blipFill rotWithShape="1">
          <a:blip r:embed="rId2" cstate="print">
            <a:duotone>
              <a:srgbClr val="3494BA">
                <a:shade val="45000"/>
                <a:satMod val="135000"/>
              </a:srgbClr>
              <a:prstClr val="white"/>
            </a:duotone>
            <a:extLst>
              <a:ext uri="{28A0092B-C50C-407E-A947-70E740481C1C}">
                <a14:useLocalDpi xmlns:a14="http://schemas.microsoft.com/office/drawing/2010/main" val="0"/>
              </a:ext>
            </a:extLst>
          </a:blip>
          <a:srcRect b="74932"/>
          <a:stretch/>
        </p:blipFill>
        <p:spPr bwMode="auto">
          <a:xfrm>
            <a:off x="0" y="6018530"/>
            <a:ext cx="12191999" cy="8394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2212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ECG Waves</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838200" y="1579418"/>
            <a:ext cx="5715000" cy="3620575"/>
          </a:xfrm>
        </p:spPr>
        <p:txBody>
          <a:bodyPr/>
          <a:lstStyle/>
          <a:p>
            <a:pPr marL="0" indent="0">
              <a:buNone/>
            </a:pPr>
            <a:endParaRPr lang="en-US" dirty="0">
              <a:solidFill>
                <a:srgbClr val="002060"/>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2"/>
          <a:stretch>
            <a:fillRect/>
          </a:stretch>
        </p:blipFill>
        <p:spPr>
          <a:xfrm>
            <a:off x="0" y="6016679"/>
            <a:ext cx="12193057" cy="841321"/>
          </a:xfrm>
          <a:prstGeom prst="rect">
            <a:avLst/>
          </a:prstGeom>
        </p:spPr>
      </p:pic>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542392"/>
            <a:ext cx="5181600" cy="3836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47269506"/>
              </p:ext>
            </p:extLst>
          </p:nvPr>
        </p:nvGraphicFramePr>
        <p:xfrm>
          <a:off x="914400" y="1618593"/>
          <a:ext cx="5472953" cy="3779520"/>
        </p:xfrm>
        <a:graphic>
          <a:graphicData uri="http://schemas.openxmlformats.org/drawingml/2006/table">
            <a:tbl>
              <a:tblPr firstRow="1" firstCol="1" bandRow="1"/>
              <a:tblGrid>
                <a:gridCol w="1979580"/>
                <a:gridCol w="3493373"/>
              </a:tblGrid>
              <a:tr h="716280">
                <a:tc>
                  <a:txBody>
                    <a:bodyPr/>
                    <a:lstStyle/>
                    <a:p>
                      <a:pPr algn="just">
                        <a:lnSpc>
                          <a:spcPct val="150000"/>
                        </a:lnSpc>
                        <a:spcAft>
                          <a:spcPts val="0"/>
                        </a:spcAft>
                      </a:pPr>
                      <a:r>
                        <a:rPr lang="en-US" sz="2000" b="1" dirty="0">
                          <a:solidFill>
                            <a:srgbClr val="FF0000"/>
                          </a:solidFill>
                          <a:effectLst/>
                          <a:latin typeface="Cambria Math" panose="02040503050406030204" pitchFamily="18" charset="0"/>
                          <a:ea typeface="Cambria Math" panose="02040503050406030204" pitchFamily="18" charset="0"/>
                          <a:cs typeface="Arial"/>
                        </a:rPr>
                        <a:t>ECG wave</a:t>
                      </a:r>
                      <a:endParaRPr lang="en-US" sz="2000" dirty="0">
                        <a:solidFill>
                          <a:srgbClr val="FF0000"/>
                        </a:solidFill>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50000"/>
                        </a:lnSpc>
                        <a:spcAft>
                          <a:spcPts val="0"/>
                        </a:spcAft>
                      </a:pPr>
                      <a:r>
                        <a:rPr lang="en-US" sz="2000" b="1" dirty="0">
                          <a:solidFill>
                            <a:srgbClr val="FF0000"/>
                          </a:solidFill>
                          <a:effectLst/>
                          <a:latin typeface="Cambria Math" panose="02040503050406030204" pitchFamily="18" charset="0"/>
                          <a:ea typeface="Cambria Math" panose="02040503050406030204" pitchFamily="18" charset="0"/>
                          <a:cs typeface="Arial"/>
                        </a:rPr>
                        <a:t>Physiologic phenomenon</a:t>
                      </a:r>
                      <a:endParaRPr lang="en-US" sz="2000" dirty="0">
                        <a:solidFill>
                          <a:srgbClr val="FF0000"/>
                        </a:solidFill>
                        <a:effectLst/>
                        <a:latin typeface="Cambria Math" panose="02040503050406030204" pitchFamily="18" charset="0"/>
                        <a:ea typeface="Cambria Math" panose="020405030504060302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16280">
                <a:tc>
                  <a:txBody>
                    <a:bodyPr/>
                    <a:lstStyle/>
                    <a:p>
                      <a:pPr algn="just">
                        <a:lnSpc>
                          <a:spcPct val="150000"/>
                        </a:lnSpc>
                        <a:spcAft>
                          <a:spcPts val="0"/>
                        </a:spcAft>
                      </a:pPr>
                      <a:r>
                        <a:rPr lang="en-US" sz="2000" dirty="0">
                          <a:solidFill>
                            <a:srgbClr val="002060"/>
                          </a:solidFill>
                          <a:effectLst/>
                          <a:latin typeface="Cambria Math" panose="02040503050406030204" pitchFamily="18" charset="0"/>
                          <a:ea typeface="Cambria Math" panose="02040503050406030204" pitchFamily="18" charset="0"/>
                          <a:cs typeface="Arial"/>
                        </a:rPr>
                        <a:t>P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a:solidFill>
                            <a:srgbClr val="002060"/>
                          </a:solidFill>
                          <a:effectLst/>
                          <a:latin typeface="Cambria Math" panose="02040503050406030204" pitchFamily="18" charset="0"/>
                          <a:ea typeface="Cambria Math" panose="02040503050406030204" pitchFamily="18" charset="0"/>
                          <a:cs typeface="Arial"/>
                        </a:rPr>
                        <a:t>Atrial depolarization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algn="just">
                        <a:lnSpc>
                          <a:spcPct val="150000"/>
                        </a:lnSpc>
                        <a:spcAft>
                          <a:spcPts val="0"/>
                        </a:spcAft>
                      </a:pPr>
                      <a:r>
                        <a:rPr lang="en-US" sz="2000">
                          <a:solidFill>
                            <a:srgbClr val="002060"/>
                          </a:solidFill>
                          <a:effectLst/>
                          <a:latin typeface="Cambria Math" panose="02040503050406030204" pitchFamily="18" charset="0"/>
                          <a:ea typeface="Cambria Math" panose="02040503050406030204" pitchFamily="18" charset="0"/>
                          <a:cs typeface="Arial"/>
                        </a:rPr>
                        <a:t>QRS complex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solidFill>
                            <a:srgbClr val="002060"/>
                          </a:solidFill>
                          <a:effectLst/>
                          <a:latin typeface="Cambria Math" panose="02040503050406030204" pitchFamily="18" charset="0"/>
                          <a:ea typeface="Cambria Math" panose="02040503050406030204" pitchFamily="18" charset="0"/>
                          <a:cs typeface="Arial"/>
                        </a:rPr>
                        <a:t>Ventricular depolarization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algn="just">
                        <a:lnSpc>
                          <a:spcPct val="150000"/>
                        </a:lnSpc>
                        <a:spcAft>
                          <a:spcPts val="0"/>
                        </a:spcAft>
                      </a:pPr>
                      <a:r>
                        <a:rPr lang="en-US" sz="2000">
                          <a:solidFill>
                            <a:srgbClr val="002060"/>
                          </a:solidFill>
                          <a:effectLst/>
                          <a:latin typeface="Cambria Math" panose="02040503050406030204" pitchFamily="18" charset="0"/>
                          <a:ea typeface="Cambria Math" panose="02040503050406030204" pitchFamily="18" charset="0"/>
                          <a:cs typeface="Arial"/>
                        </a:rPr>
                        <a:t>T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solidFill>
                            <a:srgbClr val="002060"/>
                          </a:solidFill>
                          <a:effectLst/>
                          <a:latin typeface="Cambria Math" panose="02040503050406030204" pitchFamily="18" charset="0"/>
                          <a:ea typeface="Cambria Math" panose="02040503050406030204" pitchFamily="18" charset="0"/>
                          <a:cs typeface="Arial"/>
                        </a:rPr>
                        <a:t>Ventricular repolarization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80">
                <a:tc>
                  <a:txBody>
                    <a:bodyPr/>
                    <a:lstStyle/>
                    <a:p>
                      <a:pPr algn="just">
                        <a:lnSpc>
                          <a:spcPct val="150000"/>
                        </a:lnSpc>
                        <a:spcAft>
                          <a:spcPts val="0"/>
                        </a:spcAft>
                      </a:pPr>
                      <a:r>
                        <a:rPr lang="en-US" sz="2000">
                          <a:solidFill>
                            <a:srgbClr val="002060"/>
                          </a:solidFill>
                          <a:effectLst/>
                          <a:latin typeface="Cambria Math" panose="02040503050406030204" pitchFamily="18" charset="0"/>
                          <a:ea typeface="Cambria Math" panose="02040503050406030204" pitchFamily="18" charset="0"/>
                          <a:cs typeface="Arial"/>
                        </a:rPr>
                        <a:t>U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000" dirty="0" smtClean="0">
                          <a:solidFill>
                            <a:srgbClr val="002060"/>
                          </a:solidFill>
                          <a:effectLst/>
                          <a:latin typeface="Cambria Math" panose="02040503050406030204" pitchFamily="18" charset="0"/>
                          <a:ea typeface="Cambria Math" panose="02040503050406030204" pitchFamily="18" charset="0"/>
                          <a:cs typeface="Arial"/>
                        </a:rPr>
                        <a:t>Papillary</a:t>
                      </a:r>
                      <a:r>
                        <a:rPr lang="en-US" sz="2000" baseline="0" dirty="0" smtClean="0">
                          <a:solidFill>
                            <a:srgbClr val="002060"/>
                          </a:solidFill>
                          <a:effectLst/>
                          <a:latin typeface="Cambria Math" panose="02040503050406030204" pitchFamily="18" charset="0"/>
                          <a:ea typeface="Cambria Math" panose="02040503050406030204" pitchFamily="18" charset="0"/>
                          <a:cs typeface="Arial"/>
                        </a:rPr>
                        <a:t> </a:t>
                      </a:r>
                      <a:r>
                        <a:rPr lang="en-US" sz="2000" dirty="0" smtClean="0">
                          <a:solidFill>
                            <a:srgbClr val="002060"/>
                          </a:solidFill>
                          <a:effectLst/>
                          <a:latin typeface="Cambria Math" panose="02040503050406030204" pitchFamily="18" charset="0"/>
                          <a:ea typeface="Cambria Math" panose="02040503050406030204" pitchFamily="18" charset="0"/>
                          <a:cs typeface="Arial"/>
                        </a:rPr>
                        <a:t>muscle </a:t>
                      </a:r>
                      <a:r>
                        <a:rPr lang="en-US" sz="2000" dirty="0">
                          <a:solidFill>
                            <a:srgbClr val="002060"/>
                          </a:solidFill>
                          <a:effectLst/>
                          <a:latin typeface="Cambria Math" panose="02040503050406030204" pitchFamily="18" charset="0"/>
                          <a:ea typeface="Cambria Math" panose="02040503050406030204" pitchFamily="18" charset="0"/>
                          <a:cs typeface="Arial"/>
                        </a:rPr>
                        <a:t>repolarization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3946525" y="3316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8739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ECG waves and intervals</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0" y="6016679"/>
            <a:ext cx="12193057" cy="84132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490951" y="1638552"/>
            <a:ext cx="7336219" cy="3448456"/>
          </a:xfrm>
          <a:prstGeom prst="rect">
            <a:avLst/>
          </a:prstGeom>
          <a:noFill/>
          <a:ln>
            <a:solidFill>
              <a:sysClr val="windowText" lastClr="000000"/>
            </a:solidFill>
          </a:ln>
        </p:spPr>
      </p:pic>
    </p:spTree>
    <p:extLst>
      <p:ext uri="{BB962C8B-B14F-4D97-AF65-F5344CB8AC3E}">
        <p14:creationId xmlns:p14="http://schemas.microsoft.com/office/powerpoint/2010/main" val="244240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howmed.net/wp-content/uploads/2010/09/ecg.bmp">
            <a:hlinkClick r:id="rId2"/>
          </p:cNvPr>
          <p:cNvPicPr>
            <a:picLocks noGrp="1"/>
          </p:cNvPicPr>
          <p:nvPr>
            <p:ph idx="1"/>
          </p:nvPr>
        </p:nvPicPr>
        <p:blipFill rotWithShape="1">
          <a:blip r:embed="rId3">
            <a:grayscl/>
          </a:blip>
          <a:srcRect b="18986"/>
          <a:stretch/>
        </p:blipFill>
        <p:spPr bwMode="auto">
          <a:xfrm>
            <a:off x="1261445" y="431080"/>
            <a:ext cx="9758597" cy="454270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18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1134887"/>
              </p:ext>
            </p:extLst>
          </p:nvPr>
        </p:nvGraphicFramePr>
        <p:xfrm>
          <a:off x="986344" y="638215"/>
          <a:ext cx="9806151" cy="5294896"/>
        </p:xfrm>
        <a:graphic>
          <a:graphicData uri="http://schemas.openxmlformats.org/drawingml/2006/table">
            <a:tbl>
              <a:tblPr firstRow="1" firstCol="1" bandRow="1"/>
              <a:tblGrid>
                <a:gridCol w="1500677"/>
                <a:gridCol w="2458006"/>
                <a:gridCol w="2923734"/>
                <a:gridCol w="2923734"/>
              </a:tblGrid>
              <a:tr h="635948">
                <a:tc>
                  <a:txBody>
                    <a:bodyPr/>
                    <a:lstStyle/>
                    <a:p>
                      <a:pPr algn="ctr">
                        <a:lnSpc>
                          <a:spcPct val="100000"/>
                        </a:lnSpc>
                        <a:spcBef>
                          <a:spcPts val="180"/>
                        </a:spcBef>
                        <a:spcAft>
                          <a:spcPts val="0"/>
                        </a:spcAft>
                      </a:pPr>
                      <a:endParaRPr lang="en-US" sz="1600" b="1" dirty="0" smtClean="0">
                        <a:solidFill>
                          <a:srgbClr val="FF0000"/>
                        </a:solidFill>
                        <a:effectLst/>
                        <a:latin typeface="Cambria Math" panose="02040503050406030204" pitchFamily="18" charset="0"/>
                        <a:ea typeface="Cambria Math" panose="02040503050406030204" pitchFamily="18" charset="0"/>
                      </a:endParaRPr>
                    </a:p>
                    <a:p>
                      <a:pPr algn="ctr">
                        <a:lnSpc>
                          <a:spcPct val="100000"/>
                        </a:lnSpc>
                        <a:spcBef>
                          <a:spcPts val="180"/>
                        </a:spcBef>
                        <a:spcAft>
                          <a:spcPts val="0"/>
                        </a:spcAft>
                      </a:pPr>
                      <a:r>
                        <a:rPr lang="en-US" sz="1600" b="1" dirty="0" smtClean="0">
                          <a:solidFill>
                            <a:srgbClr val="FF0000"/>
                          </a:solidFill>
                          <a:effectLst/>
                          <a:latin typeface="Cambria Math" panose="02040503050406030204" pitchFamily="18" charset="0"/>
                          <a:ea typeface="Cambria Math" panose="02040503050406030204" pitchFamily="18" charset="0"/>
                        </a:rPr>
                        <a:t>Interval</a:t>
                      </a:r>
                      <a:endParaRPr lang="en-US" sz="1600" dirty="0">
                        <a:solidFill>
                          <a:srgbClr val="FF000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180"/>
                        </a:spcBef>
                        <a:spcAft>
                          <a:spcPts val="0"/>
                        </a:spcAft>
                      </a:pPr>
                      <a:endParaRPr lang="en-US" sz="1600" b="1" dirty="0" smtClean="0">
                        <a:solidFill>
                          <a:srgbClr val="FF0000"/>
                        </a:solidFill>
                        <a:effectLst/>
                        <a:latin typeface="Cambria Math" panose="02040503050406030204" pitchFamily="18" charset="0"/>
                        <a:ea typeface="Cambria Math" panose="02040503050406030204" pitchFamily="18" charset="0"/>
                      </a:endParaRPr>
                    </a:p>
                    <a:p>
                      <a:pPr algn="ctr">
                        <a:lnSpc>
                          <a:spcPct val="115000"/>
                        </a:lnSpc>
                        <a:spcBef>
                          <a:spcPts val="180"/>
                        </a:spcBef>
                        <a:spcAft>
                          <a:spcPts val="0"/>
                        </a:spcAft>
                      </a:pPr>
                      <a:r>
                        <a:rPr lang="en-US" sz="1600" b="1" dirty="0" smtClean="0">
                          <a:solidFill>
                            <a:srgbClr val="FF0000"/>
                          </a:solidFill>
                          <a:effectLst/>
                          <a:latin typeface="Cambria Math" panose="02040503050406030204" pitchFamily="18" charset="0"/>
                          <a:ea typeface="Cambria Math" panose="02040503050406030204" pitchFamily="18" charset="0"/>
                        </a:rPr>
                        <a:t>Measurement</a:t>
                      </a:r>
                      <a:endParaRPr lang="en-US" sz="1600" dirty="0">
                        <a:solidFill>
                          <a:srgbClr val="FF000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180"/>
                        </a:spcBef>
                        <a:spcAft>
                          <a:spcPts val="0"/>
                        </a:spcAft>
                      </a:pPr>
                      <a:endParaRPr lang="en-US" sz="1600" b="1" dirty="0" smtClean="0">
                        <a:solidFill>
                          <a:srgbClr val="FF0000"/>
                        </a:solidFill>
                        <a:effectLst/>
                        <a:latin typeface="Cambria Math" panose="02040503050406030204" pitchFamily="18" charset="0"/>
                        <a:ea typeface="Cambria Math" panose="02040503050406030204" pitchFamily="18" charset="0"/>
                      </a:endParaRPr>
                    </a:p>
                    <a:p>
                      <a:pPr algn="ctr">
                        <a:lnSpc>
                          <a:spcPct val="115000"/>
                        </a:lnSpc>
                        <a:spcBef>
                          <a:spcPts val="180"/>
                        </a:spcBef>
                        <a:spcAft>
                          <a:spcPts val="0"/>
                        </a:spcAft>
                      </a:pPr>
                      <a:r>
                        <a:rPr lang="en-US" sz="1600" b="1" dirty="0" smtClean="0">
                          <a:solidFill>
                            <a:srgbClr val="FF0000"/>
                          </a:solidFill>
                          <a:effectLst/>
                          <a:latin typeface="Cambria Math" panose="02040503050406030204" pitchFamily="18" charset="0"/>
                          <a:ea typeface="Cambria Math" panose="02040503050406030204" pitchFamily="18" charset="0"/>
                        </a:rPr>
                        <a:t>Normal </a:t>
                      </a:r>
                      <a:r>
                        <a:rPr lang="en-US" sz="1600" b="1" dirty="0">
                          <a:solidFill>
                            <a:srgbClr val="FF0000"/>
                          </a:solidFill>
                          <a:effectLst/>
                          <a:latin typeface="Cambria Math" panose="02040503050406030204" pitchFamily="18" charset="0"/>
                          <a:ea typeface="Cambria Math" panose="02040503050406030204" pitchFamily="18" charset="0"/>
                        </a:rPr>
                        <a:t>duration/characteristics</a:t>
                      </a:r>
                      <a:endParaRPr lang="en-US" sz="1600" dirty="0">
                        <a:solidFill>
                          <a:srgbClr val="FF000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180"/>
                        </a:spcBef>
                        <a:spcAft>
                          <a:spcPts val="0"/>
                        </a:spcAft>
                      </a:pPr>
                      <a:endParaRPr lang="en-US" sz="1600" b="1" dirty="0" smtClean="0">
                        <a:solidFill>
                          <a:srgbClr val="FF0000"/>
                        </a:solidFill>
                        <a:effectLst/>
                        <a:latin typeface="Cambria Math" panose="02040503050406030204" pitchFamily="18" charset="0"/>
                        <a:ea typeface="Cambria Math" panose="02040503050406030204" pitchFamily="18" charset="0"/>
                      </a:endParaRPr>
                    </a:p>
                    <a:p>
                      <a:pPr algn="ctr">
                        <a:lnSpc>
                          <a:spcPct val="115000"/>
                        </a:lnSpc>
                        <a:spcBef>
                          <a:spcPts val="180"/>
                        </a:spcBef>
                        <a:spcAft>
                          <a:spcPts val="0"/>
                        </a:spcAft>
                      </a:pPr>
                      <a:r>
                        <a:rPr lang="en-US" sz="1600" b="1" dirty="0" smtClean="0">
                          <a:solidFill>
                            <a:srgbClr val="FF0000"/>
                          </a:solidFill>
                          <a:effectLst/>
                          <a:latin typeface="Cambria Math" panose="02040503050406030204" pitchFamily="18" charset="0"/>
                          <a:ea typeface="Cambria Math" panose="02040503050406030204" pitchFamily="18" charset="0"/>
                        </a:rPr>
                        <a:t>Abnormalities</a:t>
                      </a:r>
                    </a:p>
                    <a:p>
                      <a:pPr algn="ctr">
                        <a:lnSpc>
                          <a:spcPct val="115000"/>
                        </a:lnSpc>
                        <a:spcBef>
                          <a:spcPts val="180"/>
                        </a:spcBef>
                        <a:spcAft>
                          <a:spcPts val="0"/>
                        </a:spcAft>
                      </a:pPr>
                      <a:endParaRPr lang="en-US" sz="1600" dirty="0">
                        <a:solidFill>
                          <a:srgbClr val="FF000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38188">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PR interval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rPr>
                        <a:t>From beginning of P wave to beginning of </a:t>
                      </a:r>
                      <a:r>
                        <a:rPr lang="en-US" sz="1600" dirty="0" smtClean="0">
                          <a:solidFill>
                            <a:srgbClr val="002060"/>
                          </a:solidFill>
                          <a:effectLst/>
                          <a:latin typeface="Cambria Math" panose="02040503050406030204" pitchFamily="18" charset="0"/>
                          <a:ea typeface="Cambria Math" panose="02040503050406030204" pitchFamily="18" charset="0"/>
                        </a:rPr>
                        <a:t>Q (R) </a:t>
                      </a:r>
                      <a:r>
                        <a:rPr lang="en-US" sz="1600" dirty="0">
                          <a:solidFill>
                            <a:srgbClr val="002060"/>
                          </a:solidFill>
                          <a:effectLst/>
                          <a:latin typeface="Cambria Math" panose="02040503050406030204" pitchFamily="18" charset="0"/>
                          <a:ea typeface="Cambria Math" panose="02040503050406030204" pitchFamily="18" charset="0"/>
                        </a:rPr>
                        <a:t>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0.12-0.2 seconds (3-5 small squares)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dirty="0" smtClean="0">
                          <a:solidFill>
                            <a:srgbClr val="002060"/>
                          </a:solidFill>
                          <a:effectLst/>
                          <a:latin typeface="Cambria Math" panose="02040503050406030204" pitchFamily="18" charset="0"/>
                          <a:ea typeface="Cambria Math" panose="02040503050406030204" pitchFamily="18" charset="0"/>
                        </a:rPr>
                        <a:t>Prolonged in 1</a:t>
                      </a:r>
                      <a:r>
                        <a:rPr lang="en-US" sz="1600" baseline="30000" dirty="0" smtClean="0">
                          <a:solidFill>
                            <a:srgbClr val="002060"/>
                          </a:solidFill>
                          <a:effectLst/>
                          <a:latin typeface="Cambria Math" panose="02040503050406030204" pitchFamily="18" charset="0"/>
                          <a:ea typeface="Cambria Math" panose="02040503050406030204" pitchFamily="18" charset="0"/>
                        </a:rPr>
                        <a:t>st</a:t>
                      </a:r>
                      <a:r>
                        <a:rPr lang="en-US" sz="1600" dirty="0" smtClean="0">
                          <a:solidFill>
                            <a:srgbClr val="002060"/>
                          </a:solidFill>
                          <a:effectLst/>
                          <a:latin typeface="Cambria Math" panose="02040503050406030204" pitchFamily="18" charset="0"/>
                          <a:ea typeface="Cambria Math" panose="02040503050406030204" pitchFamily="18" charset="0"/>
                        </a:rPr>
                        <a:t> degree heart block, Digitalis toxicity</a:t>
                      </a:r>
                      <a:endParaRPr lang="en-US" sz="1600" dirty="0">
                        <a:solidFill>
                          <a:srgbClr val="00206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88">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QRS complex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From beginning of Q wave to the end of the S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rPr>
                        <a:t>Not more than 0.12 </a:t>
                      </a:r>
                      <a:r>
                        <a:rPr lang="en-US" sz="1600" dirty="0" smtClean="0">
                          <a:solidFill>
                            <a:srgbClr val="002060"/>
                          </a:solidFill>
                          <a:effectLst/>
                          <a:latin typeface="Cambria Math" panose="02040503050406030204" pitchFamily="18" charset="0"/>
                          <a:ea typeface="Cambria Math" panose="02040503050406030204" pitchFamily="18" charset="0"/>
                        </a:rPr>
                        <a:t>seconds</a:t>
                      </a:r>
                    </a:p>
                    <a:p>
                      <a:pPr algn="just">
                        <a:lnSpc>
                          <a:spcPct val="100000"/>
                        </a:lnSpc>
                        <a:spcBef>
                          <a:spcPts val="180"/>
                        </a:spcBef>
                        <a:spcAft>
                          <a:spcPts val="0"/>
                        </a:spcAft>
                      </a:pPr>
                      <a:r>
                        <a:rPr lang="en-US" sz="1600" dirty="0" smtClean="0">
                          <a:solidFill>
                            <a:srgbClr val="002060"/>
                          </a:solidFill>
                          <a:effectLst/>
                          <a:latin typeface="Cambria Math" panose="02040503050406030204" pitchFamily="18" charset="0"/>
                          <a:ea typeface="Cambria Math" panose="02040503050406030204" pitchFamily="18" charset="0"/>
                        </a:rPr>
                        <a:t> </a:t>
                      </a:r>
                      <a:r>
                        <a:rPr lang="en-US" sz="1600" dirty="0">
                          <a:solidFill>
                            <a:srgbClr val="002060"/>
                          </a:solidFill>
                          <a:effectLst/>
                          <a:latin typeface="Cambria Math" panose="02040503050406030204" pitchFamily="18" charset="0"/>
                          <a:ea typeface="Cambria Math" panose="02040503050406030204" pitchFamily="18" charset="0"/>
                        </a:rPr>
                        <a:t>(3 small squares)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180"/>
                        </a:spcBef>
                        <a:spcAft>
                          <a:spcPts val="0"/>
                        </a:spcAft>
                      </a:pPr>
                      <a:r>
                        <a:rPr lang="en-US" sz="1600" dirty="0" smtClean="0">
                          <a:solidFill>
                            <a:srgbClr val="002060"/>
                          </a:solidFill>
                          <a:effectLst/>
                          <a:latin typeface="Cambria Math" panose="02040503050406030204" pitchFamily="18" charset="0"/>
                          <a:ea typeface="Cambria Math" panose="02040503050406030204" pitchFamily="18" charset="0"/>
                        </a:rPr>
                        <a:t>Prolonged QRS in cases of </a:t>
                      </a:r>
                      <a:r>
                        <a:rPr lang="en-US" sz="1600" dirty="0" err="1" smtClean="0">
                          <a:solidFill>
                            <a:srgbClr val="002060"/>
                          </a:solidFill>
                          <a:effectLst/>
                          <a:latin typeface="Cambria Math" panose="02040503050406030204" pitchFamily="18" charset="0"/>
                          <a:ea typeface="Cambria Math" panose="02040503050406030204" pitchFamily="18" charset="0"/>
                        </a:rPr>
                        <a:t>Rt</a:t>
                      </a:r>
                      <a:r>
                        <a:rPr lang="en-US" sz="1600" dirty="0" smtClean="0">
                          <a:solidFill>
                            <a:srgbClr val="002060"/>
                          </a:solidFill>
                          <a:effectLst/>
                          <a:latin typeface="Cambria Math" panose="02040503050406030204" pitchFamily="18" charset="0"/>
                          <a:ea typeface="Cambria Math" panose="02040503050406030204" pitchFamily="18" charset="0"/>
                        </a:rPr>
                        <a:t> &amp;</a:t>
                      </a:r>
                      <a:r>
                        <a:rPr lang="en-US" sz="1600" baseline="0" dirty="0" smtClean="0">
                          <a:solidFill>
                            <a:srgbClr val="002060"/>
                          </a:solidFill>
                          <a:effectLst/>
                          <a:latin typeface="Cambria Math" panose="02040503050406030204" pitchFamily="18" charset="0"/>
                          <a:ea typeface="Cambria Math" panose="02040503050406030204" pitchFamily="18" charset="0"/>
                        </a:rPr>
                        <a:t> Lt BBB</a:t>
                      </a:r>
                      <a:endParaRPr lang="en-US" sz="1600" dirty="0">
                        <a:solidFill>
                          <a:srgbClr val="00206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631">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QT interval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From beginning of Q wave to the end of T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rPr>
                        <a:t>0.35-0.43 seconds </a:t>
                      </a:r>
                      <a:r>
                        <a:rPr lang="en-US" sz="1600" dirty="0" smtClean="0">
                          <a:solidFill>
                            <a:srgbClr val="002060"/>
                          </a:solidFill>
                          <a:effectLst/>
                          <a:latin typeface="Cambria Math" panose="02040503050406030204" pitchFamily="18" charset="0"/>
                          <a:ea typeface="Cambria Math" panose="02040503050406030204" pitchFamily="18" charset="0"/>
                        </a:rPr>
                        <a:t>(9-11 small squares)</a:t>
                      </a:r>
                      <a:endParaRPr lang="en-US" sz="1600" dirty="0">
                        <a:solidFill>
                          <a:srgbClr val="00206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180"/>
                        </a:spcBef>
                        <a:spcAft>
                          <a:spcPts val="0"/>
                        </a:spcAft>
                      </a:pPr>
                      <a:r>
                        <a:rPr lang="en-US" sz="1600" dirty="0" smtClean="0">
                          <a:solidFill>
                            <a:srgbClr val="002060"/>
                          </a:solidFill>
                          <a:effectLst/>
                          <a:latin typeface="Cambria Math" panose="02040503050406030204" pitchFamily="18" charset="0"/>
                          <a:ea typeface="Cambria Math" panose="02040503050406030204" pitchFamily="18" charset="0"/>
                        </a:rPr>
                        <a:t>Prolonged in case</a:t>
                      </a:r>
                      <a:r>
                        <a:rPr lang="en-US" sz="1600" baseline="0" dirty="0" smtClean="0">
                          <a:solidFill>
                            <a:srgbClr val="002060"/>
                          </a:solidFill>
                          <a:effectLst/>
                          <a:latin typeface="Cambria Math" panose="02040503050406030204" pitchFamily="18" charset="0"/>
                          <a:ea typeface="Cambria Math" panose="02040503050406030204" pitchFamily="18" charset="0"/>
                        </a:rPr>
                        <a:t>s of hypocalcaemia and </a:t>
                      </a:r>
                    </a:p>
                    <a:p>
                      <a:pPr algn="l">
                        <a:lnSpc>
                          <a:spcPct val="100000"/>
                        </a:lnSpc>
                        <a:spcBef>
                          <a:spcPts val="180"/>
                        </a:spcBef>
                        <a:spcAft>
                          <a:spcPts val="0"/>
                        </a:spcAft>
                      </a:pPr>
                      <a:r>
                        <a:rPr lang="en-US" sz="1600" baseline="0" dirty="0" smtClean="0">
                          <a:solidFill>
                            <a:srgbClr val="002060"/>
                          </a:solidFill>
                          <a:effectLst/>
                          <a:latin typeface="Cambria Math" panose="02040503050406030204" pitchFamily="18" charset="0"/>
                          <a:ea typeface="Cambria Math" panose="02040503050406030204" pitchFamily="18" charset="0"/>
                        </a:rPr>
                        <a:t>Shortened in cases of hypercalcemia</a:t>
                      </a:r>
                      <a:endParaRPr lang="en-US" sz="1600" dirty="0">
                        <a:solidFill>
                          <a:srgbClr val="00206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64">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ST interval</a:t>
                      </a:r>
                    </a:p>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From end of S wave to the end of the T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rPr>
                        <a:t>0.28-0.36 </a:t>
                      </a:r>
                      <a:r>
                        <a:rPr lang="en-US" sz="1600" dirty="0" smtClean="0">
                          <a:solidFill>
                            <a:srgbClr val="002060"/>
                          </a:solidFill>
                          <a:effectLst/>
                          <a:latin typeface="Cambria Math" panose="02040503050406030204" pitchFamily="18" charset="0"/>
                          <a:ea typeface="Cambria Math" panose="02040503050406030204" pitchFamily="18" charset="0"/>
                        </a:rPr>
                        <a:t>seconds (7-9 small squares)</a:t>
                      </a:r>
                      <a:endParaRPr lang="en-US" sz="1600" dirty="0">
                        <a:solidFill>
                          <a:srgbClr val="00206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endParaRPr lang="en-US" sz="1600" dirty="0">
                        <a:solidFill>
                          <a:srgbClr val="00206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077">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ST segment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a:solidFill>
                            <a:srgbClr val="002060"/>
                          </a:solidFill>
                          <a:effectLst/>
                          <a:latin typeface="Cambria Math" panose="02040503050406030204" pitchFamily="18" charset="0"/>
                          <a:ea typeface="Cambria Math" panose="02040503050406030204" pitchFamily="18" charset="0"/>
                        </a:rPr>
                        <a:t>From the end of the S wave to the beginning of the T wave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180"/>
                        </a:spcBef>
                        <a:spcAft>
                          <a:spcPts val="0"/>
                        </a:spcAft>
                      </a:pPr>
                      <a:r>
                        <a:rPr lang="en-US" sz="1600" dirty="0">
                          <a:solidFill>
                            <a:srgbClr val="002060"/>
                          </a:solidFill>
                          <a:effectLst/>
                          <a:latin typeface="Cambria Math" panose="02040503050406030204" pitchFamily="18" charset="0"/>
                          <a:ea typeface="Cambria Math" panose="02040503050406030204" pitchFamily="18" charset="0"/>
                        </a:rPr>
                        <a:t>Normally isoelectric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180"/>
                        </a:spcBef>
                        <a:spcAft>
                          <a:spcPts val="0"/>
                        </a:spcAft>
                      </a:pPr>
                      <a:r>
                        <a:rPr lang="en-US" sz="1600" dirty="0" smtClean="0">
                          <a:solidFill>
                            <a:srgbClr val="002060"/>
                          </a:solidFill>
                          <a:effectLst/>
                          <a:latin typeface="Cambria Math" panose="02040503050406030204" pitchFamily="18" charset="0"/>
                          <a:ea typeface="Cambria Math" panose="02040503050406030204" pitchFamily="18" charset="0"/>
                        </a:rPr>
                        <a:t>ST segment elevation or depression can be seen</a:t>
                      </a:r>
                      <a:r>
                        <a:rPr lang="en-US" sz="1600" baseline="0" dirty="0" smtClean="0">
                          <a:solidFill>
                            <a:srgbClr val="002060"/>
                          </a:solidFill>
                          <a:effectLst/>
                          <a:latin typeface="Cambria Math" panose="02040503050406030204" pitchFamily="18" charset="0"/>
                          <a:ea typeface="Cambria Math" panose="02040503050406030204" pitchFamily="18" charset="0"/>
                        </a:rPr>
                        <a:t> </a:t>
                      </a:r>
                      <a:r>
                        <a:rPr lang="en-US" sz="1600" dirty="0" smtClean="0">
                          <a:solidFill>
                            <a:srgbClr val="002060"/>
                          </a:solidFill>
                          <a:effectLst/>
                          <a:latin typeface="Cambria Math" panose="02040503050406030204" pitchFamily="18" charset="0"/>
                          <a:ea typeface="Cambria Math" panose="02040503050406030204" pitchFamily="18" charset="0"/>
                        </a:rPr>
                        <a:t>in myocardial damage (ischemia or infarction)</a:t>
                      </a:r>
                      <a:endParaRPr lang="en-US" sz="1600" dirty="0">
                        <a:solidFill>
                          <a:srgbClr val="002060"/>
                        </a:solidFill>
                        <a:effectLst/>
                        <a:latin typeface="Cambria Math" panose="02040503050406030204" pitchFamily="18" charset="0"/>
                        <a:ea typeface="Cambria Math"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90923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879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593436"/>
            <a:ext cx="10515600" cy="952500"/>
          </a:xfrm>
        </p:spPr>
        <p:txBody>
          <a:bodyPr>
            <a:normAutofit fontScale="90000"/>
          </a:bodyPr>
          <a:lstStyle/>
          <a:p>
            <a:pPr marL="342900" lvl="0" indent="-342900">
              <a:spcBef>
                <a:spcPts val="1200"/>
              </a:spcBef>
              <a:spcAft>
                <a:spcPts val="600"/>
              </a:spcAft>
            </a:pPr>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Determination of the heart rhythm</a:t>
            </a:r>
            <a:r>
              <a:rPr lang="en-US" sz="900" dirty="0">
                <a:solidFill>
                  <a:prstClr val="black"/>
                </a:solidFill>
                <a:latin typeface="Times New Roman" panose="02020603050405020304" pitchFamily="18" charset="0"/>
                <a:ea typeface="Times New Roman" panose="02020603050405020304" pitchFamily="18" charset="0"/>
              </a:rPr>
              <a:t/>
            </a:r>
            <a:br>
              <a:rPr lang="en-US" sz="900" dirty="0">
                <a:solidFill>
                  <a:prstClr val="black"/>
                </a:solidFill>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838200" y="1330036"/>
            <a:ext cx="10515600" cy="5179870"/>
          </a:xfrm>
        </p:spPr>
        <p:txBody>
          <a:bodyPr>
            <a:normAutofit/>
          </a:bodyPr>
          <a:lstStyle/>
          <a:p>
            <a:pPr marL="0" lvl="0" indent="0" algn="just">
              <a:lnSpc>
                <a:spcPct val="100000"/>
              </a:lnSpc>
              <a:spcBef>
                <a:spcPts val="600"/>
              </a:spcBef>
              <a:spcAft>
                <a:spcPts val="600"/>
              </a:spcAft>
              <a:buNone/>
            </a:pPr>
            <a:r>
              <a:rPr lang="en-US" sz="2200" dirty="0" smtClean="0">
                <a:solidFill>
                  <a:srgbClr val="002060"/>
                </a:solidFill>
                <a:latin typeface="Cambria Math" panose="02040503050406030204" pitchFamily="18" charset="0"/>
                <a:ea typeface="Cambria Math" panose="02040503050406030204" pitchFamily="18" charset="0"/>
              </a:rPr>
              <a:t>-</a:t>
            </a:r>
            <a:r>
              <a:rPr lang="en-US" sz="2000" dirty="0" smtClean="0">
                <a:solidFill>
                  <a:srgbClr val="002060"/>
                </a:solidFill>
                <a:latin typeface="Cambria Math" panose="02040503050406030204" pitchFamily="18" charset="0"/>
                <a:ea typeface="Cambria Math" panose="02040503050406030204" pitchFamily="18" charset="0"/>
              </a:rPr>
              <a:t>The </a:t>
            </a:r>
            <a:r>
              <a:rPr lang="en-US" sz="2000" dirty="0">
                <a:solidFill>
                  <a:srgbClr val="002060"/>
                </a:solidFill>
                <a:latin typeface="Cambria Math" panose="02040503050406030204" pitchFamily="18" charset="0"/>
                <a:ea typeface="Cambria Math" panose="02040503050406030204" pitchFamily="18" charset="0"/>
              </a:rPr>
              <a:t>heart rhythm refers to the regularity with which the heart beats. </a:t>
            </a:r>
            <a:endParaRPr lang="en-US" sz="2000" dirty="0" smtClean="0">
              <a:solidFill>
                <a:srgbClr val="002060"/>
              </a:solidFill>
              <a:latin typeface="Cambria Math" panose="02040503050406030204" pitchFamily="18" charset="0"/>
              <a:ea typeface="Cambria Math" panose="02040503050406030204" pitchFamily="18" charset="0"/>
            </a:endParaRPr>
          </a:p>
          <a:p>
            <a:pPr marL="0" lvl="0" indent="0" algn="just">
              <a:lnSpc>
                <a:spcPct val="100000"/>
              </a:lnSpc>
              <a:spcBef>
                <a:spcPts val="600"/>
              </a:spcBef>
              <a:spcAft>
                <a:spcPts val="600"/>
              </a:spcAft>
              <a:buNone/>
            </a:pPr>
            <a:r>
              <a:rPr lang="en-US" sz="2000" dirty="0" smtClean="0">
                <a:solidFill>
                  <a:srgbClr val="002060"/>
                </a:solidFill>
                <a:latin typeface="Cambria Math" panose="02040503050406030204" pitchFamily="18" charset="0"/>
                <a:ea typeface="Cambria Math" panose="02040503050406030204" pitchFamily="18" charset="0"/>
              </a:rPr>
              <a:t>- Heart </a:t>
            </a:r>
            <a:r>
              <a:rPr lang="en-US" sz="2000" dirty="0">
                <a:solidFill>
                  <a:srgbClr val="002060"/>
                </a:solidFill>
                <a:latin typeface="Cambria Math" panose="02040503050406030204" pitchFamily="18" charset="0"/>
                <a:ea typeface="Cambria Math" panose="02040503050406030204" pitchFamily="18" charset="0"/>
              </a:rPr>
              <a:t>rhythm can be determined by observing the R-R intervals on the strip recording of the ECG. </a:t>
            </a:r>
          </a:p>
          <a:p>
            <a:pPr marL="0" lvl="0" indent="0" algn="just">
              <a:lnSpc>
                <a:spcPct val="100000"/>
              </a:lnSpc>
              <a:spcBef>
                <a:spcPts val="600"/>
              </a:spcBef>
              <a:spcAft>
                <a:spcPts val="600"/>
              </a:spcAft>
              <a:buNone/>
            </a:pPr>
            <a:r>
              <a:rPr lang="en-US" sz="2000" dirty="0" smtClean="0">
                <a:solidFill>
                  <a:srgbClr val="002060"/>
                </a:solidFill>
                <a:latin typeface="Cambria Math" panose="02040503050406030204" pitchFamily="18" charset="0"/>
                <a:ea typeface="Cambria Math" panose="02040503050406030204" pitchFamily="18" charset="0"/>
              </a:rPr>
              <a:t>- If </a:t>
            </a:r>
            <a:r>
              <a:rPr lang="en-US" sz="2000" dirty="0">
                <a:solidFill>
                  <a:srgbClr val="002060"/>
                </a:solidFill>
                <a:latin typeface="Cambria Math" panose="02040503050406030204" pitchFamily="18" charset="0"/>
                <a:ea typeface="Cambria Math" panose="02040503050406030204" pitchFamily="18" charset="0"/>
              </a:rPr>
              <a:t>the heart beats </a:t>
            </a:r>
            <a:r>
              <a:rPr lang="en-US" sz="2000" dirty="0" smtClean="0">
                <a:solidFill>
                  <a:srgbClr val="002060"/>
                </a:solidFill>
                <a:latin typeface="Cambria Math" panose="02040503050406030204" pitchFamily="18" charset="0"/>
                <a:ea typeface="Cambria Math" panose="02040503050406030204" pitchFamily="18" charset="0"/>
              </a:rPr>
              <a:t>regularly(R-R interval have the same duration) </a:t>
            </a:r>
            <a:r>
              <a:rPr lang="en-US" sz="2000" dirty="0">
                <a:solidFill>
                  <a:srgbClr val="002060"/>
                </a:solidFill>
                <a:latin typeface="Cambria Math" panose="02040503050406030204" pitchFamily="18" charset="0"/>
                <a:ea typeface="Cambria Math" panose="02040503050406030204" pitchFamily="18" charset="0"/>
              </a:rPr>
              <a:t>the rhythm is said to be normal. </a:t>
            </a:r>
          </a:p>
          <a:p>
            <a:pPr marL="0" lvl="0" indent="0" algn="just">
              <a:lnSpc>
                <a:spcPct val="100000"/>
              </a:lnSpc>
              <a:spcBef>
                <a:spcPts val="600"/>
              </a:spcBef>
              <a:spcAft>
                <a:spcPts val="600"/>
              </a:spcAft>
              <a:buNone/>
            </a:pPr>
            <a:r>
              <a:rPr lang="en-US" sz="2000" dirty="0" smtClean="0">
                <a:solidFill>
                  <a:srgbClr val="002060"/>
                </a:solidFill>
                <a:latin typeface="Cambria Math" panose="02040503050406030204" pitchFamily="18" charset="0"/>
                <a:ea typeface="Cambria Math" panose="02040503050406030204" pitchFamily="18" charset="0"/>
              </a:rPr>
              <a:t>- If </a:t>
            </a:r>
            <a:r>
              <a:rPr lang="en-US" sz="2000" dirty="0">
                <a:solidFill>
                  <a:srgbClr val="002060"/>
                </a:solidFill>
                <a:latin typeface="Cambria Math" panose="02040503050406030204" pitchFamily="18" charset="0"/>
                <a:ea typeface="Cambria Math" panose="02040503050406030204" pitchFamily="18" charset="0"/>
              </a:rPr>
              <a:t>the heart beats </a:t>
            </a:r>
            <a:r>
              <a:rPr lang="en-US" sz="2000" dirty="0" smtClean="0">
                <a:solidFill>
                  <a:srgbClr val="002060"/>
                </a:solidFill>
                <a:latin typeface="Cambria Math" panose="02040503050406030204" pitchFamily="18" charset="0"/>
                <a:ea typeface="Cambria Math" panose="02040503050406030204" pitchFamily="18" charset="0"/>
              </a:rPr>
              <a:t>irregularly (</a:t>
            </a:r>
            <a:r>
              <a:rPr lang="en-US" sz="2000" dirty="0">
                <a:solidFill>
                  <a:srgbClr val="002060"/>
                </a:solidFill>
                <a:latin typeface="Cambria Math" panose="02040503050406030204" pitchFamily="18" charset="0"/>
                <a:ea typeface="Cambria Math" panose="02040503050406030204" pitchFamily="18" charset="0"/>
              </a:rPr>
              <a:t>R-R interval have </a:t>
            </a:r>
            <a:r>
              <a:rPr lang="en-US" sz="2000" dirty="0" smtClean="0">
                <a:solidFill>
                  <a:srgbClr val="002060"/>
                </a:solidFill>
                <a:latin typeface="Cambria Math" panose="02040503050406030204" pitchFamily="18" charset="0"/>
                <a:ea typeface="Cambria Math" panose="02040503050406030204" pitchFamily="18" charset="0"/>
              </a:rPr>
              <a:t>different duration</a:t>
            </a:r>
            <a:r>
              <a:rPr lang="en-US" sz="2000" dirty="0">
                <a:solidFill>
                  <a:srgbClr val="002060"/>
                </a:solidFill>
                <a:latin typeface="Cambria Math" panose="02040503050406030204" pitchFamily="18" charset="0"/>
                <a:ea typeface="Cambria Math" panose="02040503050406030204" pitchFamily="18" charset="0"/>
              </a:rPr>
              <a:t>)</a:t>
            </a:r>
            <a:r>
              <a:rPr lang="en-US" sz="2000" dirty="0" smtClean="0">
                <a:solidFill>
                  <a:srgbClr val="002060"/>
                </a:solidFill>
                <a:latin typeface="Cambria Math" panose="02040503050406030204" pitchFamily="18" charset="0"/>
                <a:ea typeface="Cambria Math" panose="02040503050406030204" pitchFamily="18" charset="0"/>
              </a:rPr>
              <a:t> </a:t>
            </a:r>
            <a:r>
              <a:rPr lang="en-US" sz="2000" dirty="0">
                <a:solidFill>
                  <a:srgbClr val="002060"/>
                </a:solidFill>
                <a:latin typeface="Cambria Math" panose="02040503050406030204" pitchFamily="18" charset="0"/>
                <a:ea typeface="Cambria Math" panose="02040503050406030204" pitchFamily="18" charset="0"/>
              </a:rPr>
              <a:t>it is called arrhythmia. </a:t>
            </a:r>
          </a:p>
          <a:p>
            <a:pPr marL="0" lvl="0" indent="0" algn="just">
              <a:lnSpc>
                <a:spcPct val="100000"/>
              </a:lnSpc>
              <a:buNone/>
            </a:pPr>
            <a:r>
              <a:rPr lang="en-US" sz="2000" b="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Sinus </a:t>
            </a:r>
            <a:r>
              <a:rPr lang="en-US" sz="2000" b="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Arrhythmia</a:t>
            </a:r>
            <a:endParaRPr lang="en-US" sz="2000" spc="-20" dirty="0">
              <a:solidFill>
                <a:srgbClr val="FF0000"/>
              </a:solidFill>
              <a:latin typeface="Cambria Math" panose="02040503050406030204" pitchFamily="18" charset="0"/>
              <a:ea typeface="Cambria Math" panose="02040503050406030204" pitchFamily="18" charset="0"/>
              <a:cs typeface="Arial" panose="020B0604020202020204" pitchFamily="34" charset="0"/>
            </a:endParaRPr>
          </a:p>
          <a:p>
            <a:pPr marL="0" lvl="0" indent="0" algn="just">
              <a:lnSpc>
                <a:spcPct val="100000"/>
              </a:lnSpc>
              <a:buNone/>
            </a:pPr>
            <a:r>
              <a:rPr lang="en-US" sz="20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Is a</a:t>
            </a:r>
            <a:r>
              <a:rPr lang="en-US" sz="20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0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physiological arrhythmia as the </a:t>
            </a:r>
            <a:r>
              <a:rPr lang="en-US" sz="20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heart beats faster during inspiration and slower during expiration</a:t>
            </a:r>
            <a:r>
              <a:rPr lang="en-US" sz="20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0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due to the different firing rate of SA node during inspiration and </a:t>
            </a:r>
            <a:r>
              <a:rPr lang="en-US" sz="20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expiration.</a:t>
            </a:r>
            <a:endParaRPr lang="en-US" sz="2000" dirty="0"/>
          </a:p>
        </p:txBody>
      </p:sp>
      <p:pic>
        <p:nvPicPr>
          <p:cNvPr id="4" name="Picture 3"/>
          <p:cNvPicPr>
            <a:picLocks noChangeAspect="1"/>
          </p:cNvPicPr>
          <p:nvPr/>
        </p:nvPicPr>
        <p:blipFill>
          <a:blip r:embed="rId2"/>
          <a:stretch>
            <a:fillRect/>
          </a:stretch>
        </p:blipFill>
        <p:spPr>
          <a:xfrm>
            <a:off x="0" y="5592323"/>
            <a:ext cx="12193057" cy="841321"/>
          </a:xfrm>
          <a:prstGeom prst="rect">
            <a:avLst/>
          </a:prstGeom>
        </p:spPr>
      </p:pic>
    </p:spTree>
    <p:extLst>
      <p:ext uri="{BB962C8B-B14F-4D97-AF65-F5344CB8AC3E}">
        <p14:creationId xmlns:p14="http://schemas.microsoft.com/office/powerpoint/2010/main" val="3269617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p:spPr>
        <p:txBody>
          <a:bodyPr>
            <a:normAutofit/>
          </a:bodyPr>
          <a:lstStyle/>
          <a:p>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Heart </a:t>
            </a:r>
            <a:r>
              <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a:t>
            </a:r>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ate calculation</a:t>
            </a:r>
            <a:b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Regular heart rate</a:t>
            </a:r>
            <a:endPar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40873"/>
                <a:ext cx="10515600" cy="4450366"/>
              </a:xfrm>
            </p:spPr>
            <p:txBody>
              <a:bodyPr>
                <a:normAutofit/>
              </a:bodyPr>
              <a:lstStyle/>
              <a:p>
                <a:pPr marL="0" marR="0" algn="just">
                  <a:spcBef>
                    <a:spcPts val="0"/>
                  </a:spcBef>
                  <a:spcAft>
                    <a:spcPts val="600"/>
                  </a:spcAft>
                </a:pPr>
                <a14:m>
                  <m:oMath xmlns:m="http://schemas.openxmlformats.org/officeDocument/2006/math">
                    <m:r>
                      <m:rPr>
                        <m:sty m:val="p"/>
                      </m:rPr>
                      <a:rPr lang="en-US" i="0" spc="-20" smtClean="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Heart</m:t>
                    </m:r>
                    <m:r>
                      <a:rPr lang="en-US" i="0" spc="-20" smtClean="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en-US" i="0" spc="-20" smtClean="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Rate</m:t>
                    </m:r>
                    <m:r>
                      <a:rPr lang="en-US" i="0" spc="-20" smtClean="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i="1" spc="-20">
                            <a:solidFill>
                              <a:srgbClr val="002060"/>
                            </a:solidFill>
                            <a:effectLst/>
                            <a:latin typeface="Cambria Math"/>
                            <a:ea typeface="Times New Roman" panose="02020603050405020304" pitchFamily="18" charset="0"/>
                            <a:cs typeface="Arial" panose="020B0604020202020204" pitchFamily="34" charset="0"/>
                          </a:rPr>
                        </m:ctrlPr>
                      </m:fPr>
                      <m:num>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1500</m:t>
                        </m:r>
                      </m:num>
                      <m:den>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Number</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of</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small</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squares</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between</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R</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 − </m:t>
                        </m:r>
                        <m:r>
                          <m:rPr>
                            <m:nor/>
                          </m:rPr>
                          <a:rPr lang="en-US" spc="-20">
                            <a:solidFill>
                              <a:srgbClr val="002060"/>
                            </a:solidFill>
                            <a:effectLst/>
                            <a:latin typeface="Cambria Math" panose="02040503050406030204" pitchFamily="18" charset="0"/>
                            <a:ea typeface="Times New Roman" panose="02020603050405020304" pitchFamily="18" charset="0"/>
                            <a:cs typeface="Arial" panose="020B0604020202020204" pitchFamily="34" charset="0"/>
                          </a:rPr>
                          <m:t>R</m:t>
                        </m:r>
                      </m:den>
                    </m:f>
                  </m:oMath>
                </a14:m>
                <a:endParaRPr lang="en-US" sz="1600" spc="-20" dirty="0" smtClean="0">
                  <a:solidFill>
                    <a:srgbClr val="002060"/>
                  </a:solidFill>
                  <a:effectLst/>
                  <a:latin typeface="Bookman Old Style" panose="02050604050505020204" pitchFamily="18" charset="0"/>
                  <a:ea typeface="Times New Roman" panose="02020603050405020304" pitchFamily="18" charset="0"/>
                  <a:cs typeface="Arial" panose="020B0604020202020204" pitchFamily="34" charset="0"/>
                </a:endParaRPr>
              </a:p>
              <a:p>
                <a:pPr marL="0" marR="0" algn="just">
                  <a:spcBef>
                    <a:spcPts val="0"/>
                  </a:spcBef>
                  <a:spcAft>
                    <a:spcPts val="600"/>
                  </a:spcAft>
                </a:pPr>
                <a:endParaRPr lang="en-US" sz="1600" spc="-20" dirty="0" smtClean="0">
                  <a:solidFill>
                    <a:srgbClr val="002060"/>
                  </a:solidFill>
                  <a:effectLst/>
                  <a:latin typeface="Bookman Old Style" panose="02050604050505020204" pitchFamily="18" charset="0"/>
                  <a:ea typeface="Times New Roman" panose="02020603050405020304" pitchFamily="18" charset="0"/>
                  <a:cs typeface="Arial" panose="020B0604020202020204" pitchFamily="34" charset="0"/>
                </a:endParaRPr>
              </a:p>
              <a:p>
                <a:pPr marL="0" marR="0" algn="just">
                  <a:spcBef>
                    <a:spcPts val="0"/>
                  </a:spcBef>
                  <a:spcAft>
                    <a:spcPts val="600"/>
                  </a:spcAft>
                </a:pPr>
                <a:r>
                  <a:rPr lang="en-US" spc="-20" dirty="0" smtClean="0">
                    <a:solidFill>
                      <a:srgbClr val="002060"/>
                    </a:solidFill>
                    <a:ea typeface="Times New Roman" panose="02020603050405020304" pitchFamily="18" charset="0"/>
                    <a:cs typeface="Arial" panose="020B0604020202020204" pitchFamily="34" charset="0"/>
                  </a:rPr>
                  <a:t>Or =                  </a:t>
                </a:r>
                <a14:m>
                  <m:oMath xmlns:m="http://schemas.openxmlformats.org/officeDocument/2006/math">
                    <m:f>
                      <m:fPr>
                        <m:ctrlPr>
                          <a:rPr lang="en-US" i="1" spc="-20">
                            <a:solidFill>
                              <a:srgbClr val="002060"/>
                            </a:solidFill>
                            <a:latin typeface="Cambria Math"/>
                            <a:ea typeface="Times New Roman" panose="02020603050405020304" pitchFamily="18" charset="0"/>
                            <a:cs typeface="Arial" panose="020B0604020202020204" pitchFamily="34" charset="0"/>
                          </a:rPr>
                        </m:ctrlPr>
                      </m:fPr>
                      <m:num>
                        <m:r>
                          <m:rPr>
                            <m:nor/>
                          </m:rPr>
                          <a:rPr lang="en-US" b="0" i="0" spc="-20" smtClean="0">
                            <a:solidFill>
                              <a:srgbClr val="002060"/>
                            </a:solidFill>
                            <a:latin typeface="Cambria Math" panose="02040503050406030204" pitchFamily="18" charset="0"/>
                            <a:ea typeface="Times New Roman" panose="02020603050405020304" pitchFamily="18" charset="0"/>
                            <a:cs typeface="Arial" panose="020B0604020202020204" pitchFamily="34" charset="0"/>
                          </a:rPr>
                          <m:t>3</m:t>
                        </m:r>
                        <m:r>
                          <m:rPr>
                            <m:nor/>
                          </m:rPr>
                          <a:rPr lang="en-US" spc="-20" smtClean="0">
                            <a:solidFill>
                              <a:srgbClr val="002060"/>
                            </a:solidFill>
                            <a:latin typeface="Cambria Math" panose="02040503050406030204" pitchFamily="18" charset="0"/>
                            <a:ea typeface="Times New Roman" panose="02020603050405020304" pitchFamily="18" charset="0"/>
                            <a:cs typeface="Arial" panose="020B0604020202020204" pitchFamily="34" charset="0"/>
                          </a:rPr>
                          <m:t>00</m:t>
                        </m:r>
                      </m:num>
                      <m:den>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Number</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of</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 </m:t>
                        </m:r>
                        <m:r>
                          <m:rPr>
                            <m:nor/>
                          </m:rPr>
                          <a:rPr lang="en-US" b="0" i="0" spc="-20" smtClean="0">
                            <a:solidFill>
                              <a:srgbClr val="002060"/>
                            </a:solidFill>
                            <a:latin typeface="Cambria Math" panose="02040503050406030204" pitchFamily="18" charset="0"/>
                            <a:ea typeface="Times New Roman" panose="02020603050405020304" pitchFamily="18" charset="0"/>
                            <a:cs typeface="Arial" panose="020B0604020202020204" pitchFamily="34" charset="0"/>
                          </a:rPr>
                          <m:t>large</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squares</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between</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 </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R</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 − </m:t>
                        </m:r>
                        <m:r>
                          <m:rPr>
                            <m:nor/>
                          </m:rPr>
                          <a:rPr lang="en-US" spc="-20">
                            <a:solidFill>
                              <a:srgbClr val="002060"/>
                            </a:solidFill>
                            <a:latin typeface="Cambria Math" panose="02040503050406030204" pitchFamily="18" charset="0"/>
                            <a:ea typeface="Times New Roman" panose="02020603050405020304" pitchFamily="18" charset="0"/>
                            <a:cs typeface="Arial" panose="020B0604020202020204" pitchFamily="34" charset="0"/>
                          </a:rPr>
                          <m:t>R</m:t>
                        </m:r>
                      </m:den>
                    </m:f>
                  </m:oMath>
                </a14:m>
                <a:endParaRPr lang="en-US" sz="1600" spc="-20" dirty="0">
                  <a:solidFill>
                    <a:srgbClr val="002060"/>
                  </a:solidFill>
                  <a:latin typeface="Bookman Old Style" panose="02050604050505020204" pitchFamily="18" charset="0"/>
                  <a:ea typeface="Times New Roman" panose="02020603050405020304" pitchFamily="18" charset="0"/>
                  <a:cs typeface="Arial" panose="020B0604020202020204" pitchFamily="34" charset="0"/>
                </a:endParaRPr>
              </a:p>
              <a:p>
                <a:pPr marL="0" marR="0" lvl="0" indent="0">
                  <a:spcBef>
                    <a:spcPts val="600"/>
                  </a:spcBef>
                  <a:spcAft>
                    <a:spcPts val="600"/>
                  </a:spcAft>
                  <a:buNone/>
                </a:pPr>
                <a:endParaRPr lang="en-US"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endParaRPr>
              </a:p>
              <a:p>
                <a:pPr marL="0" marR="0" lvl="0" indent="0">
                  <a:spcBef>
                    <a:spcPts val="600"/>
                  </a:spcBef>
                  <a:spcAft>
                    <a:spcPts val="600"/>
                  </a:spcAft>
                  <a:buNone/>
                </a:pPr>
                <a:r>
                  <a:rPr lang="en-US" spc="-20"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a:t>- </a:t>
                </a:r>
                <a:r>
                  <a:rPr lang="en-US"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The normal range of heart rate is between 60 – 100 beats/min. </a:t>
                </a:r>
                <a:endParaRPr lang="en-US" dirty="0" smtClean="0">
                  <a:solidFill>
                    <a:srgbClr val="002060"/>
                  </a:solidFill>
                  <a:effectLst/>
                  <a:latin typeface="Cambria Math" panose="02040503050406030204" pitchFamily="18" charset="0"/>
                  <a:ea typeface="Cambria Math" panose="02040503050406030204" pitchFamily="18" charset="0"/>
                </a:endParaRPr>
              </a:p>
              <a:p>
                <a:pPr marL="0" marR="0" lvl="0" indent="0">
                  <a:spcBef>
                    <a:spcPts val="600"/>
                  </a:spcBef>
                  <a:spcAft>
                    <a:spcPts val="600"/>
                  </a:spcAft>
                  <a:buNone/>
                </a:pPr>
                <a:r>
                  <a:rPr lang="en-US"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 </a:t>
                </a:r>
                <a:r>
                  <a:rPr lang="en-US" b="1"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Tachycardia : </a:t>
                </a:r>
                <a:r>
                  <a:rPr lang="en-US"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heart rate &gt; 100 beats / min</a:t>
                </a:r>
                <a:endParaRPr lang="en-US" dirty="0" smtClean="0">
                  <a:solidFill>
                    <a:srgbClr val="002060"/>
                  </a:solidFill>
                  <a:effectLst/>
                  <a:latin typeface="Cambria Math" panose="02040503050406030204" pitchFamily="18" charset="0"/>
                  <a:ea typeface="Cambria Math" panose="02040503050406030204" pitchFamily="18" charset="0"/>
                </a:endParaRPr>
              </a:p>
              <a:p>
                <a:pPr marL="0" marR="0" lvl="0" indent="0">
                  <a:spcBef>
                    <a:spcPts val="600"/>
                  </a:spcBef>
                  <a:spcAft>
                    <a:spcPts val="600"/>
                  </a:spcAft>
                  <a:buNone/>
                </a:pPr>
                <a:r>
                  <a:rPr lang="en-US"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 </a:t>
                </a:r>
                <a:r>
                  <a:rPr lang="en-US" b="1"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Bradycardia : </a:t>
                </a:r>
                <a:r>
                  <a:rPr lang="en-US" spc="-20"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heart rate &lt; 60 beats / min</a:t>
                </a:r>
                <a:endParaRPr lang="en-US" dirty="0" smtClean="0">
                  <a:solidFill>
                    <a:srgbClr val="002060"/>
                  </a:solidFill>
                  <a:effectLst/>
                  <a:latin typeface="Cambria Math" panose="02040503050406030204" pitchFamily="18" charset="0"/>
                  <a:ea typeface="Cambria Math" panose="02040503050406030204" pitchFamily="18" charset="0"/>
                </a:endParaRPr>
              </a:p>
              <a:p>
                <a:pPr marL="0" marR="0" algn="just">
                  <a:spcBef>
                    <a:spcPts val="0"/>
                  </a:spcBef>
                  <a:spcAft>
                    <a:spcPts val="600"/>
                  </a:spcAft>
                </a:pPr>
                <a:endParaRPr lang="en-US" sz="1600" spc="-20" dirty="0">
                  <a:latin typeface="Bookman Old Style" panose="02050604050505020204" pitchFamily="18" charset="0"/>
                  <a:ea typeface="Times New Roman" panose="02020603050405020304" pitchFamily="18" charset="0"/>
                  <a:cs typeface="Arial" panose="020B0604020202020204" pitchFamily="34" charset="0"/>
                </a:endParaRPr>
              </a:p>
              <a:p>
                <a:pPr marL="0" marR="0" algn="just">
                  <a:spcBef>
                    <a:spcPts val="0"/>
                  </a:spcBef>
                  <a:spcAft>
                    <a:spcPts val="600"/>
                  </a:spcAft>
                </a:pPr>
                <a:endParaRPr lang="en-US" sz="1600" spc="-20" dirty="0" smtClean="0">
                  <a:effectLst/>
                  <a:latin typeface="Bookman Old Style" panose="02050604050505020204" pitchFamily="18" charset="0"/>
                  <a:ea typeface="Times New Roman" panose="02020603050405020304" pitchFamily="18" charset="0"/>
                  <a:cs typeface="Arial" panose="020B0604020202020204" pitchFamily="34" charset="0"/>
                </a:endParaRPr>
              </a:p>
              <a:p>
                <a:pPr marL="0" marR="0" algn="just">
                  <a:spcBef>
                    <a:spcPts val="0"/>
                  </a:spcBef>
                  <a:spcAft>
                    <a:spcPts val="600"/>
                  </a:spcAft>
                </a:pPr>
                <a:endParaRPr lang="en-US" sz="1600" spc="-20" dirty="0">
                  <a:latin typeface="Bookman Old Style" panose="02050604050505020204" pitchFamily="18" charset="0"/>
                  <a:ea typeface="Times New Roman" panose="02020603050405020304" pitchFamily="18" charset="0"/>
                  <a:cs typeface="Arial" panose="020B0604020202020204" pitchFamily="34" charset="0"/>
                </a:endParaRPr>
              </a:p>
              <a:p>
                <a:pPr marL="0" marR="0" algn="just">
                  <a:spcBef>
                    <a:spcPts val="0"/>
                  </a:spcBef>
                  <a:spcAft>
                    <a:spcPts val="600"/>
                  </a:spcAft>
                </a:pPr>
                <a:endParaRPr lang="en-US" sz="1100" dirty="0" smtClean="0">
                  <a:effectLst/>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600" dirty="0" smtClean="0">
                  <a:effectLst/>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600" dirty="0">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600" dirty="0" smtClean="0">
                  <a:effectLst/>
                  <a:latin typeface="Times New Roman" panose="02020603050405020304" pitchFamily="18" charset="0"/>
                  <a:ea typeface="Times New Roman" panose="02020603050405020304" pitchFamily="18" charset="0"/>
                </a:endParaRPr>
              </a:p>
              <a:p>
                <a:pPr marL="0" marR="0">
                  <a:spcBef>
                    <a:spcPts val="0"/>
                  </a:spcBef>
                  <a:spcAft>
                    <a:spcPts val="600"/>
                  </a:spcAft>
                </a:pPr>
                <a:endParaRPr lang="en-US" sz="16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40873"/>
                <a:ext cx="10515600" cy="4450366"/>
              </a:xfrm>
              <a:blipFill rotWithShape="1">
                <a:blip r:embed="rId2"/>
                <a:stretch>
                  <a:fillRect l="-1217" b="-58219"/>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057" y="5891239"/>
            <a:ext cx="12193057" cy="841321"/>
          </a:xfrm>
          <a:prstGeom prst="rect">
            <a:avLst/>
          </a:prstGeom>
        </p:spPr>
      </p:pic>
    </p:spTree>
    <p:extLst>
      <p:ext uri="{BB962C8B-B14F-4D97-AF65-F5344CB8AC3E}">
        <p14:creationId xmlns:p14="http://schemas.microsoft.com/office/powerpoint/2010/main" val="1296977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Regular heart </a:t>
            </a:r>
            <a:r>
              <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a:t>
            </a:r>
            <a:r>
              <a:rPr lang="en-US" sz="32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ate</a:t>
            </a:r>
            <a:endParaRPr lang="en-US" sz="32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4" name="Content Placeholder 3" descr="C:\Users\Mustafa\Desktop\ecg heart rate - Copy.jpg"/>
          <p:cNvPicPr>
            <a:picLocks noGrp="1"/>
          </p:cNvPicPr>
          <p:nvPr>
            <p:ph idx="1"/>
          </p:nvPr>
        </p:nvPicPr>
        <p:blipFill>
          <a:blip r:embed="rId2">
            <a:grayscl/>
          </a:blip>
          <a:srcRect/>
          <a:stretch>
            <a:fillRect/>
          </a:stretch>
        </p:blipFill>
        <p:spPr bwMode="auto">
          <a:xfrm>
            <a:off x="838200" y="1690688"/>
            <a:ext cx="10515600" cy="3851129"/>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0" y="6016679"/>
            <a:ext cx="12193057" cy="841321"/>
          </a:xfrm>
          <a:prstGeom prst="rect">
            <a:avLst/>
          </a:prstGeom>
        </p:spPr>
      </p:pic>
    </p:spTree>
    <p:extLst>
      <p:ext uri="{BB962C8B-B14F-4D97-AF65-F5344CB8AC3E}">
        <p14:creationId xmlns:p14="http://schemas.microsoft.com/office/powerpoint/2010/main" val="3628157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all" spc="50"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a:t>
            </a:r>
            <a:r>
              <a:rPr lang="en-US" sz="4000" b="1" cap="all" spc="50"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rule </a:t>
            </a:r>
            <a:r>
              <a:rPr lang="en-US" sz="4000" b="1" cap="all" spc="50"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of 1500</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957878"/>
              </p:ext>
            </p:extLst>
          </p:nvPr>
        </p:nvGraphicFramePr>
        <p:xfrm>
          <a:off x="1842654" y="1825625"/>
          <a:ext cx="7869382" cy="3108960"/>
        </p:xfrm>
        <a:graphic>
          <a:graphicData uri="http://schemas.openxmlformats.org/drawingml/2006/table">
            <a:tbl>
              <a:tblPr firstRow="1" bandRow="1">
                <a:tableStyleId>{5C22544A-7EE6-4342-B048-85BDC9FD1C3A}</a:tableStyleId>
              </a:tblPr>
              <a:tblGrid>
                <a:gridCol w="3934691"/>
                <a:gridCol w="3934691"/>
              </a:tblGrid>
              <a:tr h="370840">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No of boxes</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Rate</a:t>
                      </a:r>
                      <a:endParaRPr lang="en-US" sz="2800" dirty="0">
                        <a:solidFill>
                          <a:srgbClr val="002060"/>
                        </a:solidFill>
                        <a:latin typeface="Cambria Math" panose="02040503050406030204" pitchFamily="18" charset="0"/>
                        <a:ea typeface="Cambria Math" panose="02040503050406030204" pitchFamily="18" charset="0"/>
                      </a:endParaRPr>
                    </a:p>
                  </a:txBody>
                  <a:tcPr/>
                </a:tc>
              </a:tr>
              <a:tr h="370840">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1</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300</a:t>
                      </a:r>
                      <a:endParaRPr lang="en-US" sz="2800" dirty="0">
                        <a:solidFill>
                          <a:srgbClr val="002060"/>
                        </a:solidFill>
                        <a:latin typeface="Cambria Math" panose="02040503050406030204" pitchFamily="18" charset="0"/>
                        <a:ea typeface="Cambria Math" panose="02040503050406030204" pitchFamily="18" charset="0"/>
                      </a:endParaRPr>
                    </a:p>
                  </a:txBody>
                  <a:tcPr/>
                </a:tc>
              </a:tr>
              <a:tr h="370840">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2</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150</a:t>
                      </a:r>
                      <a:endParaRPr lang="en-US" sz="2800" dirty="0">
                        <a:solidFill>
                          <a:srgbClr val="002060"/>
                        </a:solidFill>
                        <a:latin typeface="Cambria Math" panose="02040503050406030204" pitchFamily="18" charset="0"/>
                        <a:ea typeface="Cambria Math" panose="02040503050406030204" pitchFamily="18" charset="0"/>
                      </a:endParaRPr>
                    </a:p>
                  </a:txBody>
                  <a:tcPr/>
                </a:tc>
              </a:tr>
              <a:tr h="370840">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3</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100</a:t>
                      </a:r>
                      <a:endParaRPr lang="en-US" sz="2800" dirty="0">
                        <a:solidFill>
                          <a:srgbClr val="002060"/>
                        </a:solidFill>
                        <a:latin typeface="Cambria Math" panose="02040503050406030204" pitchFamily="18" charset="0"/>
                        <a:ea typeface="Cambria Math" panose="02040503050406030204" pitchFamily="18" charset="0"/>
                      </a:endParaRPr>
                    </a:p>
                  </a:txBody>
                  <a:tcPr/>
                </a:tc>
              </a:tr>
              <a:tr h="370840">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4</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75</a:t>
                      </a:r>
                      <a:endParaRPr lang="en-US" sz="2800" dirty="0">
                        <a:solidFill>
                          <a:srgbClr val="002060"/>
                        </a:solidFill>
                        <a:latin typeface="Cambria Math" panose="02040503050406030204" pitchFamily="18" charset="0"/>
                        <a:ea typeface="Cambria Math" panose="02040503050406030204" pitchFamily="18" charset="0"/>
                      </a:endParaRPr>
                    </a:p>
                  </a:txBody>
                  <a:tcPr/>
                </a:tc>
              </a:tr>
              <a:tr h="370840">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5</a:t>
                      </a:r>
                      <a:endParaRPr lang="en-US" sz="2800" dirty="0">
                        <a:solidFill>
                          <a:srgbClr val="002060"/>
                        </a:solidFill>
                        <a:latin typeface="Cambria Math" panose="02040503050406030204" pitchFamily="18" charset="0"/>
                        <a:ea typeface="Cambria Math" panose="02040503050406030204" pitchFamily="18" charset="0"/>
                      </a:endParaRPr>
                    </a:p>
                  </a:txBody>
                  <a:tcPr/>
                </a:tc>
                <a:tc>
                  <a:txBody>
                    <a:bodyPr/>
                    <a:lstStyle/>
                    <a:p>
                      <a:pPr algn="ctr"/>
                      <a:r>
                        <a:rPr lang="en-US" sz="2800" dirty="0" smtClean="0">
                          <a:solidFill>
                            <a:srgbClr val="002060"/>
                          </a:solidFill>
                          <a:latin typeface="Cambria Math" panose="02040503050406030204" pitchFamily="18" charset="0"/>
                          <a:ea typeface="Cambria Math" panose="02040503050406030204" pitchFamily="18" charset="0"/>
                        </a:rPr>
                        <a:t>60</a:t>
                      </a:r>
                      <a:endParaRPr lang="en-US" sz="2800" dirty="0">
                        <a:solidFill>
                          <a:srgbClr val="002060"/>
                        </a:solidFill>
                        <a:latin typeface="Cambria Math" panose="02040503050406030204" pitchFamily="18" charset="0"/>
                        <a:ea typeface="Cambria Math" panose="02040503050406030204" pitchFamily="18" charset="0"/>
                      </a:endParaRPr>
                    </a:p>
                  </a:txBody>
                  <a:tcPr/>
                </a:tc>
              </a:tr>
            </a:tbl>
          </a:graphicData>
        </a:graphic>
      </p:graphicFrame>
      <p:pic>
        <p:nvPicPr>
          <p:cNvPr id="3" name="Picture 2"/>
          <p:cNvPicPr>
            <a:picLocks noChangeAspect="1"/>
          </p:cNvPicPr>
          <p:nvPr/>
        </p:nvPicPr>
        <p:blipFill>
          <a:blip r:embed="rId2"/>
          <a:stretch>
            <a:fillRect/>
          </a:stretch>
        </p:blipFill>
        <p:spPr>
          <a:xfrm>
            <a:off x="0" y="5916639"/>
            <a:ext cx="12193057" cy="841321"/>
          </a:xfrm>
          <a:prstGeom prst="rect">
            <a:avLst/>
          </a:prstGeom>
        </p:spPr>
      </p:pic>
    </p:spTree>
    <p:extLst>
      <p:ext uri="{BB962C8B-B14F-4D97-AF65-F5344CB8AC3E}">
        <p14:creationId xmlns:p14="http://schemas.microsoft.com/office/powerpoint/2010/main" val="3772636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CGs 2-58"/>
          <p:cNvPicPr>
            <a:picLocks noChangeAspect="1" noChangeArrowheads="1"/>
          </p:cNvPicPr>
          <p:nvPr/>
        </p:nvPicPr>
        <p:blipFill>
          <a:blip r:embed="rId2">
            <a:extLst>
              <a:ext uri="{28A0092B-C50C-407E-A947-70E740481C1C}">
                <a14:useLocalDpi xmlns:a14="http://schemas.microsoft.com/office/drawing/2010/main" val="0"/>
              </a:ext>
            </a:extLst>
          </a:blip>
          <a:srcRect r="5548"/>
          <a:stretch>
            <a:fillRect/>
          </a:stretch>
        </p:blipFill>
        <p:spPr bwMode="auto">
          <a:xfrm>
            <a:off x="1374782" y="501664"/>
            <a:ext cx="4099035" cy="548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119" y="535481"/>
            <a:ext cx="3810000" cy="548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14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593436"/>
            <a:ext cx="10515600" cy="810361"/>
          </a:xfrm>
        </p:spPr>
        <p:txBody>
          <a:bodyPr>
            <a:normAutofit fontScale="90000"/>
          </a:bodyPr>
          <a:lstStyle/>
          <a:p>
            <a:pPr marL="342900" lvl="0" indent="-342900">
              <a:lnSpc>
                <a:spcPct val="150000"/>
              </a:lnSpc>
              <a:spcBef>
                <a:spcPts val="0"/>
              </a:spcBef>
              <a:spcAft>
                <a:spcPts val="600"/>
              </a:spcAft>
            </a:pPr>
            <a:r>
              <a:rPr lang="en-US" sz="3600" b="1" spc="-20"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
            </a:r>
            <a:br>
              <a:rPr lang="en-US" sz="3600" b="1" spc="-20"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br>
            <a:r>
              <a:rPr lang="en-US" sz="3600" b="1" spc="-20"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Irregular </a:t>
            </a:r>
            <a:r>
              <a:rPr lang="en-US" sz="3600" b="1" spc="-20"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heart rhythm</a:t>
            </a:r>
            <a:r>
              <a:rPr lang="en-US" sz="2000" dirty="0">
                <a:solidFill>
                  <a:prstClr val="black"/>
                </a:solidFill>
                <a:latin typeface="Arial"/>
                <a:ea typeface="Calibri"/>
                <a:cs typeface="Arial"/>
              </a:rPr>
              <a:t/>
            </a:r>
            <a:br>
              <a:rPr lang="en-US" sz="2000" dirty="0">
                <a:solidFill>
                  <a:prstClr val="black"/>
                </a:solidFill>
                <a:latin typeface="Arial"/>
                <a:ea typeface="Calibri"/>
                <a:cs typeface="Arial"/>
              </a:rPr>
            </a:br>
            <a:r>
              <a:rPr lang="en-US" sz="900" dirty="0">
                <a:solidFill>
                  <a:prstClr val="black"/>
                </a:solidFill>
                <a:latin typeface="Times New Roman" panose="02020603050405020304" pitchFamily="18" charset="0"/>
                <a:ea typeface="Times New Roman" panose="02020603050405020304" pitchFamily="18" charset="0"/>
              </a:rPr>
              <a:t/>
            </a:r>
            <a:br>
              <a:rPr lang="en-US" sz="900" dirty="0">
                <a:solidFill>
                  <a:prstClr val="black"/>
                </a:solidFill>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837671" y="1162611"/>
            <a:ext cx="10515600" cy="5179870"/>
          </a:xfrm>
        </p:spPr>
        <p:txBody>
          <a:bodyPr>
            <a:normAutofit/>
          </a:bodyPr>
          <a:lstStyle/>
          <a:p>
            <a:pPr marL="0" marR="0" indent="0" algn="just">
              <a:lnSpc>
                <a:spcPct val="150000"/>
              </a:lnSpc>
              <a:spcBef>
                <a:spcPts val="0"/>
              </a:spcBef>
              <a:spcAft>
                <a:spcPts val="600"/>
              </a:spcAft>
              <a:buNone/>
            </a:pPr>
            <a:r>
              <a:rPr lang="en-US" sz="2000" spc="-20" dirty="0" smtClean="0">
                <a:solidFill>
                  <a:srgbClr val="002060"/>
                </a:solidFill>
                <a:latin typeface="Cambria Math" pitchFamily="18" charset="0"/>
                <a:ea typeface="Cambria Math" pitchFamily="18" charset="0"/>
                <a:cs typeface="Arial"/>
              </a:rPr>
              <a:t>In </a:t>
            </a:r>
            <a:r>
              <a:rPr lang="en-US" sz="2000" spc="-20" dirty="0">
                <a:solidFill>
                  <a:srgbClr val="002060"/>
                </a:solidFill>
                <a:latin typeface="Cambria Math" pitchFamily="18" charset="0"/>
                <a:ea typeface="Cambria Math" pitchFamily="18" charset="0"/>
                <a:cs typeface="Arial"/>
              </a:rPr>
              <a:t>case of Irregular heart rhythm , heart rate can be calculated by first, counting the number of QRS complexes in 30 large squares (which equals the number of QRS complexes in 6 seconds). Then multiply the number of QRS complexes counted in 6 seconds by 10 to get the number of QRS complexes in one </a:t>
            </a:r>
            <a:r>
              <a:rPr lang="en-US" sz="2000" spc="-20" dirty="0" smtClean="0">
                <a:solidFill>
                  <a:srgbClr val="002060"/>
                </a:solidFill>
                <a:latin typeface="Cambria Math" pitchFamily="18" charset="0"/>
                <a:ea typeface="Cambria Math" pitchFamily="18" charset="0"/>
                <a:cs typeface="Arial"/>
              </a:rPr>
              <a:t>minute.</a:t>
            </a:r>
            <a:endParaRPr lang="en-US" sz="2000" dirty="0"/>
          </a:p>
        </p:txBody>
      </p:sp>
      <p:pic>
        <p:nvPicPr>
          <p:cNvPr id="4" name="Picture 3"/>
          <p:cNvPicPr>
            <a:picLocks noChangeAspect="1"/>
          </p:cNvPicPr>
          <p:nvPr/>
        </p:nvPicPr>
        <p:blipFill>
          <a:blip r:embed="rId2"/>
          <a:stretch>
            <a:fillRect/>
          </a:stretch>
        </p:blipFill>
        <p:spPr>
          <a:xfrm>
            <a:off x="-1057" y="6016679"/>
            <a:ext cx="12193057" cy="841321"/>
          </a:xfrm>
          <a:prstGeom prst="rect">
            <a:avLst/>
          </a:prstGeom>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84" y="3211847"/>
            <a:ext cx="8742363"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96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Definition</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838200" y="1825625"/>
            <a:ext cx="10515600" cy="4065614"/>
          </a:xfrm>
        </p:spPr>
        <p:txBody>
          <a:bodyPr>
            <a:normAutofit/>
          </a:bodyPr>
          <a:lstStyle/>
          <a:p>
            <a:pPr marL="0" lvl="0" indent="0" algn="just">
              <a:lnSpc>
                <a:spcPct val="100000"/>
              </a:lnSpc>
              <a:spcBef>
                <a:spcPct val="20000"/>
              </a:spcBef>
              <a:buClr>
                <a:srgbClr val="D16349"/>
              </a:buClr>
              <a:buSzPct val="85000"/>
              <a:buNone/>
            </a:pPr>
            <a:r>
              <a:rPr lang="en-US" dirty="0" smtClean="0">
                <a:solidFill>
                  <a:srgbClr val="002060"/>
                </a:solidFill>
                <a:latin typeface="Cambria Math" panose="02040503050406030204" pitchFamily="18" charset="0"/>
                <a:ea typeface="Cambria Math" panose="02040503050406030204" pitchFamily="18" charset="0"/>
              </a:rPr>
              <a:t>- ECG </a:t>
            </a:r>
            <a:r>
              <a:rPr lang="en-US" dirty="0">
                <a:solidFill>
                  <a:srgbClr val="002060"/>
                </a:solidFill>
                <a:latin typeface="Cambria Math" panose="02040503050406030204" pitchFamily="18" charset="0"/>
                <a:ea typeface="Cambria Math" panose="02040503050406030204" pitchFamily="18" charset="0"/>
              </a:rPr>
              <a:t>= electro + cardio + </a:t>
            </a:r>
            <a:r>
              <a:rPr lang="en-US" dirty="0" smtClean="0">
                <a:solidFill>
                  <a:srgbClr val="002060"/>
                </a:solidFill>
                <a:latin typeface="Cambria Math" panose="02040503050406030204" pitchFamily="18" charset="0"/>
                <a:ea typeface="Cambria Math" panose="02040503050406030204" pitchFamily="18" charset="0"/>
              </a:rPr>
              <a:t>graphy.</a:t>
            </a:r>
          </a:p>
          <a:p>
            <a:pPr lvl="0" algn="just">
              <a:lnSpc>
                <a:spcPct val="100000"/>
              </a:lnSpc>
              <a:spcBef>
                <a:spcPct val="20000"/>
              </a:spcBef>
              <a:buClr>
                <a:srgbClr val="D16349"/>
              </a:buClr>
              <a:buSzPct val="85000"/>
              <a:buFontTx/>
              <a:buChar char="-"/>
            </a:pPr>
            <a:endParaRPr lang="en-US" dirty="0" smtClean="0">
              <a:solidFill>
                <a:srgbClr val="002060"/>
              </a:solidFill>
              <a:latin typeface="Cambria Math" panose="02040503050406030204" pitchFamily="18" charset="0"/>
              <a:ea typeface="Cambria Math" panose="02040503050406030204" pitchFamily="18" charset="0"/>
            </a:endParaRPr>
          </a:p>
          <a:p>
            <a:pPr marL="0" lvl="0" indent="0" algn="just">
              <a:lnSpc>
                <a:spcPct val="100000"/>
              </a:lnSpc>
              <a:spcBef>
                <a:spcPct val="20000"/>
              </a:spcBef>
              <a:buClr>
                <a:srgbClr val="D16349"/>
              </a:buClr>
              <a:buSzPct val="85000"/>
              <a:buNone/>
            </a:pPr>
            <a:r>
              <a:rPr lang="en-US" dirty="0" smtClean="0">
                <a:solidFill>
                  <a:srgbClr val="002060"/>
                </a:solidFill>
                <a:latin typeface="Cambria Math" panose="02040503050406030204" pitchFamily="18" charset="0"/>
                <a:ea typeface="Cambria Math" panose="02040503050406030204" pitchFamily="18" charset="0"/>
              </a:rPr>
              <a:t>- Is the process of recording the electrical activity of the heart over a period of time using electrodes placed over chest wall</a:t>
            </a:r>
            <a:endParaRPr lang="en-US" dirty="0">
              <a:solidFill>
                <a:srgbClr val="002060"/>
              </a:solidFill>
              <a:latin typeface="Cambria Math" panose="02040503050406030204" pitchFamily="18" charset="0"/>
              <a:ea typeface="Cambria Math" panose="02040503050406030204" pitchFamily="18" charset="0"/>
            </a:endParaRPr>
          </a:p>
          <a:p>
            <a:pPr marL="274320" lvl="0" indent="-274320" algn="just">
              <a:lnSpc>
                <a:spcPct val="100000"/>
              </a:lnSpc>
              <a:spcBef>
                <a:spcPct val="20000"/>
              </a:spcBef>
              <a:buClr>
                <a:srgbClr val="D16349"/>
              </a:buClr>
              <a:buSzPct val="85000"/>
              <a:buFont typeface="Wingdings 2"/>
              <a:buChar char=""/>
            </a:pPr>
            <a:endParaRPr lang="en-US" dirty="0">
              <a:solidFill>
                <a:srgbClr val="002060"/>
              </a:solidFill>
              <a:latin typeface="Cambria Math" panose="02040503050406030204" pitchFamily="18" charset="0"/>
              <a:ea typeface="Cambria Math" panose="02040503050406030204" pitchFamily="18" charset="0"/>
            </a:endParaRPr>
          </a:p>
          <a:p>
            <a:pPr marL="0" indent="0" algn="just">
              <a:buNone/>
            </a:pPr>
            <a:r>
              <a:rPr lang="en-US" dirty="0" smtClean="0">
                <a:solidFill>
                  <a:srgbClr val="002060"/>
                </a:solidFill>
                <a:latin typeface="Cambria Math" panose="02040503050406030204" pitchFamily="18" charset="0"/>
                <a:ea typeface="Cambria Math" panose="02040503050406030204" pitchFamily="18" charset="0"/>
              </a:rPr>
              <a:t>- The algebraic sum of all the electrical potentials of the heart recorded from the body surface</a:t>
            </a:r>
            <a:endParaRPr lang="en-US" dirty="0">
              <a:solidFill>
                <a:srgbClr val="002060"/>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2"/>
          <a:stretch>
            <a:fillRect/>
          </a:stretch>
        </p:blipFill>
        <p:spPr>
          <a:xfrm>
            <a:off x="-1057" y="5891239"/>
            <a:ext cx="12193057" cy="841321"/>
          </a:xfrm>
          <a:prstGeom prst="rect">
            <a:avLst/>
          </a:prstGeom>
        </p:spPr>
      </p:pic>
    </p:spTree>
    <p:extLst>
      <p:ext uri="{BB962C8B-B14F-4D97-AF65-F5344CB8AC3E}">
        <p14:creationId xmlns:p14="http://schemas.microsoft.com/office/powerpoint/2010/main" val="3061400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C</a:t>
            </a:r>
            <a:r>
              <a:rPr lang="en-US" sz="32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ardiac </a:t>
            </a:r>
            <a:r>
              <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axis</a:t>
            </a:r>
          </a:p>
        </p:txBody>
      </p:sp>
      <p:sp>
        <p:nvSpPr>
          <p:cNvPr id="3" name="Content Placeholder 2"/>
          <p:cNvSpPr>
            <a:spLocks noGrp="1"/>
          </p:cNvSpPr>
          <p:nvPr>
            <p:ph idx="1"/>
          </p:nvPr>
        </p:nvSpPr>
        <p:spPr>
          <a:xfrm>
            <a:off x="840581" y="1490775"/>
            <a:ext cx="10515600" cy="4351338"/>
          </a:xfrm>
        </p:spPr>
        <p:txBody>
          <a:bodyPr>
            <a:normAutofit fontScale="92500" lnSpcReduction="20000"/>
          </a:bodyPr>
          <a:lstStyle/>
          <a:p>
            <a:pPr marL="0" marR="0" indent="0" algn="just">
              <a:lnSpc>
                <a:spcPct val="150000"/>
              </a:lnSpc>
              <a:spcBef>
                <a:spcPts val="0"/>
              </a:spcBef>
              <a:spcAft>
                <a:spcPts val="1200"/>
              </a:spcAft>
              <a:buNone/>
            </a:pPr>
            <a:r>
              <a:rPr lang="en-US" sz="2200" b="1" dirty="0" smtClean="0">
                <a:solidFill>
                  <a:srgbClr val="FF0000"/>
                </a:solidFill>
                <a:latin typeface="Cambria Math" pitchFamily="18" charset="0"/>
                <a:ea typeface="Cambria Math" pitchFamily="18" charset="0"/>
                <a:cs typeface="Arial"/>
              </a:rPr>
              <a:t>Definition: </a:t>
            </a:r>
          </a:p>
          <a:p>
            <a:pPr marL="0" marR="0" indent="0" algn="just">
              <a:lnSpc>
                <a:spcPct val="150000"/>
              </a:lnSpc>
              <a:spcBef>
                <a:spcPts val="0"/>
              </a:spcBef>
              <a:spcAft>
                <a:spcPts val="1200"/>
              </a:spcAft>
              <a:buNone/>
            </a:pPr>
            <a:r>
              <a:rPr lang="en-US" sz="2200" dirty="0" smtClean="0">
                <a:solidFill>
                  <a:srgbClr val="002060"/>
                </a:solidFill>
                <a:latin typeface="Cambria Math" pitchFamily="18" charset="0"/>
                <a:ea typeface="Cambria Math" pitchFamily="18" charset="0"/>
                <a:cs typeface="Arial"/>
              </a:rPr>
              <a:t>It</a:t>
            </a:r>
            <a:r>
              <a:rPr lang="en-US" sz="2200" dirty="0" smtClean="0">
                <a:solidFill>
                  <a:srgbClr val="FF0000"/>
                </a:solidFill>
                <a:latin typeface="Cambria Math" pitchFamily="18" charset="0"/>
                <a:ea typeface="Cambria Math" pitchFamily="18" charset="0"/>
                <a:cs typeface="Arial"/>
              </a:rPr>
              <a:t> </a:t>
            </a:r>
            <a:r>
              <a:rPr lang="en-US" sz="2200" dirty="0" smtClean="0">
                <a:solidFill>
                  <a:srgbClr val="002060"/>
                </a:solidFill>
                <a:latin typeface="Cambria Math" pitchFamily="18" charset="0"/>
                <a:ea typeface="Cambria Math" pitchFamily="18" charset="0"/>
                <a:cs typeface="Arial"/>
              </a:rPr>
              <a:t>is </a:t>
            </a:r>
            <a:r>
              <a:rPr lang="en-US" sz="2200" dirty="0">
                <a:solidFill>
                  <a:srgbClr val="002060"/>
                </a:solidFill>
                <a:latin typeface="Cambria Math" pitchFamily="18" charset="0"/>
                <a:ea typeface="Cambria Math" pitchFamily="18" charset="0"/>
                <a:cs typeface="Arial"/>
              </a:rPr>
              <a:t>the average direction of the current flow in the heart during a cardiac cycle. </a:t>
            </a:r>
            <a:endParaRPr lang="en-US" sz="2200" dirty="0" smtClean="0">
              <a:solidFill>
                <a:srgbClr val="002060"/>
              </a:solidFill>
              <a:latin typeface="Cambria Math" pitchFamily="18" charset="0"/>
              <a:ea typeface="Cambria Math" pitchFamily="18" charset="0"/>
              <a:cs typeface="Arial"/>
            </a:endParaRPr>
          </a:p>
          <a:p>
            <a:pPr marR="0" algn="just">
              <a:lnSpc>
                <a:spcPct val="150000"/>
              </a:lnSpc>
              <a:spcBef>
                <a:spcPts val="0"/>
              </a:spcBef>
              <a:spcAft>
                <a:spcPts val="1200"/>
              </a:spcAft>
              <a:buFontTx/>
              <a:buChar char="-"/>
            </a:pPr>
            <a:r>
              <a:rPr lang="en-US" sz="2200" dirty="0" smtClean="0">
                <a:solidFill>
                  <a:srgbClr val="002060"/>
                </a:solidFill>
                <a:latin typeface="Cambria Math" pitchFamily="18" charset="0"/>
                <a:ea typeface="Cambria Math" pitchFamily="18" charset="0"/>
                <a:cs typeface="Arial"/>
              </a:rPr>
              <a:t>It is </a:t>
            </a:r>
            <a:r>
              <a:rPr lang="en-US" sz="2200" dirty="0">
                <a:solidFill>
                  <a:srgbClr val="002060"/>
                </a:solidFill>
                <a:latin typeface="Cambria Math" pitchFamily="18" charset="0"/>
                <a:ea typeface="Cambria Math" pitchFamily="18" charset="0"/>
                <a:cs typeface="Arial"/>
              </a:rPr>
              <a:t>expressed as an angle and is measured in degrees</a:t>
            </a:r>
            <a:r>
              <a:rPr lang="en-US" sz="2200" dirty="0" smtClean="0">
                <a:solidFill>
                  <a:srgbClr val="002060"/>
                </a:solidFill>
                <a:latin typeface="Cambria Math" pitchFamily="18" charset="0"/>
                <a:ea typeface="Cambria Math" pitchFamily="18" charset="0"/>
                <a:cs typeface="Arial"/>
              </a:rPr>
              <a:t>.</a:t>
            </a:r>
          </a:p>
          <a:p>
            <a:pPr marR="0" algn="just">
              <a:lnSpc>
                <a:spcPct val="150000"/>
              </a:lnSpc>
              <a:spcBef>
                <a:spcPts val="0"/>
              </a:spcBef>
              <a:spcAft>
                <a:spcPts val="1200"/>
              </a:spcAft>
              <a:buFontTx/>
              <a:buChar char="-"/>
            </a:pPr>
            <a:r>
              <a:rPr lang="en-US" sz="2200" dirty="0" smtClean="0">
                <a:solidFill>
                  <a:srgbClr val="002060"/>
                </a:solidFill>
                <a:latin typeface="Cambria Math" pitchFamily="18" charset="0"/>
                <a:ea typeface="Cambria Math" pitchFamily="18" charset="0"/>
                <a:cs typeface="Arial"/>
              </a:rPr>
              <a:t> </a:t>
            </a:r>
            <a:r>
              <a:rPr lang="en-US" sz="2200" dirty="0">
                <a:solidFill>
                  <a:srgbClr val="002060"/>
                </a:solidFill>
                <a:latin typeface="Cambria Math" pitchFamily="18" charset="0"/>
                <a:ea typeface="Cambria Math" pitchFamily="18" charset="0"/>
                <a:cs typeface="Arial"/>
              </a:rPr>
              <a:t>The depolarization wave normally spreads through the ventricles in a direction from base of the heart to its apex. If limb leads are superimposed on each other</a:t>
            </a:r>
            <a:r>
              <a:rPr lang="en-US" sz="2200" dirty="0" smtClean="0">
                <a:solidFill>
                  <a:srgbClr val="002060"/>
                </a:solidFill>
                <a:latin typeface="Cambria Math" pitchFamily="18" charset="0"/>
                <a:ea typeface="Cambria Math" pitchFamily="18" charset="0"/>
                <a:cs typeface="Arial"/>
              </a:rPr>
              <a:t>, </a:t>
            </a:r>
            <a:r>
              <a:rPr lang="en-US" sz="2200" dirty="0">
                <a:solidFill>
                  <a:srgbClr val="002060"/>
                </a:solidFill>
                <a:latin typeface="Cambria Math" pitchFamily="18" charset="0"/>
                <a:ea typeface="Cambria Math" pitchFamily="18" charset="0"/>
                <a:cs typeface="Arial"/>
              </a:rPr>
              <a:t>lead one will be looking at the heart from the left at an angle of 0⁰. This horizontal line is considered the reference or zero point. Any deviation below that line is expressed as a positive number whereas deviations above the line are expressed as negative numbers. As such, lead II is considered to be looking at the heart at an angle of +60⁰ while lead III looks at the heart at +120</a:t>
            </a:r>
            <a:r>
              <a:rPr lang="en-US" sz="2200" dirty="0" smtClean="0">
                <a:solidFill>
                  <a:srgbClr val="002060"/>
                </a:solidFill>
                <a:latin typeface="Cambria Math" pitchFamily="18" charset="0"/>
                <a:ea typeface="Cambria Math" pitchFamily="18" charset="0"/>
                <a:cs typeface="Arial"/>
              </a:rPr>
              <a:t>⁰.</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322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Cardiac axis</a:t>
            </a:r>
            <a:endPar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3803" y="1700012"/>
            <a:ext cx="7611414" cy="3683358"/>
          </a:xfrm>
          <a:prstGeom prst="rect">
            <a:avLst/>
          </a:prstGeom>
          <a:noFill/>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84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406" y="399245"/>
            <a:ext cx="10515600" cy="926318"/>
          </a:xfrm>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Cardiac axis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837406" y="1361986"/>
            <a:ext cx="10515600" cy="4351338"/>
          </a:xfrm>
        </p:spPr>
        <p:txBody>
          <a:bodyPr>
            <a:noAutofit/>
          </a:bodyPr>
          <a:lstStyle/>
          <a:p>
            <a:pPr marL="0" marR="0" indent="0" algn="just">
              <a:lnSpc>
                <a:spcPct val="100000"/>
              </a:lnSpc>
              <a:spcBef>
                <a:spcPts val="0"/>
              </a:spcBef>
              <a:spcAft>
                <a:spcPts val="1200"/>
              </a:spcAft>
              <a:buNone/>
            </a:pPr>
            <a:r>
              <a:rPr lang="en-US" sz="2000" dirty="0">
                <a:solidFill>
                  <a:srgbClr val="FF0000"/>
                </a:solidFill>
                <a:latin typeface="Cambria Math" pitchFamily="18" charset="0"/>
                <a:ea typeface="Cambria Math" pitchFamily="18" charset="0"/>
                <a:cs typeface="Arial"/>
              </a:rPr>
              <a:t>The normal cardiac </a:t>
            </a:r>
            <a:r>
              <a:rPr lang="en-US" sz="2000" dirty="0" smtClean="0">
                <a:solidFill>
                  <a:srgbClr val="FF0000"/>
                </a:solidFill>
                <a:latin typeface="Cambria Math" pitchFamily="18" charset="0"/>
                <a:ea typeface="Cambria Math" pitchFamily="18" charset="0"/>
                <a:cs typeface="Arial"/>
              </a:rPr>
              <a:t>axis:</a:t>
            </a:r>
          </a:p>
          <a:p>
            <a:pPr marL="0" marR="0" indent="0" algn="just">
              <a:lnSpc>
                <a:spcPct val="100000"/>
              </a:lnSpc>
              <a:spcBef>
                <a:spcPts val="0"/>
              </a:spcBef>
              <a:spcAft>
                <a:spcPts val="1200"/>
              </a:spcAft>
              <a:buNone/>
            </a:pPr>
            <a:r>
              <a:rPr lang="en-US" sz="2000" dirty="0" smtClean="0">
                <a:solidFill>
                  <a:srgbClr val="FF0000"/>
                </a:solidFill>
                <a:latin typeface="Cambria Math" pitchFamily="18" charset="0"/>
                <a:ea typeface="Cambria Math" pitchFamily="18" charset="0"/>
                <a:cs typeface="Arial"/>
              </a:rPr>
              <a:t> </a:t>
            </a:r>
            <a:r>
              <a:rPr lang="en-US" sz="2000" dirty="0" smtClean="0">
                <a:solidFill>
                  <a:srgbClr val="002060"/>
                </a:solidFill>
                <a:latin typeface="Cambria Math" pitchFamily="18" charset="0"/>
                <a:ea typeface="Cambria Math" pitchFamily="18" charset="0"/>
                <a:cs typeface="Arial"/>
              </a:rPr>
              <a:t>- lies </a:t>
            </a:r>
            <a:r>
              <a:rPr lang="en-US" sz="2000" dirty="0">
                <a:solidFill>
                  <a:srgbClr val="002060"/>
                </a:solidFill>
                <a:latin typeface="Cambria Math" pitchFamily="18" charset="0"/>
                <a:ea typeface="Cambria Math" pitchFamily="18" charset="0"/>
                <a:cs typeface="Arial"/>
              </a:rPr>
              <a:t>between -30</a:t>
            </a:r>
            <a:r>
              <a:rPr lang="en-US" sz="2000" baseline="30000" dirty="0">
                <a:solidFill>
                  <a:srgbClr val="002060"/>
                </a:solidFill>
                <a:latin typeface="Cambria Math" pitchFamily="18" charset="0"/>
                <a:ea typeface="Cambria Math" pitchFamily="18" charset="0"/>
                <a:cs typeface="Arial"/>
              </a:rPr>
              <a:t>o</a:t>
            </a:r>
            <a:r>
              <a:rPr lang="en-US" sz="2000" dirty="0">
                <a:solidFill>
                  <a:srgbClr val="002060"/>
                </a:solidFill>
                <a:latin typeface="Cambria Math" pitchFamily="18" charset="0"/>
                <a:ea typeface="Cambria Math" pitchFamily="18" charset="0"/>
                <a:cs typeface="Arial"/>
              </a:rPr>
              <a:t> to </a:t>
            </a:r>
            <a:r>
              <a:rPr lang="en-US" sz="2000" dirty="0" smtClean="0">
                <a:solidFill>
                  <a:srgbClr val="002060"/>
                </a:solidFill>
                <a:latin typeface="Cambria Math" pitchFamily="18" charset="0"/>
                <a:ea typeface="Cambria Math" pitchFamily="18" charset="0"/>
                <a:cs typeface="Arial"/>
              </a:rPr>
              <a:t>90</a:t>
            </a:r>
            <a:r>
              <a:rPr lang="en-US" sz="2000" baseline="30000" dirty="0" smtClean="0">
                <a:solidFill>
                  <a:srgbClr val="002060"/>
                </a:solidFill>
                <a:latin typeface="Cambria Math" pitchFamily="18" charset="0"/>
                <a:ea typeface="Cambria Math" pitchFamily="18" charset="0"/>
                <a:cs typeface="Arial"/>
              </a:rPr>
              <a:t>o</a:t>
            </a:r>
            <a:r>
              <a:rPr lang="en-US" sz="2000" dirty="0" smtClean="0">
                <a:solidFill>
                  <a:srgbClr val="002060"/>
                </a:solidFill>
                <a:latin typeface="Cambria Math" pitchFamily="18" charset="0"/>
                <a:ea typeface="Cambria Math" pitchFamily="18" charset="0"/>
                <a:cs typeface="Arial"/>
              </a:rPr>
              <a:t>. </a:t>
            </a:r>
          </a:p>
          <a:p>
            <a:pPr marL="0" marR="0" indent="0" algn="just">
              <a:lnSpc>
                <a:spcPct val="100000"/>
              </a:lnSpc>
              <a:spcBef>
                <a:spcPts val="0"/>
              </a:spcBef>
              <a:spcAft>
                <a:spcPts val="1200"/>
              </a:spcAft>
              <a:buNone/>
            </a:pPr>
            <a:r>
              <a:rPr lang="en-US" sz="2000" dirty="0">
                <a:solidFill>
                  <a:srgbClr val="FF0000"/>
                </a:solidFill>
                <a:latin typeface="Cambria Math" pitchFamily="18" charset="0"/>
                <a:ea typeface="Cambria Math" pitchFamily="18" charset="0"/>
                <a:cs typeface="Arial"/>
              </a:rPr>
              <a:t>left axis deviation (</a:t>
            </a:r>
            <a:r>
              <a:rPr lang="en-US" sz="2000" dirty="0" smtClean="0">
                <a:solidFill>
                  <a:srgbClr val="FF0000"/>
                </a:solidFill>
                <a:latin typeface="Cambria Math" pitchFamily="18" charset="0"/>
                <a:ea typeface="Cambria Math" pitchFamily="18" charset="0"/>
                <a:cs typeface="Arial"/>
              </a:rPr>
              <a:t>LAD):</a:t>
            </a:r>
            <a:endParaRPr lang="en-US" sz="2000" dirty="0" smtClean="0">
              <a:solidFill>
                <a:srgbClr val="FF0000"/>
              </a:solidFill>
              <a:latin typeface="Cambria Math" pitchFamily="18" charset="0"/>
              <a:ea typeface="Cambria Math" pitchFamily="18" charset="0"/>
              <a:cs typeface="Arial"/>
            </a:endParaRPr>
          </a:p>
          <a:p>
            <a:pPr marL="0" lvl="0" indent="0" algn="just">
              <a:lnSpc>
                <a:spcPct val="100000"/>
              </a:lnSpc>
              <a:spcBef>
                <a:spcPts val="0"/>
              </a:spcBef>
              <a:spcAft>
                <a:spcPts val="1200"/>
              </a:spcAft>
              <a:buNone/>
            </a:pPr>
            <a:r>
              <a:rPr lang="en-US" sz="2000" dirty="0" smtClean="0">
                <a:solidFill>
                  <a:srgbClr val="002060"/>
                </a:solidFill>
                <a:latin typeface="Cambria Math" pitchFamily="18" charset="0"/>
                <a:ea typeface="Cambria Math" pitchFamily="18" charset="0"/>
                <a:cs typeface="Arial"/>
              </a:rPr>
              <a:t>- Deviation </a:t>
            </a:r>
            <a:r>
              <a:rPr lang="en-US" sz="2000" dirty="0" smtClean="0">
                <a:solidFill>
                  <a:srgbClr val="002060"/>
                </a:solidFill>
                <a:latin typeface="Cambria Math" pitchFamily="18" charset="0"/>
                <a:ea typeface="Cambria Math" pitchFamily="18" charset="0"/>
                <a:cs typeface="Arial"/>
              </a:rPr>
              <a:t>of the cardiac axis to </a:t>
            </a:r>
            <a:r>
              <a:rPr lang="en-US" sz="2000" dirty="0">
                <a:solidFill>
                  <a:srgbClr val="002060"/>
                </a:solidFill>
                <a:latin typeface="Cambria Math" pitchFamily="18" charset="0"/>
                <a:ea typeface="Cambria Math" pitchFamily="18" charset="0"/>
                <a:cs typeface="Arial"/>
              </a:rPr>
              <a:t>the left (between -30</a:t>
            </a:r>
            <a:r>
              <a:rPr lang="en-US" sz="2000" baseline="30000" dirty="0">
                <a:solidFill>
                  <a:srgbClr val="002060"/>
                </a:solidFill>
                <a:latin typeface="Cambria Math" pitchFamily="18" charset="0"/>
                <a:ea typeface="Cambria Math" pitchFamily="18" charset="0"/>
                <a:cs typeface="Arial"/>
              </a:rPr>
              <a:t>o</a:t>
            </a:r>
            <a:r>
              <a:rPr lang="en-US" sz="2000" dirty="0">
                <a:solidFill>
                  <a:srgbClr val="002060"/>
                </a:solidFill>
                <a:latin typeface="Cambria Math" pitchFamily="18" charset="0"/>
                <a:ea typeface="Cambria Math" pitchFamily="18" charset="0"/>
                <a:cs typeface="Arial"/>
              </a:rPr>
              <a:t> to -90</a:t>
            </a:r>
            <a:r>
              <a:rPr lang="en-US" sz="2000" baseline="30000" dirty="0">
                <a:solidFill>
                  <a:srgbClr val="002060"/>
                </a:solidFill>
                <a:latin typeface="Cambria Math" pitchFamily="18" charset="0"/>
                <a:ea typeface="Cambria Math" pitchFamily="18" charset="0"/>
                <a:cs typeface="Arial"/>
              </a:rPr>
              <a:t>o</a:t>
            </a:r>
            <a:r>
              <a:rPr lang="en-US" sz="2000" dirty="0" smtClean="0">
                <a:solidFill>
                  <a:srgbClr val="002060"/>
                </a:solidFill>
                <a:latin typeface="Cambria Math" pitchFamily="18" charset="0"/>
                <a:ea typeface="Cambria Math" pitchFamily="18" charset="0"/>
                <a:cs typeface="Arial"/>
              </a:rPr>
              <a:t>)</a:t>
            </a:r>
            <a:r>
              <a:rPr lang="en-US" sz="2000" dirty="0">
                <a:solidFill>
                  <a:srgbClr val="002060"/>
                </a:solidFill>
                <a:latin typeface="Cambria Math" pitchFamily="18" charset="0"/>
                <a:ea typeface="Cambria Math" pitchFamily="18" charset="0"/>
                <a:cs typeface="Arial"/>
              </a:rPr>
              <a:t> in obese </a:t>
            </a:r>
            <a:r>
              <a:rPr lang="en-US" sz="2000" dirty="0" smtClean="0">
                <a:solidFill>
                  <a:srgbClr val="002060"/>
                </a:solidFill>
                <a:latin typeface="Cambria Math" pitchFamily="18" charset="0"/>
                <a:ea typeface="Cambria Math" pitchFamily="18" charset="0"/>
                <a:cs typeface="Arial"/>
              </a:rPr>
              <a:t>people, at </a:t>
            </a:r>
            <a:r>
              <a:rPr lang="en-US" sz="2000" dirty="0">
                <a:solidFill>
                  <a:srgbClr val="002060"/>
                </a:solidFill>
                <a:latin typeface="Cambria Math" pitchFamily="18" charset="0"/>
                <a:ea typeface="Cambria Math" pitchFamily="18" charset="0"/>
                <a:cs typeface="Arial"/>
              </a:rPr>
              <a:t>the end of deep </a:t>
            </a:r>
            <a:r>
              <a:rPr lang="en-US" sz="2000" dirty="0" smtClean="0">
                <a:solidFill>
                  <a:srgbClr val="002060"/>
                </a:solidFill>
                <a:latin typeface="Cambria Math" pitchFamily="18" charset="0"/>
                <a:ea typeface="Cambria Math" pitchFamily="18" charset="0"/>
                <a:cs typeface="Arial"/>
              </a:rPr>
              <a:t>expiration and due to some pathological conditions (LBBB)</a:t>
            </a:r>
          </a:p>
          <a:p>
            <a:pPr marL="0" lvl="0" indent="0" algn="just">
              <a:lnSpc>
                <a:spcPct val="100000"/>
              </a:lnSpc>
              <a:spcBef>
                <a:spcPts val="0"/>
              </a:spcBef>
              <a:spcAft>
                <a:spcPts val="1200"/>
              </a:spcAft>
              <a:buNone/>
            </a:pPr>
            <a:r>
              <a:rPr lang="en-US" sz="2000" dirty="0" smtClean="0">
                <a:solidFill>
                  <a:srgbClr val="FF0000"/>
                </a:solidFill>
                <a:latin typeface="Cambria Math" pitchFamily="18" charset="0"/>
                <a:ea typeface="Cambria Math" pitchFamily="18" charset="0"/>
                <a:cs typeface="Arial"/>
              </a:rPr>
              <a:t>Right </a:t>
            </a:r>
            <a:r>
              <a:rPr lang="en-US" sz="2000" dirty="0">
                <a:solidFill>
                  <a:srgbClr val="FF0000"/>
                </a:solidFill>
                <a:latin typeface="Cambria Math" pitchFamily="18" charset="0"/>
                <a:ea typeface="Cambria Math" pitchFamily="18" charset="0"/>
                <a:cs typeface="Arial"/>
              </a:rPr>
              <a:t>axis deviation (RAD</a:t>
            </a:r>
            <a:r>
              <a:rPr lang="en-US" sz="2000" dirty="0" smtClean="0">
                <a:solidFill>
                  <a:srgbClr val="FF0000"/>
                </a:solidFill>
                <a:latin typeface="Cambria Math" pitchFamily="18" charset="0"/>
                <a:ea typeface="Cambria Math" pitchFamily="18" charset="0"/>
                <a:cs typeface="Arial"/>
              </a:rPr>
              <a:t>):</a:t>
            </a:r>
            <a:endParaRPr lang="en-US" sz="2000" dirty="0" smtClean="0">
              <a:solidFill>
                <a:srgbClr val="FF0000"/>
              </a:solidFill>
              <a:latin typeface="Cambria Math" pitchFamily="18" charset="0"/>
              <a:ea typeface="Cambria Math" pitchFamily="18" charset="0"/>
              <a:cs typeface="Arial"/>
            </a:endParaRPr>
          </a:p>
          <a:p>
            <a:pPr marL="0" lvl="0" indent="0" algn="just">
              <a:lnSpc>
                <a:spcPct val="100000"/>
              </a:lnSpc>
              <a:spcBef>
                <a:spcPts val="0"/>
              </a:spcBef>
              <a:spcAft>
                <a:spcPts val="1200"/>
              </a:spcAft>
              <a:buNone/>
            </a:pPr>
            <a:r>
              <a:rPr lang="en-US" sz="2000" dirty="0" smtClean="0">
                <a:solidFill>
                  <a:srgbClr val="002060"/>
                </a:solidFill>
                <a:latin typeface="Cambria Math" pitchFamily="18" charset="0"/>
                <a:ea typeface="Cambria Math" pitchFamily="18" charset="0"/>
                <a:cs typeface="Arial"/>
              </a:rPr>
              <a:t>- Deviation </a:t>
            </a:r>
            <a:r>
              <a:rPr lang="en-US" sz="2000" dirty="0">
                <a:solidFill>
                  <a:srgbClr val="002060"/>
                </a:solidFill>
                <a:latin typeface="Cambria Math" pitchFamily="18" charset="0"/>
                <a:ea typeface="Cambria Math" pitchFamily="18" charset="0"/>
                <a:cs typeface="Arial"/>
              </a:rPr>
              <a:t>of the cardiac axis to the </a:t>
            </a:r>
            <a:r>
              <a:rPr lang="en-US" sz="2000" dirty="0" smtClean="0">
                <a:solidFill>
                  <a:srgbClr val="002060"/>
                </a:solidFill>
                <a:latin typeface="Cambria Math" pitchFamily="18" charset="0"/>
                <a:ea typeface="Cambria Math" pitchFamily="18" charset="0"/>
                <a:cs typeface="Arial"/>
              </a:rPr>
              <a:t>right (</a:t>
            </a:r>
            <a:r>
              <a:rPr lang="en-US" sz="2000" dirty="0">
                <a:solidFill>
                  <a:srgbClr val="002060"/>
                </a:solidFill>
                <a:latin typeface="Cambria Math" pitchFamily="18" charset="0"/>
                <a:ea typeface="Cambria Math" pitchFamily="18" charset="0"/>
                <a:cs typeface="Arial"/>
              </a:rPr>
              <a:t>90</a:t>
            </a:r>
            <a:r>
              <a:rPr lang="en-US" sz="2000" baseline="30000" dirty="0">
                <a:solidFill>
                  <a:srgbClr val="002060"/>
                </a:solidFill>
                <a:latin typeface="Cambria Math" pitchFamily="18" charset="0"/>
                <a:ea typeface="Cambria Math" pitchFamily="18" charset="0"/>
                <a:cs typeface="Arial"/>
              </a:rPr>
              <a:t>o</a:t>
            </a:r>
            <a:r>
              <a:rPr lang="en-US" sz="2000" dirty="0">
                <a:solidFill>
                  <a:srgbClr val="002060"/>
                </a:solidFill>
                <a:latin typeface="Cambria Math" pitchFamily="18" charset="0"/>
                <a:ea typeface="Cambria Math" pitchFamily="18" charset="0"/>
                <a:cs typeface="Arial"/>
              </a:rPr>
              <a:t> to 180</a:t>
            </a:r>
            <a:r>
              <a:rPr lang="en-US" sz="2000" baseline="30000" dirty="0">
                <a:solidFill>
                  <a:srgbClr val="002060"/>
                </a:solidFill>
                <a:latin typeface="Cambria Math" pitchFamily="18" charset="0"/>
                <a:ea typeface="Cambria Math" pitchFamily="18" charset="0"/>
                <a:cs typeface="Arial"/>
              </a:rPr>
              <a:t>o</a:t>
            </a:r>
            <a:r>
              <a:rPr lang="en-US" sz="2000" dirty="0" smtClean="0">
                <a:solidFill>
                  <a:srgbClr val="002060"/>
                </a:solidFill>
                <a:latin typeface="Cambria Math" pitchFamily="18" charset="0"/>
                <a:ea typeface="Cambria Math" pitchFamily="18" charset="0"/>
                <a:cs typeface="Arial"/>
              </a:rPr>
              <a:t>) at the end of deep inspiration ,in tall people and </a:t>
            </a:r>
            <a:r>
              <a:rPr lang="en-US" sz="2000" dirty="0">
                <a:solidFill>
                  <a:srgbClr val="002060"/>
                </a:solidFill>
                <a:latin typeface="Cambria Math" pitchFamily="18" charset="0"/>
                <a:ea typeface="Cambria Math" pitchFamily="18" charset="0"/>
                <a:cs typeface="Arial"/>
              </a:rPr>
              <a:t>due to some pathological </a:t>
            </a:r>
            <a:r>
              <a:rPr lang="en-US" sz="2000" dirty="0" smtClean="0">
                <a:solidFill>
                  <a:srgbClr val="002060"/>
                </a:solidFill>
                <a:latin typeface="Cambria Math" pitchFamily="18" charset="0"/>
                <a:ea typeface="Cambria Math" pitchFamily="18" charset="0"/>
                <a:cs typeface="Arial"/>
              </a:rPr>
              <a:t>conditions </a:t>
            </a:r>
            <a:r>
              <a:rPr lang="en-US" sz="2000" dirty="0" smtClean="0">
                <a:solidFill>
                  <a:srgbClr val="002060"/>
                </a:solidFill>
                <a:latin typeface="Cambria Math" pitchFamily="18" charset="0"/>
                <a:ea typeface="Cambria Math" pitchFamily="18" charset="0"/>
                <a:cs typeface="Arial"/>
              </a:rPr>
              <a:t>(RBBB, right ventricular hypertrophy)</a:t>
            </a:r>
            <a:endParaRPr lang="en-US" sz="2000" dirty="0">
              <a:solidFill>
                <a:srgbClr val="002060"/>
              </a:solidFill>
              <a:latin typeface="Cambria Math" pitchFamily="18" charset="0"/>
              <a:ea typeface="Cambria Math" pitchFamily="18" charset="0"/>
              <a:cs typeface="Arial"/>
            </a:endParaRPr>
          </a:p>
          <a:p>
            <a:pPr marL="0" lvl="0" indent="0" algn="just">
              <a:lnSpc>
                <a:spcPct val="100000"/>
              </a:lnSpc>
              <a:spcBef>
                <a:spcPts val="0"/>
              </a:spcBef>
              <a:spcAft>
                <a:spcPts val="1200"/>
              </a:spcAft>
              <a:buNone/>
            </a:pPr>
            <a:r>
              <a:rPr lang="en-US" sz="2000" dirty="0">
                <a:solidFill>
                  <a:srgbClr val="FF0000"/>
                </a:solidFill>
                <a:latin typeface="Cambria Math" pitchFamily="18" charset="0"/>
                <a:ea typeface="Cambria Math" pitchFamily="18" charset="0"/>
                <a:cs typeface="Arial"/>
              </a:rPr>
              <a:t>E</a:t>
            </a:r>
            <a:r>
              <a:rPr lang="en-US" sz="2000" dirty="0" smtClean="0">
                <a:solidFill>
                  <a:srgbClr val="FF0000"/>
                </a:solidFill>
                <a:latin typeface="Cambria Math" pitchFamily="18" charset="0"/>
                <a:ea typeface="Cambria Math" pitchFamily="18" charset="0"/>
                <a:cs typeface="Arial"/>
              </a:rPr>
              <a:t>xtreme </a:t>
            </a:r>
            <a:r>
              <a:rPr lang="en-US" sz="2000" dirty="0">
                <a:solidFill>
                  <a:srgbClr val="FF0000"/>
                </a:solidFill>
                <a:latin typeface="Cambria Math" pitchFamily="18" charset="0"/>
                <a:ea typeface="Cambria Math" pitchFamily="18" charset="0"/>
                <a:cs typeface="Arial"/>
              </a:rPr>
              <a:t>or right /left axis </a:t>
            </a:r>
            <a:r>
              <a:rPr lang="en-US" sz="2000" dirty="0" smtClean="0">
                <a:solidFill>
                  <a:srgbClr val="FF0000"/>
                </a:solidFill>
                <a:latin typeface="Cambria Math" pitchFamily="18" charset="0"/>
                <a:ea typeface="Cambria Math" pitchFamily="18" charset="0"/>
                <a:cs typeface="Arial"/>
              </a:rPr>
              <a:t>deviation:</a:t>
            </a:r>
            <a:endParaRPr lang="en-US" sz="2000" dirty="0" smtClean="0">
              <a:solidFill>
                <a:srgbClr val="FF0000"/>
              </a:solidFill>
              <a:latin typeface="Cambria Math" pitchFamily="18" charset="0"/>
              <a:ea typeface="Cambria Math" pitchFamily="18" charset="0"/>
              <a:cs typeface="Arial"/>
            </a:endParaRPr>
          </a:p>
          <a:p>
            <a:pPr marL="0" lvl="0" indent="0" algn="just">
              <a:lnSpc>
                <a:spcPct val="150000"/>
              </a:lnSpc>
              <a:spcBef>
                <a:spcPts val="0"/>
              </a:spcBef>
              <a:spcAft>
                <a:spcPts val="1200"/>
              </a:spcAft>
              <a:buNone/>
            </a:pPr>
            <a:r>
              <a:rPr lang="en-US" sz="2000" dirty="0" smtClean="0">
                <a:solidFill>
                  <a:srgbClr val="002060"/>
                </a:solidFill>
                <a:latin typeface="Cambria Math" pitchFamily="18" charset="0"/>
                <a:ea typeface="Cambria Math" pitchFamily="18" charset="0"/>
                <a:cs typeface="Arial"/>
              </a:rPr>
              <a:t>- Beyond </a:t>
            </a:r>
            <a:r>
              <a:rPr lang="en-US" sz="2000" dirty="0" smtClean="0">
                <a:solidFill>
                  <a:srgbClr val="002060"/>
                </a:solidFill>
                <a:latin typeface="Cambria Math" pitchFamily="18" charset="0"/>
                <a:ea typeface="Cambria Math" pitchFamily="18" charset="0"/>
                <a:cs typeface="Arial"/>
              </a:rPr>
              <a:t>the above values</a:t>
            </a:r>
            <a:endParaRPr lang="en-US"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189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Cardiac axis</a:t>
            </a:r>
            <a:endParaRPr lang="en-US"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0766" y="1661376"/>
            <a:ext cx="9092485" cy="3747752"/>
          </a:xfrm>
          <a:prstGeom prst="rect">
            <a:avLst/>
          </a:prstGeom>
          <a:noFill/>
          <a:ln>
            <a:solidFill>
              <a:sysClr val="windowText" lastClr="000000"/>
            </a:solidFill>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078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405" y="107548"/>
            <a:ext cx="10515600" cy="1325563"/>
          </a:xfrm>
        </p:spPr>
        <p:txBody>
          <a:bodyPr>
            <a:normAutofit fontScale="90000"/>
          </a:bodyPr>
          <a:lstStyle/>
          <a:p>
            <a:pPr lvl="0">
              <a:lnSpc>
                <a:spcPct val="100000"/>
              </a:lnSpc>
              <a:spcBef>
                <a:spcPts val="0"/>
              </a:spcBef>
              <a:spcAft>
                <a:spcPts val="1000"/>
              </a:spcAft>
            </a:pP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Determination of the cardiac axis</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Arial"/>
              </a:rPr>
              <a:t>Accurate method</a:t>
            </a:r>
            <a:r>
              <a:rPr lang="en-US" dirty="0">
                <a:latin typeface="Arial"/>
                <a:ea typeface="Calibri"/>
                <a:cs typeface="Arial"/>
              </a:rPr>
              <a:t/>
            </a:r>
            <a:br>
              <a:rPr lang="en-US" dirty="0">
                <a:latin typeface="Arial"/>
                <a:ea typeface="Calibri"/>
                <a:cs typeface="Arial"/>
              </a:rPr>
            </a:br>
            <a:endParaRPr lang="en-US" dirty="0"/>
          </a:p>
        </p:txBody>
      </p:sp>
      <p:sp>
        <p:nvSpPr>
          <p:cNvPr id="3" name="Content Placeholder 2"/>
          <p:cNvSpPr>
            <a:spLocks noGrp="1"/>
          </p:cNvSpPr>
          <p:nvPr>
            <p:ph idx="1"/>
          </p:nvPr>
        </p:nvSpPr>
        <p:spPr>
          <a:xfrm>
            <a:off x="837406" y="1465017"/>
            <a:ext cx="10515600" cy="4351338"/>
          </a:xfrm>
        </p:spPr>
        <p:txBody>
          <a:bodyPr>
            <a:normAutofit fontScale="70000" lnSpcReduction="20000"/>
          </a:bodyPr>
          <a:lstStyle/>
          <a:p>
            <a:pPr marL="0" marR="0" indent="0" algn="just">
              <a:lnSpc>
                <a:spcPct val="150000"/>
              </a:lnSpc>
              <a:spcBef>
                <a:spcPts val="0"/>
              </a:spcBef>
              <a:spcAft>
                <a:spcPts val="1000"/>
              </a:spcAft>
              <a:buNone/>
            </a:pPr>
            <a:r>
              <a:rPr lang="en-US" dirty="0">
                <a:solidFill>
                  <a:srgbClr val="002060"/>
                </a:solidFill>
                <a:latin typeface="Cambria Math" pitchFamily="18" charset="0"/>
                <a:ea typeface="Cambria Math" pitchFamily="18" charset="0"/>
                <a:cs typeface="Arial"/>
              </a:rPr>
              <a:t>Use two limb leads, namely leads I and III. Looking at the QRS complexes in these leads, calculate the overall size and polarity of the QRS complex in each by subtracting the depth of S wave from the height of the R wave. Construct a vector diagram and draw arrows that represent the sum of size and polarity for each lead on the diagram. The cardiac axis lies between the two arrows. Drop a perpendicular line from the tip of each arrow. The point at which the two perpendicular lines meet, constitute the tip of the cardiac axis. Draw a line from that point to zero point and this will be the cardiac </a:t>
            </a:r>
            <a:r>
              <a:rPr lang="en-US" dirty="0" smtClean="0">
                <a:solidFill>
                  <a:srgbClr val="002060"/>
                </a:solidFill>
                <a:latin typeface="Cambria Math" pitchFamily="18" charset="0"/>
                <a:ea typeface="Cambria Math" pitchFamily="18" charset="0"/>
                <a:cs typeface="Arial"/>
              </a:rPr>
              <a:t>axis</a:t>
            </a:r>
            <a:r>
              <a:rPr lang="en-US" dirty="0">
                <a:solidFill>
                  <a:srgbClr val="002060"/>
                </a:solidFill>
                <a:latin typeface="Cambria Math" pitchFamily="18" charset="0"/>
                <a:ea typeface="Cambria Math" pitchFamily="18" charset="0"/>
                <a:cs typeface="Arial"/>
              </a:rPr>
              <a:t>.</a:t>
            </a:r>
            <a:endParaRPr lang="en-US" dirty="0" smtClean="0">
              <a:solidFill>
                <a:srgbClr val="002060"/>
              </a:solidFill>
              <a:latin typeface="Cambria Math" pitchFamily="18" charset="0"/>
              <a:ea typeface="Cambria Math" pitchFamily="18" charset="0"/>
              <a:cs typeface="Arial"/>
            </a:endParaRPr>
          </a:p>
          <a:p>
            <a:pPr marL="0" marR="0" indent="0" algn="just">
              <a:lnSpc>
                <a:spcPct val="150000"/>
              </a:lnSpc>
              <a:spcBef>
                <a:spcPts val="0"/>
              </a:spcBef>
              <a:spcAft>
                <a:spcPts val="1000"/>
              </a:spcAft>
              <a:buNone/>
            </a:pPr>
            <a:r>
              <a:rPr lang="en-US" dirty="0" smtClean="0">
                <a:solidFill>
                  <a:srgbClr val="002060"/>
                </a:solidFill>
                <a:latin typeface="Cambria Math" pitchFamily="18" charset="0"/>
                <a:ea typeface="Cambria Math" pitchFamily="18" charset="0"/>
                <a:cs typeface="Arial"/>
              </a:rPr>
              <a:t>N.B</a:t>
            </a:r>
            <a:r>
              <a:rPr lang="en-US" dirty="0">
                <a:solidFill>
                  <a:srgbClr val="002060"/>
                </a:solidFill>
                <a:latin typeface="Cambria Math" pitchFamily="18" charset="0"/>
                <a:ea typeface="Cambria Math" pitchFamily="18" charset="0"/>
                <a:cs typeface="Arial"/>
              </a:rPr>
              <a:t>. the height of the R wave and the depth of the S wave are both measured starting from the isoelectric line. </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924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611" y="862885"/>
            <a:ext cx="10109915" cy="5004985"/>
          </a:xfrm>
          <a:prstGeom prst="rect">
            <a:avLst/>
          </a:prstGeom>
          <a:noFill/>
          <a:ln>
            <a:solidFill>
              <a:sysClr val="windowText" lastClr="000000"/>
            </a:solidFill>
          </a:ln>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969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Quic</a:t>
            </a: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k &amp; easy method</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(Rule of thumb)</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840581" y="1665287"/>
            <a:ext cx="10515600" cy="4351338"/>
          </a:xfrm>
        </p:spPr>
        <p:txBody>
          <a:bodyPr>
            <a:noAutofit/>
          </a:bodyPr>
          <a:lstStyle/>
          <a:p>
            <a:pPr marL="0" marR="0" indent="0" algn="just">
              <a:lnSpc>
                <a:spcPct val="150000"/>
              </a:lnSpc>
              <a:spcBef>
                <a:spcPts val="600"/>
              </a:spcBef>
              <a:spcAft>
                <a:spcPts val="600"/>
              </a:spcAft>
              <a:buNone/>
            </a:pPr>
            <a:r>
              <a:rPr lang="en-US" sz="2000" dirty="0" smtClean="0">
                <a:solidFill>
                  <a:srgbClr val="002060"/>
                </a:solidFill>
                <a:latin typeface="Cambria Math" pitchFamily="18" charset="0"/>
                <a:ea typeface="Cambria Math" pitchFamily="18" charset="0"/>
                <a:cs typeface="Arial"/>
              </a:rPr>
              <a:t>Is </a:t>
            </a:r>
            <a:r>
              <a:rPr lang="en-US" sz="2000" dirty="0">
                <a:solidFill>
                  <a:srgbClr val="002060"/>
                </a:solidFill>
                <a:latin typeface="Cambria Math" pitchFamily="18" charset="0"/>
                <a:ea typeface="Cambria Math" pitchFamily="18" charset="0"/>
                <a:cs typeface="Arial"/>
              </a:rPr>
              <a:t>by applying the “rule of thumb” on the direction of QRS complex in leads I and III/</a:t>
            </a:r>
            <a:r>
              <a:rPr lang="en-US" sz="2000" dirty="0" err="1">
                <a:solidFill>
                  <a:srgbClr val="002060"/>
                </a:solidFill>
                <a:latin typeface="Cambria Math" pitchFamily="18" charset="0"/>
                <a:ea typeface="Cambria Math" pitchFamily="18" charset="0"/>
                <a:cs typeface="Arial"/>
              </a:rPr>
              <a:t>aVF</a:t>
            </a:r>
            <a:r>
              <a:rPr lang="en-US" sz="2000" dirty="0">
                <a:solidFill>
                  <a:srgbClr val="002060"/>
                </a:solidFill>
                <a:latin typeface="Cambria Math" pitchFamily="18" charset="0"/>
                <a:ea typeface="Cambria Math" pitchFamily="18" charset="0"/>
                <a:cs typeface="Arial"/>
              </a:rPr>
              <a:t> of the </a:t>
            </a:r>
            <a:r>
              <a:rPr lang="en-US" sz="2000" dirty="0" smtClean="0">
                <a:solidFill>
                  <a:srgbClr val="002060"/>
                </a:solidFill>
                <a:latin typeface="Cambria Math" pitchFamily="18" charset="0"/>
                <a:ea typeface="Cambria Math" pitchFamily="18" charset="0"/>
                <a:cs typeface="Arial"/>
              </a:rPr>
              <a:t>ECG</a:t>
            </a:r>
          </a:p>
          <a:p>
            <a:pPr marL="0" marR="0" algn="just">
              <a:lnSpc>
                <a:spcPct val="150000"/>
              </a:lnSpc>
              <a:spcBef>
                <a:spcPts val="600"/>
              </a:spcBef>
              <a:spcAft>
                <a:spcPts val="600"/>
              </a:spcAft>
            </a:pPr>
            <a:r>
              <a:rPr lang="en-US" sz="2000" dirty="0" smtClean="0">
                <a:solidFill>
                  <a:srgbClr val="002060"/>
                </a:solidFill>
                <a:latin typeface="Cambria Math" pitchFamily="18" charset="0"/>
                <a:ea typeface="Cambria Math" pitchFamily="18" charset="0"/>
                <a:cs typeface="Arial"/>
              </a:rPr>
              <a:t>If </a:t>
            </a:r>
            <a:r>
              <a:rPr lang="en-US" sz="2000" dirty="0">
                <a:solidFill>
                  <a:srgbClr val="002060"/>
                </a:solidFill>
                <a:latin typeface="Cambria Math" pitchFamily="18" charset="0"/>
                <a:ea typeface="Cambria Math" pitchFamily="18" charset="0"/>
                <a:cs typeface="Arial"/>
              </a:rPr>
              <a:t>the QRS complex is predominantly positive in both leads I and III, then the cardiac axis is </a:t>
            </a:r>
            <a:r>
              <a:rPr lang="en-US" sz="2000" dirty="0">
                <a:solidFill>
                  <a:srgbClr val="FF0000"/>
                </a:solidFill>
                <a:latin typeface="Cambria Math" pitchFamily="18" charset="0"/>
                <a:ea typeface="Cambria Math" pitchFamily="18" charset="0"/>
                <a:cs typeface="Arial"/>
              </a:rPr>
              <a:t>normal. </a:t>
            </a:r>
          </a:p>
          <a:p>
            <a:pPr marL="342900" marR="0" lvl="0" indent="-342900" algn="just">
              <a:lnSpc>
                <a:spcPct val="150000"/>
              </a:lnSpc>
              <a:spcBef>
                <a:spcPts val="600"/>
              </a:spcBef>
              <a:spcAft>
                <a:spcPts val="600"/>
              </a:spcAft>
              <a:buFont typeface="Wingdings"/>
              <a:buChar char=""/>
            </a:pPr>
            <a:r>
              <a:rPr lang="en-US" sz="2000" dirty="0">
                <a:solidFill>
                  <a:srgbClr val="002060"/>
                </a:solidFill>
                <a:latin typeface="Cambria Math" pitchFamily="18" charset="0"/>
                <a:ea typeface="Cambria Math" pitchFamily="18" charset="0"/>
                <a:cs typeface="Arial"/>
              </a:rPr>
              <a:t>If the QRS complex is predominantly positive in lead I and predominantly negative in lead III, this means </a:t>
            </a:r>
            <a:r>
              <a:rPr lang="en-US" sz="2000" dirty="0">
                <a:solidFill>
                  <a:srgbClr val="FF0000"/>
                </a:solidFill>
                <a:latin typeface="Cambria Math" pitchFamily="18" charset="0"/>
                <a:ea typeface="Cambria Math" pitchFamily="18" charset="0"/>
                <a:cs typeface="Arial"/>
              </a:rPr>
              <a:t>left axis deviation.</a:t>
            </a:r>
          </a:p>
          <a:p>
            <a:pPr marL="342900" marR="0" lvl="0" indent="-342900" algn="just">
              <a:lnSpc>
                <a:spcPct val="150000"/>
              </a:lnSpc>
              <a:spcBef>
                <a:spcPts val="600"/>
              </a:spcBef>
              <a:spcAft>
                <a:spcPts val="600"/>
              </a:spcAft>
              <a:buFont typeface="Wingdings"/>
              <a:buChar char=""/>
            </a:pPr>
            <a:r>
              <a:rPr lang="en-US" sz="2000" dirty="0">
                <a:solidFill>
                  <a:srgbClr val="002060"/>
                </a:solidFill>
                <a:latin typeface="Cambria Math" pitchFamily="18" charset="0"/>
                <a:ea typeface="Cambria Math" pitchFamily="18" charset="0"/>
                <a:cs typeface="Arial"/>
              </a:rPr>
              <a:t>If the QRS complex is predominantly negative in lead I and predominantly positive in lead III, this means </a:t>
            </a:r>
            <a:r>
              <a:rPr lang="en-US" sz="2000" dirty="0">
                <a:solidFill>
                  <a:srgbClr val="FF0000"/>
                </a:solidFill>
                <a:latin typeface="Cambria Math" pitchFamily="18" charset="0"/>
                <a:ea typeface="Cambria Math" pitchFamily="18" charset="0"/>
                <a:cs typeface="Arial"/>
              </a:rPr>
              <a:t>right axis deviation.</a:t>
            </a:r>
          </a:p>
          <a:p>
            <a:pPr marL="342900" marR="0" lvl="0" indent="-342900" algn="just">
              <a:lnSpc>
                <a:spcPct val="150000"/>
              </a:lnSpc>
              <a:spcBef>
                <a:spcPts val="600"/>
              </a:spcBef>
              <a:spcAft>
                <a:spcPts val="600"/>
              </a:spcAft>
              <a:buFont typeface="Wingdings"/>
              <a:buChar char=""/>
            </a:pPr>
            <a:r>
              <a:rPr lang="en-US" sz="2000" dirty="0">
                <a:solidFill>
                  <a:srgbClr val="002060"/>
                </a:solidFill>
                <a:latin typeface="Cambria Math" pitchFamily="18" charset="0"/>
                <a:ea typeface="Cambria Math" pitchFamily="18" charset="0"/>
                <a:cs typeface="Arial"/>
              </a:rPr>
              <a:t>If the QRS complex is predominantly negative in both leads I and III, this is extreme axis deviation.</a:t>
            </a:r>
            <a:endParaRPr lang="en-US" sz="2000" dirty="0">
              <a:solidFill>
                <a:srgbClr val="002060"/>
              </a:solidFill>
              <a:effectLst/>
              <a:latin typeface="Cambria Math" pitchFamily="18" charset="0"/>
              <a:ea typeface="Cambria Math" pitchFamily="18" charset="0"/>
              <a:cs typeface="Aria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181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Rule of thumb</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5628" y="1664877"/>
            <a:ext cx="4937899" cy="3834402"/>
          </a:xfrm>
          <a:prstGeom prst="rect">
            <a:avLst/>
          </a:prstGeom>
          <a:noFill/>
          <a:ln>
            <a:solidFill>
              <a:sysClr val="windowText" lastClr="000000"/>
            </a:solidFill>
          </a:ln>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5958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602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b="1" dirty="0" smtClean="0">
              <a:latin typeface="Cambria Math" panose="02040503050406030204" pitchFamily="18" charset="0"/>
              <a:ea typeface="Cambria Math" panose="02040503050406030204" pitchFamily="18" charset="0"/>
            </a:endParaRPr>
          </a:p>
          <a:p>
            <a:pPr marL="0" indent="0" algn="ctr">
              <a:buNone/>
            </a:pPr>
            <a:r>
              <a:rPr lang="en-US" sz="54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THANK YOU</a:t>
            </a:r>
            <a:endParaRPr lang="en-US" sz="54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2" name="Picture 1"/>
          <p:cNvPicPr>
            <a:picLocks noChangeAspect="1"/>
          </p:cNvPicPr>
          <p:nvPr/>
        </p:nvPicPr>
        <p:blipFill>
          <a:blip r:embed="rId2"/>
          <a:stretch>
            <a:fillRect/>
          </a:stretch>
        </p:blipFill>
        <p:spPr>
          <a:xfrm>
            <a:off x="0" y="5561039"/>
            <a:ext cx="12193057" cy="841321"/>
          </a:xfrm>
          <a:prstGeom prst="rect">
            <a:avLst/>
          </a:prstGeom>
        </p:spPr>
      </p:pic>
    </p:spTree>
    <p:extLst>
      <p:ext uri="{BB962C8B-B14F-4D97-AF65-F5344CB8AC3E}">
        <p14:creationId xmlns:p14="http://schemas.microsoft.com/office/powerpoint/2010/main" val="3032383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Equipment</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342900" lvl="0" indent="-342900" algn="just">
              <a:lnSpc>
                <a:spcPct val="150000"/>
              </a:lnSpc>
              <a:buFont typeface="Symbol"/>
              <a:buChar char=""/>
            </a:pPr>
            <a:r>
              <a:rPr lang="en-US" dirty="0">
                <a:solidFill>
                  <a:srgbClr val="002060"/>
                </a:solidFill>
                <a:latin typeface="Cambria Math" panose="02040503050406030204" pitchFamily="18" charset="0"/>
                <a:ea typeface="Cambria Math" panose="02040503050406030204" pitchFamily="18" charset="0"/>
                <a:cs typeface="Arial"/>
              </a:rPr>
              <a:t>ECG recording machine (electrocardiograph).</a:t>
            </a:r>
          </a:p>
          <a:p>
            <a:pPr marL="342900" lvl="0" indent="-342900" algn="just">
              <a:lnSpc>
                <a:spcPct val="150000"/>
              </a:lnSpc>
              <a:buFont typeface="Symbol"/>
              <a:buChar char=""/>
            </a:pPr>
            <a:r>
              <a:rPr lang="en-US" dirty="0">
                <a:solidFill>
                  <a:srgbClr val="002060"/>
                </a:solidFill>
                <a:latin typeface="Cambria Math" panose="02040503050406030204" pitchFamily="18" charset="0"/>
                <a:ea typeface="Cambria Math" panose="02040503050406030204" pitchFamily="18" charset="0"/>
                <a:cs typeface="Arial"/>
              </a:rPr>
              <a:t>ECG graph paper.</a:t>
            </a:r>
          </a:p>
          <a:p>
            <a:pPr marL="342900" lvl="0" indent="-342900" algn="just">
              <a:lnSpc>
                <a:spcPct val="150000"/>
              </a:lnSpc>
              <a:buFont typeface="Symbol"/>
              <a:buChar char=""/>
            </a:pPr>
            <a:r>
              <a:rPr lang="en-US" dirty="0">
                <a:solidFill>
                  <a:srgbClr val="002060"/>
                </a:solidFill>
                <a:latin typeface="Cambria Math" panose="02040503050406030204" pitchFamily="18" charset="0"/>
                <a:ea typeface="Cambria Math" panose="02040503050406030204" pitchFamily="18" charset="0"/>
                <a:cs typeface="Arial"/>
              </a:rPr>
              <a:t>Disposable ECG electrodes.</a:t>
            </a:r>
          </a:p>
          <a:p>
            <a:pPr marL="342900" lvl="0" indent="-342900" algn="just">
              <a:lnSpc>
                <a:spcPct val="150000"/>
              </a:lnSpc>
              <a:spcAft>
                <a:spcPts val="1000"/>
              </a:spcAft>
              <a:buFont typeface="Symbol"/>
              <a:buChar char=""/>
            </a:pPr>
            <a:r>
              <a:rPr lang="en-US" dirty="0">
                <a:solidFill>
                  <a:srgbClr val="002060"/>
                </a:solidFill>
                <a:latin typeface="Cambria Math" panose="02040503050406030204" pitchFamily="18" charset="0"/>
                <a:ea typeface="Cambria Math" panose="02040503050406030204" pitchFamily="18" charset="0"/>
                <a:cs typeface="Arial"/>
              </a:rPr>
              <a:t>Alcohol swabs and gauze.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6016625"/>
            <a:ext cx="121935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08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ECG </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5569" y="1277756"/>
            <a:ext cx="6653047" cy="4351338"/>
          </a:xfr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1" y="6016625"/>
            <a:ext cx="121935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087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a:t>
            </a:r>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unction of the ECG</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2"/>
          <a:stretch>
            <a:fillRect/>
          </a:stretch>
        </p:blipFill>
        <p:spPr>
          <a:xfrm>
            <a:off x="-529" y="5891239"/>
            <a:ext cx="12193057" cy="841321"/>
          </a:xfrm>
          <a:prstGeom prst="rect">
            <a:avLst/>
          </a:prstGeom>
        </p:spPr>
      </p:pic>
      <p:sp>
        <p:nvSpPr>
          <p:cNvPr id="5" name="Content Placeholder 4"/>
          <p:cNvSpPr>
            <a:spLocks noGrp="1"/>
          </p:cNvSpPr>
          <p:nvPr>
            <p:ph idx="1"/>
          </p:nvPr>
        </p:nvSpPr>
        <p:spPr>
          <a:xfrm>
            <a:off x="838200" y="1825625"/>
            <a:ext cx="10515600" cy="3940175"/>
          </a:xfrm>
        </p:spPr>
        <p:txBody>
          <a:bodyPr>
            <a:normAutofit/>
          </a:bodyPr>
          <a:lstStyle/>
          <a:p>
            <a:pPr lvl="0" algn="just"/>
            <a:r>
              <a:rPr lang="en-US" sz="2200" dirty="0">
                <a:solidFill>
                  <a:srgbClr val="002060"/>
                </a:solidFill>
                <a:latin typeface="Cambria Math" panose="02040503050406030204" pitchFamily="18" charset="0"/>
                <a:ea typeface="Cambria Math" panose="02040503050406030204" pitchFamily="18" charset="0"/>
              </a:rPr>
              <a:t>Assessment of the electrical and muscular function of the heart</a:t>
            </a:r>
          </a:p>
          <a:p>
            <a:pPr lvl="0" algn="just"/>
            <a:r>
              <a:rPr lang="en-US" sz="2200" dirty="0">
                <a:solidFill>
                  <a:srgbClr val="002060"/>
                </a:solidFill>
                <a:latin typeface="Cambria Math" panose="02040503050406030204" pitchFamily="18" charset="0"/>
                <a:ea typeface="Cambria Math" panose="02040503050406030204" pitchFamily="18" charset="0"/>
              </a:rPr>
              <a:t>Detection of heart rate</a:t>
            </a:r>
          </a:p>
          <a:p>
            <a:pPr lvl="0" algn="just"/>
            <a:r>
              <a:rPr lang="en-US" sz="2200" dirty="0">
                <a:solidFill>
                  <a:srgbClr val="002060"/>
                </a:solidFill>
                <a:latin typeface="Cambria Math" panose="02040503050406030204" pitchFamily="18" charset="0"/>
                <a:ea typeface="Cambria Math" panose="02040503050406030204" pitchFamily="18" charset="0"/>
              </a:rPr>
              <a:t>Detection of heart </a:t>
            </a:r>
            <a:r>
              <a:rPr lang="en-US" sz="2200" dirty="0" smtClean="0">
                <a:solidFill>
                  <a:srgbClr val="002060"/>
                </a:solidFill>
                <a:latin typeface="Cambria Math" panose="02040503050406030204" pitchFamily="18" charset="0"/>
                <a:ea typeface="Cambria Math" panose="02040503050406030204" pitchFamily="18" charset="0"/>
              </a:rPr>
              <a:t>rhythm</a:t>
            </a:r>
          </a:p>
          <a:p>
            <a:pPr lvl="0" algn="just"/>
            <a:r>
              <a:rPr lang="en-US" sz="2200" dirty="0" smtClean="0">
                <a:solidFill>
                  <a:srgbClr val="002060"/>
                </a:solidFill>
                <a:latin typeface="Cambria Math" panose="02040503050406030204" pitchFamily="18" charset="0"/>
                <a:ea typeface="Cambria Math" panose="02040503050406030204" pitchFamily="18" charset="0"/>
              </a:rPr>
              <a:t>Detection of the heart’s orientation</a:t>
            </a:r>
          </a:p>
          <a:p>
            <a:pPr lvl="0" algn="just"/>
            <a:r>
              <a:rPr lang="en-US" sz="2200" dirty="0" smtClean="0">
                <a:solidFill>
                  <a:srgbClr val="002060"/>
                </a:solidFill>
                <a:latin typeface="Cambria Math" panose="02040503050406030204" pitchFamily="18" charset="0"/>
                <a:ea typeface="Cambria Math" panose="02040503050406030204" pitchFamily="18" charset="0"/>
              </a:rPr>
              <a:t>Presence of ischemia or infarction in the heart along with its location and extent</a:t>
            </a:r>
            <a:endParaRPr lang="en-US" sz="2200" dirty="0">
              <a:solidFill>
                <a:srgbClr val="002060"/>
              </a:solidFill>
              <a:latin typeface="Cambria Math" panose="02040503050406030204" pitchFamily="18" charset="0"/>
              <a:ea typeface="Cambria Math" panose="02040503050406030204" pitchFamily="18" charset="0"/>
            </a:endParaRPr>
          </a:p>
          <a:p>
            <a:pPr lvl="0" algn="just"/>
            <a:r>
              <a:rPr lang="en-US" sz="2200" dirty="0">
                <a:solidFill>
                  <a:srgbClr val="002060"/>
                </a:solidFill>
                <a:latin typeface="Cambria Math" panose="02040503050406030204" pitchFamily="18" charset="0"/>
                <a:ea typeface="Cambria Math" panose="02040503050406030204" pitchFamily="18" charset="0"/>
              </a:rPr>
              <a:t>Detection of electrolytes </a:t>
            </a:r>
            <a:r>
              <a:rPr lang="en-US" sz="2200" dirty="0" smtClean="0">
                <a:solidFill>
                  <a:srgbClr val="002060"/>
                </a:solidFill>
                <a:latin typeface="Cambria Math" panose="02040503050406030204" pitchFamily="18" charset="0"/>
                <a:ea typeface="Cambria Math" panose="02040503050406030204" pitchFamily="18" charset="0"/>
              </a:rPr>
              <a:t>imbalance </a:t>
            </a:r>
            <a:r>
              <a:rPr lang="en-US" sz="2200" dirty="0">
                <a:solidFill>
                  <a:srgbClr val="002060"/>
                </a:solidFill>
                <a:latin typeface="Cambria Math" panose="02040503050406030204" pitchFamily="18" charset="0"/>
                <a:ea typeface="Cambria Math" panose="02040503050406030204" pitchFamily="18" charset="0"/>
              </a:rPr>
              <a:t>(hypocalcaemia and hypercalcemia)</a:t>
            </a:r>
          </a:p>
          <a:p>
            <a:pPr lvl="0" algn="just"/>
            <a:r>
              <a:rPr lang="en-US" sz="2200" dirty="0">
                <a:solidFill>
                  <a:srgbClr val="002060"/>
                </a:solidFill>
                <a:latin typeface="Cambria Math" panose="02040503050406030204" pitchFamily="18" charset="0"/>
                <a:ea typeface="Cambria Math" panose="02040503050406030204" pitchFamily="18" charset="0"/>
              </a:rPr>
              <a:t>Detection of drug toxicity</a:t>
            </a:r>
          </a:p>
          <a:p>
            <a:pPr marL="0" indent="0">
              <a:buNone/>
            </a:pPr>
            <a:endParaRPr lang="en-US" dirty="0"/>
          </a:p>
        </p:txBody>
      </p:sp>
    </p:spTree>
    <p:extLst>
      <p:ext uri="{BB962C8B-B14F-4D97-AF65-F5344CB8AC3E}">
        <p14:creationId xmlns:p14="http://schemas.microsoft.com/office/powerpoint/2010/main" val="2135113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Before recording</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0" lvl="0" indent="0" algn="just">
              <a:spcBef>
                <a:spcPts val="600"/>
              </a:spcBef>
              <a:spcAft>
                <a:spcPts val="600"/>
              </a:spcAft>
              <a:buNone/>
            </a:pPr>
            <a:r>
              <a:rPr lang="en-US" spc="45"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 The subject should be supine and relaxed. </a:t>
            </a:r>
            <a:endParaRPr lang="en-US" dirty="0" smtClean="0">
              <a:solidFill>
                <a:srgbClr val="002060"/>
              </a:solidFill>
              <a:effectLst/>
              <a:latin typeface="Cambria Math" panose="02040503050406030204" pitchFamily="18" charset="0"/>
              <a:ea typeface="Cambria Math" panose="02040503050406030204" pitchFamily="18" charset="0"/>
            </a:endParaRPr>
          </a:p>
          <a:p>
            <a:pPr marL="0" marR="0" lvl="0" indent="0" algn="just">
              <a:spcBef>
                <a:spcPts val="600"/>
              </a:spcBef>
              <a:spcAft>
                <a:spcPts val="600"/>
              </a:spcAft>
              <a:buNone/>
            </a:pPr>
            <a:r>
              <a:rPr lang="en-US" spc="45"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 The temperature of the room should be </a:t>
            </a:r>
            <a:r>
              <a:rPr lang="en-US"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neutral. </a:t>
            </a:r>
            <a:endParaRPr lang="en-US" dirty="0" smtClean="0">
              <a:solidFill>
                <a:srgbClr val="002060"/>
              </a:solidFill>
              <a:effectLst/>
              <a:latin typeface="Cambria Math" panose="02040503050406030204" pitchFamily="18" charset="0"/>
              <a:ea typeface="Cambria Math" panose="02040503050406030204" pitchFamily="18" charset="0"/>
            </a:endParaRPr>
          </a:p>
          <a:p>
            <a:pPr marL="0" marR="0" lvl="0" indent="0" algn="just">
              <a:spcBef>
                <a:spcPts val="600"/>
              </a:spcBef>
              <a:spcAft>
                <a:spcPts val="600"/>
              </a:spcAft>
              <a:buNone/>
            </a:pPr>
            <a:r>
              <a:rPr lang="en-US" dirty="0"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a:t>- Sweating and muscle movements should be avoided so as to minimize artifacts.</a:t>
            </a:r>
            <a:endParaRPr lang="en-US" dirty="0" smtClean="0">
              <a:solidFill>
                <a:srgbClr val="002060"/>
              </a:solidFill>
              <a:effectLst/>
              <a:latin typeface="Cambria Math" panose="02040503050406030204" pitchFamily="18" charset="0"/>
              <a:ea typeface="Cambria Math" panose="020405030504060302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0" y="6016679"/>
            <a:ext cx="12193057" cy="841321"/>
          </a:xfrm>
          <a:prstGeom prst="rect">
            <a:avLst/>
          </a:prstGeom>
        </p:spPr>
      </p:pic>
    </p:spTree>
    <p:extLst>
      <p:ext uri="{BB962C8B-B14F-4D97-AF65-F5344CB8AC3E}">
        <p14:creationId xmlns:p14="http://schemas.microsoft.com/office/powerpoint/2010/main" val="328324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Leads of ECG</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838200" y="1690688"/>
            <a:ext cx="10515600" cy="4777371"/>
          </a:xfrm>
        </p:spPr>
        <p:txBody>
          <a:bodyPr>
            <a:normAutofit/>
          </a:bodyPr>
          <a:lstStyle/>
          <a:p>
            <a:pPr marL="0" lvl="0" indent="0" algn="just">
              <a:spcBef>
                <a:spcPts val="600"/>
              </a:spcBef>
              <a:spcAft>
                <a:spcPts val="600"/>
              </a:spcAft>
              <a:buNone/>
            </a:pPr>
            <a:r>
              <a:rPr lang="en-US" dirty="0" smtClean="0">
                <a:solidFill>
                  <a:srgbClr val="002060"/>
                </a:solidFill>
                <a:effectLst/>
                <a:latin typeface="Cambria Math" panose="02040503050406030204" pitchFamily="18" charset="0"/>
                <a:ea typeface="Cambria Math" panose="02040503050406030204" pitchFamily="18" charset="0"/>
              </a:rPr>
              <a:t>- A lead is a pair of electrodes joined together to record the potential difference between the two electrodes. </a:t>
            </a:r>
          </a:p>
          <a:p>
            <a:pPr marL="0" marR="0" lvl="0" indent="0" algn="just">
              <a:spcBef>
                <a:spcPts val="600"/>
              </a:spcBef>
              <a:spcAft>
                <a:spcPts val="600"/>
              </a:spcAft>
              <a:buNone/>
            </a:pPr>
            <a:r>
              <a:rPr lang="en-US" dirty="0" smtClean="0">
                <a:solidFill>
                  <a:srgbClr val="002060"/>
                </a:solidFill>
                <a:effectLst/>
                <a:latin typeface="Cambria Math" panose="02040503050406030204" pitchFamily="18" charset="0"/>
                <a:ea typeface="Cambria Math" panose="02040503050406030204" pitchFamily="18" charset="0"/>
              </a:rPr>
              <a:t>- Each lead looks at heart from a different angle so as to locate an abnormality in the heart that can be detected by ECG. </a:t>
            </a:r>
          </a:p>
          <a:p>
            <a:pPr marL="0" lvl="0" indent="0" algn="just">
              <a:spcBef>
                <a:spcPts val="600"/>
              </a:spcBef>
              <a:spcAft>
                <a:spcPts val="600"/>
              </a:spcAft>
              <a:buNone/>
            </a:pPr>
            <a:r>
              <a:rPr lang="en-US" dirty="0" smtClean="0">
                <a:solidFill>
                  <a:srgbClr val="002060"/>
                </a:solidFill>
                <a:effectLst/>
                <a:latin typeface="Cambria Math" panose="02040503050406030204" pitchFamily="18" charset="0"/>
                <a:ea typeface="Cambria Math" panose="02040503050406030204" pitchFamily="18" charset="0"/>
              </a:rPr>
              <a:t>- A bipolar lead records the potential difference between two active electrodes  </a:t>
            </a:r>
            <a:endParaRPr lang="en-US" dirty="0">
              <a:solidFill>
                <a:srgbClr val="002060"/>
              </a:solidFill>
              <a:latin typeface="Cambria Math" panose="02040503050406030204" pitchFamily="18" charset="0"/>
              <a:ea typeface="Cambria Math" panose="02040503050406030204" pitchFamily="18" charset="0"/>
            </a:endParaRPr>
          </a:p>
          <a:p>
            <a:pPr marL="0" lvl="0" indent="0" algn="just">
              <a:spcBef>
                <a:spcPts val="600"/>
              </a:spcBef>
              <a:spcAft>
                <a:spcPts val="600"/>
              </a:spcAft>
              <a:buNone/>
            </a:pPr>
            <a:r>
              <a:rPr lang="en-US" dirty="0" smtClean="0">
                <a:solidFill>
                  <a:srgbClr val="002060"/>
                </a:solidFill>
                <a:effectLst/>
                <a:latin typeface="Cambria Math" panose="02040503050406030204" pitchFamily="18" charset="0"/>
                <a:ea typeface="Cambria Math" panose="02040503050406030204" pitchFamily="18" charset="0"/>
              </a:rPr>
              <a:t>- Unipolar lead records the potential of one active electrode as compared to the other inactive electrodes, as it provides resistance to the inactive electrodes making their potential zero</a:t>
            </a:r>
            <a:r>
              <a:rPr lang="en-US" dirty="0" smtClean="0">
                <a:effectLst/>
                <a:latin typeface="Cambria Math" panose="02040503050406030204" pitchFamily="18" charset="0"/>
                <a:ea typeface="Cambria Math" panose="02040503050406030204" pitchFamily="18" charset="0"/>
              </a:rPr>
              <a:t>.</a:t>
            </a:r>
          </a:p>
          <a:p>
            <a:pPr marL="0" marR="0" lvl="0" indent="0" algn="just">
              <a:spcBef>
                <a:spcPts val="600"/>
              </a:spcBef>
              <a:spcAft>
                <a:spcPts val="600"/>
              </a:spcAft>
              <a:buNone/>
            </a:pPr>
            <a:endParaRPr lang="en-US" sz="1800" dirty="0" smtClean="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6016679"/>
            <a:ext cx="12193057" cy="841321"/>
          </a:xfrm>
          <a:prstGeom prst="rect">
            <a:avLst/>
          </a:prstGeom>
        </p:spPr>
      </p:pic>
    </p:spTree>
    <p:extLst>
      <p:ext uri="{BB962C8B-B14F-4D97-AF65-F5344CB8AC3E}">
        <p14:creationId xmlns:p14="http://schemas.microsoft.com/office/powerpoint/2010/main" val="741236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lstStyle/>
          <a:p>
            <a:pPr marL="0" lvl="0" indent="0" algn="just">
              <a:spcBef>
                <a:spcPts val="600"/>
              </a:spcBef>
              <a:spcAft>
                <a:spcPts val="600"/>
              </a:spcAft>
              <a:buNone/>
            </a:pPr>
            <a:r>
              <a:rPr lang="en-US" dirty="0" smtClean="0">
                <a:solidFill>
                  <a:srgbClr val="002060"/>
                </a:solidFill>
                <a:latin typeface="Cambria Math" panose="02040503050406030204" pitchFamily="18" charset="0"/>
                <a:ea typeface="Cambria Math" panose="02040503050406030204" pitchFamily="18" charset="0"/>
              </a:rPr>
              <a:t>- There </a:t>
            </a:r>
            <a:r>
              <a:rPr lang="en-US" dirty="0">
                <a:solidFill>
                  <a:srgbClr val="002060"/>
                </a:solidFill>
                <a:latin typeface="Cambria Math" panose="02040503050406030204" pitchFamily="18" charset="0"/>
                <a:ea typeface="Cambria Math" panose="02040503050406030204" pitchFamily="18" charset="0"/>
              </a:rPr>
              <a:t>are 12 standard leads to record ECG. </a:t>
            </a:r>
            <a:endParaRPr lang="en-US" dirty="0" smtClean="0">
              <a:solidFill>
                <a:srgbClr val="002060"/>
              </a:solidFill>
              <a:latin typeface="Cambria Math" panose="02040503050406030204" pitchFamily="18" charset="0"/>
              <a:ea typeface="Cambria Math" panose="02040503050406030204" pitchFamily="18" charset="0"/>
            </a:endParaRPr>
          </a:p>
          <a:p>
            <a:pPr lvl="0" algn="just">
              <a:spcBef>
                <a:spcPts val="600"/>
              </a:spcBef>
              <a:spcAft>
                <a:spcPts val="600"/>
              </a:spcAft>
              <a:buFontTx/>
              <a:buChar char="-"/>
            </a:pPr>
            <a:r>
              <a:rPr lang="en-US" dirty="0" smtClean="0">
                <a:solidFill>
                  <a:srgbClr val="002060"/>
                </a:solidFill>
                <a:latin typeface="Cambria Math" panose="02040503050406030204" pitchFamily="18" charset="0"/>
                <a:ea typeface="Cambria Math" panose="02040503050406030204" pitchFamily="18" charset="0"/>
              </a:rPr>
              <a:t>Out </a:t>
            </a:r>
            <a:r>
              <a:rPr lang="en-US" dirty="0">
                <a:solidFill>
                  <a:srgbClr val="002060"/>
                </a:solidFill>
                <a:latin typeface="Cambria Math" panose="02040503050406030204" pitchFamily="18" charset="0"/>
                <a:ea typeface="Cambria Math" panose="02040503050406030204" pitchFamily="18" charset="0"/>
              </a:rPr>
              <a:t>of 12 leads, 6 are limb leads and 6 are chest </a:t>
            </a:r>
            <a:r>
              <a:rPr lang="en-US" dirty="0" smtClean="0">
                <a:solidFill>
                  <a:srgbClr val="002060"/>
                </a:solidFill>
                <a:latin typeface="Cambria Math" panose="02040503050406030204" pitchFamily="18" charset="0"/>
                <a:ea typeface="Cambria Math" panose="02040503050406030204" pitchFamily="18" charset="0"/>
              </a:rPr>
              <a:t>leads: </a:t>
            </a:r>
            <a:endParaRPr lang="en-US" dirty="0">
              <a:solidFill>
                <a:srgbClr val="002060"/>
              </a:solidFill>
              <a:latin typeface="Cambria Math" panose="02040503050406030204" pitchFamily="18" charset="0"/>
              <a:ea typeface="Cambria Math" panose="02040503050406030204" pitchFamily="18" charset="0"/>
            </a:endParaRPr>
          </a:p>
          <a:p>
            <a:pPr lvl="1" algn="just">
              <a:spcBef>
                <a:spcPts val="600"/>
              </a:spcBef>
              <a:spcAft>
                <a:spcPts val="600"/>
              </a:spcAft>
            </a:pPr>
            <a:r>
              <a:rPr lang="en-US" sz="28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3 </a:t>
            </a:r>
            <a:r>
              <a:rPr lang="en-US" sz="28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bipolar limb leads (Leads I, II and III) </a:t>
            </a:r>
            <a:endParaRPr lang="en-US" sz="28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endParaRPr>
          </a:p>
          <a:p>
            <a:pPr lvl="1" algn="just">
              <a:spcBef>
                <a:spcPts val="600"/>
              </a:spcBef>
              <a:spcAft>
                <a:spcPts val="600"/>
              </a:spcAft>
            </a:pPr>
            <a:r>
              <a:rPr lang="en-US" sz="28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3 Unipolar limb leads (</a:t>
            </a:r>
            <a:r>
              <a:rPr lang="en-US" sz="2800" dirty="0" err="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aVR</a:t>
            </a:r>
            <a:r>
              <a:rPr lang="en-US" sz="28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t>
            </a:r>
            <a:r>
              <a:rPr lang="en-US" sz="2800"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aVL</a:t>
            </a:r>
            <a:r>
              <a:rPr lang="en-US" sz="28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 and </a:t>
            </a:r>
            <a:r>
              <a:rPr lang="en-US" sz="2800" dirty="0" err="1">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aVF</a:t>
            </a:r>
            <a:r>
              <a:rPr lang="en-US" sz="28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a:t>
            </a:r>
          </a:p>
          <a:p>
            <a:pPr lvl="1" algn="just">
              <a:spcBef>
                <a:spcPts val="600"/>
              </a:spcBef>
              <a:spcAft>
                <a:spcPts val="600"/>
              </a:spcAft>
            </a:pPr>
            <a:r>
              <a:rPr lang="en-US" sz="28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6 Unipolar chest leads </a:t>
            </a:r>
            <a:endParaRPr lang="en-US" sz="2800" dirty="0">
              <a:solidFill>
                <a:srgbClr val="002060"/>
              </a:solidFill>
              <a:latin typeface="Cambria Math" panose="02040503050406030204" pitchFamily="18" charset="0"/>
              <a:ea typeface="Cambria Math" panose="02040503050406030204" pitchFamily="18" charset="0"/>
            </a:endParaRPr>
          </a:p>
          <a:p>
            <a:pPr marL="0" indent="0">
              <a:buNone/>
            </a:pPr>
            <a:endParaRPr lang="en-US" dirty="0"/>
          </a:p>
        </p:txBody>
      </p:sp>
      <p:pic>
        <p:nvPicPr>
          <p:cNvPr id="2" name="Picture 1"/>
          <p:cNvPicPr>
            <a:picLocks noChangeAspect="1"/>
          </p:cNvPicPr>
          <p:nvPr/>
        </p:nvPicPr>
        <p:blipFill>
          <a:blip r:embed="rId2"/>
          <a:stretch>
            <a:fillRect/>
          </a:stretch>
        </p:blipFill>
        <p:spPr>
          <a:xfrm>
            <a:off x="-529" y="6016679"/>
            <a:ext cx="12193057" cy="841321"/>
          </a:xfrm>
          <a:prstGeom prst="rect">
            <a:avLst/>
          </a:prstGeom>
        </p:spPr>
      </p:pic>
    </p:spTree>
    <p:extLst>
      <p:ext uri="{BB962C8B-B14F-4D97-AF65-F5344CB8AC3E}">
        <p14:creationId xmlns:p14="http://schemas.microsoft.com/office/powerpoint/2010/main" val="1640578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1682</Words>
  <Application>Microsoft Office PowerPoint</Application>
  <PresentationFormat>Custom</PresentationFormat>
  <Paragraphs>192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 ELECTROCARDIOGRAPHY</vt:lpstr>
      <vt:lpstr>  Objectives  </vt:lpstr>
      <vt:lpstr>Definition</vt:lpstr>
      <vt:lpstr>Equipment</vt:lpstr>
      <vt:lpstr>ECG </vt:lpstr>
      <vt:lpstr>Function of the ECG</vt:lpstr>
      <vt:lpstr>Before recording</vt:lpstr>
      <vt:lpstr>Leads of ECG</vt:lpstr>
      <vt:lpstr>PowerPoint Presentation</vt:lpstr>
      <vt:lpstr>PowerPoint Presentation</vt:lpstr>
      <vt:lpstr>PowerPoint Presentation</vt:lpstr>
      <vt:lpstr>Einthoven's triangle</vt:lpstr>
      <vt:lpstr>Chest Leads</vt:lpstr>
      <vt:lpstr>Chest Leads</vt:lpstr>
      <vt:lpstr>Procedure</vt:lpstr>
      <vt:lpstr>ECG trace</vt:lpstr>
      <vt:lpstr>PowerPoint Presentation</vt:lpstr>
      <vt:lpstr>ECG Paper calibration</vt:lpstr>
      <vt:lpstr>ECG paper calibration</vt:lpstr>
      <vt:lpstr>ECG Waves</vt:lpstr>
      <vt:lpstr>ECG waves and intervals</vt:lpstr>
      <vt:lpstr>PowerPoint Presentation</vt:lpstr>
      <vt:lpstr>PowerPoint Presentation</vt:lpstr>
      <vt:lpstr>Determination of the heart rhythm </vt:lpstr>
      <vt:lpstr>Heart rate calculation Regular heart rate</vt:lpstr>
      <vt:lpstr>Regular heart rate</vt:lpstr>
      <vt:lpstr>The rule of 1500</vt:lpstr>
      <vt:lpstr>PowerPoint Presentation</vt:lpstr>
      <vt:lpstr> Irregular heart rhythm  </vt:lpstr>
      <vt:lpstr>Cardiac axis</vt:lpstr>
      <vt:lpstr>Cardiac axis</vt:lpstr>
      <vt:lpstr>Cardiac axis</vt:lpstr>
      <vt:lpstr>Cardiac axis</vt:lpstr>
      <vt:lpstr> Determination of the cardiac axis Accurate method </vt:lpstr>
      <vt:lpstr>PowerPoint Presentation</vt:lpstr>
      <vt:lpstr>Quick &amp; easy method (Rule of thumb)</vt:lpstr>
      <vt:lpstr>Rule of thumb</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ELECTROCARDIOGRAPHY</dc:title>
  <dc:creator>user</dc:creator>
  <cp:lastModifiedBy>Ola Helmi Mawlana</cp:lastModifiedBy>
  <cp:revision>209</cp:revision>
  <dcterms:created xsi:type="dcterms:W3CDTF">2018-11-17T07:56:11Z</dcterms:created>
  <dcterms:modified xsi:type="dcterms:W3CDTF">2020-02-25T07:03:04Z</dcterms:modified>
</cp:coreProperties>
</file>