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 id="272" r:id="rId12"/>
    <p:sldId id="266" r:id="rId13"/>
    <p:sldId id="267" r:id="rId14"/>
    <p:sldId id="274" r:id="rId15"/>
    <p:sldId id="268" r:id="rId16"/>
    <p:sldId id="269" r:id="rId17"/>
    <p:sldId id="270" r:id="rId18"/>
    <p:sldId id="271"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43908-9CFF-4E50-B828-0E3A9C2F1292}"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C2EB1-011B-4A59-8C46-4EA45110DFA0}" type="slidenum">
              <a:rPr lang="en-US" smtClean="0"/>
              <a:t>‹#›</a:t>
            </a:fld>
            <a:endParaRPr lang="en-US"/>
          </a:p>
        </p:txBody>
      </p:sp>
    </p:spTree>
    <p:extLst>
      <p:ext uri="{BB962C8B-B14F-4D97-AF65-F5344CB8AC3E}">
        <p14:creationId xmlns:p14="http://schemas.microsoft.com/office/powerpoint/2010/main" val="410607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43908-9CFF-4E50-B828-0E3A9C2F1292}"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C2EB1-011B-4A59-8C46-4EA45110DFA0}" type="slidenum">
              <a:rPr lang="en-US" smtClean="0"/>
              <a:t>‹#›</a:t>
            </a:fld>
            <a:endParaRPr lang="en-US"/>
          </a:p>
        </p:txBody>
      </p:sp>
    </p:spTree>
    <p:extLst>
      <p:ext uri="{BB962C8B-B14F-4D97-AF65-F5344CB8AC3E}">
        <p14:creationId xmlns:p14="http://schemas.microsoft.com/office/powerpoint/2010/main" val="180993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43908-9CFF-4E50-B828-0E3A9C2F1292}"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C2EB1-011B-4A59-8C46-4EA45110DFA0}" type="slidenum">
              <a:rPr lang="en-US" smtClean="0"/>
              <a:t>‹#›</a:t>
            </a:fld>
            <a:endParaRPr lang="en-US"/>
          </a:p>
        </p:txBody>
      </p:sp>
    </p:spTree>
    <p:extLst>
      <p:ext uri="{BB962C8B-B14F-4D97-AF65-F5344CB8AC3E}">
        <p14:creationId xmlns:p14="http://schemas.microsoft.com/office/powerpoint/2010/main" val="207149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43908-9CFF-4E50-B828-0E3A9C2F1292}"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C2EB1-011B-4A59-8C46-4EA45110DFA0}" type="slidenum">
              <a:rPr lang="en-US" smtClean="0"/>
              <a:t>‹#›</a:t>
            </a:fld>
            <a:endParaRPr lang="en-US"/>
          </a:p>
        </p:txBody>
      </p:sp>
    </p:spTree>
    <p:extLst>
      <p:ext uri="{BB962C8B-B14F-4D97-AF65-F5344CB8AC3E}">
        <p14:creationId xmlns:p14="http://schemas.microsoft.com/office/powerpoint/2010/main" val="262109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43908-9CFF-4E50-B828-0E3A9C2F1292}"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C2EB1-011B-4A59-8C46-4EA45110DFA0}" type="slidenum">
              <a:rPr lang="en-US" smtClean="0"/>
              <a:t>‹#›</a:t>
            </a:fld>
            <a:endParaRPr lang="en-US"/>
          </a:p>
        </p:txBody>
      </p:sp>
    </p:spTree>
    <p:extLst>
      <p:ext uri="{BB962C8B-B14F-4D97-AF65-F5344CB8AC3E}">
        <p14:creationId xmlns:p14="http://schemas.microsoft.com/office/powerpoint/2010/main" val="74973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43908-9CFF-4E50-B828-0E3A9C2F1292}"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C2EB1-011B-4A59-8C46-4EA45110DFA0}" type="slidenum">
              <a:rPr lang="en-US" smtClean="0"/>
              <a:t>‹#›</a:t>
            </a:fld>
            <a:endParaRPr lang="en-US"/>
          </a:p>
        </p:txBody>
      </p:sp>
    </p:spTree>
    <p:extLst>
      <p:ext uri="{BB962C8B-B14F-4D97-AF65-F5344CB8AC3E}">
        <p14:creationId xmlns:p14="http://schemas.microsoft.com/office/powerpoint/2010/main" val="29783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43908-9CFF-4E50-B828-0E3A9C2F1292}"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C2EB1-011B-4A59-8C46-4EA45110DFA0}" type="slidenum">
              <a:rPr lang="en-US" smtClean="0"/>
              <a:t>‹#›</a:t>
            </a:fld>
            <a:endParaRPr lang="en-US"/>
          </a:p>
        </p:txBody>
      </p:sp>
    </p:spTree>
    <p:extLst>
      <p:ext uri="{BB962C8B-B14F-4D97-AF65-F5344CB8AC3E}">
        <p14:creationId xmlns:p14="http://schemas.microsoft.com/office/powerpoint/2010/main" val="315572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43908-9CFF-4E50-B828-0E3A9C2F1292}"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C2EB1-011B-4A59-8C46-4EA45110DFA0}" type="slidenum">
              <a:rPr lang="en-US" smtClean="0"/>
              <a:t>‹#›</a:t>
            </a:fld>
            <a:endParaRPr lang="en-US"/>
          </a:p>
        </p:txBody>
      </p:sp>
    </p:spTree>
    <p:extLst>
      <p:ext uri="{BB962C8B-B14F-4D97-AF65-F5344CB8AC3E}">
        <p14:creationId xmlns:p14="http://schemas.microsoft.com/office/powerpoint/2010/main" val="333169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43908-9CFF-4E50-B828-0E3A9C2F1292}"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5C2EB1-011B-4A59-8C46-4EA45110DFA0}" type="slidenum">
              <a:rPr lang="en-US" smtClean="0"/>
              <a:t>‹#›</a:t>
            </a:fld>
            <a:endParaRPr lang="en-US"/>
          </a:p>
        </p:txBody>
      </p:sp>
    </p:spTree>
    <p:extLst>
      <p:ext uri="{BB962C8B-B14F-4D97-AF65-F5344CB8AC3E}">
        <p14:creationId xmlns:p14="http://schemas.microsoft.com/office/powerpoint/2010/main" val="1155907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43908-9CFF-4E50-B828-0E3A9C2F1292}"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C2EB1-011B-4A59-8C46-4EA45110DFA0}" type="slidenum">
              <a:rPr lang="en-US" smtClean="0"/>
              <a:t>‹#›</a:t>
            </a:fld>
            <a:endParaRPr lang="en-US"/>
          </a:p>
        </p:txBody>
      </p:sp>
    </p:spTree>
    <p:extLst>
      <p:ext uri="{BB962C8B-B14F-4D97-AF65-F5344CB8AC3E}">
        <p14:creationId xmlns:p14="http://schemas.microsoft.com/office/powerpoint/2010/main" val="187299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43908-9CFF-4E50-B828-0E3A9C2F1292}"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C2EB1-011B-4A59-8C46-4EA45110DFA0}" type="slidenum">
              <a:rPr lang="en-US" smtClean="0"/>
              <a:t>‹#›</a:t>
            </a:fld>
            <a:endParaRPr lang="en-US"/>
          </a:p>
        </p:txBody>
      </p:sp>
    </p:spTree>
    <p:extLst>
      <p:ext uri="{BB962C8B-B14F-4D97-AF65-F5344CB8AC3E}">
        <p14:creationId xmlns:p14="http://schemas.microsoft.com/office/powerpoint/2010/main" val="42511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43908-9CFF-4E50-B828-0E3A9C2F1292}" type="datetimeFigureOut">
              <a:rPr lang="en-US" smtClean="0"/>
              <a:t>3/2/2020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C2EB1-011B-4A59-8C46-4EA45110DFA0}" type="slidenum">
              <a:rPr lang="en-US" smtClean="0"/>
              <a:t>‹#›</a:t>
            </a:fld>
            <a:endParaRPr lang="en-US"/>
          </a:p>
        </p:txBody>
      </p:sp>
    </p:spTree>
    <p:extLst>
      <p:ext uri="{BB962C8B-B14F-4D97-AF65-F5344CB8AC3E}">
        <p14:creationId xmlns:p14="http://schemas.microsoft.com/office/powerpoint/2010/main" val="276323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2060"/>
                </a:solidFill>
                <a:effectLst>
                  <a:outerShdw blurRad="38100" dist="38100" dir="2700000" algn="tl">
                    <a:srgbClr val="000000">
                      <a:alpha val="43137"/>
                    </a:srgbClr>
                  </a:outerShdw>
                </a:effectLst>
                <a:latin typeface="Cambria Math" pitchFamily="18" charset="0"/>
                <a:ea typeface="Cambria Math" pitchFamily="18" charset="0"/>
              </a:rPr>
              <a:t>Carotid Arterial &amp; Jugular Venous Pulses</a:t>
            </a:r>
            <a:endParaRPr lang="en-US" b="1" dirty="0">
              <a:solidFill>
                <a:srgbClr val="00206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Subtitle 2"/>
          <p:cNvSpPr>
            <a:spLocks noGrp="1"/>
          </p:cNvSpPr>
          <p:nvPr>
            <p:ph type="subTitle" idx="1"/>
          </p:nvPr>
        </p:nvSpPr>
        <p:spPr/>
        <p:txBody>
          <a:bodyPr/>
          <a:lstStyle/>
          <a:p>
            <a:r>
              <a:rPr lang="en-US" dirty="0" smtClean="0">
                <a:latin typeface="Cambria Math" pitchFamily="18" charset="0"/>
                <a:ea typeface="Cambria Math" pitchFamily="18" charset="0"/>
              </a:rPr>
              <a:t>By</a:t>
            </a:r>
          </a:p>
          <a:p>
            <a:r>
              <a:rPr lang="en-US" b="1" dirty="0" smtClean="0">
                <a:solidFill>
                  <a:srgbClr val="FF0000"/>
                </a:solidFill>
                <a:latin typeface="Cambria Math" pitchFamily="18" charset="0"/>
                <a:ea typeface="Cambria Math" pitchFamily="18" charset="0"/>
              </a:rPr>
              <a:t>Dr. Ola </a:t>
            </a:r>
            <a:r>
              <a:rPr lang="en-US" b="1" dirty="0" err="1" smtClean="0">
                <a:solidFill>
                  <a:srgbClr val="FF0000"/>
                </a:solidFill>
                <a:latin typeface="Cambria Math" pitchFamily="18" charset="0"/>
                <a:ea typeface="Cambria Math" pitchFamily="18" charset="0"/>
              </a:rPr>
              <a:t>Mawlana</a:t>
            </a:r>
            <a:endParaRPr lang="en-US" b="1" dirty="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204076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lgn="l">
              <a:lnSpc>
                <a:spcPct val="150000"/>
              </a:lnSpc>
              <a:spcBef>
                <a:spcPts val="0"/>
              </a:spcBef>
              <a:spcAft>
                <a:spcPts val="1000"/>
              </a:spcAft>
            </a:pPr>
            <a:r>
              <a:rPr lang="en-US" sz="2700" dirty="0" smtClean="0">
                <a:solidFill>
                  <a:prstClr val="black"/>
                </a:solidFill>
                <a:latin typeface="Arial"/>
                <a:ea typeface="Calibri"/>
                <a:cs typeface="Arial"/>
              </a:rPr>
              <a:t/>
            </a:r>
            <a:br>
              <a:rPr lang="en-US" sz="2700" dirty="0" smtClean="0">
                <a:solidFill>
                  <a:prstClr val="black"/>
                </a:solidFill>
                <a:latin typeface="Arial"/>
                <a:ea typeface="Calibri"/>
                <a:cs typeface="Arial"/>
              </a:rPr>
            </a:br>
            <a:r>
              <a:rPr lang="en-US" sz="31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The </a:t>
            </a:r>
            <a:r>
              <a:rPr lang="en-US" sz="31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dicrotic </a:t>
            </a:r>
            <a:r>
              <a:rPr lang="en-US" sz="31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limb</a:t>
            </a:r>
            <a:r>
              <a:rPr lang="en-US" sz="2700" dirty="0">
                <a:solidFill>
                  <a:prstClr val="black"/>
                </a:solidFill>
                <a:latin typeface="Arial"/>
                <a:ea typeface="Calibri"/>
                <a:cs typeface="Arial"/>
              </a:rPr>
              <a:t/>
            </a:r>
            <a:br>
              <a:rPr lang="en-US" sz="2700" dirty="0">
                <a:solidFill>
                  <a:prstClr val="black"/>
                </a:solidFill>
                <a:latin typeface="Arial"/>
                <a:ea typeface="Calibri"/>
                <a:cs typeface="Arial"/>
              </a:rPr>
            </a:br>
            <a:endParaRPr lang="en-US" dirty="0"/>
          </a:p>
        </p:txBody>
      </p:sp>
      <p:sp>
        <p:nvSpPr>
          <p:cNvPr id="3" name="Content Placeholder 2"/>
          <p:cNvSpPr>
            <a:spLocks noGrp="1"/>
          </p:cNvSpPr>
          <p:nvPr>
            <p:ph idx="1"/>
          </p:nvPr>
        </p:nvSpPr>
        <p:spPr/>
        <p:txBody>
          <a:bodyPr>
            <a:normAutofit/>
          </a:bodyPr>
          <a:lstStyle/>
          <a:p>
            <a:pPr marR="0" algn="just">
              <a:spcBef>
                <a:spcPts val="0"/>
              </a:spcBef>
              <a:spcAft>
                <a:spcPts val="1000"/>
              </a:spcAft>
              <a:buFontTx/>
              <a:buChar char="-"/>
            </a:pPr>
            <a:r>
              <a:rPr lang="en-US" sz="2400" dirty="0" smtClean="0">
                <a:solidFill>
                  <a:srgbClr val="002060"/>
                </a:solidFill>
                <a:effectLst/>
                <a:latin typeface="Cambria Math" pitchFamily="18" charset="0"/>
                <a:ea typeface="Cambria Math" pitchFamily="18" charset="0"/>
                <a:cs typeface="Arial"/>
              </a:rPr>
              <a:t>It is the descending phase of the carotid arterial pulse tracing. </a:t>
            </a:r>
          </a:p>
          <a:p>
            <a:pPr marR="0" algn="just">
              <a:spcBef>
                <a:spcPts val="0"/>
              </a:spcBef>
              <a:spcAft>
                <a:spcPts val="1000"/>
              </a:spcAft>
              <a:buFontTx/>
              <a:buChar char="-"/>
            </a:pPr>
            <a:r>
              <a:rPr lang="en-US" sz="2400" dirty="0" smtClean="0">
                <a:solidFill>
                  <a:srgbClr val="002060"/>
                </a:solidFill>
                <a:effectLst/>
                <a:latin typeface="Cambria Math" pitchFamily="18" charset="0"/>
                <a:ea typeface="Cambria Math" pitchFamily="18" charset="0"/>
                <a:cs typeface="Arial"/>
              </a:rPr>
              <a:t>It is caused by the decrease in carotid arterial pressure during ventricular diastole. </a:t>
            </a:r>
          </a:p>
          <a:p>
            <a:pPr marR="0" algn="just">
              <a:spcBef>
                <a:spcPts val="0"/>
              </a:spcBef>
              <a:spcAft>
                <a:spcPts val="1000"/>
              </a:spcAft>
              <a:buFontTx/>
              <a:buChar char="-"/>
            </a:pPr>
            <a:r>
              <a:rPr lang="en-US" sz="2400" dirty="0" smtClean="0">
                <a:solidFill>
                  <a:srgbClr val="002060"/>
                </a:solidFill>
                <a:effectLst/>
                <a:latin typeface="Cambria Math" pitchFamily="18" charset="0"/>
                <a:ea typeface="Cambria Math" pitchFamily="18" charset="0"/>
                <a:cs typeface="Arial"/>
              </a:rPr>
              <a:t>In healthy individuals, the lowest pressure recorded during this phase is about 80 mmHg due to the elastic recoil of the arterial wall.</a:t>
            </a:r>
          </a:p>
          <a:p>
            <a:pPr marL="0" indent="0">
              <a:buNone/>
            </a:pPr>
            <a:endParaRPr lang="en-US" dirty="0"/>
          </a:p>
        </p:txBody>
      </p:sp>
    </p:spTree>
    <p:extLst>
      <p:ext uri="{BB962C8B-B14F-4D97-AF65-F5344CB8AC3E}">
        <p14:creationId xmlns:p14="http://schemas.microsoft.com/office/powerpoint/2010/main" val="342333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The difference between venous and arterial pulses</a:t>
            </a:r>
            <a:endParaRPr lang="en-US" sz="28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70000" lnSpcReduction="20000"/>
          </a:bodyPr>
          <a:lstStyle/>
          <a:p>
            <a:pPr algn="just">
              <a:lnSpc>
                <a:spcPct val="150000"/>
              </a:lnSpc>
              <a:spcBef>
                <a:spcPts val="0"/>
              </a:spcBef>
            </a:pPr>
            <a:r>
              <a:rPr lang="en-US" dirty="0" smtClean="0">
                <a:solidFill>
                  <a:srgbClr val="002060"/>
                </a:solidFill>
                <a:effectLst/>
                <a:latin typeface="Cambria Math" pitchFamily="18" charset="0"/>
                <a:ea typeface="Cambria Math" pitchFamily="18" charset="0"/>
                <a:cs typeface="Arial"/>
              </a:rPr>
              <a:t>Multiphasic, venous pulse "beats" twice (in quick succession) in a cardiac cycle. The first beat represents that atrial contraction (termed ‘a’) and second beat represents venous filling of the right atrium against a closed tricuspid valve (termed ‘v’), where as an artery only has one beat in a cardiac cycle. </a:t>
            </a:r>
          </a:p>
          <a:p>
            <a:pPr algn="just">
              <a:lnSpc>
                <a:spcPct val="150000"/>
              </a:lnSpc>
              <a:spcBef>
                <a:spcPts val="0"/>
              </a:spcBef>
            </a:pPr>
            <a:r>
              <a:rPr lang="en-US" dirty="0" smtClean="0">
                <a:solidFill>
                  <a:srgbClr val="002060"/>
                </a:solidFill>
                <a:effectLst/>
                <a:latin typeface="Cambria Math" pitchFamily="18" charset="0"/>
                <a:ea typeface="Cambria Math" pitchFamily="18" charset="0"/>
                <a:cs typeface="Arial"/>
              </a:rPr>
              <a:t>Non-palpable, venous pulse cannot be palpated. </a:t>
            </a:r>
          </a:p>
          <a:p>
            <a:pPr algn="just">
              <a:lnSpc>
                <a:spcPct val="150000"/>
              </a:lnSpc>
              <a:spcBef>
                <a:spcPts val="0"/>
              </a:spcBef>
            </a:pPr>
            <a:r>
              <a:rPr lang="en-US" dirty="0" smtClean="0">
                <a:solidFill>
                  <a:srgbClr val="002060"/>
                </a:solidFill>
                <a:effectLst/>
                <a:latin typeface="Cambria Math" pitchFamily="18" charset="0"/>
                <a:ea typeface="Cambria Math" pitchFamily="18" charset="0"/>
                <a:cs typeface="Arial"/>
              </a:rPr>
              <a:t>Varies with respiration, venous pulse usually decreases with deep inspiration.</a:t>
            </a:r>
          </a:p>
          <a:p>
            <a:pPr marL="0" indent="0">
              <a:buNone/>
            </a:pPr>
            <a:endParaRPr lang="en-US" dirty="0"/>
          </a:p>
        </p:txBody>
      </p:sp>
    </p:spTree>
    <p:extLst>
      <p:ext uri="{BB962C8B-B14F-4D97-AF65-F5344CB8AC3E}">
        <p14:creationId xmlns:p14="http://schemas.microsoft.com/office/powerpoint/2010/main" val="3701704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Jugular Venous Pulse(JVP)</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lstStyle/>
          <a:p>
            <a:pPr marL="0" lvl="0" indent="0" algn="just">
              <a:lnSpc>
                <a:spcPct val="150000"/>
              </a:lnSpc>
              <a:spcBef>
                <a:spcPts val="0"/>
              </a:spcBef>
              <a:buNone/>
            </a:pPr>
            <a:r>
              <a:rPr lang="en-US" b="1" dirty="0" smtClean="0">
                <a:solidFill>
                  <a:srgbClr val="FF0000"/>
                </a:solidFill>
                <a:effectLst/>
                <a:latin typeface="Cambria Math" pitchFamily="18" charset="0"/>
                <a:ea typeface="Cambria Math" pitchFamily="18" charset="0"/>
                <a:cs typeface="Arial"/>
              </a:rPr>
              <a:t>Equipment</a:t>
            </a:r>
          </a:p>
          <a:p>
            <a:pPr algn="just">
              <a:lnSpc>
                <a:spcPct val="150000"/>
              </a:lnSpc>
              <a:spcBef>
                <a:spcPts val="0"/>
              </a:spcBef>
            </a:pPr>
            <a:r>
              <a:rPr lang="en-US" sz="2800" dirty="0" smtClean="0">
                <a:solidFill>
                  <a:srgbClr val="002060"/>
                </a:solidFill>
                <a:effectLst/>
                <a:latin typeface="Cambria Math" pitchFamily="18" charset="0"/>
                <a:ea typeface="Cambria Math" pitchFamily="18" charset="0"/>
                <a:cs typeface="Arial"/>
              </a:rPr>
              <a:t>Examination bed.</a:t>
            </a:r>
          </a:p>
          <a:p>
            <a:pPr algn="just">
              <a:lnSpc>
                <a:spcPct val="150000"/>
              </a:lnSpc>
              <a:spcBef>
                <a:spcPts val="0"/>
              </a:spcBef>
            </a:pPr>
            <a:r>
              <a:rPr lang="en-US" sz="2800" dirty="0" smtClean="0">
                <a:solidFill>
                  <a:srgbClr val="002060"/>
                </a:solidFill>
                <a:effectLst/>
                <a:latin typeface="Cambria Math" pitchFamily="18" charset="0"/>
                <a:ea typeface="Cambria Math" pitchFamily="18" charset="0"/>
                <a:cs typeface="Arial"/>
              </a:rPr>
              <a:t>Pulse transducer.</a:t>
            </a:r>
          </a:p>
          <a:p>
            <a:pPr algn="just">
              <a:lnSpc>
                <a:spcPct val="150000"/>
              </a:lnSpc>
              <a:spcBef>
                <a:spcPts val="0"/>
              </a:spcBef>
            </a:pPr>
            <a:r>
              <a:rPr lang="en-US" sz="2800" dirty="0" smtClean="0">
                <a:solidFill>
                  <a:srgbClr val="002060"/>
                </a:solidFill>
                <a:effectLst/>
                <a:latin typeface="Cambria Math" pitchFamily="18" charset="0"/>
                <a:ea typeface="Cambria Math" pitchFamily="18" charset="0"/>
                <a:cs typeface="Arial"/>
              </a:rPr>
              <a:t>Recorder </a:t>
            </a:r>
            <a:r>
              <a:rPr lang="en-US" sz="2800" dirty="0" smtClean="0">
                <a:solidFill>
                  <a:srgbClr val="002060"/>
                </a:solidFill>
                <a:effectLst/>
                <a:latin typeface="Cambria Math" pitchFamily="18" charset="0"/>
                <a:ea typeface="Cambria Math" pitchFamily="18" charset="0"/>
                <a:cs typeface="Arial"/>
              </a:rPr>
              <a:t>(</a:t>
            </a:r>
            <a:r>
              <a:rPr lang="en-US" sz="2800" dirty="0" err="1" smtClean="0">
                <a:solidFill>
                  <a:srgbClr val="002060"/>
                </a:solidFill>
                <a:latin typeface="Cambria Math" pitchFamily="18" charset="0"/>
                <a:ea typeface="Cambria Math" pitchFamily="18" charset="0"/>
                <a:cs typeface="Arial"/>
              </a:rPr>
              <a:t>B</a:t>
            </a:r>
            <a:r>
              <a:rPr lang="en-US" sz="2800" dirty="0" err="1" smtClean="0">
                <a:solidFill>
                  <a:srgbClr val="002060"/>
                </a:solidFill>
                <a:effectLst/>
                <a:latin typeface="Cambria Math" pitchFamily="18" charset="0"/>
                <a:ea typeface="Cambria Math" pitchFamily="18" charset="0"/>
                <a:cs typeface="Arial"/>
              </a:rPr>
              <a:t>ioPac</a:t>
            </a:r>
            <a:r>
              <a:rPr lang="en-US" sz="2800" dirty="0" smtClean="0">
                <a:solidFill>
                  <a:srgbClr val="002060"/>
                </a:solidFill>
                <a:effectLst/>
                <a:latin typeface="Cambria Math" pitchFamily="18" charset="0"/>
                <a:ea typeface="Cambria Math" pitchFamily="18" charset="0"/>
                <a:cs typeface="Arial"/>
              </a:rPr>
              <a:t> </a:t>
            </a:r>
            <a:r>
              <a:rPr lang="en-US" sz="2800" dirty="0" smtClean="0">
                <a:solidFill>
                  <a:srgbClr val="002060"/>
                </a:solidFill>
                <a:effectLst/>
                <a:latin typeface="Cambria Math" pitchFamily="18" charset="0"/>
                <a:ea typeface="Cambria Math" pitchFamily="18" charset="0"/>
                <a:cs typeface="Arial"/>
              </a:rPr>
              <a:t>machine).</a:t>
            </a:r>
          </a:p>
          <a:p>
            <a:endParaRPr lang="en-US" dirty="0"/>
          </a:p>
        </p:txBody>
      </p:sp>
    </p:spTree>
    <p:extLst>
      <p:ext uri="{BB962C8B-B14F-4D97-AF65-F5344CB8AC3E}">
        <p14:creationId xmlns:p14="http://schemas.microsoft.com/office/powerpoint/2010/main" val="777008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Procedure</a:t>
            </a:r>
            <a:endParaRPr lang="en-US" sz="28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62500" lnSpcReduction="20000"/>
          </a:bodyPr>
          <a:lstStyle/>
          <a:p>
            <a:pPr lvl="0" algn="just">
              <a:lnSpc>
                <a:spcPct val="120000"/>
              </a:lnSpc>
              <a:spcBef>
                <a:spcPts val="0"/>
              </a:spcBef>
              <a:buFont typeface="+mj-lt"/>
              <a:buAutoNum type="arabicPeriod"/>
            </a:pPr>
            <a:r>
              <a:rPr lang="en-US" sz="3800" dirty="0" smtClean="0">
                <a:solidFill>
                  <a:srgbClr val="002060"/>
                </a:solidFill>
                <a:effectLst/>
                <a:latin typeface="Cambria Math" pitchFamily="18" charset="0"/>
                <a:ea typeface="Cambria Math" pitchFamily="18" charset="0"/>
                <a:cs typeface="Arial"/>
              </a:rPr>
              <a:t>Position the subject at 45</a:t>
            </a:r>
            <a:r>
              <a:rPr lang="en-US" sz="3800" baseline="30000" dirty="0" smtClean="0">
                <a:solidFill>
                  <a:srgbClr val="002060"/>
                </a:solidFill>
                <a:effectLst/>
                <a:latin typeface="Cambria Math" pitchFamily="18" charset="0"/>
                <a:ea typeface="Cambria Math" pitchFamily="18" charset="0"/>
                <a:cs typeface="Arial"/>
                <a:sym typeface="Symbol"/>
              </a:rPr>
              <a:t></a:t>
            </a:r>
            <a:r>
              <a:rPr lang="en-US" sz="3800" dirty="0" smtClean="0">
                <a:solidFill>
                  <a:srgbClr val="002060"/>
                </a:solidFill>
                <a:effectLst/>
                <a:latin typeface="Cambria Math" pitchFamily="18" charset="0"/>
                <a:ea typeface="Cambria Math" pitchFamily="18" charset="0"/>
                <a:cs typeface="Arial"/>
              </a:rPr>
              <a:t> on a couch or bed so that the pulsation of the internal jugular vein can be visualized.</a:t>
            </a:r>
          </a:p>
          <a:p>
            <a:pPr lvl="0" algn="just">
              <a:lnSpc>
                <a:spcPct val="120000"/>
              </a:lnSpc>
              <a:spcBef>
                <a:spcPts val="0"/>
              </a:spcBef>
              <a:buFont typeface="+mj-lt"/>
              <a:buAutoNum type="arabicPeriod"/>
            </a:pPr>
            <a:r>
              <a:rPr lang="en-US" sz="3800" spc="-5" dirty="0" smtClean="0">
                <a:solidFill>
                  <a:srgbClr val="002060"/>
                </a:solidFill>
                <a:effectLst/>
                <a:latin typeface="Cambria Math" pitchFamily="18" charset="0"/>
                <a:ea typeface="Cambria Math" pitchFamily="18" charset="0"/>
                <a:cs typeface="Arial"/>
              </a:rPr>
              <a:t>Ask the subject to perform a </a:t>
            </a:r>
            <a:r>
              <a:rPr lang="en-US" sz="3800" spc="-5" dirty="0" err="1" smtClean="0">
                <a:solidFill>
                  <a:srgbClr val="002060"/>
                </a:solidFill>
                <a:effectLst/>
                <a:latin typeface="Cambria Math" pitchFamily="18" charset="0"/>
                <a:ea typeface="Cambria Math" pitchFamily="18" charset="0"/>
                <a:cs typeface="Arial"/>
              </a:rPr>
              <a:t>Valsalva</a:t>
            </a:r>
            <a:r>
              <a:rPr lang="en-US" sz="3800" spc="-5" dirty="0" smtClean="0">
                <a:solidFill>
                  <a:srgbClr val="002060"/>
                </a:solidFill>
                <a:effectLst/>
                <a:latin typeface="Cambria Math" pitchFamily="18" charset="0"/>
                <a:ea typeface="Cambria Math" pitchFamily="18" charset="0"/>
                <a:cs typeface="Arial"/>
              </a:rPr>
              <a:t> maneuver (deep inspiration followed by </a:t>
            </a:r>
            <a:r>
              <a:rPr lang="en-US" sz="3800" spc="40" dirty="0" smtClean="0">
                <a:solidFill>
                  <a:srgbClr val="002060"/>
                </a:solidFill>
                <a:effectLst/>
                <a:latin typeface="Cambria Math" pitchFamily="18" charset="0"/>
                <a:ea typeface="Cambria Math" pitchFamily="18" charset="0"/>
                <a:cs typeface="Arial"/>
              </a:rPr>
              <a:t>a forced expiration against a closed glottis). As a result, the internal jugular vein </a:t>
            </a:r>
            <a:r>
              <a:rPr lang="en-US" sz="3800" dirty="0" smtClean="0">
                <a:solidFill>
                  <a:srgbClr val="002060"/>
                </a:solidFill>
                <a:effectLst/>
                <a:latin typeface="Cambria Math" pitchFamily="18" charset="0"/>
                <a:ea typeface="Cambria Math" pitchFamily="18" charset="0"/>
                <a:cs typeface="Arial"/>
              </a:rPr>
              <a:t>becomes prominent.</a:t>
            </a:r>
          </a:p>
          <a:p>
            <a:pPr lvl="0" algn="just">
              <a:lnSpc>
                <a:spcPct val="120000"/>
              </a:lnSpc>
              <a:spcBef>
                <a:spcPts val="0"/>
              </a:spcBef>
              <a:buFont typeface="+mj-lt"/>
              <a:buAutoNum type="arabicPeriod"/>
            </a:pPr>
            <a:r>
              <a:rPr lang="en-US" sz="3800" dirty="0" smtClean="0">
                <a:solidFill>
                  <a:srgbClr val="002060"/>
                </a:solidFill>
                <a:effectLst/>
                <a:latin typeface="Cambria Math" pitchFamily="18" charset="0"/>
                <a:ea typeface="Cambria Math" pitchFamily="18" charset="0"/>
                <a:cs typeface="Arial"/>
              </a:rPr>
              <a:t>Choose a position on the internal jugular vein away from the carotid artery.</a:t>
            </a:r>
          </a:p>
          <a:p>
            <a:pPr lvl="0" algn="just">
              <a:lnSpc>
                <a:spcPct val="120000"/>
              </a:lnSpc>
              <a:spcBef>
                <a:spcPts val="0"/>
              </a:spcBef>
              <a:spcAft>
                <a:spcPts val="1000"/>
              </a:spcAft>
              <a:buFont typeface="+mj-lt"/>
              <a:buAutoNum type="arabicPeriod"/>
            </a:pPr>
            <a:r>
              <a:rPr lang="en-US" sz="3800" dirty="0" smtClean="0">
                <a:solidFill>
                  <a:srgbClr val="002060"/>
                </a:solidFill>
                <a:effectLst/>
                <a:latin typeface="Cambria Math" pitchFamily="18" charset="0"/>
                <a:ea typeface="Cambria Math" pitchFamily="18" charset="0"/>
                <a:cs typeface="Arial"/>
              </a:rPr>
              <a:t>Place the pulse transducer over the vein and keep it in position with a self-adhesive plaster and connect to the recorder.</a:t>
            </a:r>
          </a:p>
          <a:p>
            <a:endParaRPr lang="en-US" dirty="0"/>
          </a:p>
        </p:txBody>
      </p:sp>
    </p:spTree>
    <p:extLst>
      <p:ext uri="{BB962C8B-B14F-4D97-AF65-F5344CB8AC3E}">
        <p14:creationId xmlns:p14="http://schemas.microsoft.com/office/powerpoint/2010/main" val="3458008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Internal Jugular vs external Jugular</a:t>
            </a:r>
            <a:endParaRPr lang="en-US" sz="36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a:bodyPr>
          <a:lstStyle/>
          <a:p>
            <a:pPr marL="0" indent="0" algn="just">
              <a:spcBef>
                <a:spcPts val="600"/>
              </a:spcBef>
              <a:spcAft>
                <a:spcPts val="600"/>
              </a:spcAft>
              <a:buNone/>
            </a:pPr>
            <a:r>
              <a:rPr lang="en-US" sz="2400" b="1" dirty="0" smtClean="0">
                <a:solidFill>
                  <a:srgbClr val="002060"/>
                </a:solidFill>
                <a:latin typeface="Cambria Math" panose="02040503050406030204" pitchFamily="18" charset="0"/>
                <a:ea typeface="Cambria Math" panose="02040503050406030204" pitchFamily="18" charset="0"/>
                <a:cs typeface="Times New Roman"/>
              </a:rPr>
              <a:t>Why do we prefer internal jugular vein to record JVP?</a:t>
            </a:r>
            <a:r>
              <a:rPr lang="en-US" sz="2400" spc="20" dirty="0" smtClean="0">
                <a:solidFill>
                  <a:srgbClr val="002060"/>
                </a:solidFill>
                <a:latin typeface="Cambria Math" panose="02040503050406030204" pitchFamily="18" charset="0"/>
                <a:ea typeface="Cambria Math" panose="02040503050406030204" pitchFamily="18" charset="0"/>
                <a:cs typeface="Arial"/>
              </a:rPr>
              <a:t> </a:t>
            </a:r>
            <a:endParaRPr lang="en-US" sz="2400" dirty="0">
              <a:solidFill>
                <a:srgbClr val="002060"/>
              </a:solidFill>
              <a:latin typeface="Cambria Math" panose="02040503050406030204" pitchFamily="18" charset="0"/>
              <a:ea typeface="Cambria Math" panose="02040503050406030204" pitchFamily="18" charset="0"/>
            </a:endParaRPr>
          </a:p>
          <a:p>
            <a:pPr marL="0" indent="0" algn="just">
              <a:spcBef>
                <a:spcPts val="600"/>
              </a:spcBef>
              <a:spcAft>
                <a:spcPts val="600"/>
              </a:spcAft>
              <a:buNone/>
            </a:pPr>
            <a:r>
              <a:rPr lang="en-US" sz="2400" spc="20" dirty="0">
                <a:solidFill>
                  <a:srgbClr val="002060"/>
                </a:solidFill>
                <a:latin typeface="Cambria Math" panose="02040503050406030204" pitchFamily="18" charset="0"/>
                <a:ea typeface="Cambria Math" panose="02040503050406030204" pitchFamily="18" charset="0"/>
                <a:cs typeface="Arial"/>
              </a:rPr>
              <a:t>Pressure changes in the right atrium are transmitted directly to the internal jugular vein as </a:t>
            </a:r>
            <a:r>
              <a:rPr lang="en-US" sz="2400" spc="30" dirty="0">
                <a:solidFill>
                  <a:srgbClr val="002060"/>
                </a:solidFill>
                <a:latin typeface="Cambria Math" panose="02040503050406030204" pitchFamily="18" charset="0"/>
                <a:ea typeface="Cambria Math" panose="02040503050406030204" pitchFamily="18" charset="0"/>
                <a:cs typeface="Arial"/>
              </a:rPr>
              <a:t>there are no valves between this vein and the right atrium. The external jugular vein </a:t>
            </a:r>
            <a:r>
              <a:rPr lang="en-US" sz="2400" dirty="0">
                <a:solidFill>
                  <a:srgbClr val="002060"/>
                </a:solidFill>
                <a:latin typeface="Cambria Math" panose="02040503050406030204" pitchFamily="18" charset="0"/>
                <a:ea typeface="Cambria Math" panose="02040503050406030204" pitchFamily="18" charset="0"/>
                <a:cs typeface="Arial"/>
              </a:rPr>
              <a:t>cannot be relied upon because this vessel:</a:t>
            </a:r>
            <a:endParaRPr lang="en-US" sz="2400" dirty="0">
              <a:solidFill>
                <a:srgbClr val="002060"/>
              </a:solidFill>
              <a:latin typeface="Cambria Math" panose="02040503050406030204" pitchFamily="18" charset="0"/>
              <a:ea typeface="Cambria Math" panose="02040503050406030204" pitchFamily="18" charset="0"/>
            </a:endParaRPr>
          </a:p>
          <a:p>
            <a:pPr lvl="0">
              <a:spcBef>
                <a:spcPts val="600"/>
              </a:spcBef>
              <a:spcAft>
                <a:spcPts val="600"/>
              </a:spcAft>
              <a:buSzPts val="1200"/>
              <a:buFontTx/>
              <a:buChar char="-"/>
            </a:pPr>
            <a:r>
              <a:rPr lang="en-US" sz="2400" dirty="0" smtClean="0">
                <a:solidFill>
                  <a:srgbClr val="002060"/>
                </a:solidFill>
                <a:latin typeface="Cambria Math" panose="02040503050406030204" pitchFamily="18" charset="0"/>
                <a:ea typeface="Cambria Math" panose="02040503050406030204" pitchFamily="18" charset="0"/>
              </a:rPr>
              <a:t>Has valves.</a:t>
            </a:r>
          </a:p>
          <a:p>
            <a:pPr lvl="0">
              <a:spcBef>
                <a:spcPts val="600"/>
              </a:spcBef>
              <a:spcAft>
                <a:spcPts val="600"/>
              </a:spcAft>
              <a:buSzPts val="1200"/>
              <a:buFontTx/>
              <a:buChar char="-"/>
            </a:pPr>
            <a:r>
              <a:rPr lang="en-US" sz="2400" dirty="0" smtClean="0">
                <a:solidFill>
                  <a:srgbClr val="002060"/>
                </a:solidFill>
                <a:latin typeface="Cambria Math" panose="02040503050406030204" pitchFamily="18" charset="0"/>
                <a:ea typeface="Cambria Math" panose="02040503050406030204" pitchFamily="18" charset="0"/>
                <a:cs typeface="Arial"/>
              </a:rPr>
              <a:t>May </a:t>
            </a:r>
            <a:r>
              <a:rPr lang="en-US" sz="2400" dirty="0">
                <a:solidFill>
                  <a:srgbClr val="002060"/>
                </a:solidFill>
                <a:latin typeface="Cambria Math" panose="02040503050406030204" pitchFamily="18" charset="0"/>
                <a:ea typeface="Cambria Math" panose="02040503050406030204" pitchFamily="18" charset="0"/>
                <a:cs typeface="Arial"/>
              </a:rPr>
              <a:t>be obstructed by the fascial and muscular layers through which it passes.</a:t>
            </a:r>
            <a:endParaRPr lang="en-US" sz="2400" dirty="0">
              <a:solidFill>
                <a:srgbClr val="002060"/>
              </a:solidFill>
              <a:latin typeface="Cambria Math" panose="02040503050406030204" pitchFamily="18" charset="0"/>
              <a:ea typeface="Cambria Math" panose="02040503050406030204" pitchFamily="18" charset="0"/>
            </a:endParaRPr>
          </a:p>
          <a:p>
            <a:endParaRPr lang="en-US" dirty="0"/>
          </a:p>
        </p:txBody>
      </p:sp>
    </p:spTree>
    <p:extLst>
      <p:ext uri="{BB962C8B-B14F-4D97-AF65-F5344CB8AC3E}">
        <p14:creationId xmlns:p14="http://schemas.microsoft.com/office/powerpoint/2010/main" val="2435820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JVP waves</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752600"/>
            <a:ext cx="5257799" cy="3436576"/>
          </a:xfrm>
          <a:prstGeom prst="rect">
            <a:avLst/>
          </a:prstGeom>
          <a:noFill/>
          <a:ln>
            <a:solidFill>
              <a:sysClr val="windowText" lastClr="000000"/>
            </a:solidFill>
          </a:ln>
        </p:spPr>
      </p:pic>
    </p:spTree>
    <p:extLst>
      <p:ext uri="{BB962C8B-B14F-4D97-AF65-F5344CB8AC3E}">
        <p14:creationId xmlns:p14="http://schemas.microsoft.com/office/powerpoint/2010/main" val="1823293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en-GB" sz="2400"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The different waves in the JVP trace and their underlying physiologic event.</a:t>
            </a:r>
            <a:endParaRPr lang="en-US" sz="2400"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6317211"/>
              </p:ext>
            </p:extLst>
          </p:nvPr>
        </p:nvGraphicFramePr>
        <p:xfrm>
          <a:off x="609600" y="1524000"/>
          <a:ext cx="7848600" cy="5023868"/>
        </p:xfrm>
        <a:graphic>
          <a:graphicData uri="http://schemas.openxmlformats.org/drawingml/2006/table">
            <a:tbl>
              <a:tblPr firstRow="1" firstCol="1" bandRow="1"/>
              <a:tblGrid>
                <a:gridCol w="1858879"/>
                <a:gridCol w="5989721"/>
              </a:tblGrid>
              <a:tr h="304800">
                <a:tc>
                  <a:txBody>
                    <a:bodyPr/>
                    <a:lstStyle/>
                    <a:p>
                      <a:pPr marL="0" marR="0" algn="ctr">
                        <a:lnSpc>
                          <a:spcPct val="115000"/>
                        </a:lnSpc>
                        <a:spcBef>
                          <a:spcPts val="0"/>
                        </a:spcBef>
                        <a:spcAft>
                          <a:spcPts val="0"/>
                        </a:spcAft>
                      </a:pPr>
                      <a:r>
                        <a:rPr lang="en-US" sz="2400" b="1" dirty="0">
                          <a:solidFill>
                            <a:srgbClr val="FF0000"/>
                          </a:solidFill>
                          <a:effectLst/>
                          <a:latin typeface="Cambria Math" pitchFamily="18" charset="0"/>
                          <a:ea typeface="Cambria Math" pitchFamily="18" charset="0"/>
                          <a:cs typeface="Arial"/>
                        </a:rPr>
                        <a:t>Wave name</a:t>
                      </a:r>
                      <a:endParaRPr lang="en-US" sz="2400" dirty="0">
                        <a:solidFill>
                          <a:srgbClr val="FF0000"/>
                        </a:solidFill>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2400" b="1" dirty="0">
                          <a:solidFill>
                            <a:srgbClr val="FF0000"/>
                          </a:solidFill>
                          <a:effectLst/>
                          <a:latin typeface="Cambria Math" pitchFamily="18" charset="0"/>
                          <a:ea typeface="Cambria Math" pitchFamily="18" charset="0"/>
                          <a:cs typeface="Arial"/>
                        </a:rPr>
                        <a:t>Physiologic event</a:t>
                      </a:r>
                      <a:endParaRPr lang="en-US" sz="2400" dirty="0">
                        <a:solidFill>
                          <a:srgbClr val="FF0000"/>
                        </a:solidFill>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609600">
                <a:tc>
                  <a:txBody>
                    <a:bodyPr/>
                    <a:lstStyle/>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‘a’ wave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Increased right atrial pressure secondary to right atrial contraction occurring at the end of ventricular diastole.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‘c’ wave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Increased right atrial pressure caused by the bulging of tricuspid valve into the right atrium during isovolumetric ventricular contraction. Or due to transmitted carotid pulsations.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1143000" marR="0" indent="-1143000" algn="just">
                        <a:lnSpc>
                          <a:spcPct val="115000"/>
                        </a:lnSpc>
                        <a:spcBef>
                          <a:spcPts val="600"/>
                        </a:spcBef>
                        <a:spcAft>
                          <a:spcPts val="0"/>
                        </a:spcAft>
                      </a:pPr>
                      <a:r>
                        <a:rPr lang="en-US" sz="1800">
                          <a:solidFill>
                            <a:srgbClr val="002060"/>
                          </a:solidFill>
                          <a:effectLst/>
                          <a:latin typeface="Cambria Math" pitchFamily="18" charset="0"/>
                          <a:ea typeface="Cambria Math" pitchFamily="18" charset="0"/>
                          <a:cs typeface="Arial"/>
                        </a:rPr>
                        <a:t>‘x’ descent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Decreased right atrial pressure due to downward displacement of tricuspid valve secondary to contraction of papillary muscles during ventricular systole.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‘v’ wave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solidFill>
                            <a:srgbClr val="002060"/>
                          </a:solidFill>
                          <a:effectLst/>
                          <a:latin typeface="Cambria Math" pitchFamily="18" charset="0"/>
                          <a:ea typeface="Cambria Math" pitchFamily="18" charset="0"/>
                          <a:cs typeface="Arial"/>
                        </a:rPr>
                        <a:t>It represents the increase in right atrial pressure as it fills with blood returning from the great veins against a closed tricuspid valve.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‘y’ descent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solidFill>
                            <a:srgbClr val="002060"/>
                          </a:solidFill>
                          <a:effectLst/>
                          <a:latin typeface="Cambria Math" pitchFamily="18" charset="0"/>
                          <a:ea typeface="Cambria Math" pitchFamily="18" charset="0"/>
                          <a:cs typeface="Arial"/>
                        </a:rPr>
                        <a:t>It represents the fall in right atrial pressure as blood flows out of the right atrium and into the right ventricle upon opening of the tricuspid valve.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5128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5181600" cy="762000"/>
          </a:xfrm>
        </p:spPr>
        <p:txBody>
          <a:bodyPr>
            <a:normAutofit/>
          </a:bodyPr>
          <a:lstStyle/>
          <a:p>
            <a:pPr algn="l"/>
            <a:r>
              <a:rPr lang="en-US" sz="2400" b="1" dirty="0">
                <a:solidFill>
                  <a:srgbClr val="FF0000"/>
                </a:solidFill>
                <a:latin typeface="Cambria Math" pitchFamily="18" charset="0"/>
                <a:ea typeface="Cambria Math" pitchFamily="18" charset="0"/>
              </a:rPr>
              <a:t>R</a:t>
            </a:r>
            <a:r>
              <a:rPr lang="en-US" sz="2400" b="1" dirty="0" smtClean="0">
                <a:solidFill>
                  <a:srgbClr val="FF0000"/>
                </a:solidFill>
                <a:effectLst/>
                <a:latin typeface="Cambria Math" pitchFamily="18" charset="0"/>
                <a:ea typeface="Cambria Math" pitchFamily="18" charset="0"/>
              </a:rPr>
              <a:t>ecording of JVP with ECG.</a:t>
            </a:r>
            <a:endParaRPr lang="en-US" sz="2400" b="1" dirty="0">
              <a:solidFill>
                <a:srgbClr val="FF0000"/>
              </a:solidFill>
              <a:latin typeface="Cambria Math" pitchFamily="18" charset="0"/>
              <a:ea typeface="Cambria Math"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315200" cy="3733800"/>
          </a:xfrm>
          <a:prstGeom prst="rect">
            <a:avLst/>
          </a:prstGeom>
          <a:noFill/>
          <a:ln>
            <a:solidFill>
              <a:sysClr val="windowText" lastClr="000000"/>
            </a:solidFill>
          </a:ln>
        </p:spPr>
      </p:pic>
      <p:graphicFrame>
        <p:nvGraphicFramePr>
          <p:cNvPr id="3" name="Table 2"/>
          <p:cNvGraphicFramePr>
            <a:graphicFrameLocks noGrp="1"/>
          </p:cNvGraphicFramePr>
          <p:nvPr>
            <p:extLst>
              <p:ext uri="{D42A27DB-BD31-4B8C-83A1-F6EECF244321}">
                <p14:modId xmlns:p14="http://schemas.microsoft.com/office/powerpoint/2010/main" val="360907030"/>
              </p:ext>
            </p:extLst>
          </p:nvPr>
        </p:nvGraphicFramePr>
        <p:xfrm>
          <a:off x="762000" y="5029200"/>
          <a:ext cx="7391400" cy="640080"/>
        </p:xfrm>
        <a:graphic>
          <a:graphicData uri="http://schemas.openxmlformats.org/drawingml/2006/table">
            <a:tbl>
              <a:tblPr firstRow="1" bandRow="1">
                <a:tableStyleId>{5C22544A-7EE6-4342-B048-85BDC9FD1C3A}</a:tableStyleId>
              </a:tblPr>
              <a:tblGrid>
                <a:gridCol w="7391400"/>
              </a:tblGrid>
              <a:tr h="0">
                <a:tc>
                  <a:txBody>
                    <a:bodyPr/>
                    <a:lstStyle/>
                    <a:p>
                      <a:pPr algn="just"/>
                      <a:r>
                        <a:rPr lang="en-US" b="0" dirty="0" smtClean="0">
                          <a:solidFill>
                            <a:srgbClr val="002060"/>
                          </a:solidFill>
                          <a:latin typeface="Cambria Math" panose="02040503050406030204" pitchFamily="18" charset="0"/>
                          <a:ea typeface="Cambria Math" panose="02040503050406030204" pitchFamily="18" charset="0"/>
                        </a:rPr>
                        <a:t>P wave in ECG occurs just before the “a” wave of JVP as the atrial depolarization (P</a:t>
                      </a:r>
                      <a:r>
                        <a:rPr lang="en-US" b="0" baseline="0" dirty="0" smtClean="0">
                          <a:solidFill>
                            <a:srgbClr val="002060"/>
                          </a:solidFill>
                          <a:latin typeface="Cambria Math" panose="02040503050406030204" pitchFamily="18" charset="0"/>
                          <a:ea typeface="Cambria Math" panose="02040503050406030204" pitchFamily="18" charset="0"/>
                        </a:rPr>
                        <a:t> wave ) precedes the atrial contraction (“a” wave)</a:t>
                      </a:r>
                      <a:endParaRPr lang="en-US" b="0" dirty="0">
                        <a:solidFill>
                          <a:srgbClr val="002060"/>
                        </a:solidFill>
                        <a:latin typeface="Cambria Math" panose="02040503050406030204" pitchFamily="18" charset="0"/>
                        <a:ea typeface="Cambria Math" panose="02040503050406030204" pitchFamily="18" charset="0"/>
                      </a:endParaRPr>
                    </a:p>
                  </a:txBody>
                  <a:tcPr>
                    <a:solidFill>
                      <a:schemeClr val="bg1"/>
                    </a:solidFill>
                  </a:tcPr>
                </a:tc>
              </a:tr>
            </a:tbl>
          </a:graphicData>
        </a:graphic>
      </p:graphicFrame>
    </p:spTree>
    <p:extLst>
      <p:ext uri="{BB962C8B-B14F-4D97-AF65-F5344CB8AC3E}">
        <p14:creationId xmlns:p14="http://schemas.microsoft.com/office/powerpoint/2010/main" val="3114174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Clinical applications of JVP</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6805515"/>
              </p:ext>
            </p:extLst>
          </p:nvPr>
        </p:nvGraphicFramePr>
        <p:xfrm>
          <a:off x="762001" y="1600200"/>
          <a:ext cx="7467599" cy="4624580"/>
        </p:xfrm>
        <a:graphic>
          <a:graphicData uri="http://schemas.openxmlformats.org/drawingml/2006/table">
            <a:tbl>
              <a:tblPr firstRow="1" firstCol="1" bandRow="1"/>
              <a:tblGrid>
                <a:gridCol w="1654008"/>
                <a:gridCol w="3135674"/>
                <a:gridCol w="2677917"/>
              </a:tblGrid>
              <a:tr h="289560">
                <a:tc>
                  <a:txBody>
                    <a:bodyPr/>
                    <a:lstStyle/>
                    <a:p>
                      <a:pPr marL="0" marR="0" algn="ctr">
                        <a:lnSpc>
                          <a:spcPct val="115000"/>
                        </a:lnSpc>
                        <a:spcBef>
                          <a:spcPts val="0"/>
                        </a:spcBef>
                        <a:spcAft>
                          <a:spcPts val="0"/>
                        </a:spcAft>
                      </a:pPr>
                      <a:r>
                        <a:rPr lang="en-US" sz="1800" b="1" dirty="0">
                          <a:solidFill>
                            <a:srgbClr val="FF0000"/>
                          </a:solidFill>
                          <a:effectLst/>
                          <a:latin typeface="Cambria Math" pitchFamily="18" charset="0"/>
                          <a:ea typeface="Cambria Math" pitchFamily="18" charset="0"/>
                          <a:cs typeface="Arial"/>
                        </a:rPr>
                        <a:t>Clinical finding</a:t>
                      </a:r>
                      <a:endParaRPr lang="en-US" sz="1800" dirty="0">
                        <a:solidFill>
                          <a:srgbClr val="FF0000"/>
                        </a:solidFill>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a:solidFill>
                            <a:srgbClr val="FF0000"/>
                          </a:solidFill>
                          <a:effectLst/>
                          <a:latin typeface="Cambria Math" pitchFamily="18" charset="0"/>
                          <a:ea typeface="Cambria Math" pitchFamily="18" charset="0"/>
                          <a:cs typeface="Arial"/>
                        </a:rPr>
                        <a:t>explanation</a:t>
                      </a:r>
                      <a:endParaRPr lang="en-US" sz="1800">
                        <a:solidFill>
                          <a:srgbClr val="FF0000"/>
                        </a:solidFill>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800" b="1" dirty="0">
                          <a:solidFill>
                            <a:srgbClr val="FF0000"/>
                          </a:solidFill>
                          <a:effectLst/>
                          <a:latin typeface="Cambria Math" pitchFamily="18" charset="0"/>
                          <a:ea typeface="Cambria Math" pitchFamily="18" charset="0"/>
                          <a:cs typeface="Arial"/>
                        </a:rPr>
                        <a:t>Possible </a:t>
                      </a:r>
                      <a:r>
                        <a:rPr lang="en-US" sz="1800" b="1" dirty="0" smtClean="0">
                          <a:solidFill>
                            <a:srgbClr val="FF0000"/>
                          </a:solidFill>
                          <a:effectLst/>
                          <a:latin typeface="Cambria Math" pitchFamily="18" charset="0"/>
                          <a:ea typeface="Cambria Math" pitchFamily="18" charset="0"/>
                          <a:cs typeface="Arial"/>
                        </a:rPr>
                        <a:t>causes</a:t>
                      </a:r>
                      <a:endParaRPr lang="en-US" sz="1800" dirty="0">
                        <a:solidFill>
                          <a:srgbClr val="FF0000"/>
                        </a:solidFill>
                        <a:effectLst/>
                        <a:latin typeface="Cambria Math" pitchFamily="18" charset="0"/>
                        <a:ea typeface="Cambria Math"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158240">
                <a:tc>
                  <a:txBody>
                    <a:bodyPr/>
                    <a:lstStyle/>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Prominent ‘a’ wave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solidFill>
                            <a:srgbClr val="002060"/>
                          </a:solidFill>
                          <a:effectLst/>
                          <a:latin typeface="Cambria Math" pitchFamily="18" charset="0"/>
                          <a:ea typeface="Cambria Math" pitchFamily="18" charset="0"/>
                          <a:cs typeface="Arial"/>
                        </a:rPr>
                        <a:t>Signifies increased right atrial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solidFill>
                            <a:srgbClr val="002060"/>
                          </a:solidFill>
                          <a:effectLst/>
                          <a:latin typeface="Cambria Math" pitchFamily="18" charset="0"/>
                          <a:ea typeface="Cambria Math" pitchFamily="18" charset="0"/>
                          <a:cs typeface="Arial"/>
                        </a:rPr>
                        <a:t>Right heart failure</a:t>
                      </a:r>
                    </a:p>
                    <a:p>
                      <a:pPr marL="0" marR="0" algn="just">
                        <a:lnSpc>
                          <a:spcPct val="115000"/>
                        </a:lnSpc>
                        <a:spcBef>
                          <a:spcPts val="0"/>
                        </a:spcBef>
                        <a:spcAft>
                          <a:spcPts val="0"/>
                        </a:spcAft>
                      </a:pPr>
                      <a:r>
                        <a:rPr lang="en-US" sz="1800" dirty="0">
                          <a:solidFill>
                            <a:srgbClr val="002060"/>
                          </a:solidFill>
                          <a:effectLst/>
                          <a:latin typeface="Cambria Math" pitchFamily="18" charset="0"/>
                          <a:ea typeface="Cambria Math" pitchFamily="18" charset="0"/>
                          <a:cs typeface="Arial"/>
                        </a:rPr>
                        <a:t>Tricuspid stenosis</a:t>
                      </a:r>
                    </a:p>
                    <a:p>
                      <a:pPr marL="0" marR="0" algn="just">
                        <a:lnSpc>
                          <a:spcPct val="115000"/>
                        </a:lnSpc>
                        <a:spcBef>
                          <a:spcPts val="0"/>
                        </a:spcBef>
                        <a:spcAft>
                          <a:spcPts val="0"/>
                        </a:spcAft>
                      </a:pPr>
                      <a:r>
                        <a:rPr lang="en-US" sz="1800" dirty="0">
                          <a:solidFill>
                            <a:srgbClr val="002060"/>
                          </a:solidFill>
                          <a:effectLst/>
                          <a:latin typeface="Cambria Math" pitchFamily="18" charset="0"/>
                          <a:ea typeface="Cambria Math" pitchFamily="18" charset="0"/>
                          <a:cs typeface="Arial"/>
                        </a:rPr>
                        <a:t>Pulmonary stenosis</a:t>
                      </a:r>
                    </a:p>
                    <a:p>
                      <a:pPr marL="0" marR="0" algn="just">
                        <a:lnSpc>
                          <a:spcPct val="115000"/>
                        </a:lnSpc>
                        <a:spcBef>
                          <a:spcPts val="0"/>
                        </a:spcBef>
                        <a:spcAft>
                          <a:spcPts val="0"/>
                        </a:spcAft>
                      </a:pPr>
                      <a:r>
                        <a:rPr lang="en-US" sz="1800" dirty="0">
                          <a:solidFill>
                            <a:srgbClr val="002060"/>
                          </a:solidFill>
                          <a:effectLst/>
                          <a:latin typeface="Cambria Math" pitchFamily="18" charset="0"/>
                          <a:ea typeface="Cambria Math" pitchFamily="18" charset="0"/>
                          <a:cs typeface="Arial"/>
                        </a:rPr>
                        <a:t>Pulmonary 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00">
                <a:tc>
                  <a:txBody>
                    <a:bodyPr/>
                    <a:lstStyle/>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Cannon ‘a’ wave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It occurs when the right atrial pressure becomes very high usually secondary to right atrial contraction against a closed tricuspid valve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Atrial flutter</a:t>
                      </a:r>
                    </a:p>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Third degree heart block (Complete heart block)</a:t>
                      </a:r>
                    </a:p>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Ventricular Tachycardia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680">
                <a:tc>
                  <a:txBody>
                    <a:bodyPr/>
                    <a:lstStyle/>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Absent ‘a’ wave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The right atrial pressure does not increase due to failure of proper contraction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Atrial fibrillation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120">
                <a:tc>
                  <a:txBody>
                    <a:bodyPr/>
                    <a:lstStyle/>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Large ‘v’ wave</a:t>
                      </a:r>
                    </a:p>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a:solidFill>
                            <a:srgbClr val="002060"/>
                          </a:solidFill>
                          <a:effectLst/>
                          <a:latin typeface="Cambria Math" pitchFamily="18" charset="0"/>
                          <a:ea typeface="Cambria Math" pitchFamily="18" charset="0"/>
                          <a:cs typeface="Ari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solidFill>
                            <a:srgbClr val="002060"/>
                          </a:solidFill>
                          <a:effectLst/>
                          <a:latin typeface="Cambria Math" pitchFamily="18" charset="0"/>
                          <a:ea typeface="Cambria Math" pitchFamily="18" charset="0"/>
                          <a:cs typeface="Arial"/>
                        </a:rPr>
                        <a:t>Tricuspid regurgitation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47146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6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a:p>
            <a:pPr marL="0" indent="0" algn="ctr">
              <a:buNone/>
            </a:pPr>
            <a:r>
              <a:rPr lang="en-US" sz="6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Thank You</a:t>
            </a:r>
            <a:endParaRPr lang="en-US" sz="60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Tree>
    <p:extLst>
      <p:ext uri="{BB962C8B-B14F-4D97-AF65-F5344CB8AC3E}">
        <p14:creationId xmlns:p14="http://schemas.microsoft.com/office/powerpoint/2010/main" val="2447720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Objectives</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62500" lnSpcReduction="20000"/>
          </a:bodyPr>
          <a:lstStyle/>
          <a:p>
            <a:pPr lvl="0" algn="just">
              <a:lnSpc>
                <a:spcPct val="150000"/>
              </a:lnSpc>
              <a:spcBef>
                <a:spcPts val="0"/>
              </a:spcBef>
              <a:buFont typeface="Symbol"/>
              <a:buChar char=""/>
            </a:pPr>
            <a:r>
              <a:rPr lang="en-US" dirty="0" smtClean="0">
                <a:solidFill>
                  <a:srgbClr val="002060"/>
                </a:solidFill>
                <a:effectLst/>
                <a:latin typeface="Cambria Math" pitchFamily="18" charset="0"/>
                <a:ea typeface="Cambria Math" pitchFamily="18" charset="0"/>
                <a:cs typeface="Arial"/>
              </a:rPr>
              <a:t>Describe the normal carotid arterial pulse (CAP) recording.</a:t>
            </a:r>
          </a:p>
          <a:p>
            <a:pPr lvl="0" algn="just">
              <a:lnSpc>
                <a:spcPct val="150000"/>
              </a:lnSpc>
              <a:spcBef>
                <a:spcPts val="0"/>
              </a:spcBef>
              <a:buFont typeface="Symbol"/>
              <a:buChar char=""/>
            </a:pPr>
            <a:r>
              <a:rPr lang="en-US" dirty="0" smtClean="0">
                <a:solidFill>
                  <a:srgbClr val="002060"/>
                </a:solidFill>
                <a:effectLst/>
                <a:latin typeface="Cambria Math" pitchFamily="18" charset="0"/>
                <a:ea typeface="Cambria Math" pitchFamily="18" charset="0"/>
                <a:cs typeface="Arial"/>
              </a:rPr>
              <a:t>Identify the phases of the cardiac cycle, systole &amp; diastole, on the CAP trace.</a:t>
            </a:r>
          </a:p>
          <a:p>
            <a:pPr lvl="0" algn="just">
              <a:lnSpc>
                <a:spcPct val="150000"/>
              </a:lnSpc>
              <a:spcBef>
                <a:spcPts val="0"/>
              </a:spcBef>
              <a:buFont typeface="Symbol"/>
              <a:buChar char=""/>
            </a:pPr>
            <a:r>
              <a:rPr lang="en-US" dirty="0" smtClean="0">
                <a:solidFill>
                  <a:srgbClr val="002060"/>
                </a:solidFill>
                <a:effectLst/>
                <a:latin typeface="Cambria Math" pitchFamily="18" charset="0"/>
                <a:ea typeface="Cambria Math" pitchFamily="18" charset="0"/>
                <a:cs typeface="Arial"/>
              </a:rPr>
              <a:t>Explain the physiologic phenomenon behind the appearance of the dicrotic notch in the CAP recording.</a:t>
            </a:r>
          </a:p>
          <a:p>
            <a:pPr lvl="0" algn="just">
              <a:lnSpc>
                <a:spcPct val="150000"/>
              </a:lnSpc>
              <a:spcBef>
                <a:spcPts val="0"/>
              </a:spcBef>
              <a:buFont typeface="Symbol"/>
              <a:buChar char=""/>
            </a:pPr>
            <a:r>
              <a:rPr lang="en-US" dirty="0" smtClean="0">
                <a:solidFill>
                  <a:srgbClr val="002060"/>
                </a:solidFill>
                <a:effectLst/>
                <a:latin typeface="Cambria Math" pitchFamily="18" charset="0"/>
                <a:ea typeface="Cambria Math" pitchFamily="18" charset="0"/>
                <a:cs typeface="Arial"/>
              </a:rPr>
              <a:t>Identify systolic and diastolic pressures from the CAP recording.</a:t>
            </a:r>
          </a:p>
          <a:p>
            <a:pPr lvl="0" algn="just">
              <a:lnSpc>
                <a:spcPct val="150000"/>
              </a:lnSpc>
              <a:spcBef>
                <a:spcPts val="0"/>
              </a:spcBef>
              <a:buFont typeface="Symbol"/>
              <a:buChar char=""/>
            </a:pPr>
            <a:r>
              <a:rPr lang="en-US" dirty="0" smtClean="0">
                <a:solidFill>
                  <a:srgbClr val="002060"/>
                </a:solidFill>
                <a:effectLst/>
                <a:latin typeface="Cambria Math" pitchFamily="18" charset="0"/>
                <a:ea typeface="Cambria Math" pitchFamily="18" charset="0"/>
                <a:cs typeface="Arial"/>
              </a:rPr>
              <a:t>Describe the normal jugular venous pressure (JVP) recording.</a:t>
            </a:r>
          </a:p>
          <a:p>
            <a:pPr lvl="0" algn="just">
              <a:lnSpc>
                <a:spcPct val="150000"/>
              </a:lnSpc>
              <a:spcBef>
                <a:spcPts val="0"/>
              </a:spcBef>
              <a:buFont typeface="Symbol"/>
              <a:buChar char=""/>
            </a:pPr>
            <a:r>
              <a:rPr lang="en-US" dirty="0" smtClean="0">
                <a:solidFill>
                  <a:srgbClr val="002060"/>
                </a:solidFill>
                <a:effectLst/>
                <a:latin typeface="Cambria Math" pitchFamily="18" charset="0"/>
                <a:ea typeface="Cambria Math" pitchFamily="18" charset="0"/>
                <a:cs typeface="Arial"/>
              </a:rPr>
              <a:t>Enumerate and identify the different waves seen on the JVP trace.</a:t>
            </a:r>
          </a:p>
          <a:p>
            <a:pPr lvl="0" algn="just">
              <a:lnSpc>
                <a:spcPct val="150000"/>
              </a:lnSpc>
              <a:spcBef>
                <a:spcPts val="0"/>
              </a:spcBef>
              <a:spcAft>
                <a:spcPts val="1000"/>
              </a:spcAft>
              <a:buFont typeface="Symbol"/>
              <a:buChar char=""/>
            </a:pPr>
            <a:r>
              <a:rPr lang="en-US" dirty="0" smtClean="0">
                <a:solidFill>
                  <a:srgbClr val="002060"/>
                </a:solidFill>
                <a:effectLst/>
                <a:latin typeface="Cambria Math" pitchFamily="18" charset="0"/>
                <a:ea typeface="Cambria Math" pitchFamily="18" charset="0"/>
                <a:cs typeface="Arial"/>
              </a:rPr>
              <a:t>Explain the physiologic events causing each wave on the JVP trace. </a:t>
            </a:r>
          </a:p>
          <a:p>
            <a:endParaRPr lang="en-US" dirty="0"/>
          </a:p>
        </p:txBody>
      </p:sp>
    </p:spTree>
    <p:extLst>
      <p:ext uri="{BB962C8B-B14F-4D97-AF65-F5344CB8AC3E}">
        <p14:creationId xmlns:p14="http://schemas.microsoft.com/office/powerpoint/2010/main" val="3780680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Carotid Arterial Pulse (CAP)</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lstStyle/>
          <a:p>
            <a:pPr marL="0" indent="0">
              <a:buNone/>
            </a:pPr>
            <a:r>
              <a:rPr lang="en-US" sz="24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Equipment</a:t>
            </a:r>
          </a:p>
          <a:p>
            <a:pPr algn="just">
              <a:lnSpc>
                <a:spcPct val="150000"/>
              </a:lnSpc>
              <a:spcBef>
                <a:spcPts val="0"/>
              </a:spcBef>
            </a:pPr>
            <a:r>
              <a:rPr lang="en-US" sz="2400" dirty="0" smtClean="0">
                <a:solidFill>
                  <a:srgbClr val="002060"/>
                </a:solidFill>
                <a:effectLst/>
                <a:latin typeface="Cambria Math" pitchFamily="18" charset="0"/>
                <a:ea typeface="Cambria Math" pitchFamily="18" charset="0"/>
                <a:cs typeface="Arial"/>
              </a:rPr>
              <a:t>Examination bed.</a:t>
            </a:r>
          </a:p>
          <a:p>
            <a:pPr algn="just">
              <a:lnSpc>
                <a:spcPct val="150000"/>
              </a:lnSpc>
              <a:spcBef>
                <a:spcPts val="0"/>
              </a:spcBef>
            </a:pPr>
            <a:r>
              <a:rPr lang="en-US" sz="2400" dirty="0" smtClean="0">
                <a:solidFill>
                  <a:srgbClr val="002060"/>
                </a:solidFill>
                <a:effectLst/>
                <a:latin typeface="Cambria Math" pitchFamily="18" charset="0"/>
                <a:ea typeface="Cambria Math" pitchFamily="18" charset="0"/>
                <a:cs typeface="Arial"/>
              </a:rPr>
              <a:t>Recorder </a:t>
            </a:r>
            <a:r>
              <a:rPr lang="en-US" sz="2400" dirty="0" smtClean="0">
                <a:solidFill>
                  <a:srgbClr val="002060"/>
                </a:solidFill>
                <a:effectLst/>
                <a:latin typeface="Cambria Math" pitchFamily="18" charset="0"/>
                <a:ea typeface="Cambria Math" pitchFamily="18" charset="0"/>
                <a:cs typeface="Arial"/>
              </a:rPr>
              <a:t>(</a:t>
            </a:r>
            <a:r>
              <a:rPr lang="en-US" sz="2400" dirty="0" err="1" smtClean="0">
                <a:solidFill>
                  <a:srgbClr val="002060"/>
                </a:solidFill>
                <a:latin typeface="Cambria Math" pitchFamily="18" charset="0"/>
                <a:ea typeface="Cambria Math" pitchFamily="18" charset="0"/>
                <a:cs typeface="Arial"/>
              </a:rPr>
              <a:t>B</a:t>
            </a:r>
            <a:r>
              <a:rPr lang="en-US" sz="2400" dirty="0" err="1" smtClean="0">
                <a:solidFill>
                  <a:srgbClr val="002060"/>
                </a:solidFill>
                <a:effectLst/>
                <a:latin typeface="Cambria Math" pitchFamily="18" charset="0"/>
                <a:ea typeface="Cambria Math" pitchFamily="18" charset="0"/>
                <a:cs typeface="Arial"/>
              </a:rPr>
              <a:t>ioPac</a:t>
            </a:r>
            <a:r>
              <a:rPr lang="en-US" sz="2400" dirty="0" smtClean="0">
                <a:solidFill>
                  <a:srgbClr val="002060"/>
                </a:solidFill>
                <a:effectLst/>
                <a:latin typeface="Cambria Math" pitchFamily="18" charset="0"/>
                <a:ea typeface="Cambria Math" pitchFamily="18" charset="0"/>
                <a:cs typeface="Arial"/>
              </a:rPr>
              <a:t> </a:t>
            </a:r>
            <a:r>
              <a:rPr lang="en-US" sz="2400" dirty="0" smtClean="0">
                <a:solidFill>
                  <a:srgbClr val="002060"/>
                </a:solidFill>
                <a:effectLst/>
                <a:latin typeface="Cambria Math" pitchFamily="18" charset="0"/>
                <a:ea typeface="Cambria Math" pitchFamily="18" charset="0"/>
                <a:cs typeface="Arial"/>
              </a:rPr>
              <a:t>machine).</a:t>
            </a:r>
          </a:p>
          <a:p>
            <a:pPr algn="just">
              <a:lnSpc>
                <a:spcPct val="150000"/>
              </a:lnSpc>
              <a:spcBef>
                <a:spcPts val="0"/>
              </a:spcBef>
            </a:pPr>
            <a:r>
              <a:rPr lang="en-US" sz="2400" dirty="0" smtClean="0">
                <a:solidFill>
                  <a:srgbClr val="002060"/>
                </a:solidFill>
                <a:effectLst/>
                <a:latin typeface="Cambria Math" pitchFamily="18" charset="0"/>
                <a:ea typeface="Cambria Math" pitchFamily="18" charset="0"/>
                <a:cs typeface="Arial"/>
              </a:rPr>
              <a:t>Pulse transducer.</a:t>
            </a:r>
          </a:p>
          <a:p>
            <a:pPr marL="0" indent="0">
              <a:buNone/>
            </a:pPr>
            <a:endParaRPr lang="en-US" dirty="0"/>
          </a:p>
        </p:txBody>
      </p:sp>
    </p:spTree>
    <p:extLst>
      <p:ext uri="{BB962C8B-B14F-4D97-AF65-F5344CB8AC3E}">
        <p14:creationId xmlns:p14="http://schemas.microsoft.com/office/powerpoint/2010/main" val="2119749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Procedure</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a:bodyPr>
          <a:lstStyle/>
          <a:p>
            <a:pPr lvl="0" algn="just">
              <a:lnSpc>
                <a:spcPct val="150000"/>
              </a:lnSpc>
              <a:spcBef>
                <a:spcPts val="0"/>
              </a:spcBef>
              <a:buFont typeface="+mj-lt"/>
              <a:buAutoNum type="arabicPeriod"/>
            </a:pPr>
            <a:r>
              <a:rPr lang="en-US" sz="2400" dirty="0" smtClean="0">
                <a:solidFill>
                  <a:srgbClr val="002060"/>
                </a:solidFill>
                <a:effectLst/>
                <a:latin typeface="Cambria Math" pitchFamily="18" charset="0"/>
                <a:ea typeface="Cambria Math" pitchFamily="18" charset="0"/>
                <a:cs typeface="Arial"/>
              </a:rPr>
              <a:t>Ask subject to lie quietly on the examination bed with the head lifted at 45⁰.</a:t>
            </a:r>
          </a:p>
          <a:p>
            <a:pPr lvl="0" algn="just">
              <a:lnSpc>
                <a:spcPct val="150000"/>
              </a:lnSpc>
              <a:spcBef>
                <a:spcPts val="0"/>
              </a:spcBef>
              <a:buFont typeface="+mj-lt"/>
              <a:buAutoNum type="arabicPeriod"/>
            </a:pPr>
            <a:r>
              <a:rPr lang="en-US" sz="2400" dirty="0" smtClean="0">
                <a:solidFill>
                  <a:srgbClr val="002060"/>
                </a:solidFill>
                <a:effectLst/>
                <a:latin typeface="Cambria Math" pitchFamily="18" charset="0"/>
                <a:ea typeface="Cambria Math" pitchFamily="18" charset="0"/>
                <a:cs typeface="Arial"/>
              </a:rPr>
              <a:t>Ask the subject to turn his head to the opposite side. Feel the carotid arterial pulse on the medial side of the sternocleidomastoid muscle.</a:t>
            </a:r>
          </a:p>
          <a:p>
            <a:pPr lvl="0" algn="just">
              <a:lnSpc>
                <a:spcPct val="150000"/>
              </a:lnSpc>
              <a:spcBef>
                <a:spcPts val="0"/>
              </a:spcBef>
              <a:spcAft>
                <a:spcPts val="1000"/>
              </a:spcAft>
              <a:buFont typeface="+mj-lt"/>
              <a:buAutoNum type="arabicPeriod"/>
            </a:pPr>
            <a:r>
              <a:rPr lang="en-US" sz="2400" dirty="0" smtClean="0">
                <a:solidFill>
                  <a:srgbClr val="002060"/>
                </a:solidFill>
                <a:effectLst/>
                <a:latin typeface="Cambria Math" pitchFamily="18" charset="0"/>
                <a:ea typeface="Cambria Math" pitchFamily="18" charset="0"/>
                <a:cs typeface="Arial"/>
              </a:rPr>
              <a:t>Apply the transducer over the carotid artery using a soft rubber band and connect it to the recorder.</a:t>
            </a:r>
          </a:p>
          <a:p>
            <a:endParaRPr lang="en-US" dirty="0"/>
          </a:p>
        </p:txBody>
      </p:sp>
    </p:spTree>
    <p:extLst>
      <p:ext uri="{BB962C8B-B14F-4D97-AF65-F5344CB8AC3E}">
        <p14:creationId xmlns:p14="http://schemas.microsoft.com/office/powerpoint/2010/main" val="3539751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marR="0" indent="0" algn="just">
              <a:lnSpc>
                <a:spcPct val="150000"/>
              </a:lnSpc>
              <a:spcBef>
                <a:spcPts val="0"/>
              </a:spcBef>
              <a:spcAft>
                <a:spcPts val="1000"/>
              </a:spcAft>
              <a:buNone/>
            </a:pPr>
            <a:r>
              <a:rPr lang="en-US" sz="2400" dirty="0" smtClean="0">
                <a:solidFill>
                  <a:srgbClr val="002060"/>
                </a:solidFill>
                <a:effectLst/>
                <a:latin typeface="Cambria Math" pitchFamily="18" charset="0"/>
                <a:ea typeface="Cambria Math" pitchFamily="18" charset="0"/>
                <a:cs typeface="Arial"/>
              </a:rPr>
              <a:t>When blood is forced into the aorta during ventricular systole, two things happen:</a:t>
            </a:r>
          </a:p>
          <a:p>
            <a:pPr lvl="0" algn="just">
              <a:lnSpc>
                <a:spcPct val="150000"/>
              </a:lnSpc>
              <a:spcBef>
                <a:spcPts val="0"/>
              </a:spcBef>
              <a:buFont typeface="+mj-lt"/>
              <a:buAutoNum type="arabicPeriod"/>
            </a:pPr>
            <a:r>
              <a:rPr lang="en-US" sz="2400" dirty="0" smtClean="0">
                <a:solidFill>
                  <a:srgbClr val="002060"/>
                </a:solidFill>
                <a:effectLst/>
                <a:latin typeface="Cambria Math" pitchFamily="18" charset="0"/>
                <a:ea typeface="Cambria Math" pitchFamily="18" charset="0"/>
                <a:cs typeface="Arial"/>
              </a:rPr>
              <a:t>Blood moves forward.</a:t>
            </a:r>
          </a:p>
          <a:p>
            <a:pPr lvl="0" algn="just">
              <a:lnSpc>
                <a:spcPct val="150000"/>
              </a:lnSpc>
              <a:spcBef>
                <a:spcPts val="0"/>
              </a:spcBef>
              <a:spcAft>
                <a:spcPts val="1000"/>
              </a:spcAft>
              <a:buFont typeface="+mj-lt"/>
              <a:buAutoNum type="arabicPeriod"/>
            </a:pPr>
            <a:r>
              <a:rPr lang="en-US" sz="2400" dirty="0" smtClean="0">
                <a:solidFill>
                  <a:srgbClr val="002060"/>
                </a:solidFill>
                <a:effectLst/>
                <a:latin typeface="Cambria Math" pitchFamily="18" charset="0"/>
                <a:ea typeface="Cambria Math" pitchFamily="18" charset="0"/>
                <a:cs typeface="Arial"/>
              </a:rPr>
              <a:t>A pressure wave is set up which travels along the wall of arteries (faster than the flow of blood). The pressure wave expands the arterial walls as it travels. The expansion of the arterial wall is palpable as the pulse.</a:t>
            </a:r>
            <a:endParaRPr lang="en-US" sz="2400" dirty="0">
              <a:solidFill>
                <a:srgbClr val="002060"/>
              </a:solidFill>
              <a:effectLst/>
              <a:latin typeface="Cambria Math" pitchFamily="18" charset="0"/>
              <a:ea typeface="Cambria Math" pitchFamily="18" charset="0"/>
              <a:cs typeface="Arial"/>
            </a:endParaRPr>
          </a:p>
        </p:txBody>
      </p:sp>
    </p:spTree>
    <p:extLst>
      <p:ext uri="{BB962C8B-B14F-4D97-AF65-F5344CB8AC3E}">
        <p14:creationId xmlns:p14="http://schemas.microsoft.com/office/powerpoint/2010/main" val="3525494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CAP</a:t>
            </a:r>
            <a:endParaRPr lang="en-US"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pic>
        <p:nvPicPr>
          <p:cNvPr id="5" name="Picture 4" descr="dicro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4958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4190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marL="342900" lvl="0" indent="-342900" algn="l">
              <a:lnSpc>
                <a:spcPct val="150000"/>
              </a:lnSpc>
              <a:spcBef>
                <a:spcPts val="0"/>
              </a:spcBef>
              <a:spcAft>
                <a:spcPts val="1000"/>
              </a:spcAft>
            </a:pPr>
            <a:r>
              <a:rPr lang="en-US" sz="2700" dirty="0" smtClean="0">
                <a:solidFill>
                  <a:prstClr val="black"/>
                </a:solidFill>
                <a:latin typeface="Arial"/>
                <a:ea typeface="Calibri"/>
                <a:cs typeface="Arial"/>
              </a:rPr>
              <a:t/>
            </a:r>
            <a:br>
              <a:rPr lang="en-US" sz="2700" dirty="0" smtClean="0">
                <a:solidFill>
                  <a:prstClr val="black"/>
                </a:solidFill>
                <a:latin typeface="Arial"/>
                <a:ea typeface="Calibri"/>
                <a:cs typeface="Arial"/>
              </a:rPr>
            </a:br>
            <a:r>
              <a:rPr lang="en-US" sz="31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The </a:t>
            </a:r>
            <a:r>
              <a:rPr lang="en-US" sz="31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anacrotic limb (</a:t>
            </a:r>
            <a:r>
              <a:rPr lang="en-US" sz="3100" b="1" dirty="0" err="1">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ana</a:t>
            </a:r>
            <a:r>
              <a:rPr lang="en-US" sz="31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 means up</a:t>
            </a:r>
            <a:r>
              <a:rPr lang="en-US" sz="31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a:t>
            </a:r>
            <a:r>
              <a:rPr lang="en-US" sz="2700" dirty="0">
                <a:solidFill>
                  <a:prstClr val="black"/>
                </a:solidFill>
                <a:latin typeface="Arial"/>
                <a:ea typeface="Calibri"/>
                <a:cs typeface="Arial"/>
              </a:rPr>
              <a:t/>
            </a:r>
            <a:br>
              <a:rPr lang="en-US" sz="2700" dirty="0">
                <a:solidFill>
                  <a:prstClr val="black"/>
                </a:solidFill>
                <a:latin typeface="Arial"/>
                <a:ea typeface="Calibri"/>
                <a:cs typeface="Arial"/>
              </a:rPr>
            </a:br>
            <a:endParaRPr lang="en-US" dirty="0"/>
          </a:p>
        </p:txBody>
      </p:sp>
      <p:sp>
        <p:nvSpPr>
          <p:cNvPr id="3" name="Content Placeholder 2"/>
          <p:cNvSpPr>
            <a:spLocks noGrp="1"/>
          </p:cNvSpPr>
          <p:nvPr>
            <p:ph idx="1"/>
          </p:nvPr>
        </p:nvSpPr>
        <p:spPr/>
        <p:txBody>
          <a:bodyPr>
            <a:normAutofit/>
          </a:bodyPr>
          <a:lstStyle/>
          <a:p>
            <a:pPr marL="0" marR="0" indent="0" algn="just">
              <a:spcBef>
                <a:spcPts val="0"/>
              </a:spcBef>
              <a:spcAft>
                <a:spcPts val="1000"/>
              </a:spcAft>
              <a:buNone/>
            </a:pPr>
            <a:r>
              <a:rPr lang="en-US" sz="2400" dirty="0" smtClean="0">
                <a:solidFill>
                  <a:srgbClr val="002060"/>
                </a:solidFill>
                <a:effectLst/>
                <a:latin typeface="Cambria Math" pitchFamily="18" charset="0"/>
                <a:ea typeface="Cambria Math" pitchFamily="18" charset="0"/>
                <a:cs typeface="Arial"/>
              </a:rPr>
              <a:t>- It is the upward deflection in the carotid arterial pulse tracing. </a:t>
            </a:r>
          </a:p>
          <a:p>
            <a:pPr marL="0" marR="0" indent="0" algn="just">
              <a:spcBef>
                <a:spcPts val="0"/>
              </a:spcBef>
              <a:spcAft>
                <a:spcPts val="1000"/>
              </a:spcAft>
              <a:buNone/>
            </a:pPr>
            <a:r>
              <a:rPr lang="en-US" sz="2400" dirty="0" smtClean="0">
                <a:solidFill>
                  <a:srgbClr val="002060"/>
                </a:solidFill>
                <a:effectLst/>
                <a:latin typeface="Cambria Math" pitchFamily="18" charset="0"/>
                <a:ea typeface="Cambria Math" pitchFamily="18" charset="0"/>
                <a:cs typeface="Arial"/>
              </a:rPr>
              <a:t>- It represents increasing pressure in the carotid artery during the maximum ejection phase of ventricular systole.</a:t>
            </a:r>
          </a:p>
          <a:p>
            <a:pPr marL="0" marR="0" indent="0" algn="just">
              <a:spcBef>
                <a:spcPts val="0"/>
              </a:spcBef>
              <a:spcAft>
                <a:spcPts val="1000"/>
              </a:spcAft>
              <a:buNone/>
            </a:pPr>
            <a:r>
              <a:rPr lang="en-US" sz="2400" dirty="0" smtClean="0">
                <a:solidFill>
                  <a:srgbClr val="002060"/>
                </a:solidFill>
                <a:effectLst/>
                <a:latin typeface="Cambria Math" pitchFamily="18" charset="0"/>
                <a:ea typeface="Cambria Math" pitchFamily="18" charset="0"/>
                <a:cs typeface="Arial"/>
              </a:rPr>
              <a:t> - In healthy individuals, the arterial pressure recorded at the peak of the anacrotic limb is 120 mmHg, i.e. systolic pressure.</a:t>
            </a:r>
          </a:p>
          <a:p>
            <a:pPr marL="0" indent="0">
              <a:buNone/>
            </a:pPr>
            <a:endParaRPr lang="en-US" dirty="0"/>
          </a:p>
        </p:txBody>
      </p:sp>
    </p:spTree>
    <p:extLst>
      <p:ext uri="{BB962C8B-B14F-4D97-AF65-F5344CB8AC3E}">
        <p14:creationId xmlns:p14="http://schemas.microsoft.com/office/powerpoint/2010/main" val="1935060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lgn="l">
              <a:lnSpc>
                <a:spcPct val="150000"/>
              </a:lnSpc>
              <a:spcBef>
                <a:spcPts val="0"/>
              </a:spcBef>
              <a:spcAft>
                <a:spcPts val="1000"/>
              </a:spcAft>
            </a:pPr>
            <a:r>
              <a:rPr lang="en-US" sz="3200" dirty="0" smtClean="0">
                <a:solidFill>
                  <a:prstClr val="black"/>
                </a:solidFill>
                <a:latin typeface="Arial"/>
                <a:ea typeface="Calibri"/>
                <a:cs typeface="Arial"/>
              </a:rPr>
              <a:t/>
            </a:r>
            <a:br>
              <a:rPr lang="en-US" sz="3200" dirty="0" smtClean="0">
                <a:solidFill>
                  <a:prstClr val="black"/>
                </a:solidFill>
                <a:latin typeface="Arial"/>
                <a:ea typeface="Calibri"/>
                <a:cs typeface="Arial"/>
              </a:rPr>
            </a:br>
            <a:r>
              <a:rPr lang="en-US" sz="31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The </a:t>
            </a:r>
            <a:r>
              <a:rPr lang="en-US" sz="31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dicrotic notch or </a:t>
            </a:r>
            <a:r>
              <a:rPr lang="en-US" sz="31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incisura</a:t>
            </a:r>
            <a:r>
              <a:rPr lang="en-US" sz="3200" dirty="0">
                <a:solidFill>
                  <a:prstClr val="black"/>
                </a:solidFill>
                <a:latin typeface="Arial"/>
                <a:ea typeface="Calibri"/>
                <a:cs typeface="Arial"/>
              </a:rPr>
              <a:t/>
            </a:r>
            <a:br>
              <a:rPr lang="en-US" sz="3200" dirty="0">
                <a:solidFill>
                  <a:prstClr val="black"/>
                </a:solidFill>
                <a:latin typeface="Arial"/>
                <a:ea typeface="Calibri"/>
                <a:cs typeface="Arial"/>
              </a:rPr>
            </a:br>
            <a:endParaRPr lang="en-US" dirty="0"/>
          </a:p>
        </p:txBody>
      </p:sp>
      <p:sp>
        <p:nvSpPr>
          <p:cNvPr id="3" name="Content Placeholder 2"/>
          <p:cNvSpPr>
            <a:spLocks noGrp="1"/>
          </p:cNvSpPr>
          <p:nvPr>
            <p:ph idx="1"/>
          </p:nvPr>
        </p:nvSpPr>
        <p:spPr/>
        <p:txBody>
          <a:bodyPr>
            <a:normAutofit/>
          </a:bodyPr>
          <a:lstStyle/>
          <a:p>
            <a:pPr>
              <a:buFontTx/>
              <a:buChar char="-"/>
            </a:pPr>
            <a:r>
              <a:rPr lang="en-US" sz="2400" dirty="0" smtClean="0">
                <a:solidFill>
                  <a:srgbClr val="002060"/>
                </a:solidFill>
                <a:effectLst/>
                <a:latin typeface="Cambria Math" pitchFamily="18" charset="0"/>
                <a:ea typeface="Cambria Math" pitchFamily="18" charset="0"/>
              </a:rPr>
              <a:t>It occurs during the phase of diastole in the CAP tracing </a:t>
            </a:r>
          </a:p>
          <a:p>
            <a:pPr>
              <a:buFontTx/>
              <a:buChar char="-"/>
            </a:pPr>
            <a:r>
              <a:rPr lang="en-US" sz="2400" dirty="0" smtClean="0">
                <a:solidFill>
                  <a:srgbClr val="002060"/>
                </a:solidFill>
                <a:effectLst/>
                <a:latin typeface="Cambria Math" pitchFamily="18" charset="0"/>
                <a:ea typeface="Cambria Math" pitchFamily="18" charset="0"/>
              </a:rPr>
              <a:t> </a:t>
            </a:r>
            <a:r>
              <a:rPr lang="en-US" sz="2400" dirty="0" smtClean="0">
                <a:solidFill>
                  <a:srgbClr val="002060"/>
                </a:solidFill>
                <a:latin typeface="Cambria Math" pitchFamily="18" charset="0"/>
                <a:ea typeface="Cambria Math" pitchFamily="18" charset="0"/>
              </a:rPr>
              <a:t>It i</a:t>
            </a:r>
            <a:r>
              <a:rPr lang="en-US" sz="2400" dirty="0" smtClean="0">
                <a:solidFill>
                  <a:srgbClr val="002060"/>
                </a:solidFill>
                <a:effectLst/>
                <a:latin typeface="Cambria Math" pitchFamily="18" charset="0"/>
                <a:ea typeface="Cambria Math" pitchFamily="18" charset="0"/>
              </a:rPr>
              <a:t>s caused by the sudden closure of the aortic valve. </a:t>
            </a:r>
          </a:p>
          <a:p>
            <a:pPr>
              <a:buFontTx/>
              <a:buChar char="-"/>
            </a:pPr>
            <a:r>
              <a:rPr lang="en-US" sz="2400" dirty="0" smtClean="0">
                <a:solidFill>
                  <a:srgbClr val="002060"/>
                </a:solidFill>
                <a:effectLst/>
                <a:latin typeface="Cambria Math" pitchFamily="18" charset="0"/>
                <a:ea typeface="Cambria Math" pitchFamily="18" charset="0"/>
              </a:rPr>
              <a:t>It marks the beginning of ventricular diastole. </a:t>
            </a:r>
          </a:p>
          <a:p>
            <a:pPr algn="just">
              <a:buFontTx/>
              <a:buChar char="-"/>
            </a:pPr>
            <a:r>
              <a:rPr lang="en-US" sz="2400" dirty="0" smtClean="0">
                <a:solidFill>
                  <a:srgbClr val="002060"/>
                </a:solidFill>
                <a:effectLst/>
                <a:latin typeface="Cambria Math" pitchFamily="18" charset="0"/>
                <a:ea typeface="Cambria Math" pitchFamily="18" charset="0"/>
              </a:rPr>
              <a:t>It coincides with S</a:t>
            </a:r>
            <a:r>
              <a:rPr lang="en-US" sz="2400" baseline="-25000" dirty="0" smtClean="0">
                <a:solidFill>
                  <a:srgbClr val="002060"/>
                </a:solidFill>
                <a:effectLst/>
                <a:latin typeface="Cambria Math" pitchFamily="18" charset="0"/>
                <a:ea typeface="Cambria Math" pitchFamily="18" charset="0"/>
              </a:rPr>
              <a:t>2</a:t>
            </a:r>
            <a:r>
              <a:rPr lang="en-US" sz="2400" dirty="0" smtClean="0">
                <a:solidFill>
                  <a:srgbClr val="002060"/>
                </a:solidFill>
                <a:effectLst/>
                <a:latin typeface="Cambria Math" pitchFamily="18" charset="0"/>
                <a:ea typeface="Cambria Math" pitchFamily="18" charset="0"/>
              </a:rPr>
              <a:t> when we relate it to </a:t>
            </a:r>
            <a:r>
              <a:rPr lang="en-US" sz="2400" dirty="0" smtClean="0">
                <a:solidFill>
                  <a:srgbClr val="002060"/>
                </a:solidFill>
                <a:effectLst/>
                <a:latin typeface="Cambria Math" pitchFamily="18" charset="0"/>
                <a:ea typeface="Cambria Math" pitchFamily="18" charset="0"/>
              </a:rPr>
              <a:t>a phonocardiogram </a:t>
            </a:r>
            <a:r>
              <a:rPr lang="en-US" sz="2400" dirty="0" smtClean="0">
                <a:solidFill>
                  <a:srgbClr val="002060"/>
                </a:solidFill>
                <a:effectLst/>
                <a:latin typeface="Cambria Math" pitchFamily="18" charset="0"/>
                <a:ea typeface="Cambria Math" pitchFamily="18" charset="0"/>
              </a:rPr>
              <a:t>and occurs just after the T wave when we relate it to an </a:t>
            </a:r>
            <a:r>
              <a:rPr lang="en-US" sz="2400" dirty="0" smtClean="0">
                <a:solidFill>
                  <a:srgbClr val="002060"/>
                </a:solidFill>
                <a:effectLst/>
                <a:latin typeface="Cambria Math" pitchFamily="18" charset="0"/>
                <a:ea typeface="Cambria Math" pitchFamily="18" charset="0"/>
              </a:rPr>
              <a:t>ECG.</a:t>
            </a:r>
            <a:endParaRPr lang="en-US" sz="2400" dirty="0">
              <a:solidFill>
                <a:srgbClr val="002060"/>
              </a:solidFill>
              <a:latin typeface="Cambria Math" pitchFamily="18" charset="0"/>
              <a:ea typeface="Cambria Math" pitchFamily="18" charset="0"/>
            </a:endParaRPr>
          </a:p>
        </p:txBody>
      </p:sp>
    </p:spTree>
    <p:extLst>
      <p:ext uri="{BB962C8B-B14F-4D97-AF65-F5344CB8AC3E}">
        <p14:creationId xmlns:p14="http://schemas.microsoft.com/office/powerpoint/2010/main" val="391924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410200"/>
            <a:ext cx="5943600" cy="685800"/>
          </a:xfrm>
        </p:spPr>
        <p:txBody>
          <a:bodyPr>
            <a:normAutofit/>
          </a:bodyPr>
          <a:lstStyle/>
          <a:p>
            <a:r>
              <a:rPr lang="en-US" sz="2000" dirty="0">
                <a:solidFill>
                  <a:srgbClr val="FF0000"/>
                </a:solidFill>
                <a:latin typeface="Cambria Math" pitchFamily="18" charset="0"/>
                <a:ea typeface="Cambria Math" pitchFamily="18" charset="0"/>
              </a:rPr>
              <a:t>R</a:t>
            </a:r>
            <a:r>
              <a:rPr lang="en-US" sz="2000" dirty="0" smtClean="0">
                <a:solidFill>
                  <a:srgbClr val="FF0000"/>
                </a:solidFill>
                <a:effectLst/>
                <a:latin typeface="Cambria Math" pitchFamily="18" charset="0"/>
                <a:ea typeface="Cambria Math" pitchFamily="18" charset="0"/>
              </a:rPr>
              <a:t>ecording of ECG, CAP and phonocardiogram.</a:t>
            </a:r>
            <a:endParaRPr lang="en-US" sz="2000" dirty="0">
              <a:solidFill>
                <a:srgbClr val="FF0000"/>
              </a:solidFill>
              <a:latin typeface="Cambria Math" pitchFamily="18" charset="0"/>
              <a:ea typeface="Cambria Math"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762000"/>
            <a:ext cx="6781800" cy="4634511"/>
          </a:xfrm>
          <a:prstGeom prst="rect">
            <a:avLst/>
          </a:prstGeom>
          <a:noFill/>
          <a:ln>
            <a:solidFill>
              <a:sysClr val="windowText" lastClr="000000"/>
            </a:solidFill>
          </a:ln>
        </p:spPr>
      </p:pic>
    </p:spTree>
    <p:extLst>
      <p:ext uri="{BB962C8B-B14F-4D97-AF65-F5344CB8AC3E}">
        <p14:creationId xmlns:p14="http://schemas.microsoft.com/office/powerpoint/2010/main" val="361039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2973</TotalTime>
  <Words>980</Words>
  <Application>Microsoft Office PowerPoint</Application>
  <PresentationFormat>On-screen Show (4:3)</PresentationFormat>
  <Paragraphs>97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Carotid Arterial &amp; Jugular Venous Pulses</vt:lpstr>
      <vt:lpstr>Objectives</vt:lpstr>
      <vt:lpstr>Carotid Arterial Pulse (CAP)</vt:lpstr>
      <vt:lpstr>Procedure</vt:lpstr>
      <vt:lpstr>PowerPoint Presentation</vt:lpstr>
      <vt:lpstr>CAP</vt:lpstr>
      <vt:lpstr> The anacrotic limb (ana- means up) </vt:lpstr>
      <vt:lpstr> The dicrotic notch or incisura </vt:lpstr>
      <vt:lpstr>Recording of ECG, CAP and phonocardiogram.</vt:lpstr>
      <vt:lpstr> The dicrotic limb </vt:lpstr>
      <vt:lpstr>The difference between venous and arterial pulses</vt:lpstr>
      <vt:lpstr>Jugular Venous Pulse(JVP)</vt:lpstr>
      <vt:lpstr>Procedure</vt:lpstr>
      <vt:lpstr>Internal Jugular vs external Jugular</vt:lpstr>
      <vt:lpstr>JVP waves</vt:lpstr>
      <vt:lpstr>The different waves in the JVP trace and their underlying physiologic event.</vt:lpstr>
      <vt:lpstr>Recording of JVP with ECG.</vt:lpstr>
      <vt:lpstr>Clinical applications of JVP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Carotid artery &amp; Jugular venous pulses</dc:title>
  <dc:creator>user</dc:creator>
  <cp:lastModifiedBy>Ola Helmi Mawlana</cp:lastModifiedBy>
  <cp:revision>36</cp:revision>
  <dcterms:created xsi:type="dcterms:W3CDTF">2020-02-24T16:59:10Z</dcterms:created>
  <dcterms:modified xsi:type="dcterms:W3CDTF">2020-03-04T09:19:19Z</dcterms:modified>
</cp:coreProperties>
</file>