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56" r:id="rId2"/>
    <p:sldId id="274" r:id="rId3"/>
    <p:sldId id="259" r:id="rId4"/>
    <p:sldId id="275" r:id="rId5"/>
    <p:sldId id="262" r:id="rId6"/>
    <p:sldId id="263" r:id="rId7"/>
    <p:sldId id="257" r:id="rId8"/>
    <p:sldId id="258" r:id="rId9"/>
    <p:sldId id="272" r:id="rId10"/>
    <p:sldId id="277" r:id="rId11"/>
    <p:sldId id="260" r:id="rId12"/>
    <p:sldId id="276" r:id="rId13"/>
    <p:sldId id="261" r:id="rId14"/>
    <p:sldId id="264" r:id="rId15"/>
    <p:sldId id="265" r:id="rId16"/>
    <p:sldId id="270" r:id="rId17"/>
    <p:sldId id="278" r:id="rId18"/>
    <p:sldId id="273"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642"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F6876-9AD6-49DA-90E6-DA9823A5F159}" type="datetimeFigureOut">
              <a:rPr lang="en-US" smtClean="0"/>
              <a:pPr/>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E5976-6CAC-4C36-8892-22D5AFED6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Cambria Math" pitchFamily="18" charset="0"/>
                <a:ea typeface="Cambria Math" pitchFamily="18" charset="0"/>
              </a:rPr>
              <a:t>Blood Pressure</a:t>
            </a:r>
            <a:endParaRPr lang="en-US" sz="6000" b="1" dirty="0">
              <a:solidFill>
                <a:srgbClr val="00206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Subtitle 2"/>
          <p:cNvSpPr>
            <a:spLocks noGrp="1"/>
          </p:cNvSpPr>
          <p:nvPr>
            <p:ph type="subTitle" idx="1"/>
          </p:nvPr>
        </p:nvSpPr>
        <p:spPr/>
        <p:txBody>
          <a:bodyPr/>
          <a:lstStyle/>
          <a:p>
            <a:r>
              <a:rPr lang="en-US" b="1" smtClean="0">
                <a:solidFill>
                  <a:srgbClr val="FF0000"/>
                </a:solidFill>
              </a:rPr>
              <a:t>By</a:t>
            </a:r>
          </a:p>
          <a:p>
            <a:endParaRPr lang="en-US" b="1" dirty="0" smtClean="0">
              <a:solidFill>
                <a:srgbClr val="FF0000"/>
              </a:solidFill>
            </a:endParaRPr>
          </a:p>
          <a:p>
            <a:r>
              <a:rPr lang="en-US" b="1" dirty="0" smtClean="0">
                <a:solidFill>
                  <a:srgbClr val="002060"/>
                </a:solidFill>
                <a:latin typeface="Cambria Math" pitchFamily="18" charset="0"/>
                <a:ea typeface="Cambria Math" pitchFamily="18" charset="0"/>
              </a:rPr>
              <a:t>Dr. Ola </a:t>
            </a:r>
            <a:r>
              <a:rPr lang="en-US" b="1" dirty="0" err="1" smtClean="0">
                <a:solidFill>
                  <a:srgbClr val="002060"/>
                </a:solidFill>
                <a:latin typeface="Cambria Math" pitchFamily="18" charset="0"/>
                <a:ea typeface="Cambria Math" pitchFamily="18" charset="0"/>
              </a:rPr>
              <a:t>Mawlana</a:t>
            </a:r>
            <a:endParaRPr lang="en-US" b="1" dirty="0">
              <a:solidFill>
                <a:srgbClr val="002060"/>
              </a:solidFill>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467600" cy="731838"/>
          </a:xfrm>
        </p:spPr>
        <p:txBody>
          <a:bodyPr>
            <a:normAutofit fontScale="90000"/>
          </a:bodyPr>
          <a:lstStyle/>
          <a:p>
            <a:r>
              <a:rPr lang="en-US" altLang="en-US" sz="1400" b="1" dirty="0" smtClean="0" bmk="_Toc110609">
                <a:solidFill>
                  <a:srgbClr val="002060"/>
                </a:solidFill>
                <a:latin typeface="Cambria Math" panose="02040503050406030204" pitchFamily="18" charset="0"/>
                <a:ea typeface="Cambria Math" panose="02040503050406030204" pitchFamily="18" charset="0"/>
                <a:cs typeface="Arial" pitchFamily="34" charset="0"/>
              </a:rPr>
              <a:t/>
            </a:r>
            <a:br>
              <a:rPr lang="en-US" altLang="en-US" sz="1400" b="1" dirty="0" smtClean="0" bmk="_Toc110609">
                <a:solidFill>
                  <a:srgbClr val="002060"/>
                </a:solidFill>
                <a:latin typeface="Cambria Math" panose="02040503050406030204" pitchFamily="18" charset="0"/>
                <a:ea typeface="Cambria Math" panose="02040503050406030204" pitchFamily="18" charset="0"/>
                <a:cs typeface="Arial" pitchFamily="34" charset="0"/>
              </a:rPr>
            </a:br>
            <a:r>
              <a:rPr lang="en-US" altLang="en-US" sz="1400" b="1" dirty="0" smtClean="0" bmk="_Toc110609">
                <a:solidFill>
                  <a:srgbClr val="002060"/>
                </a:solidFill>
                <a:latin typeface="Cambria Math" panose="02040503050406030204" pitchFamily="18" charset="0"/>
                <a:ea typeface="Cambria Math" panose="02040503050406030204" pitchFamily="18" charset="0"/>
                <a:cs typeface="Arial" pitchFamily="34" charset="0"/>
              </a:rPr>
              <a:t> </a:t>
            </a:r>
            <a:r>
              <a:rPr lang="en-US" altLang="en-US" sz="3200" b="1" dirty="0" bmk="_Toc110609">
                <a:solidFill>
                  <a:srgbClr val="FF0000"/>
                </a:solidFill>
                <a:latin typeface="Cambria Math" panose="02040503050406030204" pitchFamily="18" charset="0"/>
                <a:ea typeface="Cambria Math" panose="02040503050406030204" pitchFamily="18" charset="0"/>
                <a:cs typeface="Arial" pitchFamily="34" charset="0"/>
              </a:rPr>
              <a:t>AHA guidelines for hypertension</a:t>
            </a:r>
            <a:endParaRPr lang="en-US" sz="3200" dirty="0">
              <a:solidFill>
                <a:srgbClr val="FF0000"/>
              </a:solidFill>
              <a:latin typeface="Cambria Math" panose="02040503050406030204" pitchFamily="18" charset="0"/>
              <a:ea typeface="Cambria Math"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737548"/>
              </p:ext>
            </p:extLst>
          </p:nvPr>
        </p:nvGraphicFramePr>
        <p:xfrm>
          <a:off x="990597" y="1754760"/>
          <a:ext cx="7467602" cy="3559316"/>
        </p:xfrm>
        <a:graphic>
          <a:graphicData uri="http://schemas.openxmlformats.org/drawingml/2006/table">
            <a:tbl>
              <a:tblPr firstRow="1" firstCol="1" bandRow="1"/>
              <a:tblGrid>
                <a:gridCol w="2189748"/>
                <a:gridCol w="2386263"/>
                <a:gridCol w="701843"/>
                <a:gridCol w="2189748"/>
              </a:tblGrid>
              <a:tr h="428355">
                <a:tc>
                  <a:txBody>
                    <a:bodyPr/>
                    <a:lstStyle/>
                    <a:p>
                      <a:pPr algn="ctr">
                        <a:lnSpc>
                          <a:spcPct val="115000"/>
                        </a:lnSpc>
                        <a:spcBef>
                          <a:spcPts val="1200"/>
                        </a:spcBef>
                        <a:spcAft>
                          <a:spcPts val="0"/>
                        </a:spcAft>
                      </a:pPr>
                      <a:r>
                        <a:rPr lang="en-US" sz="1600" b="1" dirty="0">
                          <a:effectLst/>
                          <a:latin typeface="Cambria Math" panose="02040503050406030204" pitchFamily="18" charset="0"/>
                          <a:ea typeface="Cambria Math" panose="02040503050406030204" pitchFamily="18" charset="0"/>
                          <a:cs typeface="Arial"/>
                        </a:rPr>
                        <a:t>BP category </a:t>
                      </a:r>
                      <a:endParaRPr lang="en-US" sz="1600" dirty="0">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1200"/>
                        </a:spcBef>
                        <a:spcAft>
                          <a:spcPts val="0"/>
                        </a:spcAft>
                      </a:pPr>
                      <a:r>
                        <a:rPr lang="en-US" sz="1600" b="1" dirty="0">
                          <a:effectLst/>
                          <a:latin typeface="Cambria Math" panose="02040503050406030204" pitchFamily="18" charset="0"/>
                          <a:ea typeface="Cambria Math" panose="02040503050406030204" pitchFamily="18" charset="0"/>
                          <a:cs typeface="Arial"/>
                        </a:rPr>
                        <a:t>Systolic BP</a:t>
                      </a:r>
                      <a:endParaRPr lang="en-US" sz="1600" dirty="0">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1200"/>
                        </a:spcBef>
                        <a:spcAft>
                          <a:spcPts val="0"/>
                        </a:spcAft>
                      </a:pPr>
                      <a:r>
                        <a:rPr lang="en-US" sz="1600" b="1">
                          <a:effectLst/>
                          <a:latin typeface="Cambria Math" panose="02040503050406030204" pitchFamily="18" charset="0"/>
                          <a:ea typeface="Cambria Math" panose="02040503050406030204" pitchFamily="18" charset="0"/>
                          <a:cs typeface="Arial"/>
                        </a:rPr>
                        <a:t> </a:t>
                      </a:r>
                      <a:endParaRPr lang="en-US" sz="1600">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1200"/>
                        </a:spcBef>
                        <a:spcAft>
                          <a:spcPts val="0"/>
                        </a:spcAft>
                      </a:pPr>
                      <a:r>
                        <a:rPr lang="en-US" sz="1600" b="1" dirty="0" smtClean="0">
                          <a:effectLst/>
                          <a:latin typeface="Cambria Math" panose="02040503050406030204" pitchFamily="18" charset="0"/>
                          <a:ea typeface="Cambria Math" panose="02040503050406030204" pitchFamily="18" charset="0"/>
                          <a:cs typeface="Arial"/>
                        </a:rPr>
                        <a:t>Diastolic </a:t>
                      </a:r>
                      <a:r>
                        <a:rPr lang="en-US" sz="1600" b="1" dirty="0">
                          <a:effectLst/>
                          <a:latin typeface="Cambria Math" panose="02040503050406030204" pitchFamily="18" charset="0"/>
                          <a:ea typeface="Cambria Math" panose="02040503050406030204" pitchFamily="18" charset="0"/>
                          <a:cs typeface="Arial"/>
                        </a:rPr>
                        <a:t>BP</a:t>
                      </a:r>
                      <a:endParaRPr lang="en-US" sz="1600" dirty="0">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28355">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&lt;120mmHg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&lt;80mmHg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355">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Elevated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120-129mmHg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&lt;80mmHg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355">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Hypertension stage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130-139mmHg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80-89mmHg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355">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Hypertension stage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 140mmHg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a:solidFill>
                            <a:srgbClr val="002060"/>
                          </a:solidFill>
                          <a:effectLst/>
                          <a:latin typeface="Cambria Math" panose="02040503050406030204" pitchFamily="18" charset="0"/>
                          <a:ea typeface="Cambria Math" panose="02040503050406030204" pitchFamily="18" charset="0"/>
                          <a:cs typeface="Arial"/>
                        </a:rPr>
                        <a:t>≥ 90mmHg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355">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Hypertensive urgency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&gt; 180mmHg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and/or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&gt; 120mmHg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709">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Hypertensive emergency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&gt; 180mmHg + target organ damage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and/or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cs typeface="Arial"/>
                        </a:rPr>
                        <a:t>&gt; 120mmHg + target organ damage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062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The </a:t>
            </a:r>
            <a:r>
              <a:rPr lang="en-US" sz="4000" b="1" dirty="0" err="1"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korotkov</a:t>
            </a:r>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 sounds</a:t>
            </a:r>
            <a:endParaRPr lang="en-US" sz="4000"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457200" y="1600201"/>
            <a:ext cx="8229600" cy="3886200"/>
          </a:xfrm>
        </p:spPr>
        <p:txBody>
          <a:bodyPr>
            <a:normAutofit fontScale="92500" lnSpcReduction="10000"/>
          </a:bodyPr>
          <a:lstStyle/>
          <a:p>
            <a:pPr algn="just"/>
            <a:r>
              <a:rPr lang="en-US" sz="2600" dirty="0" smtClean="0">
                <a:solidFill>
                  <a:srgbClr val="002060"/>
                </a:solidFill>
                <a:latin typeface="Cambria Math" pitchFamily="18" charset="0"/>
                <a:ea typeface="Cambria Math" pitchFamily="18" charset="0"/>
              </a:rPr>
              <a:t>These sounds are produced by turbulent flow in the constricted brachial artery.</a:t>
            </a:r>
          </a:p>
          <a:p>
            <a:pPr algn="just"/>
            <a:r>
              <a:rPr lang="en-US" sz="2600" b="1" dirty="0" smtClean="0">
                <a:solidFill>
                  <a:srgbClr val="002060"/>
                </a:solidFill>
                <a:latin typeface="Cambria Math" pitchFamily="18" charset="0"/>
                <a:ea typeface="Cambria Math" pitchFamily="18" charset="0"/>
              </a:rPr>
              <a:t>Phase 1:</a:t>
            </a:r>
            <a:r>
              <a:rPr lang="en-US" sz="2600" dirty="0" smtClean="0">
                <a:solidFill>
                  <a:srgbClr val="002060"/>
                </a:solidFill>
                <a:latin typeface="Cambria Math" pitchFamily="18" charset="0"/>
                <a:ea typeface="Cambria Math" pitchFamily="18" charset="0"/>
              </a:rPr>
              <a:t>	The appearance of a clear tapping sound. This is the first sound that is heard and it represents the </a:t>
            </a:r>
            <a:r>
              <a:rPr lang="en-US" sz="2600" b="1" dirty="0" smtClean="0">
                <a:solidFill>
                  <a:srgbClr val="002060"/>
                </a:solidFill>
                <a:latin typeface="Cambria Math" pitchFamily="18" charset="0"/>
                <a:ea typeface="Cambria Math" pitchFamily="18" charset="0"/>
              </a:rPr>
              <a:t>Systolic</a:t>
            </a:r>
            <a:r>
              <a:rPr lang="en-US" sz="2600" dirty="0" smtClean="0">
                <a:solidFill>
                  <a:srgbClr val="002060"/>
                </a:solidFill>
                <a:latin typeface="Cambria Math" pitchFamily="18" charset="0"/>
                <a:ea typeface="Cambria Math" pitchFamily="18" charset="0"/>
              </a:rPr>
              <a:t> Pressure. </a:t>
            </a:r>
          </a:p>
          <a:p>
            <a:pPr algn="just"/>
            <a:r>
              <a:rPr lang="en-US" sz="2600" b="1" dirty="0" smtClean="0">
                <a:solidFill>
                  <a:srgbClr val="002060"/>
                </a:solidFill>
                <a:latin typeface="Cambria Math" pitchFamily="18" charset="0"/>
                <a:ea typeface="Cambria Math" pitchFamily="18" charset="0"/>
              </a:rPr>
              <a:t>Phase 2:</a:t>
            </a:r>
            <a:r>
              <a:rPr lang="en-US" sz="2600" dirty="0" smtClean="0">
                <a:solidFill>
                  <a:srgbClr val="002060"/>
                </a:solidFill>
                <a:latin typeface="Cambria Math" pitchFamily="18" charset="0"/>
                <a:ea typeface="Cambria Math" pitchFamily="18" charset="0"/>
              </a:rPr>
              <a:t>	Blowing or swishing sounds.</a:t>
            </a:r>
          </a:p>
          <a:p>
            <a:pPr algn="just"/>
            <a:r>
              <a:rPr lang="en-US" sz="2600" b="1" dirty="0" smtClean="0">
                <a:solidFill>
                  <a:srgbClr val="002060"/>
                </a:solidFill>
                <a:latin typeface="Cambria Math" pitchFamily="18" charset="0"/>
                <a:ea typeface="Cambria Math" pitchFamily="18" charset="0"/>
              </a:rPr>
              <a:t>Phase 3:</a:t>
            </a:r>
            <a:r>
              <a:rPr lang="en-US" sz="2600" dirty="0" smtClean="0">
                <a:solidFill>
                  <a:srgbClr val="002060"/>
                </a:solidFill>
                <a:latin typeface="Cambria Math" pitchFamily="18" charset="0"/>
                <a:ea typeface="Cambria Math" pitchFamily="18" charset="0"/>
              </a:rPr>
              <a:t>	The sounds become sharper and crisper.</a:t>
            </a:r>
          </a:p>
          <a:p>
            <a:pPr algn="just"/>
            <a:r>
              <a:rPr lang="en-US" sz="2600" b="1" dirty="0" smtClean="0">
                <a:solidFill>
                  <a:srgbClr val="002060"/>
                </a:solidFill>
                <a:latin typeface="Cambria Math" pitchFamily="18" charset="0"/>
                <a:ea typeface="Cambria Math" pitchFamily="18" charset="0"/>
              </a:rPr>
              <a:t>Phase 4:</a:t>
            </a:r>
            <a:r>
              <a:rPr lang="en-US" sz="2600" dirty="0" smtClean="0">
                <a:solidFill>
                  <a:srgbClr val="002060"/>
                </a:solidFill>
                <a:latin typeface="Cambria Math" pitchFamily="18" charset="0"/>
                <a:ea typeface="Cambria Math" pitchFamily="18" charset="0"/>
              </a:rPr>
              <a:t>	An abrupt muffling of sounds.</a:t>
            </a:r>
          </a:p>
          <a:p>
            <a:pPr algn="just"/>
            <a:r>
              <a:rPr lang="en-US" sz="2600" b="1" dirty="0" smtClean="0">
                <a:solidFill>
                  <a:srgbClr val="002060"/>
                </a:solidFill>
                <a:latin typeface="Cambria Math" pitchFamily="18" charset="0"/>
                <a:ea typeface="Cambria Math" pitchFamily="18" charset="0"/>
              </a:rPr>
              <a:t>Phase 5:</a:t>
            </a:r>
            <a:r>
              <a:rPr lang="en-US" sz="2600" dirty="0" smtClean="0">
                <a:solidFill>
                  <a:srgbClr val="002060"/>
                </a:solidFill>
                <a:latin typeface="Cambria Math" pitchFamily="18" charset="0"/>
                <a:ea typeface="Cambria Math" pitchFamily="18" charset="0"/>
              </a:rPr>
              <a:t>	All sounds disappear. The point where the sound disappears is the </a:t>
            </a:r>
            <a:r>
              <a:rPr lang="en-US" sz="2600" b="1" dirty="0" smtClean="0">
                <a:solidFill>
                  <a:srgbClr val="002060"/>
                </a:solidFill>
                <a:latin typeface="Cambria Math" pitchFamily="18" charset="0"/>
                <a:ea typeface="Cambria Math" pitchFamily="18" charset="0"/>
              </a:rPr>
              <a:t>diastolic</a:t>
            </a:r>
            <a:r>
              <a:rPr lang="en-US" sz="2600" dirty="0" smtClean="0">
                <a:solidFill>
                  <a:srgbClr val="002060"/>
                </a:solidFill>
                <a:latin typeface="Cambria Math" pitchFamily="18" charset="0"/>
                <a:ea typeface="Cambria Math" pitchFamily="18" charset="0"/>
              </a:rPr>
              <a:t> blood pressure.</a:t>
            </a:r>
          </a:p>
          <a:p>
            <a:endParaRPr lang="en-US" b="1" i="1" dirty="0" smtClean="0">
              <a:solidFill>
                <a:srgbClr val="000099"/>
              </a:solidFill>
              <a:latin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Measuring Blood Press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576" y="1981200"/>
            <a:ext cx="698684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0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ic23"/>
          <p:cNvPicPr>
            <a:picLocks noGrp="1"/>
          </p:cNvPicPr>
          <p:nvPr>
            <p:ph idx="1"/>
          </p:nvPr>
        </p:nvPicPr>
        <p:blipFill>
          <a:blip r:embed="rId2" cstate="print"/>
          <a:srcRect/>
          <a:stretch>
            <a:fillRect/>
          </a:stretch>
        </p:blipFill>
        <p:spPr bwMode="auto">
          <a:xfrm>
            <a:off x="838200" y="685800"/>
            <a:ext cx="7924800" cy="551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atin typeface="Cambria Math" pitchFamily="18" charset="0"/>
                <a:ea typeface="Cambria Math" pitchFamily="18" charset="0"/>
              </a:rPr>
              <a:t/>
            </a:r>
            <a:br>
              <a:rPr lang="en-US" b="1" dirty="0" smtClean="0">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pulse pressure</a:t>
            </a: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smtClean="0">
                <a:solidFill>
                  <a:srgbClr val="002060"/>
                </a:solidFill>
                <a:latin typeface="Cambria Math" pitchFamily="18" charset="0"/>
                <a:ea typeface="Cambria Math" pitchFamily="18" charset="0"/>
              </a:rPr>
              <a:t>It </a:t>
            </a:r>
            <a:r>
              <a:rPr lang="en-US" sz="2600" dirty="0">
                <a:solidFill>
                  <a:srgbClr val="002060"/>
                </a:solidFill>
                <a:latin typeface="Cambria Math" pitchFamily="18" charset="0"/>
                <a:ea typeface="Cambria Math" pitchFamily="18" charset="0"/>
              </a:rPr>
              <a:t>is the difference between systolic and diastolic blood pressures.</a:t>
            </a:r>
          </a:p>
          <a:p>
            <a:pPr algn="just"/>
            <a:r>
              <a:rPr lang="en-US" sz="2600" dirty="0">
                <a:solidFill>
                  <a:srgbClr val="002060"/>
                </a:solidFill>
                <a:latin typeface="Cambria Math" pitchFamily="18" charset="0"/>
                <a:ea typeface="Cambria Math" pitchFamily="18" charset="0"/>
              </a:rPr>
              <a:t>Systolic pressure = 120 mmHg and Diastolic pressure = 80 mmHg; then </a:t>
            </a:r>
          </a:p>
          <a:p>
            <a:pPr algn="just"/>
            <a:r>
              <a:rPr lang="en-US" sz="2600" dirty="0">
                <a:solidFill>
                  <a:srgbClr val="002060"/>
                </a:solidFill>
                <a:latin typeface="Cambria Math" pitchFamily="18" charset="0"/>
                <a:ea typeface="Cambria Math" pitchFamily="18" charset="0"/>
              </a:rPr>
              <a:t>Pulse Pressure = Systolic – Diastolic pressure i.e. 120 – 80 = 40 mmHg.</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atin typeface="Cambria Math" pitchFamily="18" charset="0"/>
                <a:ea typeface="Cambria Math" pitchFamily="18" charset="0"/>
              </a:rPr>
              <a:t/>
            </a:r>
            <a:br>
              <a:rPr lang="en-US" b="1" dirty="0" smtClean="0">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mean arterial blood pressure</a:t>
            </a: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114300" indent="-457200" algn="just">
              <a:buFontTx/>
              <a:buChar char="-"/>
            </a:pPr>
            <a:r>
              <a:rPr lang="en-US" sz="2600" dirty="0" smtClean="0">
                <a:solidFill>
                  <a:srgbClr val="002060"/>
                </a:solidFill>
                <a:latin typeface="Cambria Math" pitchFamily="18" charset="0"/>
                <a:ea typeface="Cambria Math" pitchFamily="18" charset="0"/>
              </a:rPr>
              <a:t>It </a:t>
            </a:r>
            <a:r>
              <a:rPr lang="en-US" sz="2600" dirty="0">
                <a:solidFill>
                  <a:srgbClr val="002060"/>
                </a:solidFill>
                <a:latin typeface="Cambria Math" pitchFamily="18" charset="0"/>
                <a:ea typeface="Cambria Math" pitchFamily="18" charset="0"/>
              </a:rPr>
              <a:t>is the average blood pressure within the arteries during a whole cardiac </a:t>
            </a:r>
            <a:r>
              <a:rPr lang="en-US" sz="2600" dirty="0" smtClean="0">
                <a:solidFill>
                  <a:srgbClr val="002060"/>
                </a:solidFill>
                <a:latin typeface="Cambria Math" pitchFamily="18" charset="0"/>
                <a:ea typeface="Cambria Math" pitchFamily="18" charset="0"/>
              </a:rPr>
              <a:t>cycle</a:t>
            </a:r>
          </a:p>
          <a:p>
            <a:pPr marL="0" indent="0" algn="just">
              <a:buNone/>
            </a:pPr>
            <a:endParaRPr lang="en-US" sz="2600" dirty="0" smtClean="0">
              <a:solidFill>
                <a:srgbClr val="002060"/>
              </a:solidFill>
              <a:latin typeface="Cambria Math" pitchFamily="18" charset="0"/>
              <a:ea typeface="Cambria Math" pitchFamily="18" charset="0"/>
            </a:endParaRPr>
          </a:p>
          <a:p>
            <a:pPr marL="114300" indent="-457200" algn="just">
              <a:buFontTx/>
              <a:buChar char="-"/>
            </a:pPr>
            <a:r>
              <a:rPr lang="en-US" sz="2600" dirty="0" smtClean="0">
                <a:solidFill>
                  <a:srgbClr val="002060"/>
                </a:solidFill>
                <a:latin typeface="Cambria Math" pitchFamily="18" charset="0"/>
                <a:ea typeface="Cambria Math" pitchFamily="18" charset="0"/>
              </a:rPr>
              <a:t>The </a:t>
            </a:r>
            <a:r>
              <a:rPr lang="en-US" sz="2600" dirty="0">
                <a:solidFill>
                  <a:srgbClr val="002060"/>
                </a:solidFill>
                <a:latin typeface="Cambria Math" pitchFamily="18" charset="0"/>
                <a:ea typeface="Cambria Math" pitchFamily="18" charset="0"/>
              </a:rPr>
              <a:t>force responsible for maintaining a continuous forward flow of the blood in the circulation during the whole cardiac cycle</a:t>
            </a:r>
            <a:r>
              <a:rPr lang="en-US" sz="2600" dirty="0" smtClean="0">
                <a:solidFill>
                  <a:srgbClr val="002060"/>
                </a:solidFill>
                <a:latin typeface="Cambria Math" pitchFamily="18" charset="0"/>
                <a:ea typeface="Cambria Math" pitchFamily="18" charset="0"/>
              </a:rPr>
              <a:t>.</a:t>
            </a:r>
          </a:p>
          <a:p>
            <a:pPr marL="0" indent="0" algn="just">
              <a:buNone/>
            </a:pPr>
            <a:endParaRPr lang="en-US" sz="2600" dirty="0" smtClean="0">
              <a:solidFill>
                <a:srgbClr val="002060"/>
              </a:solidFill>
              <a:latin typeface="Cambria Math" pitchFamily="18" charset="0"/>
              <a:ea typeface="Cambria Math" pitchFamily="18" charset="0"/>
            </a:endParaRPr>
          </a:p>
          <a:p>
            <a:pPr marL="0" algn="just">
              <a:buNone/>
            </a:pPr>
            <a:r>
              <a:rPr lang="en-US" sz="2600" dirty="0" smtClean="0">
                <a:solidFill>
                  <a:srgbClr val="002060"/>
                </a:solidFill>
                <a:latin typeface="Cambria Math" pitchFamily="18" charset="0"/>
                <a:ea typeface="Cambria Math" pitchFamily="18" charset="0"/>
              </a:rPr>
              <a:t>M.A.B.P.= diastolic blood pressure + 1/3 pulse pressure</a:t>
            </a:r>
            <a:endParaRPr lang="en-US" sz="2600" dirty="0">
              <a:solidFill>
                <a:srgbClr val="002060"/>
              </a:solidFill>
              <a:latin typeface="Cambria Math" pitchFamily="18" charset="0"/>
              <a:ea typeface="Cambria Math"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a:t>
            </a:r>
            <a:r>
              <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effects of exercise on the systolic &amp; diastolic blood pressures</a:t>
            </a:r>
            <a:endParaRPr lang="en-US" sz="3600"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Text Placeholder 2"/>
          <p:cNvSpPr>
            <a:spLocks noGrp="1"/>
          </p:cNvSpPr>
          <p:nvPr>
            <p:ph type="body" idx="1"/>
          </p:nvPr>
        </p:nvSpPr>
        <p:spPr/>
        <p:txBody>
          <a:bodyPr>
            <a:normAutofit fontScale="92500"/>
          </a:bodyPr>
          <a:lstStyle/>
          <a:p>
            <a:r>
              <a:rPr lang="en-US" dirty="0">
                <a:solidFill>
                  <a:srgbClr val="FF0000"/>
                </a:solidFill>
                <a:latin typeface="Cambria Math" pitchFamily="18" charset="0"/>
                <a:ea typeface="Cambria Math" pitchFamily="18" charset="0"/>
              </a:rPr>
              <a:t>MILD TO MODERATE EXERCISE</a:t>
            </a:r>
          </a:p>
        </p:txBody>
      </p:sp>
      <p:sp>
        <p:nvSpPr>
          <p:cNvPr id="4" name="Content Placeholder 3"/>
          <p:cNvSpPr>
            <a:spLocks noGrp="1"/>
          </p:cNvSpPr>
          <p:nvPr>
            <p:ph sz="half" idx="2"/>
          </p:nvPr>
        </p:nvSpPr>
        <p:spPr/>
        <p:txBody>
          <a:bodyPr/>
          <a:lstStyle/>
          <a:p>
            <a:pPr algn="just"/>
            <a:r>
              <a:rPr lang="en-US" sz="2000" dirty="0">
                <a:solidFill>
                  <a:srgbClr val="002060"/>
                </a:solidFill>
                <a:latin typeface="Cambria Math" pitchFamily="18" charset="0"/>
                <a:ea typeface="Cambria Math" pitchFamily="18" charset="0"/>
              </a:rPr>
              <a:t>Systolic BP increases, while Diastolic BP remains the same</a:t>
            </a:r>
            <a:r>
              <a:rPr lang="en-US" sz="2000" dirty="0" smtClean="0">
                <a:solidFill>
                  <a:srgbClr val="002060"/>
                </a:solidFill>
                <a:latin typeface="Cambria Math" pitchFamily="18" charset="0"/>
                <a:ea typeface="Cambria Math" pitchFamily="18" charset="0"/>
              </a:rPr>
              <a:t>.</a:t>
            </a:r>
          </a:p>
          <a:p>
            <a:pPr marL="0" indent="0" algn="just">
              <a:buNone/>
            </a:pPr>
            <a:endParaRPr lang="en-US" sz="2000" dirty="0">
              <a:solidFill>
                <a:srgbClr val="002060"/>
              </a:solidFill>
              <a:latin typeface="Cambria Math" pitchFamily="18" charset="0"/>
              <a:ea typeface="Cambria Math" pitchFamily="18" charset="0"/>
            </a:endParaRPr>
          </a:p>
          <a:p>
            <a:pPr algn="just"/>
            <a:r>
              <a:rPr lang="en-US" sz="2000" dirty="0">
                <a:solidFill>
                  <a:srgbClr val="002060"/>
                </a:solidFill>
                <a:latin typeface="Cambria Math" pitchFamily="18" charset="0"/>
                <a:ea typeface="Cambria Math" pitchFamily="18" charset="0"/>
              </a:rPr>
              <a:t>Because of sympathetic stimulation, the cardiac output increases, which in turn increases the systolic BP, but no effect on diastolic BP.</a:t>
            </a:r>
          </a:p>
          <a:p>
            <a:endParaRPr lang="en-US" dirty="0"/>
          </a:p>
        </p:txBody>
      </p:sp>
      <p:sp>
        <p:nvSpPr>
          <p:cNvPr id="5" name="Text Placeholder 4"/>
          <p:cNvSpPr>
            <a:spLocks noGrp="1"/>
          </p:cNvSpPr>
          <p:nvPr>
            <p:ph type="body" sz="quarter" idx="3"/>
          </p:nvPr>
        </p:nvSpPr>
        <p:spPr/>
        <p:txBody>
          <a:bodyPr/>
          <a:lstStyle/>
          <a:p>
            <a:r>
              <a:rPr lang="en-US" dirty="0">
                <a:solidFill>
                  <a:srgbClr val="FF0000"/>
                </a:solidFill>
                <a:latin typeface="Cambria Math" pitchFamily="18" charset="0"/>
                <a:ea typeface="Cambria Math" pitchFamily="18" charset="0"/>
              </a:rPr>
              <a:t>SEVERE OR HEAVY EXERCISE</a:t>
            </a:r>
          </a:p>
        </p:txBody>
      </p:sp>
      <p:sp>
        <p:nvSpPr>
          <p:cNvPr id="6" name="Content Placeholder 5"/>
          <p:cNvSpPr>
            <a:spLocks noGrp="1"/>
          </p:cNvSpPr>
          <p:nvPr>
            <p:ph sz="quarter" idx="4"/>
          </p:nvPr>
        </p:nvSpPr>
        <p:spPr>
          <a:xfrm>
            <a:off x="4645025" y="2174874"/>
            <a:ext cx="4041775" cy="4378325"/>
          </a:xfrm>
        </p:spPr>
        <p:txBody>
          <a:bodyPr>
            <a:normAutofit fontScale="62500" lnSpcReduction="20000"/>
          </a:bodyPr>
          <a:lstStyle/>
          <a:p>
            <a:pPr algn="just"/>
            <a:r>
              <a:rPr lang="en-US" sz="2800" dirty="0">
                <a:solidFill>
                  <a:srgbClr val="002060"/>
                </a:solidFill>
                <a:latin typeface="Cambria Math" pitchFamily="18" charset="0"/>
                <a:ea typeface="Cambria Math" pitchFamily="18" charset="0"/>
              </a:rPr>
              <a:t>Systolic BP increases further and Diastolic BP </a:t>
            </a:r>
            <a:r>
              <a:rPr lang="en-US" sz="2800" dirty="0" smtClean="0">
                <a:solidFill>
                  <a:srgbClr val="002060"/>
                </a:solidFill>
                <a:latin typeface="Cambria Math" pitchFamily="18" charset="0"/>
                <a:ea typeface="Cambria Math" pitchFamily="18" charset="0"/>
              </a:rPr>
              <a:t>decreases</a:t>
            </a:r>
          </a:p>
          <a:p>
            <a:pPr marL="0" indent="0" algn="just">
              <a:buNone/>
            </a:pPr>
            <a:endParaRPr lang="en-US" sz="2800" dirty="0" smtClean="0">
              <a:solidFill>
                <a:srgbClr val="002060"/>
              </a:solidFill>
              <a:latin typeface="Cambria Math" pitchFamily="18" charset="0"/>
              <a:ea typeface="Cambria Math" pitchFamily="18" charset="0"/>
            </a:endParaRPr>
          </a:p>
          <a:p>
            <a:pPr marL="0" indent="0" algn="just">
              <a:buNone/>
            </a:pPr>
            <a:endParaRPr lang="en-US" sz="2800" dirty="0">
              <a:solidFill>
                <a:srgbClr val="002060"/>
              </a:solidFill>
              <a:latin typeface="Cambria Math" pitchFamily="18" charset="0"/>
              <a:ea typeface="Cambria Math" pitchFamily="18" charset="0"/>
            </a:endParaRPr>
          </a:p>
          <a:p>
            <a:pPr algn="just"/>
            <a:r>
              <a:rPr lang="en-US" sz="3200" dirty="0">
                <a:solidFill>
                  <a:srgbClr val="002060"/>
                </a:solidFill>
                <a:latin typeface="Cambria Math" pitchFamily="18" charset="0"/>
                <a:ea typeface="Cambria Math" pitchFamily="18" charset="0"/>
              </a:rPr>
              <a:t>More sympathetic stimulation will increase the Systolic BP further and the Diastolic BP drops because of a net decrease in the total peripheral resistance due to the more vasodilatation effect on the arterioles supplying the exercising skeletal muscles than the vasoconstriction effect on the arterioles supplying the other tissues.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b="1" dirty="0" smtClean="0" bmk="_Toc110610">
                <a:solidFill>
                  <a:srgbClr val="FF0000"/>
                </a:solidFill>
                <a:latin typeface="Cambria Math" panose="02040503050406030204" pitchFamily="18" charset="0"/>
                <a:ea typeface="Cambria Math" panose="02040503050406030204" pitchFamily="18" charset="0"/>
                <a:cs typeface="Arial" pitchFamily="34" charset="0"/>
              </a:rPr>
              <a:t>BP </a:t>
            </a:r>
            <a:r>
              <a:rPr lang="en-US" altLang="en-US" sz="2800" b="1" dirty="0" bmk="_Toc110610">
                <a:solidFill>
                  <a:srgbClr val="FF0000"/>
                </a:solidFill>
                <a:latin typeface="Cambria Math" panose="02040503050406030204" pitchFamily="18" charset="0"/>
                <a:ea typeface="Cambria Math" panose="02040503050406030204" pitchFamily="18" charset="0"/>
                <a:cs typeface="Arial" pitchFamily="34" charset="0"/>
              </a:rPr>
              <a:t>changes with exercise</a:t>
            </a:r>
            <a:endParaRPr lang="en-US" sz="2800" dirty="0">
              <a:solidFill>
                <a:srgbClr val="FF0000"/>
              </a:solidFill>
              <a:latin typeface="Cambria Math" panose="02040503050406030204" pitchFamily="18" charset="0"/>
              <a:ea typeface="Cambria Math"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7620179"/>
              </p:ext>
            </p:extLst>
          </p:nvPr>
        </p:nvGraphicFramePr>
        <p:xfrm>
          <a:off x="2209800" y="2286000"/>
          <a:ext cx="4834890" cy="3657600"/>
        </p:xfrm>
        <a:graphic>
          <a:graphicData uri="http://schemas.openxmlformats.org/drawingml/2006/table">
            <a:tbl>
              <a:tblPr firstRow="1" firstCol="1" bandRow="1"/>
              <a:tblGrid>
                <a:gridCol w="2313628"/>
                <a:gridCol w="2521262"/>
              </a:tblGrid>
              <a:tr h="0">
                <a:tc>
                  <a:txBody>
                    <a:bodyPr/>
                    <a:lstStyle/>
                    <a:p>
                      <a:pPr algn="ctr">
                        <a:lnSpc>
                          <a:spcPct val="150000"/>
                        </a:lnSpc>
                        <a:spcAft>
                          <a:spcPts val="0"/>
                        </a:spcAft>
                      </a:pPr>
                      <a:r>
                        <a:rPr lang="en-US" sz="2000" b="1" dirty="0">
                          <a:solidFill>
                            <a:srgbClr val="002060"/>
                          </a:solidFill>
                          <a:effectLst/>
                          <a:latin typeface="Cambria Math" panose="02040503050406030204" pitchFamily="18" charset="0"/>
                          <a:ea typeface="Cambria Math" panose="02040503050406030204" pitchFamily="18" charset="0"/>
                          <a:cs typeface="Arial"/>
                        </a:rPr>
                        <a:t>Conditions</a:t>
                      </a:r>
                      <a:endParaRPr lang="en-US" sz="2000" dirty="0">
                        <a:solidFill>
                          <a:srgbClr val="00206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US" sz="2000" b="1" dirty="0">
                          <a:solidFill>
                            <a:srgbClr val="002060"/>
                          </a:solidFill>
                          <a:effectLst/>
                          <a:latin typeface="Cambria Math" panose="02040503050406030204" pitchFamily="18" charset="0"/>
                          <a:ea typeface="Cambria Math" panose="02040503050406030204" pitchFamily="18" charset="0"/>
                          <a:cs typeface="Arial"/>
                        </a:rPr>
                        <a:t>Blood </a:t>
                      </a:r>
                      <a:r>
                        <a:rPr lang="en-US" sz="2000" b="1" dirty="0" smtClean="0">
                          <a:solidFill>
                            <a:srgbClr val="002060"/>
                          </a:solidFill>
                          <a:effectLst/>
                          <a:latin typeface="Cambria Math" panose="02040503050406030204" pitchFamily="18" charset="0"/>
                          <a:ea typeface="Cambria Math" panose="02040503050406030204" pitchFamily="18" charset="0"/>
                          <a:cs typeface="Arial"/>
                        </a:rPr>
                        <a:t>pressure</a:t>
                      </a:r>
                    </a:p>
                    <a:p>
                      <a:pPr algn="ctr">
                        <a:lnSpc>
                          <a:spcPct val="150000"/>
                        </a:lnSpc>
                        <a:spcAft>
                          <a:spcPts val="0"/>
                        </a:spcAft>
                      </a:pPr>
                      <a:endParaRPr lang="en-US" sz="2000" dirty="0">
                        <a:solidFill>
                          <a:srgbClr val="00206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0">
                <a:tc>
                  <a:txBody>
                    <a:bodyPr/>
                    <a:lstStyle/>
                    <a:p>
                      <a:pPr algn="ctr">
                        <a:lnSpc>
                          <a:spcPct val="150000"/>
                        </a:lnSpc>
                        <a:spcAft>
                          <a:spcPts val="0"/>
                        </a:spcAft>
                      </a:pPr>
                      <a:r>
                        <a:rPr lang="en-US" sz="2000">
                          <a:solidFill>
                            <a:srgbClr val="002060"/>
                          </a:solidFill>
                          <a:effectLst/>
                          <a:latin typeface="Cambria Math" panose="02040503050406030204" pitchFamily="18" charset="0"/>
                          <a:ea typeface="Cambria Math" panose="02040503050406030204" pitchFamily="18" charset="0"/>
                          <a:cs typeface="Arial"/>
                        </a:rPr>
                        <a:t>Before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120/80 </a:t>
                      </a:r>
                      <a:r>
                        <a:rPr lang="en-US" sz="2000" dirty="0" smtClean="0">
                          <a:solidFill>
                            <a:srgbClr val="002060"/>
                          </a:solidFill>
                          <a:effectLst/>
                          <a:latin typeface="Cambria Math" panose="02040503050406030204" pitchFamily="18" charset="0"/>
                          <a:ea typeface="Cambria Math" panose="02040503050406030204" pitchFamily="18" charset="0"/>
                          <a:cs typeface="Arial"/>
                        </a:rPr>
                        <a:t>mmHg</a:t>
                      </a:r>
                    </a:p>
                    <a:p>
                      <a:pPr algn="ctr">
                        <a:lnSpc>
                          <a:spcPct val="150000"/>
                        </a:lnSpc>
                        <a:spcAft>
                          <a:spcPts val="0"/>
                        </a:spcAft>
                      </a:pPr>
                      <a:endParaRPr lang="en-US" sz="2000" dirty="0">
                        <a:solidFill>
                          <a:srgbClr val="00206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After mild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140/80 </a:t>
                      </a:r>
                      <a:r>
                        <a:rPr lang="en-US" sz="2000" dirty="0" smtClean="0">
                          <a:solidFill>
                            <a:srgbClr val="002060"/>
                          </a:solidFill>
                          <a:effectLst/>
                          <a:latin typeface="Cambria Math" panose="02040503050406030204" pitchFamily="18" charset="0"/>
                          <a:ea typeface="Cambria Math" panose="02040503050406030204" pitchFamily="18" charset="0"/>
                          <a:cs typeface="Arial"/>
                        </a:rPr>
                        <a:t>mmHg</a:t>
                      </a:r>
                    </a:p>
                    <a:p>
                      <a:pPr algn="ctr">
                        <a:lnSpc>
                          <a:spcPct val="150000"/>
                        </a:lnSpc>
                        <a:spcAft>
                          <a:spcPts val="0"/>
                        </a:spcAft>
                      </a:pPr>
                      <a:endParaRPr lang="en-US" sz="2000" dirty="0">
                        <a:solidFill>
                          <a:srgbClr val="00206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a:solidFill>
                            <a:srgbClr val="002060"/>
                          </a:solidFill>
                          <a:effectLst/>
                          <a:latin typeface="Cambria Math" panose="02040503050406030204" pitchFamily="18" charset="0"/>
                          <a:ea typeface="Cambria Math" panose="02040503050406030204" pitchFamily="18" charset="0"/>
                          <a:cs typeface="Arial"/>
                        </a:rPr>
                        <a:t>After heavy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160/60 </a:t>
                      </a:r>
                      <a:r>
                        <a:rPr lang="en-US" sz="2000" dirty="0" smtClean="0">
                          <a:solidFill>
                            <a:srgbClr val="002060"/>
                          </a:solidFill>
                          <a:effectLst/>
                          <a:latin typeface="Cambria Math" panose="02040503050406030204" pitchFamily="18" charset="0"/>
                          <a:ea typeface="Cambria Math" panose="02040503050406030204" pitchFamily="18" charset="0"/>
                          <a:cs typeface="Arial"/>
                        </a:rPr>
                        <a:t>mmHg</a:t>
                      </a:r>
                    </a:p>
                    <a:p>
                      <a:pPr algn="ctr">
                        <a:lnSpc>
                          <a:spcPct val="150000"/>
                        </a:lnSpc>
                        <a:spcAft>
                          <a:spcPts val="0"/>
                        </a:spcAft>
                      </a:pPr>
                      <a:endParaRPr lang="en-US" sz="2000" dirty="0">
                        <a:solidFill>
                          <a:srgbClr val="00206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708275" y="342788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bmk="_Toc110610">
                <a:ln>
                  <a:noFill/>
                </a:ln>
                <a:solidFill>
                  <a:schemeClr val="tx1"/>
                </a:solidFill>
                <a:effectLst/>
                <a:latin typeface="Arial" pitchFamily="34" charset="0"/>
                <a:ea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788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Factors affecting blood pressure</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85000" lnSpcReduction="10000"/>
          </a:bodyPr>
          <a:lstStyle/>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Posture:</a:t>
            </a:r>
          </a:p>
          <a:p>
            <a:pPr marL="0" algn="just">
              <a:lnSpc>
                <a:spcPct val="90000"/>
              </a:lnSpc>
              <a:buNone/>
              <a:defRPr/>
            </a:pPr>
            <a:r>
              <a:rPr lang="en-US" sz="3100" dirty="0">
                <a:solidFill>
                  <a:srgbClr val="002060"/>
                </a:solidFill>
                <a:latin typeface="Cambria Math" pitchFamily="18" charset="0"/>
                <a:ea typeface="Cambria Math" pitchFamily="18" charset="0"/>
                <a:cs typeface="Times New Roman" pitchFamily="18" charset="0"/>
              </a:rPr>
              <a:t>In erect posture: the systolic falls a little but soon returns to normal by the compensatory mechanisms.</a:t>
            </a:r>
          </a:p>
          <a:p>
            <a:pPr algn="just">
              <a:lnSpc>
                <a:spcPct val="90000"/>
              </a:lnSpc>
              <a:defRPr/>
            </a:pPr>
            <a:r>
              <a:rPr lang="en-US" sz="3100" b="1" dirty="0" smtClean="0">
                <a:solidFill>
                  <a:srgbClr val="002060"/>
                </a:solidFill>
                <a:latin typeface="Cambria Math" pitchFamily="18" charset="0"/>
                <a:ea typeface="Cambria Math" pitchFamily="18" charset="0"/>
                <a:cs typeface="Times New Roman" pitchFamily="18" charset="0"/>
              </a:rPr>
              <a:t>Age: </a:t>
            </a:r>
            <a:r>
              <a:rPr lang="en-US" sz="3100" dirty="0" smtClean="0">
                <a:solidFill>
                  <a:srgbClr val="002060"/>
                </a:solidFill>
                <a:latin typeface="Cambria Math" pitchFamily="18" charset="0"/>
                <a:ea typeface="Cambria Math" pitchFamily="18" charset="0"/>
                <a:cs typeface="Times New Roman" pitchFamily="18" charset="0"/>
              </a:rPr>
              <a:t>blood pressure increase with age</a:t>
            </a:r>
            <a:r>
              <a:rPr lang="en-US" sz="3100" dirty="0">
                <a:solidFill>
                  <a:srgbClr val="002060"/>
                </a:solidFill>
                <a:latin typeface="Cambria Math" pitchFamily="18" charset="0"/>
                <a:ea typeface="Cambria Math" pitchFamily="18" charset="0"/>
                <a:cs typeface="Times New Roman" pitchFamily="18" charset="0"/>
              </a:rPr>
              <a:t>.</a:t>
            </a:r>
          </a:p>
          <a:p>
            <a:pPr algn="just">
              <a:lnSpc>
                <a:spcPct val="90000"/>
              </a:lnSpc>
              <a:buFont typeface="Cambria Math" pitchFamily="18" charset="0"/>
              <a:buChar char="-"/>
              <a:defRPr/>
            </a:pPr>
            <a:r>
              <a:rPr lang="en-US" sz="3100" dirty="0">
                <a:solidFill>
                  <a:srgbClr val="002060"/>
                </a:solidFill>
                <a:latin typeface="Cambria Math" pitchFamily="18" charset="0"/>
                <a:ea typeface="Cambria Math" pitchFamily="18" charset="0"/>
                <a:cs typeface="Times New Roman" pitchFamily="18" charset="0"/>
              </a:rPr>
              <a:t>At birth: </a:t>
            </a:r>
            <a:r>
              <a:rPr lang="en-US" sz="3100" dirty="0" smtClean="0">
                <a:solidFill>
                  <a:srgbClr val="002060"/>
                </a:solidFill>
                <a:latin typeface="Cambria Math" pitchFamily="18" charset="0"/>
                <a:ea typeface="Cambria Math" pitchFamily="18" charset="0"/>
                <a:cs typeface="Times New Roman" pitchFamily="18" charset="0"/>
              </a:rPr>
              <a:t>50/30 mm Hg</a:t>
            </a:r>
          </a:p>
          <a:p>
            <a:pPr lvl="0" algn="just">
              <a:lnSpc>
                <a:spcPct val="90000"/>
              </a:lnSpc>
              <a:buFont typeface="Cambria Math" pitchFamily="18" charset="0"/>
              <a:buChar char="-"/>
              <a:defRPr/>
            </a:pPr>
            <a:r>
              <a:rPr lang="en-US" sz="3100" dirty="0" smtClean="0">
                <a:solidFill>
                  <a:srgbClr val="002060"/>
                </a:solidFill>
                <a:latin typeface="Cambria Math" pitchFamily="18" charset="0"/>
                <a:ea typeface="Cambria Math" pitchFamily="18" charset="0"/>
                <a:cs typeface="Times New Roman" pitchFamily="18" charset="0"/>
              </a:rPr>
              <a:t>Adult:120/80 mm </a:t>
            </a:r>
            <a:r>
              <a:rPr lang="en-US" sz="3100" dirty="0">
                <a:solidFill>
                  <a:srgbClr val="002060"/>
                </a:solidFill>
                <a:latin typeface="Cambria Math" pitchFamily="18" charset="0"/>
                <a:ea typeface="Cambria Math" pitchFamily="18" charset="0"/>
                <a:cs typeface="Times New Roman" pitchFamily="18" charset="0"/>
              </a:rPr>
              <a:t>Hg</a:t>
            </a:r>
          </a:p>
          <a:p>
            <a:pPr lvl="0" algn="just">
              <a:lnSpc>
                <a:spcPct val="90000"/>
              </a:lnSpc>
              <a:buFont typeface="Cambria Math" pitchFamily="18" charset="0"/>
              <a:buChar char="-"/>
              <a:defRPr/>
            </a:pPr>
            <a:r>
              <a:rPr lang="en-US" sz="3100" dirty="0" smtClean="0">
                <a:solidFill>
                  <a:srgbClr val="002060"/>
                </a:solidFill>
                <a:latin typeface="Cambria Math" pitchFamily="18" charset="0"/>
                <a:ea typeface="Cambria Math" pitchFamily="18" charset="0"/>
                <a:cs typeface="Times New Roman" pitchFamily="18" charset="0"/>
              </a:rPr>
              <a:t>Old age:170/90 mm </a:t>
            </a:r>
            <a:r>
              <a:rPr lang="en-US" sz="3100" dirty="0">
                <a:solidFill>
                  <a:srgbClr val="002060"/>
                </a:solidFill>
                <a:latin typeface="Cambria Math" pitchFamily="18" charset="0"/>
                <a:ea typeface="Cambria Math" pitchFamily="18" charset="0"/>
                <a:cs typeface="Times New Roman" pitchFamily="18" charset="0"/>
              </a:rPr>
              <a:t>Hg</a:t>
            </a:r>
          </a:p>
          <a:p>
            <a:pPr algn="just">
              <a:lnSpc>
                <a:spcPct val="90000"/>
              </a:lnSpc>
              <a:defRPr/>
            </a:pPr>
            <a:r>
              <a:rPr lang="en-US" sz="3100" b="1" dirty="0" smtClean="0">
                <a:solidFill>
                  <a:srgbClr val="002060"/>
                </a:solidFill>
                <a:latin typeface="Cambria Math" pitchFamily="18" charset="0"/>
                <a:ea typeface="Cambria Math" pitchFamily="18" charset="0"/>
                <a:cs typeface="Times New Roman" pitchFamily="18" charset="0"/>
              </a:rPr>
              <a:t>Sex</a:t>
            </a:r>
            <a:r>
              <a:rPr lang="en-US" sz="3100" b="1" dirty="0">
                <a:solidFill>
                  <a:srgbClr val="002060"/>
                </a:solidFill>
                <a:latin typeface="Cambria Math" pitchFamily="18" charset="0"/>
                <a:ea typeface="Cambria Math" pitchFamily="18" charset="0"/>
                <a:cs typeface="Times New Roman" pitchFamily="18" charset="0"/>
              </a:rPr>
              <a:t>:</a:t>
            </a:r>
          </a:p>
          <a:p>
            <a:pPr algn="just">
              <a:lnSpc>
                <a:spcPct val="90000"/>
              </a:lnSpc>
              <a:buNone/>
              <a:defRPr/>
            </a:pPr>
            <a:r>
              <a:rPr lang="en-US" sz="3100" dirty="0" smtClean="0">
                <a:solidFill>
                  <a:srgbClr val="002060"/>
                </a:solidFill>
                <a:latin typeface="Cambria Math" pitchFamily="18" charset="0"/>
                <a:ea typeface="Cambria Math" pitchFamily="18" charset="0"/>
                <a:cs typeface="Times New Roman" pitchFamily="18" charset="0"/>
              </a:rPr>
              <a:t>Blood pressure is lower in </a:t>
            </a:r>
            <a:r>
              <a:rPr lang="en-US" sz="3100" dirty="0">
                <a:solidFill>
                  <a:srgbClr val="002060"/>
                </a:solidFill>
                <a:latin typeface="Cambria Math" pitchFamily="18" charset="0"/>
                <a:ea typeface="Cambria Math" pitchFamily="18" charset="0"/>
                <a:cs typeface="Times New Roman" pitchFamily="18" charset="0"/>
              </a:rPr>
              <a:t>females until menopause.</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Body build:</a:t>
            </a:r>
          </a:p>
          <a:p>
            <a:pPr algn="just">
              <a:lnSpc>
                <a:spcPct val="90000"/>
              </a:lnSpc>
              <a:buNone/>
              <a:defRPr/>
            </a:pPr>
            <a:r>
              <a:rPr lang="en-US" sz="3100" dirty="0" smtClean="0">
                <a:solidFill>
                  <a:srgbClr val="002060"/>
                </a:solidFill>
                <a:latin typeface="Cambria Math" pitchFamily="18" charset="0"/>
                <a:ea typeface="Cambria Math" pitchFamily="18" charset="0"/>
                <a:cs typeface="Times New Roman" pitchFamily="18" charset="0"/>
              </a:rPr>
              <a:t>Obesity increase blood pressure.</a:t>
            </a:r>
            <a:endParaRPr lang="en-US" sz="3100" dirty="0">
              <a:solidFill>
                <a:srgbClr val="002060"/>
              </a:solidFill>
              <a:latin typeface="Cambria Math" pitchFamily="18" charset="0"/>
              <a:ea typeface="Cambria Math"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a:xfrm>
            <a:off x="457200" y="990600"/>
            <a:ext cx="8382000" cy="5181600"/>
          </a:xfrm>
        </p:spPr>
        <p:txBody>
          <a:bodyPr>
            <a:normAutofit fontScale="92500" lnSpcReduction="10000"/>
          </a:bodyPr>
          <a:lstStyle/>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Diurnal variation:</a:t>
            </a:r>
          </a:p>
          <a:p>
            <a:pPr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Blood pressure is lower in the morning.</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Digestion:</a:t>
            </a:r>
          </a:p>
          <a:p>
            <a:pPr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Systolic blood pressure rises by 6-8 mmHg </a:t>
            </a:r>
            <a:r>
              <a:rPr lang="en-US" sz="2600" smtClean="0">
                <a:solidFill>
                  <a:srgbClr val="002060"/>
                </a:solidFill>
                <a:latin typeface="Cambria Math" pitchFamily="18" charset="0"/>
                <a:ea typeface="Cambria Math" pitchFamily="18" charset="0"/>
                <a:cs typeface="Times New Roman" pitchFamily="18" charset="0"/>
              </a:rPr>
              <a:t>after meals</a:t>
            </a:r>
          </a:p>
          <a:p>
            <a:pPr algn="just" eaLnBrk="1" hangingPunct="1">
              <a:lnSpc>
                <a:spcPct val="90000"/>
              </a:lnSpc>
              <a:buNone/>
              <a:defRPr/>
            </a:pPr>
            <a:r>
              <a:rPr lang="en-US" sz="2600" smtClean="0">
                <a:solidFill>
                  <a:srgbClr val="002060"/>
                </a:solidFill>
                <a:latin typeface="Cambria Math" pitchFamily="18" charset="0"/>
                <a:ea typeface="Cambria Math" pitchFamily="18" charset="0"/>
                <a:cs typeface="Times New Roman" pitchFamily="18" charset="0"/>
              </a:rPr>
              <a:t> </a:t>
            </a:r>
            <a:r>
              <a:rPr lang="en-US" sz="2600" dirty="0" smtClean="0">
                <a:solidFill>
                  <a:srgbClr val="002060"/>
                </a:solidFill>
                <a:latin typeface="Cambria Math" pitchFamily="18" charset="0"/>
                <a:ea typeface="Cambria Math" pitchFamily="18" charset="0"/>
                <a:cs typeface="Times New Roman" pitchFamily="18" charset="0"/>
              </a:rPr>
              <a:t>(1 hour).</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Exercise:</a:t>
            </a:r>
          </a:p>
          <a:p>
            <a:pPr marL="0"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Systolic blood pressure increase while diastolic blood pressure remains unchanged</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Temperature:</a:t>
            </a:r>
          </a:p>
          <a:p>
            <a:pPr marL="0"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Cold causes vasoconstriction</a:t>
            </a:r>
            <a:r>
              <a:rPr lang="en-US" sz="2600" dirty="0">
                <a:solidFill>
                  <a:srgbClr val="002060"/>
                </a:solidFill>
                <a:latin typeface="Cambria Math" pitchFamily="18" charset="0"/>
                <a:ea typeface="Cambria Math" pitchFamily="18" charset="0"/>
                <a:cs typeface="Times New Roman" pitchFamily="18" charset="0"/>
              </a:rPr>
              <a:t> </a:t>
            </a:r>
            <a:r>
              <a:rPr lang="en-US" sz="2600" dirty="0" smtClean="0">
                <a:solidFill>
                  <a:srgbClr val="002060"/>
                </a:solidFill>
                <a:latin typeface="Cambria Math" pitchFamily="18" charset="0"/>
                <a:ea typeface="Cambria Math" pitchFamily="18" charset="0"/>
                <a:cs typeface="Times New Roman" pitchFamily="18" charset="0"/>
              </a:rPr>
              <a:t>so increase blood pressure due to increase peripheral resistance</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Emotions:</a:t>
            </a:r>
          </a:p>
          <a:p>
            <a:pPr algn="just" eaLnBrk="1" hangingPunct="1">
              <a:lnSpc>
                <a:spcPct val="90000"/>
              </a:lnSpc>
              <a:buFont typeface="Wingdings" pitchFamily="2" charset="2"/>
              <a:buNone/>
              <a:defRPr/>
            </a:pPr>
            <a:r>
              <a:rPr lang="en-US" sz="2600" dirty="0" smtClean="0">
                <a:solidFill>
                  <a:srgbClr val="002060"/>
                </a:solidFill>
                <a:latin typeface="Cambria Math" pitchFamily="18" charset="0"/>
                <a:ea typeface="Cambria Math" pitchFamily="18" charset="0"/>
                <a:cs typeface="Times New Roman" pitchFamily="18" charset="0"/>
              </a:rPr>
              <a:t>Increase blood pressure</a:t>
            </a:r>
          </a:p>
          <a:p>
            <a:pPr algn="just" eaLnBrk="1" hangingPunct="1">
              <a:lnSpc>
                <a:spcPct val="90000"/>
              </a:lnSpc>
              <a:buFont typeface="Wingdings" pitchFamily="2" charset="2"/>
              <a:buNone/>
              <a:defRPr/>
            </a:pPr>
            <a:r>
              <a:rPr lang="en-US" sz="2600" dirty="0" smtClean="0">
                <a:solidFill>
                  <a:srgbClr val="002060"/>
                </a:solidFill>
                <a:latin typeface="Cambria Math" pitchFamily="18" charset="0"/>
                <a:ea typeface="Cambria Math" pitchFamily="18" charset="0"/>
                <a:cs typeface="Times New Roman" pitchFamily="18" charset="0"/>
              </a:rPr>
              <a:t>It drops during sleep and excessive hemorrhage.</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Objectives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62500" lnSpcReduction="20000"/>
          </a:bodyPr>
          <a:lstStyle/>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Define sphygmomanometer and identify its parts.</a:t>
            </a:r>
            <a:endParaRPr lang="en-US" sz="2800" dirty="0">
              <a:solidFill>
                <a:srgbClr val="002060"/>
              </a:solidFill>
              <a:latin typeface="Cambria Math" panose="02040503050406030204" pitchFamily="18" charset="0"/>
              <a:ea typeface="Cambria Math" panose="02040503050406030204" pitchFamily="18" charset="0"/>
            </a:endParaRPr>
          </a:p>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Describe the </a:t>
            </a:r>
            <a:r>
              <a:rPr lang="en-US" sz="2800" dirty="0" err="1">
                <a:solidFill>
                  <a:srgbClr val="002060"/>
                </a:solidFill>
                <a:latin typeface="Cambria Math" panose="02040503050406030204" pitchFamily="18" charset="0"/>
                <a:ea typeface="Cambria Math" panose="02040503050406030204" pitchFamily="18" charset="0"/>
                <a:cs typeface="Arial"/>
              </a:rPr>
              <a:t>palpatory</a:t>
            </a:r>
            <a:r>
              <a:rPr lang="en-US" sz="2800" dirty="0">
                <a:solidFill>
                  <a:srgbClr val="002060"/>
                </a:solidFill>
                <a:latin typeface="Cambria Math" panose="02040503050406030204" pitchFamily="18" charset="0"/>
                <a:ea typeface="Cambria Math" panose="02040503050406030204" pitchFamily="18" charset="0"/>
                <a:cs typeface="Arial"/>
              </a:rPr>
              <a:t> and </a:t>
            </a:r>
            <a:r>
              <a:rPr lang="en-US" sz="2800" dirty="0" err="1">
                <a:solidFill>
                  <a:srgbClr val="002060"/>
                </a:solidFill>
                <a:latin typeface="Cambria Math" panose="02040503050406030204" pitchFamily="18" charset="0"/>
                <a:ea typeface="Cambria Math" panose="02040503050406030204" pitchFamily="18" charset="0"/>
                <a:cs typeface="Arial"/>
              </a:rPr>
              <a:t>auscultatory</a:t>
            </a:r>
            <a:r>
              <a:rPr lang="en-US" sz="2800" dirty="0">
                <a:solidFill>
                  <a:srgbClr val="002060"/>
                </a:solidFill>
                <a:latin typeface="Cambria Math" panose="02040503050406030204" pitchFamily="18" charset="0"/>
                <a:ea typeface="Cambria Math" panose="02040503050406030204" pitchFamily="18" charset="0"/>
                <a:cs typeface="Arial"/>
              </a:rPr>
              <a:t> methods for ABP measurement.</a:t>
            </a:r>
            <a:endParaRPr lang="en-US" sz="2800" dirty="0">
              <a:solidFill>
                <a:srgbClr val="002060"/>
              </a:solidFill>
              <a:latin typeface="Cambria Math" panose="02040503050406030204" pitchFamily="18" charset="0"/>
              <a:ea typeface="Cambria Math" panose="02040503050406030204" pitchFamily="18" charset="0"/>
            </a:endParaRPr>
          </a:p>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Differentiate between the </a:t>
            </a:r>
            <a:r>
              <a:rPr lang="en-US" sz="2800" dirty="0" err="1">
                <a:solidFill>
                  <a:srgbClr val="002060"/>
                </a:solidFill>
                <a:latin typeface="Cambria Math" panose="02040503050406030204" pitchFamily="18" charset="0"/>
                <a:ea typeface="Cambria Math" panose="02040503050406030204" pitchFamily="18" charset="0"/>
                <a:cs typeface="Arial"/>
              </a:rPr>
              <a:t>palpatory</a:t>
            </a:r>
            <a:r>
              <a:rPr lang="en-US" sz="2800" dirty="0">
                <a:solidFill>
                  <a:srgbClr val="002060"/>
                </a:solidFill>
                <a:latin typeface="Cambria Math" panose="02040503050406030204" pitchFamily="18" charset="0"/>
                <a:ea typeface="Cambria Math" panose="02040503050406030204" pitchFamily="18" charset="0"/>
                <a:cs typeface="Arial"/>
              </a:rPr>
              <a:t> and </a:t>
            </a:r>
            <a:r>
              <a:rPr lang="en-US" sz="2800" dirty="0" err="1">
                <a:solidFill>
                  <a:srgbClr val="002060"/>
                </a:solidFill>
                <a:latin typeface="Cambria Math" panose="02040503050406030204" pitchFamily="18" charset="0"/>
                <a:ea typeface="Cambria Math" panose="02040503050406030204" pitchFamily="18" charset="0"/>
                <a:cs typeface="Arial"/>
              </a:rPr>
              <a:t>auscultatory</a:t>
            </a:r>
            <a:r>
              <a:rPr lang="en-US" sz="2800" dirty="0">
                <a:solidFill>
                  <a:srgbClr val="002060"/>
                </a:solidFill>
                <a:latin typeface="Cambria Math" panose="02040503050406030204" pitchFamily="18" charset="0"/>
                <a:ea typeface="Cambria Math" panose="02040503050406030204" pitchFamily="18" charset="0"/>
                <a:cs typeface="Arial"/>
              </a:rPr>
              <a:t> methods in measuring ABP.</a:t>
            </a:r>
            <a:endParaRPr lang="en-US" sz="2800" dirty="0">
              <a:solidFill>
                <a:srgbClr val="002060"/>
              </a:solidFill>
              <a:latin typeface="Cambria Math" panose="02040503050406030204" pitchFamily="18" charset="0"/>
              <a:ea typeface="Cambria Math" panose="02040503050406030204" pitchFamily="18" charset="0"/>
            </a:endParaRPr>
          </a:p>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Perform ABP measurement for a fellow student using the sphygmomanometer.</a:t>
            </a:r>
            <a:endParaRPr lang="en-US" sz="2800" dirty="0">
              <a:solidFill>
                <a:srgbClr val="002060"/>
              </a:solidFill>
              <a:latin typeface="Cambria Math" panose="02040503050406030204" pitchFamily="18" charset="0"/>
              <a:ea typeface="Cambria Math" panose="02040503050406030204" pitchFamily="18" charset="0"/>
            </a:endParaRPr>
          </a:p>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Identify </a:t>
            </a:r>
            <a:r>
              <a:rPr lang="en-US" sz="2800" dirty="0" err="1">
                <a:solidFill>
                  <a:srgbClr val="002060"/>
                </a:solidFill>
                <a:latin typeface="Cambria Math" panose="02040503050406030204" pitchFamily="18" charset="0"/>
                <a:ea typeface="Cambria Math" panose="02040503050406030204" pitchFamily="18" charset="0"/>
                <a:cs typeface="Arial"/>
              </a:rPr>
              <a:t>Korotkov</a:t>
            </a:r>
            <a:r>
              <a:rPr lang="en-US" sz="2800" dirty="0">
                <a:solidFill>
                  <a:srgbClr val="002060"/>
                </a:solidFill>
                <a:latin typeface="Cambria Math" panose="02040503050406030204" pitchFamily="18" charset="0"/>
                <a:ea typeface="Cambria Math" panose="02040503050406030204" pitchFamily="18" charset="0"/>
                <a:cs typeface="Arial"/>
              </a:rPr>
              <a:t> sounds and describe their use ABP determination.</a:t>
            </a:r>
            <a:endParaRPr lang="en-US" sz="2800" dirty="0">
              <a:solidFill>
                <a:srgbClr val="002060"/>
              </a:solidFill>
              <a:latin typeface="Cambria Math" panose="02040503050406030204" pitchFamily="18" charset="0"/>
              <a:ea typeface="Cambria Math" panose="02040503050406030204" pitchFamily="18" charset="0"/>
            </a:endParaRPr>
          </a:p>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Enumerate the precautions considered before and during ABP measurement.</a:t>
            </a:r>
            <a:endParaRPr lang="en-US" sz="2800" dirty="0">
              <a:solidFill>
                <a:srgbClr val="002060"/>
              </a:solidFill>
              <a:latin typeface="Cambria Math" panose="02040503050406030204" pitchFamily="18" charset="0"/>
              <a:ea typeface="Cambria Math" panose="02040503050406030204" pitchFamily="18" charset="0"/>
            </a:endParaRPr>
          </a:p>
          <a:p>
            <a:pPr lvl="0" algn="just">
              <a:lnSpc>
                <a:spcPct val="150000"/>
              </a:lnSpc>
              <a:spcBef>
                <a:spcPts val="600"/>
              </a:spcBef>
              <a:spcAft>
                <a:spcPts val="600"/>
              </a:spcAft>
              <a:buFont typeface="Symbol"/>
              <a:buChar char=""/>
            </a:pPr>
            <a:r>
              <a:rPr lang="en-US" sz="2800" dirty="0">
                <a:solidFill>
                  <a:srgbClr val="002060"/>
                </a:solidFill>
                <a:latin typeface="Cambria Math" panose="02040503050406030204" pitchFamily="18" charset="0"/>
                <a:ea typeface="Cambria Math" panose="02040503050406030204" pitchFamily="18" charset="0"/>
                <a:cs typeface="Arial"/>
              </a:rPr>
              <a:t>R</a:t>
            </a:r>
            <a:r>
              <a:rPr lang="en-US" sz="2800" spc="-5" dirty="0">
                <a:solidFill>
                  <a:srgbClr val="002060"/>
                </a:solidFill>
                <a:latin typeface="Cambria Math" panose="02040503050406030204" pitchFamily="18" charset="0"/>
                <a:ea typeface="Cambria Math" panose="02040503050406030204" pitchFamily="18" charset="0"/>
                <a:cs typeface="Arial"/>
              </a:rPr>
              <a:t>ecognize the effect of exercise on the ABP</a:t>
            </a:r>
            <a:r>
              <a:rPr lang="en-US" sz="2800" dirty="0">
                <a:solidFill>
                  <a:srgbClr val="002060"/>
                </a:solidFill>
                <a:latin typeface="Cambria Math" panose="02040503050406030204" pitchFamily="18" charset="0"/>
                <a:ea typeface="Cambria Math" panose="02040503050406030204" pitchFamily="18" charset="0"/>
                <a:cs typeface="Arial"/>
              </a:rPr>
              <a:t>.</a:t>
            </a:r>
            <a:endParaRPr lang="en-US" sz="2800" dirty="0">
              <a:solidFill>
                <a:srgbClr val="002060"/>
              </a:solidFill>
              <a:latin typeface="Cambria Math" panose="02040503050406030204" pitchFamily="18" charset="0"/>
              <a:ea typeface="Cambria Math" panose="02040503050406030204" pitchFamily="18" charset="0"/>
            </a:endParaRPr>
          </a:p>
          <a:p>
            <a:pPr marL="0" indent="0" algn="just">
              <a:buNone/>
            </a:pPr>
            <a:endParaRPr lang="en-US" sz="2600" dirty="0">
              <a:solidFill>
                <a:schemeClr val="tx2"/>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0592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Algerian" pitchFamily="82" charset="0"/>
              </a:rPr>
              <a:t>Thank You</a:t>
            </a:r>
            <a:endParaRPr lang="en-US" sz="6000" b="1" dirty="0">
              <a:solidFill>
                <a:srgbClr val="00206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Blood pressure</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algn="just">
              <a:buNone/>
            </a:pPr>
            <a:r>
              <a:rPr lang="en-US" sz="2600" dirty="0" smtClean="0">
                <a:solidFill>
                  <a:srgbClr val="002060"/>
                </a:solidFill>
                <a:latin typeface="Cambria Math" pitchFamily="18" charset="0"/>
                <a:ea typeface="Cambria Math" pitchFamily="18" charset="0"/>
              </a:rPr>
              <a:t>The force exerted by the blood against any unit area of the vessel wall </a:t>
            </a:r>
          </a:p>
          <a:p>
            <a:pPr marL="0" algn="just">
              <a:buNone/>
            </a:pPr>
            <a:r>
              <a:rPr lang="en-US" sz="2600" dirty="0" smtClean="0">
                <a:solidFill>
                  <a:srgbClr val="002060"/>
                </a:solidFill>
                <a:latin typeface="Cambria Math" pitchFamily="18" charset="0"/>
                <a:ea typeface="Cambria Math" pitchFamily="18" charset="0"/>
              </a:rPr>
              <a:t>Bl. Pressure 50mmHg:</a:t>
            </a:r>
          </a:p>
          <a:p>
            <a:pPr marL="0" algn="just">
              <a:buNone/>
            </a:pPr>
            <a:r>
              <a:rPr lang="en-US" sz="2600" dirty="0" smtClean="0">
                <a:solidFill>
                  <a:srgbClr val="002060"/>
                </a:solidFill>
                <a:latin typeface="Cambria Math" pitchFamily="18" charset="0"/>
                <a:ea typeface="Cambria Math" pitchFamily="18" charset="0"/>
              </a:rPr>
              <a:t>Means that the force exerted is sufficient to push a column of mercury against  gravity up to a level of  </a:t>
            </a:r>
          </a:p>
          <a:p>
            <a:pPr marL="0" algn="just">
              <a:buNone/>
            </a:pPr>
            <a:r>
              <a:rPr lang="en-US" sz="2600" dirty="0" smtClean="0">
                <a:solidFill>
                  <a:srgbClr val="002060"/>
                </a:solidFill>
                <a:latin typeface="Cambria Math" pitchFamily="18" charset="0"/>
                <a:ea typeface="Cambria Math" pitchFamily="18" charset="0"/>
              </a:rPr>
              <a:t>50 mmHg high.</a:t>
            </a:r>
          </a:p>
          <a:p>
            <a:pPr marL="0">
              <a:buNone/>
            </a:pPr>
            <a:endParaRPr lang="en-US" sz="2400" dirty="0" smtClean="0">
              <a:latin typeface="Cambria Math" pitchFamily="18" charset="0"/>
              <a:ea typeface="Cambria Math" pitchFamily="18" charset="0"/>
            </a:endParaRPr>
          </a:p>
          <a:p>
            <a:pPr marL="0">
              <a:buNone/>
            </a:pPr>
            <a:r>
              <a:rPr lang="en-US" sz="2400" dirty="0" smtClean="0">
                <a:latin typeface="Cambria Math" pitchFamily="18" charset="0"/>
                <a:ea typeface="Cambria Math" pitchFamily="18" charset="0"/>
              </a:rPr>
              <a:t>                                                                                                                                                                                                                                              </a:t>
            </a:r>
            <a:endParaRPr lang="en-US" sz="24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Equipment</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stethoscope</a:t>
            </a:r>
          </a:p>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sphygmomanometer</a:t>
            </a:r>
          </a:p>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bicycle and/or a treadmill</a:t>
            </a:r>
            <a:endParaRPr lang="en-US" sz="2600" dirty="0">
              <a:solidFill>
                <a:schemeClr val="tx2"/>
              </a:solidFill>
              <a:latin typeface="Cambria Math" panose="02040503050406030204" pitchFamily="18" charset="0"/>
              <a:ea typeface="Cambria Math" panose="02040503050406030204" pitchFamily="18" charset="0"/>
            </a:endParaRPr>
          </a:p>
        </p:txBody>
      </p:sp>
      <p:pic>
        <p:nvPicPr>
          <p:cNvPr id="4" name="Picture 12" descr="bp_equipm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0" y="1828800"/>
            <a:ext cx="316706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5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Measurement of arterial blood pressure</a:t>
            </a:r>
            <a:endParaRPr lang="en-US" sz="3600" dirty="0"/>
          </a:p>
        </p:txBody>
      </p:sp>
      <p:sp>
        <p:nvSpPr>
          <p:cNvPr id="3" name="Content Placeholder 2"/>
          <p:cNvSpPr>
            <a:spLocks noGrp="1"/>
          </p:cNvSpPr>
          <p:nvPr>
            <p:ph idx="1"/>
          </p:nvPr>
        </p:nvSpPr>
        <p:spPr>
          <a:xfrm>
            <a:off x="381000" y="1752600"/>
            <a:ext cx="8229600" cy="4038600"/>
          </a:xfrm>
        </p:spPr>
        <p:txBody>
          <a:bodyPr>
            <a:normAutofit/>
          </a:bodyPr>
          <a:lstStyle/>
          <a:p>
            <a:pPr lvl="0" algn="just">
              <a:buNone/>
            </a:pPr>
            <a:r>
              <a:rPr lang="en-US" sz="2800" b="1" dirty="0" smtClean="0">
                <a:solidFill>
                  <a:srgbClr val="002060"/>
                </a:solidFill>
                <a:latin typeface="Cambria Math" pitchFamily="18" charset="0"/>
                <a:ea typeface="Cambria Math" pitchFamily="18" charset="0"/>
              </a:rPr>
              <a:t>Precautions for measuring arterial blood pressure</a:t>
            </a:r>
            <a:endParaRPr lang="en-US" sz="2800" b="1" dirty="0">
              <a:solidFill>
                <a:srgbClr val="002060"/>
              </a:solidFill>
              <a:latin typeface="Cambria Math" pitchFamily="18" charset="0"/>
              <a:ea typeface="Cambria Math" pitchFamily="18" charset="0"/>
            </a:endParaRPr>
          </a:p>
          <a:p>
            <a:pPr lvl="0" algn="just"/>
            <a:r>
              <a:rPr lang="en-US" sz="2800" dirty="0">
                <a:solidFill>
                  <a:srgbClr val="002060"/>
                </a:solidFill>
                <a:latin typeface="Cambria Math" pitchFamily="18" charset="0"/>
                <a:ea typeface="Cambria Math" pitchFamily="18" charset="0"/>
              </a:rPr>
              <a:t>The cuff size should be appropriate for the age and built of the subject. </a:t>
            </a:r>
          </a:p>
          <a:p>
            <a:pPr lvl="0" algn="just"/>
            <a:r>
              <a:rPr lang="en-US" sz="2800" dirty="0">
                <a:solidFill>
                  <a:srgbClr val="002060"/>
                </a:solidFill>
                <a:latin typeface="Cambria Math" pitchFamily="18" charset="0"/>
                <a:ea typeface="Cambria Math" pitchFamily="18" charset="0"/>
              </a:rPr>
              <a:t>The cuff must be applied snuggly (not too tight and not too loose) about </a:t>
            </a:r>
            <a:r>
              <a:rPr lang="en-US" sz="2800" dirty="0" smtClean="0">
                <a:solidFill>
                  <a:srgbClr val="002060"/>
                </a:solidFill>
                <a:latin typeface="Cambria Math" pitchFamily="18" charset="0"/>
                <a:ea typeface="Cambria Math" pitchFamily="18" charset="0"/>
              </a:rPr>
              <a:t>2.5 </a:t>
            </a:r>
            <a:r>
              <a:rPr lang="en-US" sz="2800" dirty="0">
                <a:solidFill>
                  <a:srgbClr val="002060"/>
                </a:solidFill>
                <a:latin typeface="Cambria Math" pitchFamily="18" charset="0"/>
                <a:ea typeface="Cambria Math" pitchFamily="18" charset="0"/>
              </a:rPr>
              <a:t>cm above the cubital fossa.</a:t>
            </a:r>
          </a:p>
          <a:p>
            <a:pPr lvl="0" algn="just"/>
            <a:r>
              <a:rPr lang="en-US" sz="2800" dirty="0">
                <a:solidFill>
                  <a:srgbClr val="002060"/>
                </a:solidFill>
                <a:latin typeface="Cambria Math" pitchFamily="18" charset="0"/>
                <a:ea typeface="Cambria Math" pitchFamily="18" charset="0"/>
              </a:rPr>
              <a:t>T</a:t>
            </a:r>
            <a:r>
              <a:rPr lang="en-US" sz="2800" dirty="0" smtClean="0">
                <a:solidFill>
                  <a:srgbClr val="002060"/>
                </a:solidFill>
                <a:latin typeface="Cambria Math" pitchFamily="18" charset="0"/>
                <a:ea typeface="Cambria Math" pitchFamily="18" charset="0"/>
              </a:rPr>
              <a:t>he </a:t>
            </a:r>
            <a:r>
              <a:rPr lang="en-US" sz="2800" dirty="0">
                <a:solidFill>
                  <a:srgbClr val="002060"/>
                </a:solidFill>
                <a:latin typeface="Cambria Math" pitchFamily="18" charset="0"/>
                <a:ea typeface="Cambria Math" pitchFamily="18" charset="0"/>
              </a:rPr>
              <a:t>free margin of the cuff </a:t>
            </a:r>
            <a:r>
              <a:rPr lang="en-US" sz="2800" dirty="0" smtClean="0">
                <a:solidFill>
                  <a:srgbClr val="002060"/>
                </a:solidFill>
                <a:latin typeface="Cambria Math" pitchFamily="18" charset="0"/>
                <a:ea typeface="Cambria Math" pitchFamily="18" charset="0"/>
              </a:rPr>
              <a:t>should not be </a:t>
            </a:r>
            <a:r>
              <a:rPr lang="en-US" sz="2800" dirty="0">
                <a:solidFill>
                  <a:srgbClr val="002060"/>
                </a:solidFill>
                <a:latin typeface="Cambria Math" pitchFamily="18" charset="0"/>
                <a:ea typeface="Cambria Math" pitchFamily="18" charset="0"/>
              </a:rPr>
              <a:t>on the course of brachial </a:t>
            </a:r>
            <a:r>
              <a:rPr lang="en-US" sz="2800" dirty="0" smtClean="0">
                <a:solidFill>
                  <a:srgbClr val="002060"/>
                </a:solidFill>
                <a:latin typeface="Cambria Math" pitchFamily="18" charset="0"/>
                <a:ea typeface="Cambria Math" pitchFamily="18" charset="0"/>
              </a:rPr>
              <a:t>artery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lvl="0" algn="just"/>
            <a:r>
              <a:rPr lang="en-US" sz="2600" dirty="0">
                <a:solidFill>
                  <a:srgbClr val="002060"/>
                </a:solidFill>
                <a:latin typeface="Cambria Math" pitchFamily="18" charset="0"/>
                <a:ea typeface="Cambria Math" pitchFamily="18" charset="0"/>
              </a:rPr>
              <a:t>T</a:t>
            </a:r>
            <a:r>
              <a:rPr lang="en-US" sz="2600" dirty="0" smtClean="0">
                <a:solidFill>
                  <a:srgbClr val="002060"/>
                </a:solidFill>
                <a:latin typeface="Cambria Math" pitchFamily="18" charset="0"/>
                <a:ea typeface="Cambria Math" pitchFamily="18" charset="0"/>
              </a:rPr>
              <a:t>he manometer should be at the same level as the heart to exclude the effect of gravity while measuring the blood pressure.</a:t>
            </a:r>
          </a:p>
          <a:p>
            <a:pPr lvl="0" algn="just"/>
            <a:r>
              <a:rPr lang="en-US" sz="2600" dirty="0" smtClean="0">
                <a:solidFill>
                  <a:srgbClr val="002060"/>
                </a:solidFill>
                <a:latin typeface="Cambria Math" pitchFamily="18" charset="0"/>
                <a:ea typeface="Cambria Math" pitchFamily="18" charset="0"/>
              </a:rPr>
              <a:t>The mercury manometer should be in the vertical position. </a:t>
            </a:r>
          </a:p>
          <a:p>
            <a:pPr lvl="0" algn="just"/>
            <a:r>
              <a:rPr lang="en-US" sz="2600" dirty="0">
                <a:solidFill>
                  <a:srgbClr val="002060"/>
                </a:solidFill>
                <a:latin typeface="Cambria Math" pitchFamily="18" charset="0"/>
                <a:ea typeface="Cambria Math" pitchFamily="18" charset="0"/>
              </a:rPr>
              <a:t>A</a:t>
            </a:r>
            <a:r>
              <a:rPr lang="en-US" sz="2600" dirty="0" smtClean="0">
                <a:solidFill>
                  <a:srgbClr val="002060"/>
                </a:solidFill>
                <a:latin typeface="Cambria Math" pitchFamily="18" charset="0"/>
                <a:ea typeface="Cambria Math" pitchFamily="18" charset="0"/>
              </a:rPr>
              <a:t>dequate amount of mercury in the bulb of the instrument. </a:t>
            </a:r>
          </a:p>
          <a:p>
            <a:pPr lvl="0" algn="just"/>
            <a:r>
              <a:rPr lang="en-US" sz="2600" dirty="0" smtClean="0">
                <a:solidFill>
                  <a:srgbClr val="002060"/>
                </a:solidFill>
                <a:latin typeface="Cambria Math" pitchFamily="18" charset="0"/>
                <a:ea typeface="Cambria Math" pitchFamily="18" charset="0"/>
              </a:rPr>
              <a:t>The subject must be physically and mentally relaxed and in a comfortable environment.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001000" cy="6096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PALPATORY METHOD</a:t>
            </a: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dirty="0" smtClean="0"/>
              <a:t/>
            </a:r>
            <a:br>
              <a:rPr lang="en-US" dirty="0" smtClean="0"/>
            </a:br>
            <a:endParaRPr lang="en-US" dirty="0"/>
          </a:p>
        </p:txBody>
      </p:sp>
      <p:sp>
        <p:nvSpPr>
          <p:cNvPr id="3" name="Content Placeholder 2"/>
          <p:cNvSpPr>
            <a:spLocks noGrp="1"/>
          </p:cNvSpPr>
          <p:nvPr>
            <p:ph idx="1"/>
          </p:nvPr>
        </p:nvSpPr>
        <p:spPr>
          <a:xfrm>
            <a:off x="381000" y="1676400"/>
            <a:ext cx="8229600" cy="4571999"/>
          </a:xfrm>
        </p:spPr>
        <p:txBody>
          <a:bodyPr>
            <a:normAutofit fontScale="55000" lnSpcReduction="20000"/>
          </a:bodyPr>
          <a:lstStyle/>
          <a:p>
            <a:pPr marL="0" algn="just">
              <a:buNone/>
            </a:pPr>
            <a:r>
              <a:rPr lang="en-US" sz="3300" dirty="0" smtClean="0">
                <a:solidFill>
                  <a:srgbClr val="002060"/>
                </a:solidFill>
                <a:latin typeface="Cambria Math" panose="02040503050406030204" pitchFamily="18" charset="0"/>
                <a:ea typeface="Cambria Math" panose="02040503050406030204" pitchFamily="18" charset="0"/>
              </a:rPr>
              <a:t>(This </a:t>
            </a:r>
            <a:r>
              <a:rPr lang="en-US" sz="3300" dirty="0">
                <a:solidFill>
                  <a:srgbClr val="002060"/>
                </a:solidFill>
                <a:latin typeface="Cambria Math" pitchFamily="18" charset="0"/>
                <a:ea typeface="Cambria Math" pitchFamily="18" charset="0"/>
              </a:rPr>
              <a:t>method only gives an estimate of the </a:t>
            </a:r>
            <a:r>
              <a:rPr lang="en-US" sz="3300" b="1" dirty="0">
                <a:solidFill>
                  <a:srgbClr val="002060"/>
                </a:solidFill>
                <a:effectLst>
                  <a:outerShdw blurRad="38100" dist="38100" dir="2700000" algn="tl">
                    <a:srgbClr val="000000">
                      <a:alpha val="43137"/>
                    </a:srgbClr>
                  </a:outerShdw>
                </a:effectLst>
                <a:latin typeface="Cambria Math" pitchFamily="18" charset="0"/>
                <a:ea typeface="Cambria Math" pitchFamily="18" charset="0"/>
              </a:rPr>
              <a:t>systolic</a:t>
            </a:r>
            <a:r>
              <a:rPr lang="en-US" sz="3300" dirty="0">
                <a:solidFill>
                  <a:srgbClr val="002060"/>
                </a:solidFill>
                <a:latin typeface="Cambria Math" pitchFamily="18" charset="0"/>
                <a:ea typeface="Cambria Math" pitchFamily="18" charset="0"/>
              </a:rPr>
              <a:t> blood </a:t>
            </a:r>
            <a:r>
              <a:rPr lang="en-US" sz="3300" dirty="0" smtClean="0">
                <a:solidFill>
                  <a:srgbClr val="002060"/>
                </a:solidFill>
                <a:latin typeface="Cambria Math" pitchFamily="18" charset="0"/>
                <a:ea typeface="Cambria Math" pitchFamily="18" charset="0"/>
              </a:rPr>
              <a:t>pressure)</a:t>
            </a:r>
            <a:endParaRPr lang="en-US" sz="3300" dirty="0">
              <a:solidFill>
                <a:srgbClr val="002060"/>
              </a:solidFill>
              <a:latin typeface="Cambria Math" pitchFamily="18" charset="0"/>
              <a:ea typeface="Cambria Math" pitchFamily="18" charset="0"/>
            </a:endParaRPr>
          </a:p>
          <a:p>
            <a:pPr lvl="0" algn="just">
              <a:lnSpc>
                <a:spcPct val="150000"/>
              </a:lnSpc>
              <a:buFont typeface="+mj-lt"/>
              <a:buAutoNum type="arabicPeriod"/>
            </a:pPr>
            <a:r>
              <a:rPr lang="en-US" sz="3300" dirty="0">
                <a:solidFill>
                  <a:srgbClr val="002060"/>
                </a:solidFill>
                <a:latin typeface="Cambria Math" panose="02040503050406030204" pitchFamily="18" charset="0"/>
                <a:ea typeface="Cambria Math" panose="02040503050406030204" pitchFamily="18" charset="0"/>
                <a:cs typeface="Arial"/>
              </a:rPr>
              <a:t>Ask the subject to sit comfortably on a chair with their arm resting on the bench.</a:t>
            </a:r>
          </a:p>
          <a:p>
            <a:pPr lvl="0" algn="just">
              <a:lnSpc>
                <a:spcPct val="150000"/>
              </a:lnSpc>
              <a:buFont typeface="+mj-lt"/>
              <a:buAutoNum type="arabicPeriod"/>
            </a:pPr>
            <a:r>
              <a:rPr lang="en-US" sz="3300" dirty="0">
                <a:solidFill>
                  <a:srgbClr val="002060"/>
                </a:solidFill>
                <a:latin typeface="Cambria Math" panose="02040503050406030204" pitchFamily="18" charset="0"/>
                <a:ea typeface="Cambria Math" panose="02040503050406030204" pitchFamily="18" charset="0"/>
                <a:cs typeface="Arial"/>
              </a:rPr>
              <a:t>Apply the cuff around the arm and over the brachial artery about 2.5cm above the antecubital crease. Make sure the arm is at heart level.</a:t>
            </a:r>
          </a:p>
          <a:p>
            <a:pPr lvl="0" algn="just">
              <a:lnSpc>
                <a:spcPct val="150000"/>
              </a:lnSpc>
              <a:buFont typeface="+mj-lt"/>
              <a:buAutoNum type="arabicPeriod"/>
            </a:pPr>
            <a:r>
              <a:rPr lang="en-US" sz="3300" spc="30" dirty="0">
                <a:solidFill>
                  <a:srgbClr val="002060"/>
                </a:solidFill>
                <a:latin typeface="Cambria Math" panose="02040503050406030204" pitchFamily="18" charset="0"/>
                <a:ea typeface="Cambria Math" panose="02040503050406030204" pitchFamily="18" charset="0"/>
                <a:cs typeface="Arial"/>
              </a:rPr>
              <a:t>Inflate the cuff until the radial pulse disappears. By compressing the brachial </a:t>
            </a:r>
            <a:r>
              <a:rPr lang="en-US" sz="3300" dirty="0">
                <a:solidFill>
                  <a:srgbClr val="002060"/>
                </a:solidFill>
                <a:latin typeface="Cambria Math" panose="02040503050406030204" pitchFamily="18" charset="0"/>
                <a:ea typeface="Cambria Math" panose="02040503050406030204" pitchFamily="18" charset="0"/>
                <a:cs typeface="Arial"/>
              </a:rPr>
              <a:t>artery, the pulse or pressure wave is prevented from being transmitted to the radial artery.</a:t>
            </a:r>
          </a:p>
          <a:p>
            <a:pPr lvl="0" algn="just">
              <a:lnSpc>
                <a:spcPct val="150000"/>
              </a:lnSpc>
              <a:buFont typeface="+mj-lt"/>
              <a:buAutoNum type="arabicPeriod"/>
            </a:pPr>
            <a:r>
              <a:rPr lang="en-US" sz="3300" spc="-5" dirty="0">
                <a:solidFill>
                  <a:srgbClr val="002060"/>
                </a:solidFill>
                <a:latin typeface="Cambria Math" panose="02040503050406030204" pitchFamily="18" charset="0"/>
                <a:ea typeface="Cambria Math" panose="02040503050406030204" pitchFamily="18" charset="0"/>
                <a:cs typeface="Arial"/>
              </a:rPr>
              <a:t>Deflate the cuff slowly (3-4 mmHg/second) and note the pressure at which the radial pulse returns</a:t>
            </a:r>
            <a:r>
              <a:rPr lang="en-US" sz="3300" dirty="0">
                <a:solidFill>
                  <a:srgbClr val="002060"/>
                </a:solidFill>
                <a:latin typeface="Cambria Math" panose="02040503050406030204" pitchFamily="18" charset="0"/>
                <a:ea typeface="Cambria Math" panose="02040503050406030204" pitchFamily="18" charset="0"/>
                <a:cs typeface="Arial"/>
              </a:rPr>
              <a:t>. This will be the systolic blood pressure.</a:t>
            </a:r>
            <a:endParaRPr lang="en-US" sz="3300" dirty="0">
              <a:solidFill>
                <a:srgbClr val="002060"/>
              </a:solidFill>
              <a:latin typeface="Cambria Math" panose="02040503050406030204" pitchFamily="18" charset="0"/>
              <a:ea typeface="Cambria Math" panose="02040503050406030204" pitchFamily="18" charset="0"/>
            </a:endParaRPr>
          </a:p>
          <a:p>
            <a:pPr marL="0"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lvl="0"/>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AUSCULTATORY METHOD</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algn="just">
              <a:buNone/>
            </a:pPr>
            <a:r>
              <a:rPr lang="en-US" sz="2600" dirty="0" smtClean="0">
                <a:solidFill>
                  <a:srgbClr val="002060"/>
                </a:solidFill>
                <a:latin typeface="Cambria Math" pitchFamily="18" charset="0"/>
                <a:ea typeface="Cambria Math" pitchFamily="18" charset="0"/>
              </a:rPr>
              <a:t>(This </a:t>
            </a:r>
            <a:r>
              <a:rPr lang="en-US" sz="2600" dirty="0">
                <a:solidFill>
                  <a:srgbClr val="002060"/>
                </a:solidFill>
                <a:latin typeface="Cambria Math" pitchFamily="18" charset="0"/>
                <a:ea typeface="Cambria Math" pitchFamily="18" charset="0"/>
              </a:rPr>
              <a:t>method measures both </a:t>
            </a:r>
            <a:r>
              <a:rPr lang="en-US" sz="2600" b="1" dirty="0">
                <a:solidFill>
                  <a:srgbClr val="002060"/>
                </a:solidFill>
                <a:latin typeface="Cambria Math" pitchFamily="18" charset="0"/>
                <a:ea typeface="Cambria Math" pitchFamily="18" charset="0"/>
              </a:rPr>
              <a:t>systolic</a:t>
            </a:r>
            <a:r>
              <a:rPr lang="en-US" sz="2600" dirty="0">
                <a:solidFill>
                  <a:srgbClr val="002060"/>
                </a:solidFill>
                <a:latin typeface="Cambria Math" pitchFamily="18" charset="0"/>
                <a:ea typeface="Cambria Math" pitchFamily="18" charset="0"/>
              </a:rPr>
              <a:t> and </a:t>
            </a:r>
            <a:r>
              <a:rPr lang="en-US" sz="2600" b="1" dirty="0">
                <a:solidFill>
                  <a:srgbClr val="002060"/>
                </a:solidFill>
                <a:latin typeface="Cambria Math" pitchFamily="18" charset="0"/>
                <a:ea typeface="Cambria Math" pitchFamily="18" charset="0"/>
              </a:rPr>
              <a:t>diastolic </a:t>
            </a:r>
            <a:r>
              <a:rPr lang="en-US" sz="2600" dirty="0" smtClean="0">
                <a:solidFill>
                  <a:srgbClr val="002060"/>
                </a:solidFill>
                <a:latin typeface="Cambria Math" pitchFamily="18" charset="0"/>
                <a:ea typeface="Cambria Math" pitchFamily="18" charset="0"/>
              </a:rPr>
              <a:t>blood pressures)</a:t>
            </a:r>
            <a:endParaRPr lang="en-US" sz="2600" dirty="0">
              <a:solidFill>
                <a:srgbClr val="002060"/>
              </a:solidFill>
              <a:latin typeface="Cambria Math" pitchFamily="18" charset="0"/>
              <a:ea typeface="Cambria Math" pitchFamily="18" charset="0"/>
            </a:endParaRPr>
          </a:p>
          <a:p>
            <a:pPr marL="0" lvl="0" algn="just">
              <a:buFont typeface="Cambria Math" pitchFamily="18" charset="0"/>
              <a:buChar char="₋"/>
            </a:pPr>
            <a:r>
              <a:rPr lang="en-US" sz="2600" dirty="0">
                <a:solidFill>
                  <a:srgbClr val="002060"/>
                </a:solidFill>
                <a:latin typeface="Cambria Math" pitchFamily="18" charset="0"/>
                <a:ea typeface="Cambria Math" pitchFamily="18" charset="0"/>
              </a:rPr>
              <a:t>Inflate the sphygmomanometer cuff until there is no radial </a:t>
            </a:r>
            <a:r>
              <a:rPr lang="en-US" sz="2600" dirty="0" smtClean="0">
                <a:solidFill>
                  <a:srgbClr val="002060"/>
                </a:solidFill>
                <a:latin typeface="Cambria Math" pitchFamily="18" charset="0"/>
                <a:ea typeface="Cambria Math" pitchFamily="18" charset="0"/>
              </a:rPr>
              <a:t>pulsation.</a:t>
            </a:r>
          </a:p>
          <a:p>
            <a:pPr marL="0" lvl="0" algn="just">
              <a:buFont typeface="Cambria Math" pitchFamily="18" charset="0"/>
              <a:buChar char="₋"/>
            </a:pPr>
            <a:r>
              <a:rPr lang="en-US" sz="2600" dirty="0" smtClean="0">
                <a:solidFill>
                  <a:srgbClr val="002060"/>
                </a:solidFill>
                <a:latin typeface="Cambria Math" pitchFamily="18" charset="0"/>
                <a:ea typeface="Cambria Math" pitchFamily="18" charset="0"/>
              </a:rPr>
              <a:t>Place </a:t>
            </a:r>
            <a:r>
              <a:rPr lang="en-US" sz="2600" dirty="0">
                <a:solidFill>
                  <a:srgbClr val="002060"/>
                </a:solidFill>
                <a:latin typeface="Cambria Math" pitchFamily="18" charset="0"/>
                <a:ea typeface="Cambria Math" pitchFamily="18" charset="0"/>
              </a:rPr>
              <a:t>the diaphragm of the stethoscope over the brachial artery just above and on the medial side of the elbow </a:t>
            </a:r>
            <a:r>
              <a:rPr lang="en-US" sz="2600" dirty="0" smtClean="0">
                <a:solidFill>
                  <a:srgbClr val="002060"/>
                </a:solidFill>
                <a:latin typeface="Cambria Math" pitchFamily="18" charset="0"/>
                <a:ea typeface="Cambria Math" pitchFamily="18" charset="0"/>
              </a:rPr>
              <a:t>joint.</a:t>
            </a:r>
          </a:p>
          <a:p>
            <a:pPr marL="0" lvl="0" algn="just">
              <a:buFont typeface="Cambria Math" pitchFamily="18" charset="0"/>
              <a:buChar char="₋"/>
            </a:pPr>
            <a:r>
              <a:rPr lang="en-US" sz="2600" dirty="0" smtClean="0">
                <a:solidFill>
                  <a:srgbClr val="002060"/>
                </a:solidFill>
                <a:latin typeface="Cambria Math" pitchFamily="18" charset="0"/>
                <a:ea typeface="Cambria Math" pitchFamily="18" charset="0"/>
              </a:rPr>
              <a:t>Deflate </a:t>
            </a:r>
            <a:r>
              <a:rPr lang="en-US" sz="2600" dirty="0">
                <a:solidFill>
                  <a:srgbClr val="002060"/>
                </a:solidFill>
                <a:latin typeface="Cambria Math" pitchFamily="18" charset="0"/>
                <a:ea typeface="Cambria Math" pitchFamily="18" charset="0"/>
              </a:rPr>
              <a:t>the cuff slowly. A series of sounds are usually heard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bp_placement2_small"/>
          <p:cNvPicPr>
            <a:picLocks noGrp="1" noChangeAspect="1" noChangeArrowheads="1"/>
          </p:cNvPicPr>
          <p:nvPr>
            <p:ph type="body" idx="1"/>
          </p:nvPr>
        </p:nvPicPr>
        <p:blipFill>
          <a:blip r:embed="rId2" cstate="print"/>
          <a:srcRect/>
          <a:stretch>
            <a:fillRect/>
          </a:stretch>
        </p:blipFill>
        <p:spPr>
          <a:xfrm>
            <a:off x="1066800" y="1676400"/>
            <a:ext cx="7010400" cy="37719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850</Words>
  <Application>Microsoft Office PowerPoint</Application>
  <PresentationFormat>On-screen Show (4:3)</PresentationFormat>
  <Paragraphs>133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Blood Pressure</vt:lpstr>
      <vt:lpstr>Objectives</vt:lpstr>
      <vt:lpstr>Blood pressure</vt:lpstr>
      <vt:lpstr>Equipment</vt:lpstr>
      <vt:lpstr>Measurement of arterial blood pressure</vt:lpstr>
      <vt:lpstr>PowerPoint Presentation</vt:lpstr>
      <vt:lpstr>  PALPATORY METHOD  </vt:lpstr>
      <vt:lpstr>AUSCULTATORY METHOD </vt:lpstr>
      <vt:lpstr>PowerPoint Presentation</vt:lpstr>
      <vt:lpstr>  AHA guidelines for hypertension</vt:lpstr>
      <vt:lpstr>The korotkov sounds</vt:lpstr>
      <vt:lpstr>PowerPoint Presentation</vt:lpstr>
      <vt:lpstr>PowerPoint Presentation</vt:lpstr>
      <vt:lpstr> The pulse pressure </vt:lpstr>
      <vt:lpstr> The mean arterial blood pressure </vt:lpstr>
      <vt:lpstr>The effects of exercise on the systolic &amp; diastolic blood pressures</vt:lpstr>
      <vt:lpstr>BP changes with exercise</vt:lpstr>
      <vt:lpstr>Factors affecting blood pressure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SHERIF</dc:creator>
  <cp:lastModifiedBy>Ola Helmi Mawlana</cp:lastModifiedBy>
  <cp:revision>73</cp:revision>
  <dcterms:created xsi:type="dcterms:W3CDTF">2014-11-29T12:08:31Z</dcterms:created>
  <dcterms:modified xsi:type="dcterms:W3CDTF">2019-11-25T08:00:29Z</dcterms:modified>
</cp:coreProperties>
</file>