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514" r:id="rId3"/>
    <p:sldId id="346" r:id="rId4"/>
    <p:sldId id="348" r:id="rId5"/>
    <p:sldId id="449" r:id="rId6"/>
    <p:sldId id="357" r:id="rId7"/>
    <p:sldId id="513" r:id="rId8"/>
    <p:sldId id="453" r:id="rId9"/>
    <p:sldId id="452" r:id="rId10"/>
    <p:sldId id="469" r:id="rId11"/>
    <p:sldId id="478" r:id="rId12"/>
    <p:sldId id="479" r:id="rId13"/>
    <p:sldId id="459" r:id="rId14"/>
    <p:sldId id="460" r:id="rId15"/>
    <p:sldId id="496" r:id="rId16"/>
    <p:sldId id="463" r:id="rId17"/>
    <p:sldId id="464" r:id="rId18"/>
    <p:sldId id="506" r:id="rId19"/>
    <p:sldId id="470" r:id="rId20"/>
    <p:sldId id="406" r:id="rId21"/>
    <p:sldId id="408" r:id="rId22"/>
    <p:sldId id="412" r:id="rId23"/>
    <p:sldId id="515" r:id="rId24"/>
    <p:sldId id="421" r:id="rId25"/>
    <p:sldId id="485" r:id="rId26"/>
    <p:sldId id="415" r:id="rId27"/>
    <p:sldId id="423" r:id="rId28"/>
    <p:sldId id="486" r:id="rId29"/>
    <p:sldId id="471" r:id="rId30"/>
    <p:sldId id="512" r:id="rId31"/>
    <p:sldId id="504" r:id="rId32"/>
    <p:sldId id="505" r:id="rId33"/>
    <p:sldId id="439" r:id="rId34"/>
    <p:sldId id="481" r:id="rId35"/>
    <p:sldId id="472" r:id="rId36"/>
    <p:sldId id="441" r:id="rId37"/>
    <p:sldId id="474" r:id="rId38"/>
    <p:sldId id="443" r:id="rId39"/>
    <p:sldId id="499" r:id="rId40"/>
    <p:sldId id="488" r:id="rId41"/>
    <p:sldId id="503" r:id="rId42"/>
    <p:sldId id="489" r:id="rId43"/>
    <p:sldId id="490" r:id="rId44"/>
    <p:sldId id="51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4" d="100"/>
          <a:sy n="74" d="100"/>
        </p:scale>
        <p:origin x="-102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CBBF99-0704-4D54-8A7C-B44D22450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30E04C-D4E4-4CD3-ABC8-EF5212B0B01A}" type="datetimeFigureOut">
              <a:rPr lang="en-US"/>
              <a:pPr>
                <a:defRPr/>
              </a:pPr>
              <a:t>3/17/20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7C72E37-5D25-4059-88EE-33B6113B4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DCDAA-8747-4BBA-9802-B9670EDBB28D}" type="slidenum">
              <a:rPr lang="ar-SA" altLang="en-US" smtClean="0">
                <a:latin typeface="Times New Roman" pitchFamily="1" charset="0"/>
              </a:rPr>
              <a:pPr/>
              <a:t>5</a:t>
            </a:fld>
            <a:endParaRPr lang="en-US" alt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33896D-E877-457A-8389-2153A51B2105}" type="slidenum">
              <a:rPr lang="en-US" altLang="en-US" smtClean="0">
                <a:latin typeface="Times" pitchFamily="18" charset="0"/>
              </a:rPr>
              <a:pPr/>
              <a:t>21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996CF-2F18-4CA3-A5F8-7034A7168C36}" type="slidenum">
              <a:rPr lang="en-US" altLang="en-US" smtClean="0">
                <a:latin typeface="Times" pitchFamily="18" charset="0"/>
              </a:rPr>
              <a:pPr/>
              <a:t>22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3B1B-EC12-4B0E-B8CF-45ABD3040FC5}" type="slidenum">
              <a:rPr lang="ar-SA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388DC-3946-4B79-A191-BE03F6EA903E}" type="slidenum">
              <a:rPr lang="en-US" altLang="en-US" smtClean="0">
                <a:latin typeface="Times" pitchFamily="18" charset="0"/>
              </a:rPr>
              <a:pPr/>
              <a:t>26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CC468A-644F-4B1C-98DC-21D7E92B73C7}" type="slidenum">
              <a:rPr lang="en-US" altLang="en-US" smtClean="0">
                <a:latin typeface="Times" pitchFamily="18" charset="0"/>
              </a:rPr>
              <a:pPr/>
              <a:t>29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4BEEC5-2EE5-4788-B1E9-803F22727867}" type="slidenum">
              <a:rPr lang="en-US" altLang="en-US" smtClean="0">
                <a:latin typeface="Times" pitchFamily="18" charset="0"/>
              </a:rPr>
              <a:pPr/>
              <a:t>33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CBEA51-73A3-46D7-AA14-F51B572B9650}" type="slidenum">
              <a:rPr lang="en-US" altLang="en-US" smtClean="0">
                <a:latin typeface="Times" pitchFamily="18" charset="0"/>
              </a:rPr>
              <a:pPr/>
              <a:t>35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9EB210-E3D6-4778-8E5D-77285DB42C70}" type="slidenum">
              <a:rPr lang="en-US" altLang="en-US" smtClean="0">
                <a:latin typeface="Times" pitchFamily="18" charset="0"/>
              </a:rPr>
              <a:pPr/>
              <a:t>36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ED2136-BC38-4C83-B2AD-2D12620A441C}" type="slidenum">
              <a:rPr lang="en-US" altLang="en-US" smtClean="0">
                <a:latin typeface="Times New Roman" pitchFamily="1" charset="0"/>
              </a:rPr>
              <a:pPr/>
              <a:t>37</a:t>
            </a:fld>
            <a:endParaRPr lang="en-US" alt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Times" pitchFamily="18" charset="0"/>
              </a:rPr>
              <a:t>. </a:t>
            </a:r>
          </a:p>
          <a:p>
            <a:endParaRPr lang="en-US" altLang="en-US">
              <a:latin typeface="Times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018F70-2385-4EB2-BC25-DA69DA78E670}" type="slidenum">
              <a:rPr lang="en-US" altLang="en-US" smtClean="0">
                <a:latin typeface="Times" pitchFamily="18" charset="0"/>
              </a:rPr>
              <a:pPr/>
              <a:t>38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2DB073-6E84-418D-9A2F-734ED66C15D1}" type="slidenum">
              <a:rPr lang="ar-SA" altLang="en-US" smtClean="0">
                <a:latin typeface="Times New Roman" pitchFamily="1" charset="0"/>
              </a:rPr>
              <a:pPr/>
              <a:t>6</a:t>
            </a:fld>
            <a:endParaRPr lang="en-US" alt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4AAB0-6C50-4BC5-8FFA-4C11DF0E8543}" type="slidenum">
              <a:rPr lang="ar-SA" altLang="en-US" smtClean="0">
                <a:latin typeface="Times New Roman" pitchFamily="1" charset="0"/>
              </a:rPr>
              <a:pPr/>
              <a:t>8</a:t>
            </a:fld>
            <a:endParaRPr lang="en-US" altLang="en-US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44AB3-7FA6-44C9-9869-4E1C420996FE}" type="slidenum">
              <a:rPr lang="en-US" altLang="en-US" smtClean="0">
                <a:latin typeface="Times" pitchFamily="18" charset="0"/>
              </a:rPr>
              <a:pPr/>
              <a:t>10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7AEFC-DFB6-4D82-AB6A-9475C93D25E9}" type="slidenum">
              <a:rPr lang="en-US" altLang="en-US" smtClean="0">
                <a:latin typeface="Times" pitchFamily="18" charset="0"/>
              </a:rPr>
              <a:pPr/>
              <a:t>13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5861FE-79F9-4019-9378-DE1EE9759141}" type="slidenum">
              <a:rPr lang="en-US" altLang="en-US" smtClean="0">
                <a:latin typeface="Times" pitchFamily="18" charset="0"/>
              </a:rPr>
              <a:pPr/>
              <a:t>14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78A75-CDF9-4870-9EB9-A11CC39C1A30}" type="slidenum">
              <a:rPr lang="en-US" altLang="en-US" smtClean="0">
                <a:latin typeface="Times" pitchFamily="18" charset="0"/>
              </a:rPr>
              <a:pPr/>
              <a:t>16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90BA9-3116-4F1B-AEFB-4683BBF9CF20}" type="slidenum">
              <a:rPr lang="en-US" altLang="en-US" smtClean="0">
                <a:latin typeface="Times" pitchFamily="18" charset="0"/>
              </a:rPr>
              <a:pPr/>
              <a:t>17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FFFF00"/>
                </a:solidFill>
                <a:latin typeface="Times" pitchFamily="18" charset="0"/>
              </a:rPr>
              <a:t>Bile Acid Sequestrants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653F4-95D7-43B3-81B3-C0B94BD27C6A}" type="slidenum">
              <a:rPr lang="en-US" altLang="en-US" smtClean="0">
                <a:latin typeface="Times" pitchFamily="18" charset="0"/>
              </a:rPr>
              <a:pPr/>
              <a:t>19</a:t>
            </a:fld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DEB2-EC7A-4315-AF1E-11106E50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9FCC-14F0-485E-A5A1-57080F52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D06D-74BD-4B7E-BAA9-5075D1A9E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0AE8-33B2-449C-A399-B748A4CA9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F2E40-86FA-4B2B-AEF7-523AD3903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CE985-2EDE-4AD3-8578-BB8E1DDFE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A71F-1521-4CCD-98A2-B48E9A3B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98939-D219-4111-9F55-F0DCEAAB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4DBB-0464-4449-B462-FA169230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C19D-ADF6-4BB2-A3E8-E5EB15E97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07298-8A7F-4293-9D00-EAE6E0518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60AEB69-2FDA-4EB3-A81D-9364A20F9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JxYvu7IzTAhVTnRQKHS9LCA8QjRwIBw&amp;url=http://www.wardipedia.org/29-physical-health/&amp;psig=AFQjCNHQTGXXWav_F1m8ZRqlyBLNz_YaFA&amp;ust=14914656838531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jpeg"/><Relationship Id="rId20" Type="http://schemas.openxmlformats.org/officeDocument/2006/relationships/image" Target="../media/image20.png"/><Relationship Id="rId1" Type="http://schemas.openxmlformats.org/officeDocument/2006/relationships/audio" Target="../media/audio1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oonstock.com/cartoonview.asp?catref=forn194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eg/url?sa=i&amp;rct=j&amp;q=&amp;esrc=s&amp;source=images&amp;cd=&amp;cad=rja&amp;uact=8&amp;ved=0ahUKEwiJvOOXg-TZAhUJ7BQKHTupBWsQjRwIBg&amp;url=https://egpat.com/blog/side-effects-of-statins-used-for-high-cholesterol&amp;psig=AOvVaw2gvHv2JUPvsa8wxpm7rREe&amp;ust=152084921086893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eg/url?sa=i&amp;rct=j&amp;q=&amp;esrc=s&amp;source=images&amp;cd=&amp;cad=rja&amp;uact=8&amp;ved=0ahUKEwi1-4b565bTAhWMSRoKHWO-DscQjRwIBw&amp;url=http://memecrunch.com/meme/60RJY/niacin-flush&amp;psig=AFQjCNETOZhzrgoS7J3uQ5SqajcJ20q6Dw&amp;ust=1491809000656367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pidsonline.org/slides/slide01.cfm?q=myopathy&amp;pg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google.com.eg/url?sa=i&amp;rct=j&amp;q=&amp;esrc=s&amp;source=images&amp;cd=&amp;cad=rja&amp;uact=8&amp;ved=0ahUKEwj_9eD164zTAhVLGhQKHRf4AlcQjRwIBw&amp;url=https://www.pinterest.com/pin/413064597051645713/&amp;psig=AFQjCNEhOntW85XAJscJxmyjqjzIWFM_6Q&amp;ust=1491464505004823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.eg/url?sa=i&amp;rct=j&amp;q=&amp;esrc=s&amp;source=images&amp;cd=&amp;cad=rja&amp;uact=8&amp;ved=2ahUKEwiu7KaIxNPgAhWFxoUKHdT9B3AQjRx6BAgBEAU&amp;url=http%3A%2F%2Fwww.gnolls.org%2F3695%2Fwe-win-time-magazine-officially-recants-eat-butter-dont-blame-fat-and-quotes-me%2F&amp;psig=AOvVaw0ydqiV9Bm7QcYrNPZOKSUR&amp;ust=155106888538293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hyperlink" Target="https://www.google.com.eg/url?sa=i&amp;rct=j&amp;q=&amp;esrc=s&amp;source=images&amp;cd=&amp;ved=2ahUKEwidsoLVxNPgAhUHyYUKHYMsAyQQjRx6BAgBEAU&amp;url=https%3A%2F%2Fwww.dietdoctor.com%2Ftime-eat-butter-scientists-labeled-fat-enemy-wrong&amp;psig=AOvVaw0ydqiV9Bm7QcYrNPZOKSUR&amp;ust=1551068885382930" TargetMode="External"/><Relationship Id="rId4" Type="http://schemas.openxmlformats.org/officeDocument/2006/relationships/hyperlink" Target="http://www.google.com.eg/url?sa=i&amp;rct=j&amp;q=&amp;esrc=s&amp;source=images&amp;cd=&amp;cad=rja&amp;uact=8&amp;ved=2ahUKEwidsoLVxNPgAhUHyYUKHYMsAyQQjRx6BAgBEAU&amp;url=%2Furl%3Fsa%3Di%26rct%3Dj%26q%3D%26esrc%3Ds%26source%3Dimages%26cd%3D%26ved%3D%26url%3Dhttps%253A%252F%252Fwww.dietdoctor.com%252Ftime-eat-butter-scientists-labeled-fat-enemy-wrong%26psig%3DAOvVaw0ydqiV9Bm7QcYrNPZOKSUR%26ust%3D1551068885382930&amp;psig=AOvVaw0ydqiV9Bm7QcYrNPZOKSUR&amp;ust=155106888538293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com.eg/url?sa=i&amp;rct=j&amp;q=&amp;esrc=s&amp;source=images&amp;cd=&amp;cad=rja&amp;uact=8&amp;ved=0ahUKEwj_5_3G6YzTAhVIVhQKHeR1C5IQjRwIBw&amp;url=https://www.cartoonstock.com/directory/h/heart_disease.asp&amp;psig=AFQjCNEhOntW85XAJscJxmyjqjzIWFM_6Q&amp;ust=14914645050048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38600"/>
            <a:ext cx="7772400" cy="1143000"/>
          </a:xfrm>
        </p:spPr>
        <p:txBody>
          <a:bodyPr/>
          <a:lstStyle/>
          <a:p>
            <a:r>
              <a:rPr lang="en-US" altLang="en-US">
                <a:latin typeface="Arial Black" pitchFamily="34" charset="0"/>
              </a:rPr>
              <a:t>Drugs for hyperlipidemia </a:t>
            </a:r>
          </a:p>
        </p:txBody>
      </p:sp>
      <p:pic>
        <p:nvPicPr>
          <p:cNvPr id="3076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2" cstate="print"/>
          <a:srcRect l="1442" t="1923" r="1923" b="3847"/>
          <a:stretch>
            <a:fillRect/>
          </a:stretch>
        </p:blipFill>
        <p:spPr bwMode="auto">
          <a:xfrm>
            <a:off x="0" y="0"/>
            <a:ext cx="4572000" cy="387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7" name="Picture 3" descr="paj_pl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4958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8" name="Picture 4" descr="paj_plaq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4495800" cy="1714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066800"/>
            <a:ext cx="7772400" cy="1447800"/>
          </a:xfrm>
        </p:spPr>
        <p:txBody>
          <a:bodyPr/>
          <a:lstStyle/>
          <a:p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Cholesterol Absorption Inhibitors</a:t>
            </a:r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altLang="en-US" b="1" dirty="0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667000"/>
            <a:ext cx="5257800" cy="1295400"/>
          </a:xfrm>
        </p:spPr>
        <p:txBody>
          <a:bodyPr/>
          <a:lstStyle/>
          <a:p>
            <a:r>
              <a:rPr lang="en-US" altLang="en-US" sz="4800" b="1" dirty="0" err="1">
                <a:latin typeface="Arial Narrow" pitchFamily="34" charset="0"/>
                <a:cs typeface="Arial" charset="0"/>
              </a:rPr>
              <a:t>Ezetimibe</a:t>
            </a:r>
            <a:endParaRPr lang="en-US" altLang="en-US" sz="4800" b="1" dirty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49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381000" y="1524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8686800" cy="1695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Mechanism of action of Ezetimibe</a:t>
            </a: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heavy" spc="-30" dirty="0">
              <a:solidFill>
                <a:srgbClr val="00FF00"/>
              </a:solidFill>
              <a:uFill>
                <a:solidFill>
                  <a:srgbClr val="0000FF"/>
                </a:solidFill>
              </a:uFill>
              <a:latin typeface="Arial Narrow" pitchFamily="34" charset="0"/>
            </a:endParaRPr>
          </a:p>
          <a:p>
            <a:pPr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Blocks C transporter </a:t>
            </a:r>
            <a:r>
              <a:rPr lang="en-US" sz="2800" b="1" spc="-30" dirty="0">
                <a:latin typeface="Arial Narrow" pitchFamily="34" charset="0"/>
              </a:rPr>
              <a:t>located on brush border of small intestine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</a:t>
            </a:r>
            <a:r>
              <a:rPr lang="en-US" sz="2800" u="heavy" dirty="0">
                <a:uFill>
                  <a:solidFill>
                    <a:srgbClr val="0000FF"/>
                  </a:solidFill>
                </a:uFill>
                <a:latin typeface="Times New Roman" pitchFamily="18" charset="0"/>
              </a:rPr>
              <a:t> 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pool of C available to the liver 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 </a:t>
            </a:r>
            <a:r>
              <a:rPr lang="en-US" sz="2800" b="1" u="heavy" spc="-30" dirty="0" err="1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upregulate</a:t>
            </a:r>
            <a:r>
              <a:rPr lang="en-US" sz="2800" b="1" u="heavy" spc="-30" dirty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LDL receptor</a:t>
            </a:r>
            <a:r>
              <a:rPr lang="en-US" sz="2800" b="1" spc="-30" dirty="0">
                <a:latin typeface="Arial Narrow" pitchFamily="34" charset="0"/>
              </a:rPr>
              <a:t>, trapping more LDL particles from blood.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0513" y="2244725"/>
            <a:ext cx="3876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Pharmacological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2819400"/>
            <a:ext cx="6629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LDL 20%       </a:t>
            </a:r>
            <a:r>
              <a:rPr lang="en-US" sz="2800" b="1" spc="-30" dirty="0">
                <a:latin typeface="Arial Narrow" pitchFamily="34" charset="0"/>
              </a:rPr>
              <a:t>TG  8% , </a:t>
            </a:r>
            <a:r>
              <a:rPr lang="en-US" sz="2800" b="1" spc="-30" dirty="0">
                <a:solidFill>
                  <a:srgbClr val="FFC000"/>
                </a:solidFill>
                <a:latin typeface="Arial Narrow" pitchFamily="34" charset="0"/>
                <a:sym typeface="Wingdings 3"/>
              </a:rPr>
              <a:t> HDL 1-4% </a:t>
            </a:r>
          </a:p>
          <a:p>
            <a:pPr>
              <a:defRPr/>
            </a:pPr>
            <a:r>
              <a:rPr lang="en-US" b="1" spc="-30" dirty="0">
                <a:latin typeface="Arial Narrow" pitchFamily="34" charset="0"/>
              </a:rPr>
              <a:t>No effect on steroids, lipid-soluble vitamins, </a:t>
            </a:r>
          </a:p>
          <a:p>
            <a:pPr>
              <a:defRPr/>
            </a:pPr>
            <a:r>
              <a:rPr lang="en-US" b="1" spc="-30" dirty="0">
                <a:latin typeface="Arial Narrow" pitchFamily="34" charset="0"/>
              </a:rPr>
              <a:t>bile acids.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7200" y="3810000"/>
            <a:ext cx="3006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heavy" spc="-30" dirty="0">
                <a:solidFill>
                  <a:srgbClr val="00FF00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Pharmacokinetics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475" y="4291013"/>
            <a:ext cx="6105525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200" b="1" spc="-30" dirty="0">
                <a:latin typeface="Arial Narrow" pitchFamily="34" charset="0"/>
              </a:rPr>
              <a:t> </a:t>
            </a:r>
            <a:r>
              <a:rPr lang="en-US" sz="2800" b="1" spc="-30" dirty="0">
                <a:latin typeface="Arial Narrow" pitchFamily="34" charset="0"/>
              </a:rPr>
              <a:t>Absorbed &amp; conjugated in intestine to 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active </a:t>
            </a:r>
            <a:r>
              <a:rPr lang="en-US" sz="2800" b="1" spc="-30" dirty="0" err="1">
                <a:latin typeface="Arial Narrow" pitchFamily="34" charset="0"/>
              </a:rPr>
              <a:t>glucuronide</a:t>
            </a:r>
            <a:endParaRPr lang="en-US" sz="2800" b="1" spc="-30" dirty="0">
              <a:latin typeface="Arial Narrow" pitchFamily="34" charset="0"/>
            </a:endParaRP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Reaches peak blood level in 12–14 hours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Undergoes </a:t>
            </a:r>
            <a:r>
              <a:rPr lang="en-US" sz="2800" b="1" spc="-30" dirty="0" err="1">
                <a:latin typeface="Arial Narrow" pitchFamily="34" charset="0"/>
              </a:rPr>
              <a:t>enterohepatic</a:t>
            </a:r>
            <a:r>
              <a:rPr lang="en-US" sz="2800" b="1" spc="-30" dirty="0">
                <a:latin typeface="Arial Narrow" pitchFamily="34" charset="0"/>
              </a:rPr>
              <a:t> circulation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Its half-life is 22 hours </a:t>
            </a:r>
          </a:p>
          <a:p>
            <a:pPr>
              <a:buSzPct val="73000"/>
              <a:buFontTx/>
              <a:buBlip>
                <a:blip r:embed="rId2"/>
              </a:buBlip>
              <a:defRPr/>
            </a:pPr>
            <a:r>
              <a:rPr lang="en-US" sz="2800" b="1" spc="-30" dirty="0">
                <a:latin typeface="Arial Narrow" pitchFamily="34" charset="0"/>
              </a:rPr>
              <a:t> Most of the drug is excreted in feces</a:t>
            </a:r>
          </a:p>
          <a:p>
            <a:pPr>
              <a:buSzPct val="73000"/>
              <a:defRPr/>
            </a:pPr>
            <a:endParaRPr lang="en-US" sz="1050" b="1" spc="-30" dirty="0">
              <a:latin typeface="Arial Narrow" pitchFamily="34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400800" y="2133600"/>
            <a:ext cx="3048000" cy="4724400"/>
            <a:chOff x="1499449" y="767050"/>
            <a:chExt cx="7972835" cy="5334000"/>
          </a:xfrm>
        </p:grpSpPr>
        <p:pic>
          <p:nvPicPr>
            <p:cNvPr id="10" name="Picture 15" descr="C:\Documents and Settings\DR.OMNIA\My Documents\My Pictures\intestin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99449" y="767050"/>
              <a:ext cx="7134963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Flowchart: Direct Access Storage 10"/>
            <p:cNvSpPr/>
            <p:nvPr/>
          </p:nvSpPr>
          <p:spPr>
            <a:xfrm>
              <a:off x="5486400" y="5105400"/>
              <a:ext cx="990600" cy="381000"/>
            </a:xfrm>
            <a:prstGeom prst="flowChartMagneticDrum">
              <a:avLst/>
            </a:prstGeom>
            <a:gradFill flip="none" rotWithShape="1">
              <a:gsLst>
                <a:gs pos="0">
                  <a:srgbClr val="0099FF">
                    <a:alpha val="77000"/>
                  </a:srgbClr>
                </a:gs>
                <a:gs pos="50000">
                  <a:schemeClr val="bg1">
                    <a:alpha val="20000"/>
                  </a:schemeClr>
                </a:gs>
                <a:gs pos="100000">
                  <a:srgbClr val="0099FF">
                    <a:alpha val="78000"/>
                  </a:srgbClr>
                </a:gs>
              </a:gsLst>
              <a:lin ang="5400000" scaled="1"/>
              <a:tileRect/>
            </a:gradFill>
            <a:ln w="63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5943600" y="4724400"/>
              <a:ext cx="762000" cy="381000"/>
              <a:chOff x="5638800" y="4419600"/>
              <a:chExt cx="762000" cy="3810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638927" y="4457988"/>
                <a:ext cx="761174" cy="3063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 b="1" dirty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Arial Narrow" pitchFamily="34" charset="0"/>
                  </a:rPr>
                  <a:t>NPC1L1</a:t>
                </a:r>
                <a:endParaRPr lang="en-US" sz="1400" dirty="0"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38927" y="4419888"/>
                <a:ext cx="761174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7" name="Picture 4" descr="http://www.caymanchem.com/images/articles/screen/2102-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0667" t="3517" b="38461"/>
            <a:stretch>
              <a:fillRect/>
            </a:stretch>
          </p:blipFill>
          <p:spPr bwMode="auto">
            <a:xfrm>
              <a:off x="8634084" y="198625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866775"/>
            <a:ext cx="8842375" cy="10541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 Narrow" pitchFamily="34" charset="0"/>
              </a:rPr>
              <a:t>Primary prevention of low risk of CHD which needs </a:t>
            </a:r>
            <a:r>
              <a:rPr lang="en-US" sz="2800" b="1" dirty="0" err="1">
                <a:latin typeface="Arial Narrow" pitchFamily="34" charset="0"/>
              </a:rPr>
              <a:t>modest</a:t>
            </a:r>
            <a:r>
              <a:rPr lang="en-US" sz="2800" b="1" dirty="0" err="1">
                <a:latin typeface="Arial Narrow" pitchFamily="34" charset="0"/>
                <a:sym typeface="Wingdings 3"/>
              </a:rPr>
              <a:t></a:t>
            </a:r>
            <a:r>
              <a:rPr lang="en-US" sz="2800" b="1" dirty="0" err="1">
                <a:latin typeface="Arial Narrow" pitchFamily="34" charset="0"/>
              </a:rPr>
              <a:t>LDL</a:t>
            </a:r>
            <a:endParaRPr lang="en-US" sz="28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513" y="2001838"/>
            <a:ext cx="4560887" cy="27987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  <a:r>
              <a:rPr lang="en-US" sz="2800" b="1" u="heavy" spc="-30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safe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With </a:t>
            </a:r>
            <a:r>
              <a:rPr lang="en-GB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statins</a:t>
            </a:r>
            <a:r>
              <a:rPr lang="en-GB" b="1" spc="-30" dirty="0">
                <a:latin typeface="Arial Narrow" pitchFamily="34" charset="0"/>
                <a:sym typeface="Wingdings 3"/>
              </a:rPr>
              <a:t>;  synergistic  in</a:t>
            </a:r>
          </a:p>
          <a:p>
            <a:pPr indent="-3429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spc="-30" dirty="0">
                <a:latin typeface="Arial Narrow" pitchFamily="34" charset="0"/>
                <a:sym typeface="Wingdings 3"/>
              </a:rPr>
              <a:t>   moderate/severe  LDL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If must </a:t>
            </a:r>
            <a:r>
              <a:rPr lang="en-US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 err="1">
                <a:latin typeface="Arial Narrow" pitchFamily="34" charset="0"/>
                <a:sym typeface="Wingdings 3"/>
              </a:rPr>
              <a:t>statin</a:t>
            </a:r>
            <a:r>
              <a:rPr lang="en-US" b="1" dirty="0">
                <a:latin typeface="Arial Narrow" pitchFamily="34" charset="0"/>
                <a:sym typeface="Wingdings 3"/>
              </a:rPr>
              <a:t> dose                                                                       </a:t>
            </a:r>
            <a:r>
              <a:rPr lang="en-US" b="1" spc="-30" dirty="0">
                <a:latin typeface="Arial Narrow" pitchFamily="34" charset="0"/>
                <a:sym typeface="Wingdings 3"/>
              </a:rPr>
              <a:t>because of side effects</a:t>
            </a:r>
          </a:p>
          <a:p>
            <a:pPr indent="-342900" fontAlgn="auto">
              <a:lnSpc>
                <a:spcPts val="25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-Or with other lipid lowering drugs; as </a:t>
            </a:r>
            <a:r>
              <a:rPr lang="en-US" b="1" spc="-30" dirty="0">
                <a:solidFill>
                  <a:srgbClr val="66FF33"/>
                </a:solidFill>
                <a:latin typeface="Arial Narrow" pitchFamily="34" charset="0"/>
                <a:sym typeface="Wingdings 3"/>
              </a:rPr>
              <a:t>fibrates 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" y="255588"/>
            <a:ext cx="1736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4800600"/>
            <a:ext cx="106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2"/>
                </a:solidFill>
                <a:latin typeface="Arial Narrow" pitchFamily="34" charset="0"/>
              </a:rPr>
              <a:t>ADRs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5230813"/>
            <a:ext cx="4495800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Not common</a:t>
            </a:r>
          </a:p>
          <a:p>
            <a:pPr marL="342900" indent="-34290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GIT disturbance, headache, fatigue, </a:t>
            </a:r>
            <a:r>
              <a:rPr lang="en-US" b="1" spc="-30" dirty="0" err="1">
                <a:latin typeface="Arial Narrow" pitchFamily="34" charset="0"/>
                <a:sym typeface="Wingdings 3"/>
              </a:rPr>
              <a:t>artheralgia</a:t>
            </a:r>
            <a:r>
              <a:rPr lang="en-US" b="1" spc="-30" dirty="0">
                <a:latin typeface="Arial Narrow" pitchFamily="34" charset="0"/>
                <a:sym typeface="Wingdings 3"/>
              </a:rPr>
              <a:t> &amp;  myalgia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724400" y="1981200"/>
            <a:ext cx="4572000" cy="4572000"/>
            <a:chOff x="4648200" y="2194038"/>
            <a:chExt cx="4572000" cy="3520961"/>
          </a:xfrm>
        </p:grpSpPr>
        <p:pic>
          <p:nvPicPr>
            <p:cNvPr id="20488" name="Picture 2" descr="http://www.sisalombardia.it/diapo/ezetimibe/ezetimibe2.JPG"/>
            <p:cNvPicPr>
              <a:picLocks noChangeAspect="1" noChangeArrowheads="1"/>
            </p:cNvPicPr>
            <p:nvPr/>
          </p:nvPicPr>
          <p:blipFill>
            <a:blip r:embed="rId2" cstate="print"/>
            <a:srcRect l="5556" t="20741" r="1111" b="5927"/>
            <a:stretch>
              <a:fillRect/>
            </a:stretch>
          </p:blipFill>
          <p:spPr bwMode="auto">
            <a:xfrm>
              <a:off x="4648200" y="2194038"/>
              <a:ext cx="4270786" cy="3520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Box 13"/>
            <p:cNvSpPr txBox="1">
              <a:spLocks noChangeArrowheads="1"/>
            </p:cNvSpPr>
            <p:nvPr/>
          </p:nvSpPr>
          <p:spPr bwMode="auto">
            <a:xfrm>
              <a:off x="7924800" y="4914899"/>
              <a:ext cx="1295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400">
                  <a:solidFill>
                    <a:srgbClr val="FFC000"/>
                  </a:solidFill>
                  <a:latin typeface="Arial Rounded MT Bold" pitchFamily="34" charset="0"/>
                </a:rPr>
                <a:t>Ezatimibe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 sz="quarter"/>
          </p:nvPr>
        </p:nvSpPr>
        <p:spPr>
          <a:xfrm>
            <a:off x="685800" y="2057400"/>
            <a:ext cx="7772400" cy="1447800"/>
          </a:xfrm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  <a:latin typeface="Arial Black" pitchFamily="34" charset="0"/>
              </a:rPr>
              <a:t>Exchange resins</a:t>
            </a:r>
            <a:br>
              <a:rPr lang="en-US" altLang="en-US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sz="3600" b="1">
                <a:latin typeface="Arial Black" pitchFamily="34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Arial Black" pitchFamily="34" charset="0"/>
              </a:rPr>
              <a:t>Bile acid sequestrants </a:t>
            </a:r>
            <a:br>
              <a:rPr lang="en-US" altLang="en-US" b="1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21507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3200400"/>
            <a:ext cx="5181600" cy="1676400"/>
          </a:xfrm>
        </p:spPr>
        <p:txBody>
          <a:bodyPr/>
          <a:lstStyle/>
          <a:p>
            <a:r>
              <a:rPr lang="en-US" altLang="en-US" sz="4800" b="1" dirty="0" err="1">
                <a:latin typeface="Arial Narrow" pitchFamily="34" charset="0"/>
                <a:cs typeface="Arial" charset="0"/>
              </a:rPr>
              <a:t>Cholestyramine</a:t>
            </a:r>
            <a:r>
              <a:rPr lang="en-US" altLang="en-US" sz="4800" b="1" dirty="0">
                <a:latin typeface="Arial Narrow" pitchFamily="34" charset="0"/>
                <a:cs typeface="Arial" charset="0"/>
              </a:rPr>
              <a:t> </a:t>
            </a:r>
          </a:p>
          <a:p>
            <a:r>
              <a:rPr lang="en-US" altLang="en-US" sz="4800" b="1" dirty="0">
                <a:latin typeface="Arial Narrow" pitchFamily="34" charset="0"/>
                <a:cs typeface="Arial" charset="0"/>
              </a:rPr>
              <a:t>&amp; </a:t>
            </a:r>
            <a:r>
              <a:rPr lang="en-US" altLang="en-US" sz="4800" b="1" dirty="0" err="1">
                <a:latin typeface="Arial Narrow" pitchFamily="34" charset="0"/>
                <a:cs typeface="Arial" charset="0"/>
              </a:rPr>
              <a:t>Colestipol</a:t>
            </a:r>
            <a:endParaRPr lang="en-US" altLang="en-US" sz="4800" b="1" dirty="0">
              <a:latin typeface="Arial Narrow" pitchFamily="34" charset="0"/>
              <a:cs typeface="Arial" charset="0"/>
            </a:endParaRPr>
          </a:p>
          <a:p>
            <a:r>
              <a:rPr lang="en-US" altLang="en-US" sz="4800" b="1" dirty="0" err="1">
                <a:latin typeface="Arial Narrow" pitchFamily="34" charset="0"/>
                <a:cs typeface="Arial" charset="0"/>
              </a:rPr>
              <a:t>Colesevelam</a:t>
            </a:r>
            <a:endParaRPr lang="en-US" altLang="en-US" sz="4800" b="1" dirty="0">
              <a:latin typeface="Arial Narrow" pitchFamily="34" charset="0"/>
              <a:cs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886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Arial Narrow" pitchFamily="34" charset="0"/>
              </a:rPr>
              <a:t>Resins: Mechanism of Action</a:t>
            </a:r>
            <a:endParaRPr lang="en-US" altLang="en-US" b="1">
              <a:latin typeface="Arial Narrow" pitchFamily="34" charset="0"/>
            </a:endParaRPr>
          </a:p>
        </p:txBody>
      </p:sp>
      <p:pic>
        <p:nvPicPr>
          <p:cNvPr id="6963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3738" y="1828800"/>
            <a:ext cx="4335462" cy="4572000"/>
          </a:xfrm>
          <a:ln>
            <a:solidFill>
              <a:srgbClr val="FF0000"/>
            </a:solidFill>
          </a:ln>
        </p:spPr>
      </p:pic>
      <p:pic>
        <p:nvPicPr>
          <p:cNvPr id="696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9738" y="1828800"/>
            <a:ext cx="3794125" cy="4572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D4DE7B-D305-47D3-A996-1FB7B44B00E3}" type="slidenum">
              <a:rPr lang="en-US" altLang="en-US" smtClean="0">
                <a:latin typeface="Times New Roman" pitchFamily="1" charset="0"/>
              </a:rPr>
              <a:pPr/>
              <a:t>15</a:t>
            </a:fld>
            <a:endParaRPr lang="en-US" altLang="en-US">
              <a:latin typeface="Times New Roman" pitchFamily="1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/>
          <a:lstStyle/>
          <a:p>
            <a:r>
              <a:rPr lang="en-US" altLang="en-US" sz="3600" b="1">
                <a:latin typeface="Arial Narrow" pitchFamily="34" charset="0"/>
              </a:rPr>
              <a:t>Bile Acid-Binding Resins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86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Moderately effective with excellent safety record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Large MW polymers which bind to </a:t>
            </a:r>
            <a:r>
              <a:rPr lang="en-US" altLang="en-US" sz="2800" b="1" dirty="0">
                <a:solidFill>
                  <a:srgbClr val="00FF00"/>
                </a:solidFill>
                <a:latin typeface="Arial Narrow" panose="020B0606020202030204" pitchFamily="34" charset="0"/>
              </a:rPr>
              <a:t>bile acids </a:t>
            </a:r>
            <a:r>
              <a:rPr lang="en-US" altLang="en-US" sz="2800" b="1" dirty="0">
                <a:latin typeface="Arial Narrow" panose="020B0606020202030204" pitchFamily="34" charset="0"/>
              </a:rPr>
              <a:t>and the acid-resin complex is excreted so</a:t>
            </a:r>
            <a:r>
              <a:rPr lang="en-US" sz="2800" b="1" dirty="0">
                <a:uFill>
                  <a:solidFill>
                    <a:srgbClr val="0000FF"/>
                  </a:solidFill>
                </a:uFill>
                <a:latin typeface="Arial Narrow" pitchFamily="34" charset="0"/>
                <a:sym typeface="Wingdings 3"/>
              </a:rPr>
              <a:t> their fecal excretion   10 folds 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prevents enterohepatic cycling of bile acids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1" dirty="0">
                <a:solidFill>
                  <a:srgbClr val="FFFF00"/>
                </a:solidFill>
                <a:latin typeface="Arial Narrow" panose="020B0606020202030204" pitchFamily="34" charset="0"/>
              </a:rPr>
              <a:t>obligates the liver to synthesize replacement bile acids from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The liver increases the number of LDL receptors to obtain more cholesterol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The levels of LDL-C in the serum are reduced as more cholesterol is delivered to the liver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800" b="1" dirty="0">
                <a:latin typeface="Arial Narrow" panose="020B0606020202030204" pitchFamily="34" charset="0"/>
              </a:rPr>
              <a:t>Excellent choice for people that cannot tolerate other types of drugs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  <a:latin typeface="Arial Narrow" pitchFamily="34" charset="0"/>
              </a:rPr>
              <a:t>Resins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063" y="1600200"/>
            <a:ext cx="8262937" cy="4876800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defRPr/>
            </a:pPr>
            <a:endParaRPr lang="en-US" sz="1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Resins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clinically safe as they are not systemically absorbed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GIT upset:</a:t>
            </a:r>
            <a:r>
              <a:rPr lang="en-US" sz="24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abdominal discomfort, bloating, constipation</a:t>
            </a:r>
            <a:endParaRPr lang="en-US" sz="2400" b="1" dirty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100" b="1" dirty="0">
              <a:solidFill>
                <a:srgbClr val="FFFF00"/>
              </a:solidFill>
              <a:latin typeface="Arial Narrow" pitchFamily="34" charset="0"/>
            </a:endParaRPr>
          </a:p>
          <a:p>
            <a:pPr algn="just"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Decreased absorption of:</a:t>
            </a:r>
            <a:r>
              <a:rPr lang="en-US" sz="2800" b="1" dirty="0">
                <a:latin typeface="Arial Narrow" pitchFamily="34" charset="0"/>
              </a:rPr>
              <a:t> fat soluble vitamins (Vitamin A, D, K)</a:t>
            </a: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The concentration of HDL-C is unchanged</a:t>
            </a:r>
          </a:p>
          <a:p>
            <a:pPr algn="just">
              <a:defRPr/>
            </a:pPr>
            <a:endParaRPr lang="en-US" sz="2800" b="1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66FF33"/>
                </a:solidFill>
                <a:latin typeface="Arial Narrow" pitchFamily="34" charset="0"/>
              </a:rPr>
              <a:t>Resins:</a:t>
            </a:r>
            <a:r>
              <a:rPr lang="en-US" altLang="en-US" sz="3600" b="1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sz="4000" b="1">
                <a:solidFill>
                  <a:srgbClr val="66FF33"/>
                </a:solidFill>
                <a:latin typeface="Arial Narrow" pitchFamily="34" charset="0"/>
              </a:rPr>
              <a:t>Drugs interactions</a:t>
            </a:r>
            <a:r>
              <a:rPr lang="en-US" altLang="en-US" b="1">
                <a:solidFill>
                  <a:srgbClr val="66FF33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7724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Arial Narrow" pitchFamily="34" charset="0"/>
              </a:rPr>
              <a:t>Interfere with the absorption of:</a:t>
            </a:r>
          </a:p>
          <a:p>
            <a:pPr marL="609600" indent="-609600" eaLnBrk="1" hangingPunct="1"/>
            <a:r>
              <a:rPr lang="en-US" altLang="en-US" b="1" dirty="0" err="1">
                <a:latin typeface="Arial Narrow" pitchFamily="34" charset="0"/>
              </a:rPr>
              <a:t>Statins</a:t>
            </a:r>
            <a:r>
              <a:rPr lang="en-US" altLang="en-US" b="1" dirty="0">
                <a:latin typeface="Arial Narrow" pitchFamily="34" charset="0"/>
              </a:rPr>
              <a:t>,  </a:t>
            </a:r>
            <a:r>
              <a:rPr lang="en-US" altLang="en-US" b="1" dirty="0" err="1">
                <a:latin typeface="Arial Narrow" pitchFamily="34" charset="0"/>
              </a:rPr>
              <a:t>Ezetimibe</a:t>
            </a:r>
            <a:endParaRPr lang="en-US" altLang="en-US" b="1" dirty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b="1" dirty="0" err="1">
                <a:latin typeface="Arial Narrow" pitchFamily="34" charset="0"/>
              </a:rPr>
              <a:t>Chlorothiazides</a:t>
            </a:r>
            <a:r>
              <a:rPr lang="en-US" altLang="en-US" b="1" dirty="0">
                <a:latin typeface="Arial Narrow" pitchFamily="34" charset="0"/>
              </a:rPr>
              <a:t>,  </a:t>
            </a:r>
            <a:r>
              <a:rPr lang="en-US" altLang="en-US" b="1" dirty="0" err="1">
                <a:latin typeface="Arial Narrow" pitchFamily="34" charset="0"/>
              </a:rPr>
              <a:t>Digoxin</a:t>
            </a:r>
            <a:r>
              <a:rPr lang="en-US" altLang="en-US" b="1" dirty="0">
                <a:latin typeface="Arial Narrow" pitchFamily="34" charset="0"/>
              </a:rPr>
              <a:t>,  </a:t>
            </a:r>
            <a:r>
              <a:rPr lang="en-US" altLang="en-US" b="1" dirty="0" err="1">
                <a:latin typeface="Arial Narrow" pitchFamily="34" charset="0"/>
              </a:rPr>
              <a:t>Warfarin</a:t>
            </a:r>
            <a:endParaRPr lang="en-US" altLang="en-US" b="1" dirty="0">
              <a:latin typeface="Arial Narrow" pitchFamily="34" charset="0"/>
            </a:endParaRPr>
          </a:p>
          <a:p>
            <a:pPr marL="609600" indent="-609600" eaLnBrk="1" hangingPunct="1"/>
            <a:r>
              <a:rPr lang="en-US" altLang="en-US" sz="3600" b="1" dirty="0">
                <a:latin typeface="Arial Narrow" pitchFamily="34" charset="0"/>
              </a:rPr>
              <a:t>N.B.</a:t>
            </a:r>
            <a:r>
              <a:rPr lang="en-US" altLang="en-US" sz="2400" dirty="0">
                <a:latin typeface="Arial Narrow" pitchFamily="34" charset="0"/>
              </a:rPr>
              <a:t> 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  <a:t>wait 1 hour before or 4 hrs after administration of resins</a:t>
            </a:r>
          </a:p>
          <a:p>
            <a:pPr marL="609600" indent="-609600" eaLnBrk="1" hangingPunct="1"/>
            <a:endParaRPr lang="en-US" altLang="en-US" b="1" dirty="0">
              <a:latin typeface="Arial Narrow" pitchFamily="34" charset="0"/>
            </a:endParaRPr>
          </a:p>
          <a:p>
            <a:pPr marL="609600" indent="-609600" eaLnBrk="1" hangingPunct="1"/>
            <a:endParaRPr lang="en-US" altLang="en-US" sz="3600" dirty="0"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4222750"/>
            <a:ext cx="85344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Colesevelam</a:t>
            </a:r>
            <a:r>
              <a:rPr lang="en-US" b="1" dirty="0">
                <a:solidFill>
                  <a:srgbClr val="FF33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  <a:cs typeface="Times New Roman" pitchFamily="18" charset="0"/>
              </a:rPr>
              <a:t>has not been shown to interfere with the absorption of co-administered medications and is a better choice for patients on multiple drug regimens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FFFF00"/>
                </a:solidFill>
                <a:latin typeface="Arial Narrow" pitchFamily="34" charset="0"/>
              </a:rPr>
              <a:t>Contraindications of resins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89150"/>
            <a:ext cx="8382000" cy="4997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dirty="0">
                <a:latin typeface="Arial Narrow" pitchFamily="34" charset="0"/>
              </a:rPr>
              <a:t>1- Complete </a:t>
            </a:r>
            <a:r>
              <a:rPr lang="en-US" altLang="en-US" b="1" dirty="0" err="1">
                <a:latin typeface="Arial Narrow" pitchFamily="34" charset="0"/>
              </a:rPr>
              <a:t>biliary</a:t>
            </a:r>
            <a:r>
              <a:rPr lang="en-US" altLang="en-US" b="1" dirty="0">
                <a:latin typeface="Arial Narrow" pitchFamily="34" charset="0"/>
              </a:rPr>
              <a:t> obstruction ( because bile is not  secreted into the intestine)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>
                <a:latin typeface="Arial Narrow" pitchFamily="34" charset="0"/>
              </a:rPr>
              <a:t>2- Chronic constipation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dirty="0">
                <a:latin typeface="Arial Narrow" pitchFamily="34" charset="0"/>
              </a:rPr>
              <a:t>3-Severe </a:t>
            </a:r>
            <a:r>
              <a:rPr lang="en-US" altLang="en-US" b="1" dirty="0" err="1">
                <a:latin typeface="Arial Narrow" pitchFamily="34" charset="0"/>
              </a:rPr>
              <a:t>hypertriglyceridemia</a:t>
            </a:r>
            <a:r>
              <a:rPr lang="en-US" altLang="en-US" b="1" dirty="0">
                <a:latin typeface="Arial Narrow" pitchFamily="34" charset="0"/>
              </a:rPr>
              <a:t>  (TG &gt;400 mg/</a:t>
            </a:r>
            <a:r>
              <a:rPr lang="en-US" altLang="en-US" b="1" dirty="0" err="1">
                <a:latin typeface="Arial Narrow" pitchFamily="34" charset="0"/>
              </a:rPr>
              <a:t>dL</a:t>
            </a:r>
            <a:r>
              <a:rPr lang="en-US" altLang="en-US" b="1" dirty="0">
                <a:latin typeface="Arial Narrow" pitchFamily="34" charset="0"/>
              </a:rPr>
              <a:t>) ??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609600"/>
            <a:ext cx="7772400" cy="1447800"/>
          </a:xfrm>
        </p:spPr>
        <p:txBody>
          <a:bodyPr/>
          <a:lstStyle/>
          <a:p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HMG-Co A </a:t>
            </a:r>
            <a:r>
              <a:rPr lang="en-US" altLang="en-US" dirty="0" err="1">
                <a:solidFill>
                  <a:srgbClr val="FFFF00"/>
                </a:solidFill>
                <a:latin typeface="Arial Black" pitchFamily="34" charset="0"/>
              </a:rPr>
              <a:t>Reductase</a:t>
            </a:r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 Inhibitors</a:t>
            </a:r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04800" y="2362200"/>
            <a:ext cx="6434138" cy="1676400"/>
          </a:xfrm>
        </p:spPr>
        <p:txBody>
          <a:bodyPr/>
          <a:lstStyle/>
          <a:p>
            <a:r>
              <a:rPr lang="en-US" altLang="en-US" sz="4800" b="1" dirty="0" err="1">
                <a:latin typeface="Arial Narrow" pitchFamily="34" charset="0"/>
                <a:cs typeface="Arial" charset="0"/>
              </a:rPr>
              <a:t>Statins</a:t>
            </a:r>
            <a:r>
              <a:rPr lang="en-US" altLang="en-US" sz="4800" b="1" dirty="0">
                <a:latin typeface="Arial Narrow" pitchFamily="34" charset="0"/>
                <a:cs typeface="Arial" charset="0"/>
              </a:rPr>
              <a:t> </a:t>
            </a:r>
          </a:p>
        </p:txBody>
      </p:sp>
      <p:pic>
        <p:nvPicPr>
          <p:cNvPr id="4" name="Picture 9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805600">
            <a:off x="5430105" y="875671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/>
          <p:nvPr/>
        </p:nvGrpSpPr>
        <p:grpSpPr>
          <a:xfrm rot="745239" flipH="1">
            <a:off x="5326197" y="2268510"/>
            <a:ext cx="1005011" cy="756459"/>
            <a:chOff x="2815166" y="1905000"/>
            <a:chExt cx="1299634" cy="990600"/>
          </a:xfrm>
        </p:grpSpPr>
        <p:pic>
          <p:nvPicPr>
            <p:cNvPr id="34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5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12" name="Picture 11" descr="http://img1.photographersdirect.com/img/38/wm/pd171748.jpg"/>
          <p:cNvPicPr>
            <a:picLocks noChangeAspect="1" noChangeArrowheads="1"/>
          </p:cNvPicPr>
          <p:nvPr/>
        </p:nvPicPr>
        <p:blipFill>
          <a:blip r:embed="rId3" cstate="print"/>
          <a:srcRect l="10000" r="33333" b="21519"/>
          <a:stretch>
            <a:fillRect/>
          </a:stretch>
        </p:blipFill>
        <p:spPr bwMode="auto">
          <a:xfrm rot="20794400" flipH="1">
            <a:off x="1447984" y="824006"/>
            <a:ext cx="1961111" cy="171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/>
          <p:nvPr/>
        </p:nvGrpSpPr>
        <p:grpSpPr>
          <a:xfrm rot="20854761">
            <a:off x="2431734" y="2328825"/>
            <a:ext cx="1081265" cy="764235"/>
            <a:chOff x="2815166" y="1905000"/>
            <a:chExt cx="1299634" cy="990600"/>
          </a:xfrm>
        </p:grpSpPr>
        <p:pic>
          <p:nvPicPr>
            <p:cNvPr id="31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2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8" name="Picture 4" descr="http://img1.photographersdirect.com/img/38/wm/pd171746.jpg"/>
          <p:cNvPicPr>
            <a:picLocks noChangeAspect="1" noChangeArrowheads="1"/>
          </p:cNvPicPr>
          <p:nvPr/>
        </p:nvPicPr>
        <p:blipFill>
          <a:blip r:embed="rId8" cstate="print"/>
          <a:srcRect l="6667" r="23333" b="23567"/>
          <a:stretch>
            <a:fillRect/>
          </a:stretch>
        </p:blipFill>
        <p:spPr bwMode="auto">
          <a:xfrm>
            <a:off x="3195232" y="152400"/>
            <a:ext cx="2422548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DESCRIPTI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C1C0D2"/>
              </a:clrFrom>
              <a:clrTo>
                <a:srgbClr val="C1C0D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905000"/>
            <a:ext cx="1725282" cy="1143000"/>
          </a:xfrm>
          <a:prstGeom prst="rect">
            <a:avLst/>
          </a:prstGeom>
          <a:noFill/>
        </p:spPr>
      </p:pic>
      <p:pic>
        <p:nvPicPr>
          <p:cNvPr id="13" name="Picture 23" descr="http://26.media.tumblr.com/tumblr_kxlccwZwGE1qzyrcto1_400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E6E5E1"/>
              </a:clrFrom>
              <a:clrTo>
                <a:srgbClr val="E6E5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438400"/>
            <a:ext cx="1524000" cy="1416784"/>
          </a:xfrm>
          <a:prstGeom prst="rect">
            <a:avLst/>
          </a:prstGeom>
          <a:noFill/>
        </p:spPr>
      </p:pic>
      <p:grpSp>
        <p:nvGrpSpPr>
          <p:cNvPr id="4" name="Group 14"/>
          <p:cNvGrpSpPr/>
          <p:nvPr/>
        </p:nvGrpSpPr>
        <p:grpSpPr>
          <a:xfrm rot="20854761">
            <a:off x="3047432" y="1941914"/>
            <a:ext cx="1143000" cy="838200"/>
            <a:chOff x="2815166" y="1905000"/>
            <a:chExt cx="1299634" cy="990600"/>
          </a:xfrm>
        </p:grpSpPr>
        <p:pic>
          <p:nvPicPr>
            <p:cNvPr id="1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3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5" name="Group 23"/>
          <p:cNvGrpSpPr/>
          <p:nvPr/>
        </p:nvGrpSpPr>
        <p:grpSpPr>
          <a:xfrm rot="745239" flipH="1">
            <a:off x="4877368" y="1941913"/>
            <a:ext cx="1143000" cy="838200"/>
            <a:chOff x="2815166" y="1905000"/>
            <a:chExt cx="1299634" cy="990600"/>
          </a:xfrm>
        </p:grpSpPr>
        <p:pic>
          <p:nvPicPr>
            <p:cNvPr id="25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6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6" name="Group 26"/>
          <p:cNvGrpSpPr/>
          <p:nvPr/>
        </p:nvGrpSpPr>
        <p:grpSpPr>
          <a:xfrm rot="20854761">
            <a:off x="3199832" y="2475314"/>
            <a:ext cx="1143000" cy="838200"/>
            <a:chOff x="2815166" y="1905000"/>
            <a:chExt cx="1299634" cy="990600"/>
          </a:xfrm>
        </p:grpSpPr>
        <p:pic>
          <p:nvPicPr>
            <p:cNvPr id="28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29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grpSp>
        <p:nvGrpSpPr>
          <p:cNvPr id="7" name="Group 35"/>
          <p:cNvGrpSpPr/>
          <p:nvPr/>
        </p:nvGrpSpPr>
        <p:grpSpPr>
          <a:xfrm rot="745239" flipH="1">
            <a:off x="4724967" y="2551512"/>
            <a:ext cx="1143000" cy="838200"/>
            <a:chOff x="2815166" y="1905000"/>
            <a:chExt cx="1299634" cy="990600"/>
          </a:xfrm>
        </p:grpSpPr>
        <p:pic>
          <p:nvPicPr>
            <p:cNvPr id="37" name="Picture 11" descr="http://static8.businessinsider.com/image/4a954d6aba05f533727b929b/mcdonalds-big-mac-hamburger-sandwhich-burger.jpg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1905000"/>
              <a:ext cx="1219200" cy="914400"/>
            </a:xfrm>
            <a:prstGeom prst="rect">
              <a:avLst/>
            </a:prstGeom>
            <a:noFill/>
          </p:spPr>
        </p:pic>
        <p:pic>
          <p:nvPicPr>
            <p:cNvPr id="38" name="Picture 15" descr="http://thefatkidfoodblog.files.wordpress.com/2011/03/largefrieslg.jpg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0" t="1056" r="14667" b="2944"/>
            <a:stretch>
              <a:fillRect/>
            </a:stretch>
          </p:blipFill>
          <p:spPr bwMode="auto">
            <a:xfrm>
              <a:off x="2815166" y="2362200"/>
              <a:ext cx="385234" cy="533400"/>
            </a:xfrm>
            <a:prstGeom prst="rect">
              <a:avLst/>
            </a:prstGeom>
            <a:noFill/>
          </p:spPr>
        </p:pic>
      </p:grpSp>
      <p:pic>
        <p:nvPicPr>
          <p:cNvPr id="39" name="Picture 2" descr="http://cdn.content.compendiumblog.com/uploads/user/fe206767-c12a-4ee4-b4fe-cefa54834f13/c6ff1a89-2ca5-453f-9b60-e91b4adb76c6/Image/7b9657bdbbed4aa4dc8e0c8b07f1f7a2/200118373_001.jpg"/>
          <p:cNvPicPr>
            <a:picLocks noChangeAspect="1" noChangeArrowheads="1"/>
          </p:cNvPicPr>
          <p:nvPr/>
        </p:nvPicPr>
        <p:blipFill>
          <a:blip r:embed="rId13" cstate="print"/>
          <a:srcRect t="44588" b="6796"/>
          <a:stretch>
            <a:fillRect/>
          </a:stretch>
        </p:blipFill>
        <p:spPr bwMode="auto">
          <a:xfrm>
            <a:off x="2971800" y="1600200"/>
            <a:ext cx="3124200" cy="19812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8" descr="http://www.paramedic-resource-centre.com/downloads/animations/moving_animated_amb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47800" y="1676400"/>
            <a:ext cx="11756565" cy="6400800"/>
          </a:xfrm>
          <a:prstGeom prst="rect">
            <a:avLst/>
          </a:prstGeom>
          <a:noFill/>
        </p:spPr>
      </p:pic>
      <p:pic>
        <p:nvPicPr>
          <p:cNvPr id="41" name="Picture 2" descr="http://mopprod-e.uhc.com/mopp/static/MOP/ADAM/Graphics/Images/en/1135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7" t="26229" r="1443" b="6271"/>
          <a:stretch>
            <a:fillRect/>
          </a:stretch>
        </p:blipFill>
        <p:spPr bwMode="auto">
          <a:xfrm>
            <a:off x="1524000" y="990600"/>
            <a:ext cx="5825067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67364">
            <a:off x="3707891" y="1645242"/>
            <a:ext cx="914400" cy="1295400"/>
          </a:xfrm>
          <a:prstGeom prst="rect">
            <a:avLst/>
          </a:prstGeom>
          <a:noFill/>
        </p:spPr>
      </p:pic>
      <p:pic>
        <p:nvPicPr>
          <p:cNvPr id="43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545274">
            <a:off x="3893619" y="2039321"/>
            <a:ext cx="914400" cy="1295400"/>
          </a:xfrm>
          <a:prstGeom prst="rect">
            <a:avLst/>
          </a:prstGeom>
          <a:noFill/>
        </p:spPr>
      </p:pic>
      <p:pic>
        <p:nvPicPr>
          <p:cNvPr id="44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1251556">
            <a:off x="4239263" y="2558746"/>
            <a:ext cx="914400" cy="1295400"/>
          </a:xfrm>
          <a:prstGeom prst="rect">
            <a:avLst/>
          </a:prstGeom>
          <a:noFill/>
        </p:spPr>
      </p:pic>
      <p:pic>
        <p:nvPicPr>
          <p:cNvPr id="45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 rot="940266">
            <a:off x="4702041" y="3079883"/>
            <a:ext cx="914400" cy="1295400"/>
          </a:xfrm>
          <a:prstGeom prst="rect">
            <a:avLst/>
          </a:prstGeom>
          <a:noFill/>
        </p:spPr>
      </p:pic>
      <p:pic>
        <p:nvPicPr>
          <p:cNvPr id="46" name="Picture 9" descr="http://4.bp.blogspot.com/-_dBSEJFB51U/TZqPOJzcboI/AAAAAAAAARI/21Kdu343WCs/s320/stelevation.jpg"/>
          <p:cNvPicPr>
            <a:picLocks noChangeAspect="1" noChangeArrowheads="1"/>
          </p:cNvPicPr>
          <p:nvPr/>
        </p:nvPicPr>
        <p:blipFill>
          <a:blip r:embed="rId16" cstate="print"/>
          <a:srcRect l="58333" t="13889" r="8333" b="38889"/>
          <a:stretch>
            <a:fillRect/>
          </a:stretch>
        </p:blipFill>
        <p:spPr bwMode="auto">
          <a:xfrm>
            <a:off x="5228745" y="3737732"/>
            <a:ext cx="914400" cy="1295400"/>
          </a:xfrm>
          <a:prstGeom prst="rect">
            <a:avLst/>
          </a:prstGeom>
          <a:noFill/>
        </p:spPr>
      </p:pic>
      <p:pic>
        <p:nvPicPr>
          <p:cNvPr id="1028" name="Picture 4" descr="http://static.medshop.com.au/images/D/8679_Littmann_stethoscope_select_rb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76600"/>
            <a:ext cx="2819400" cy="2819400"/>
          </a:xfrm>
          <a:prstGeom prst="rect">
            <a:avLst/>
          </a:prstGeom>
          <a:noFill/>
        </p:spPr>
      </p:pic>
      <p:pic>
        <p:nvPicPr>
          <p:cNvPr id="1030" name="Picture 6" descr="http://www.revealsciences.com/images/test_tubes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724400"/>
            <a:ext cx="2438400" cy="1600200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818959" y="6172200"/>
            <a:ext cx="3715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HEART ATTACK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077200" y="556260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</a:rPr>
              <a:t>AMI</a:t>
            </a:r>
          </a:p>
        </p:txBody>
      </p:sp>
      <p:sp>
        <p:nvSpPr>
          <p:cNvPr id="63" name="Rectangle 62"/>
          <p:cNvSpPr/>
          <p:nvPr/>
        </p:nvSpPr>
        <p:spPr>
          <a:xfrm>
            <a:off x="73190" y="-13127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64" name="Picture 21" descr="http://www.cbsnews.com/i/cbsnews/2006/08/08/image1876985g.jpg"/>
          <p:cNvPicPr>
            <a:picLocks noChangeAspect="1" noChangeArrowheads="1"/>
          </p:cNvPicPr>
          <p:nvPr/>
        </p:nvPicPr>
        <p:blipFill>
          <a:blip r:embed="rId19" cstate="print"/>
          <a:srcRect l="1442" t="1923" r="1923" b="3846"/>
          <a:stretch>
            <a:fillRect/>
          </a:stretch>
        </p:blipFill>
        <p:spPr bwMode="auto">
          <a:xfrm>
            <a:off x="1752600" y="1981200"/>
            <a:ext cx="5105400" cy="3733800"/>
          </a:xfrm>
          <a:prstGeom prst="rect">
            <a:avLst/>
          </a:prstGeom>
          <a:noFill/>
        </p:spPr>
      </p:pic>
      <p:sp>
        <p:nvSpPr>
          <p:cNvPr id="65" name="Rectangle 64"/>
          <p:cNvSpPr/>
          <p:nvPr/>
        </p:nvSpPr>
        <p:spPr>
          <a:xfrm>
            <a:off x="6934200" y="2133600"/>
            <a:ext cx="1755610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gradFill>
                  <a:gsLst>
                    <a:gs pos="6000">
                      <a:srgbClr val="0000FF"/>
                    </a:gs>
                    <a:gs pos="23000">
                      <a:schemeClr val="accent1">
                        <a:tint val="44500"/>
                        <a:satMod val="160000"/>
                        <a:alpha val="92000"/>
                      </a:schemeClr>
                    </a:gs>
                    <a:gs pos="57000">
                      <a:schemeClr val="bg1"/>
                    </a:gs>
                    <a:gs pos="91000">
                      <a:schemeClr val="bg1"/>
                    </a:gs>
                  </a:gsLst>
                  <a:lin ang="5400000" scaled="1"/>
                </a:gradFill>
                <a:effectLst>
                  <a:outerShdw blurRad="63500" dist="50800" algn="l" rotWithShape="0">
                    <a:srgbClr val="00B0F0"/>
                  </a:outerShdw>
                </a:effectLst>
                <a:latin typeface="Bodoni MT" pitchFamily="18" charset="0"/>
              </a:rPr>
              <a:t>?</a:t>
            </a:r>
          </a:p>
        </p:txBody>
      </p:sp>
      <p:pic>
        <p:nvPicPr>
          <p:cNvPr id="47" name="amb.wav">
            <a:hlinkClick r:id="" action="ppaction://media"/>
          </p:cNvPr>
          <p:cNvPicPr>
            <a:picLocks noRot="1" noChangeAspect="1"/>
          </p:cNvPicPr>
          <p:nvPr>
            <a:wavAudioFile r:embed="rId1" name="amb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500"/>
                            </p:stCondLst>
                            <p:childTnLst>
                              <p:par>
                                <p:cTn id="15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4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0" presetID="2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290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>
                <p:cTn id="2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61" grpId="0"/>
      <p:bldP spid="62" grpId="0"/>
      <p:bldP spid="62" grpId="1"/>
      <p:bldP spid="63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46187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 sz="4000" b="1">
                <a:solidFill>
                  <a:srgbClr val="FFFF00"/>
                </a:solidFill>
                <a:latin typeface="Arial Narrow" pitchFamily="34" charset="0"/>
              </a:rPr>
              <a:t>HMG-Co A Reductase Inhibitors</a:t>
            </a:r>
            <a:br>
              <a:rPr lang="en-US" altLang="en-US" sz="4000" b="1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sz="4000" b="1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76800" cy="4530725"/>
          </a:xfrm>
        </p:spPr>
        <p:txBody>
          <a:bodyPr/>
          <a:lstStyle/>
          <a:p>
            <a:pPr algn="just">
              <a:defRPr/>
            </a:pPr>
            <a:r>
              <a:rPr lang="en-US" b="1" dirty="0" err="1">
                <a:latin typeface="Arial Narrow" pitchFamily="34" charset="0"/>
              </a:rPr>
              <a:t>Hydroxy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MethylGlutaryl</a:t>
            </a:r>
            <a:r>
              <a:rPr lang="en-US" b="1" dirty="0">
                <a:latin typeface="Arial Narrow" pitchFamily="34" charset="0"/>
              </a:rPr>
              <a:t>-Coenzyme A </a:t>
            </a:r>
            <a:r>
              <a:rPr lang="en-US" b="1" dirty="0" err="1">
                <a:latin typeface="Arial Narrow" pitchFamily="34" charset="0"/>
              </a:rPr>
              <a:t>reductase</a:t>
            </a:r>
            <a:r>
              <a:rPr lang="en-US" b="1" dirty="0">
                <a:latin typeface="Arial Narrow" pitchFamily="34" charset="0"/>
              </a:rPr>
              <a:t> inhibitors or </a:t>
            </a:r>
            <a:r>
              <a:rPr lang="en-US" sz="3600" b="1" dirty="0">
                <a:solidFill>
                  <a:srgbClr val="FFFF00"/>
                </a:solidFill>
                <a:latin typeface="Arial Narrow" pitchFamily="34" charset="0"/>
              </a:rPr>
              <a:t>statins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are the most effective and best-tolerated agents for treating hyperlipidemia</a:t>
            </a:r>
          </a:p>
          <a:p>
            <a:pPr marL="344488" indent="-344488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Arial Narrow" pitchFamily="34" charset="0"/>
              </a:rPr>
              <a:t> Statins are considered as first-line drugs when LDL-lowering drugs are indicated</a:t>
            </a:r>
          </a:p>
          <a:p>
            <a:pPr algn="just">
              <a:defRPr/>
            </a:pPr>
            <a:endParaRPr 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962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236538" y="4857750"/>
            <a:ext cx="87550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b="1">
                <a:latin typeface="Arial Narrow" pitchFamily="34" charset="0"/>
              </a:rPr>
              <a:t>Statins are potent competitive inhibitors of 3-hydroxy-3-methyl glutaryl coenzyme A (HMG-CoA) reductase, which catalyzes an early, rate-limiting step in do-novo hepatic C synthesis. Thus, HMG-Co A is not converted to mevalonic acid</a:t>
            </a:r>
          </a:p>
          <a:p>
            <a:endParaRPr lang="en-US" altLang="en-US">
              <a:solidFill>
                <a:schemeClr val="bg2"/>
              </a:solidFill>
              <a:latin typeface="Times" pitchFamily="18" charset="0"/>
            </a:endParaRPr>
          </a:p>
        </p:txBody>
      </p:sp>
      <p:pic>
        <p:nvPicPr>
          <p:cNvPr id="29699" name="Picture 3" descr="Cholesterol Synthesi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538" y="1066800"/>
            <a:ext cx="8602662" cy="3429000"/>
          </a:xfrm>
          <a:noFill/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Statins: Mechanism of Action </a:t>
            </a:r>
            <a:br>
              <a:rPr lang="en-US" b="1" dirty="0">
                <a:solidFill>
                  <a:srgbClr val="FFFF00"/>
                </a:solidFill>
                <a:latin typeface="Arial Narrow" panose="020B0606020202030204" pitchFamily="34" charset="0"/>
              </a:rPr>
            </a:br>
            <a:endParaRPr lang="en-US" b="1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05200" y="1828800"/>
            <a:ext cx="1447800" cy="1371600"/>
          </a:xfrm>
          <a:prstGeom prst="ellipse">
            <a:avLst/>
          </a:prstGeom>
          <a:noFill/>
          <a:ln w="57150">
            <a:solidFill>
              <a:srgbClr val="3333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sz="4000" b="1">
                <a:solidFill>
                  <a:srgbClr val="66FF33"/>
                </a:solidFill>
              </a:rPr>
              <a:t>: </a:t>
            </a:r>
            <a:r>
              <a:rPr lang="en-US" altLang="en-US" sz="4000" b="1">
                <a:solidFill>
                  <a:srgbClr val="66FF33"/>
                </a:solidFill>
                <a:latin typeface="Arial Narrow" pitchFamily="34" charset="0"/>
              </a:rPr>
              <a:t>Preparations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solidFill>
                  <a:schemeClr val="tx2"/>
                </a:solidFill>
                <a:cs typeface="Arial" charset="0"/>
              </a:rPr>
              <a:t>			</a:t>
            </a:r>
            <a:endParaRPr lang="en-US" altLang="en-US" dirty="0">
              <a:solidFill>
                <a:schemeClr val="hlink"/>
              </a:solidFill>
              <a:latin typeface="Times" pitchFamily="18" charset="0"/>
              <a:cs typeface="Times New Roman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cs typeface="Arial" charset="0"/>
              </a:rPr>
              <a:t> </a:t>
            </a:r>
            <a:r>
              <a:rPr lang="en-US" altLang="en-US" sz="3600" b="1" dirty="0" err="1">
                <a:latin typeface="Arial Narrow" pitchFamily="34" charset="0"/>
                <a:cs typeface="Arial" charset="0"/>
              </a:rPr>
              <a:t>Rosuvastatin</a:t>
            </a:r>
            <a:endParaRPr lang="en-US" altLang="en-US" sz="3600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>
                <a:latin typeface="Arial Narrow" pitchFamily="34" charset="0"/>
                <a:cs typeface="Arial" charset="0"/>
              </a:rPr>
              <a:t>Atorvastatin</a:t>
            </a:r>
            <a:r>
              <a:rPr lang="en-US" altLang="en-US" sz="3600" b="1" dirty="0">
                <a:latin typeface="Arial Narrow" pitchFamily="34" charset="0"/>
                <a:cs typeface="Arial" charset="0"/>
              </a:rPr>
              <a:t> 	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>
                <a:latin typeface="Arial Narrow" pitchFamily="34" charset="0"/>
                <a:cs typeface="Arial" charset="0"/>
              </a:rPr>
              <a:t>Simvastatin</a:t>
            </a:r>
            <a:r>
              <a:rPr lang="en-US" altLang="en-US" sz="3600" b="1" dirty="0">
                <a:latin typeface="Arial Narrow" pitchFamily="34" charset="0"/>
                <a:cs typeface="Arial" charset="0"/>
              </a:rPr>
              <a:t> 	 </a:t>
            </a:r>
            <a:endParaRPr lang="en-US" altLang="en-US" sz="3600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>
                <a:latin typeface="Arial Narrow" pitchFamily="34" charset="0"/>
                <a:cs typeface="Arial" charset="0"/>
              </a:rPr>
              <a:t>Pravastatin</a:t>
            </a:r>
            <a:endParaRPr lang="en-US" altLang="en-US" sz="3600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latin typeface="Arial Narrow" pitchFamily="34" charset="0"/>
                <a:cs typeface="Arial" charset="0"/>
              </a:rPr>
              <a:t> </a:t>
            </a:r>
            <a:r>
              <a:rPr lang="en-US" altLang="en-US" sz="3600" b="1" dirty="0" err="1">
                <a:latin typeface="Arial Narrow" pitchFamily="34" charset="0"/>
                <a:cs typeface="Arial" charset="0"/>
              </a:rPr>
              <a:t>Lovastatin</a:t>
            </a:r>
            <a:endParaRPr lang="en-US" altLang="en-US" sz="3600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3600" b="1" dirty="0">
              <a:latin typeface="Arial Narrow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Used alone or with other anti-</a:t>
            </a:r>
            <a:r>
              <a:rPr lang="en-US" altLang="en-US" b="1" dirty="0" err="1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hyperlipidemic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drugs  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( </a:t>
            </a:r>
            <a:r>
              <a:rPr lang="en-US" altLang="en-US" b="1" dirty="0" err="1">
                <a:solidFill>
                  <a:srgbClr val="FFFF00"/>
                </a:solidFill>
                <a:latin typeface="Arial Narrow" pitchFamily="34" charset="0"/>
                <a:cs typeface="Arial" charset="0"/>
              </a:rPr>
              <a:t>e</a:t>
            </a:r>
            <a:r>
              <a:rPr lang="en-US" altLang="en-US" b="1" dirty="0" err="1">
                <a:solidFill>
                  <a:srgbClr val="FFFF00"/>
                </a:solidFill>
                <a:latin typeface="Arial Narrow" pitchFamily="34" charset="0"/>
              </a:rPr>
              <a:t>zetimibe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  <a:t> )  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for treatment  of drug-resistant </a:t>
            </a:r>
            <a:r>
              <a:rPr lang="en-US" altLang="en-US" b="1" dirty="0" err="1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dyslipidaemia</a:t>
            </a:r>
            <a:endParaRPr lang="en-US" altLang="en-US" b="1" dirty="0">
              <a:solidFill>
                <a:srgbClr val="66FF33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2770" name="Picture 2" descr="Statins cartoons, Statins cartoon, funny, Statins picture, Statins pictures, Statins image, Statins images, Statins illustration, Statins illustratio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81000"/>
            <a:ext cx="4038600" cy="4505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57200" y="1828800"/>
            <a:ext cx="6096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200" b="1" spc="-30" dirty="0">
                <a:latin typeface="Arial Narrow" pitchFamily="34" charset="0"/>
                <a:cs typeface="+mn-cs"/>
                <a:sym typeface="Wingdings 3"/>
              </a:rPr>
              <a:t> </a:t>
            </a:r>
            <a:r>
              <a:rPr lang="en-US" sz="2800" b="1" u="heavy" spc="-30" dirty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Improve endothelial function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vascular inflammation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 Stabilization of atherosclerotic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u="heavy" spc="-30" dirty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+mn-cs"/>
                <a:sym typeface="Wingdings 3"/>
              </a:rPr>
              <a:t>Plaque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u="heavy" spc="-30" dirty="0">
              <a:uFill>
                <a:solidFill>
                  <a:srgbClr val="C00000"/>
                </a:solidFill>
              </a:uFill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>
                <a:latin typeface="Arial Narrow" pitchFamily="34" charset="0"/>
                <a:cs typeface="+mn-cs"/>
                <a:sym typeface="Wingdings 3"/>
              </a:rPr>
              <a:t>platelet </a:t>
            </a:r>
            <a:r>
              <a:rPr lang="en-US" sz="2800" b="1" spc="-30" dirty="0" err="1">
                <a:latin typeface="Arial Narrow" pitchFamily="34" charset="0"/>
                <a:cs typeface="+mn-cs"/>
                <a:sym typeface="Wingdings 3"/>
              </a:rPr>
              <a:t>aggregability</a:t>
            </a:r>
            <a:r>
              <a:rPr lang="en-US" sz="2800" b="1" spc="-30" dirty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endParaRPr lang="en-US" sz="2800" b="1" spc="-30" dirty="0">
              <a:latin typeface="Arial Narrow" pitchFamily="34" charset="0"/>
              <a:cs typeface="+mn-cs"/>
              <a:sym typeface="Wingdings 3"/>
            </a:endParaRP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>
                <a:latin typeface="Arial Narrow" pitchFamily="34" charset="0"/>
                <a:cs typeface="+mn-cs"/>
                <a:sym typeface="Wingdings 3"/>
              </a:rPr>
              <a:t> Antithrombotic actions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>
                <a:latin typeface="Arial Narrow" pitchFamily="34" charset="0"/>
                <a:cs typeface="+mn-cs"/>
                <a:sym typeface="Wingdings 3"/>
              </a:rPr>
              <a:t> </a:t>
            </a:r>
          </a:p>
          <a:p>
            <a:pPr>
              <a:lnSpc>
                <a:spcPts val="2400"/>
              </a:lnSpc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</a:pPr>
            <a:r>
              <a:rPr lang="en-US" sz="2800" b="1" spc="-30" dirty="0">
                <a:latin typeface="Arial Narrow" pitchFamily="34" charset="0"/>
                <a:cs typeface="+mn-cs"/>
                <a:sym typeface="Wingdings 3"/>
              </a:rPr>
              <a:t>  Enhanced </a:t>
            </a:r>
            <a:r>
              <a:rPr lang="en-US" sz="2800" b="1" spc="-30" dirty="0" err="1">
                <a:latin typeface="Arial Narrow" pitchFamily="34" charset="0"/>
                <a:cs typeface="+mn-cs"/>
                <a:sym typeface="Wingdings 3"/>
              </a:rPr>
              <a:t>fibrinolysis</a:t>
            </a:r>
            <a:r>
              <a:rPr lang="en-US" sz="2800" b="1" spc="-30" dirty="0">
                <a:latin typeface="Arial Narrow" pitchFamily="34" charset="0"/>
                <a:cs typeface="+mn-cs"/>
                <a:sym typeface="Wingdings 3"/>
              </a:rPr>
              <a:t> …etc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38200" y="533400"/>
            <a:ext cx="647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Bernard MT Condensed" pitchFamily="18" charset="0"/>
              </a:rPr>
              <a:t>PLEIOTROPIC ANTIATHEROGENIC effects [&gt; in Vessels]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752600"/>
            <a:ext cx="38671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Statins: Pharmacokinetics</a:t>
            </a:r>
            <a:endParaRPr lang="en-US" altLang="en-US" sz="3600" b="1">
              <a:solidFill>
                <a:srgbClr val="66FF33"/>
              </a:solidFill>
              <a:latin typeface="Arial Narrow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114800"/>
          </a:xfrm>
        </p:spPr>
        <p:txBody>
          <a:bodyPr/>
          <a:lstStyle/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itchFamily="34" charset="0"/>
              </a:rPr>
              <a:t>Most statins have a high first-pass clearance by the liver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itchFamily="34" charset="0"/>
              </a:rPr>
              <a:t>Greater than 95% of most of these drugs are bound to plasma proteins with short half-life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000" b="1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itchFamily="34" charset="0"/>
              </a:rPr>
              <a:t>Drug-drug interactions involve specific interactions with the cytochrome P-450 drug metabolizing system, especially CYP3A4</a:t>
            </a: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1400" b="1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r>
              <a:rPr lang="en-US" altLang="en-US" sz="2800" b="1">
                <a:latin typeface="Arial Narrow" pitchFamily="34" charset="0"/>
              </a:rPr>
              <a:t>All statins are taken 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orally at bedtime</a:t>
            </a:r>
            <a:r>
              <a:rPr lang="en-US" altLang="en-US" sz="2800" b="1">
                <a:latin typeface="Arial Narrow" pitchFamily="34" charset="0"/>
              </a:rPr>
              <a:t> because of hepatic C synthesis is maximal between midnight and 2:00 a.m. , </a:t>
            </a:r>
            <a:r>
              <a:rPr lang="en-US" altLang="en-US" sz="2800" b="1" u="sng">
                <a:latin typeface="Arial Narrow" pitchFamily="34" charset="0"/>
              </a:rPr>
              <a:t>except</a:t>
            </a:r>
            <a:r>
              <a:rPr lang="en-US" altLang="en-US" sz="2800" b="1">
                <a:latin typeface="Arial Narrow" pitchFamily="34" charset="0"/>
              </a:rPr>
              <a:t>  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atorvastatin</a:t>
            </a:r>
            <a:r>
              <a:rPr lang="en-US" altLang="en-US" sz="2800" b="1">
                <a:latin typeface="Arial Narrow" pitchFamily="34" charset="0"/>
              </a:rPr>
              <a:t> taken at any time because of its long half-life (14 hours)</a:t>
            </a:r>
            <a:endParaRPr lang="en-US" altLang="en-US" sz="2800" b="1" u="sng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>
              <a:latin typeface="Arial Narrow" pitchFamily="34" charset="0"/>
            </a:endParaRPr>
          </a:p>
          <a:p>
            <a:pPr marL="344488" indent="-344488" eaLnBrk="1" hangingPunct="1">
              <a:lnSpc>
                <a:spcPct val="90000"/>
              </a:lnSpc>
            </a:pPr>
            <a:endParaRPr lang="en-US" altLang="en-US" sz="2800" b="1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000" y="228600"/>
            <a:ext cx="584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15988"/>
            <a:ext cx="8915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</a:t>
            </a:r>
            <a:r>
              <a:rPr lang="en-US" sz="2800" b="1" u="heavy" spc="-30" dirty="0" err="1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monotherapy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;</a:t>
            </a: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2</a:t>
            </a:r>
            <a:r>
              <a:rPr lang="en-US" sz="2800" b="1" baseline="30000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nd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ry</a:t>
            </a: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 Prevention; </a:t>
            </a:r>
            <a:r>
              <a:rPr lang="en-US" b="1" dirty="0">
                <a:latin typeface="Arial Narrow" pitchFamily="34" charset="0"/>
              </a:rPr>
              <a:t>In all ischemic insults [stroke, AMI, …..etc.] </a:t>
            </a:r>
            <a:br>
              <a:rPr lang="en-US" b="1" dirty="0">
                <a:latin typeface="Arial Narrow" pitchFamily="34" charset="0"/>
              </a:rPr>
            </a:br>
            <a:r>
              <a:rPr lang="en-US" b="1" dirty="0">
                <a:latin typeface="Arial Narrow" pitchFamily="34" charset="0"/>
              </a:rPr>
              <a:t>   So given from1</a:t>
            </a:r>
            <a:r>
              <a:rPr lang="en-US" b="1" baseline="30000" dirty="0">
                <a:latin typeface="Arial Narrow" pitchFamily="34" charset="0"/>
              </a:rPr>
              <a:t>st</a:t>
            </a:r>
            <a:r>
              <a:rPr lang="en-US" b="1" dirty="0">
                <a:latin typeface="Arial Narrow" pitchFamily="34" charset="0"/>
              </a:rPr>
              <a:t> day of ischemic attack</a:t>
            </a:r>
            <a:endParaRPr lang="en-US" b="1" dirty="0">
              <a:latin typeface="Arial Narrow" pitchFamily="34" charset="0"/>
              <a:sym typeface="Wingdings 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74925"/>
            <a:ext cx="8915400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Pry Prevention;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Patients with </a:t>
            </a:r>
            <a:r>
              <a:rPr lang="en-US" b="1" dirty="0" err="1">
                <a:latin typeface="Arial Narrow" pitchFamily="34" charset="0"/>
              </a:rPr>
              <a:t>hyperlipidemia</a:t>
            </a:r>
            <a:r>
              <a:rPr lang="en-US" b="1" dirty="0">
                <a:latin typeface="Arial Narrow" pitchFamily="34" charset="0"/>
              </a:rPr>
              <a:t> and with other risks for ischemic insults.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Type </a:t>
            </a:r>
            <a:r>
              <a:rPr lang="en-US" b="1" dirty="0" err="1">
                <a:latin typeface="Arial Narrow" pitchFamily="34" charset="0"/>
              </a:rPr>
              <a:t>IIa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Hyperlipoprotinemia</a:t>
            </a:r>
            <a:r>
              <a:rPr lang="en-US" b="1" dirty="0">
                <a:latin typeface="Arial Narrow" pitchFamily="34" charset="0"/>
              </a:rPr>
              <a:t>.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If no control </a:t>
            </a:r>
            <a:r>
              <a:rPr lang="en-US" b="1" dirty="0">
                <a:latin typeface="Arial Narrow" pitchFamily="34" charset="0"/>
                <a:sym typeface="Wingdings 3"/>
              </a:rPr>
              <a:t> c</a:t>
            </a:r>
            <a:r>
              <a:rPr lang="en-US" b="1" dirty="0">
                <a:latin typeface="Arial Narrow" pitchFamily="34" charset="0"/>
              </a:rPr>
              <a:t>ombine (</a:t>
            </a:r>
            <a:r>
              <a:rPr lang="en-US" b="1" dirty="0" err="1">
                <a:latin typeface="Arial Narrow" pitchFamily="34" charset="0"/>
              </a:rPr>
              <a:t>sequestrants</a:t>
            </a:r>
            <a:r>
              <a:rPr lang="en-US" b="1" dirty="0">
                <a:latin typeface="Arial Narrow" pitchFamily="34" charset="0"/>
              </a:rPr>
              <a:t> / </a:t>
            </a:r>
            <a:r>
              <a:rPr lang="en-US" b="1" dirty="0" err="1">
                <a:latin typeface="Arial Narrow" pitchFamily="34" charset="0"/>
              </a:rPr>
              <a:t>ezatimibe</a:t>
            </a:r>
            <a:r>
              <a:rPr lang="en-US" b="1" dirty="0">
                <a:latin typeface="Arial Narrow" pitchFamily="34" charset="0"/>
              </a:rPr>
              <a:t>, niacin,.. ) to </a:t>
            </a:r>
            <a:r>
              <a:rPr lang="en-US" sz="2800" b="1" dirty="0">
                <a:latin typeface="Arial Narrow" pitchFamily="34" charset="0"/>
                <a:sym typeface="Wingdings 3"/>
              </a:rPr>
              <a:t> </a:t>
            </a:r>
            <a:r>
              <a:rPr lang="en-US" b="1" dirty="0">
                <a:latin typeface="Arial Narrow" pitchFamily="34" charset="0"/>
              </a:rPr>
              <a:t>C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267200"/>
            <a:ext cx="8534400" cy="2370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b="1" u="heavy" spc="-30" dirty="0">
                <a:solidFill>
                  <a:srgbClr val="FFC000"/>
                </a:solidFill>
                <a:uFill>
                  <a:solidFill>
                    <a:srgbClr val="8E0069"/>
                  </a:solidFill>
                </a:uFill>
                <a:latin typeface="Arial Narrow" pitchFamily="34" charset="0"/>
                <a:sym typeface="Wingdings 3"/>
              </a:rPr>
              <a:t>As Combination therapy;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1. Mixed </a:t>
            </a:r>
            <a:r>
              <a:rPr lang="en-US" b="1" dirty="0" err="1">
                <a:latin typeface="Arial Narrow" pitchFamily="34" charset="0"/>
              </a:rPr>
              <a:t>dyslipidaemias</a:t>
            </a:r>
            <a:r>
              <a:rPr lang="en-US" b="1" dirty="0">
                <a:latin typeface="Arial Narrow" pitchFamily="34" charset="0"/>
              </a:rPr>
              <a:t>; added to fibrates or niacin if necessary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2. In diabetics and patients with insulin resistance [metabolic syndrome] because these patients will possess small dense LDL (severely </a:t>
            </a:r>
            <a:r>
              <a:rPr lang="en-US" b="1" dirty="0" err="1">
                <a:latin typeface="Arial Narrow" pitchFamily="34" charset="0"/>
              </a:rPr>
              <a:t>atherogenic</a:t>
            </a:r>
            <a:r>
              <a:rPr lang="en-US" b="1" dirty="0">
                <a:latin typeface="Arial Narrow" pitchFamily="34" charset="0"/>
              </a:rPr>
              <a:t>) + evident endothelial dysfunction + increased thrombotic profile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602662" cy="1139825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66FF33"/>
                </a:solidFill>
                <a:latin typeface="Arial Narrow" pitchFamily="34" charset="0"/>
              </a:rPr>
              <a:t>Statins: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670925" cy="4953000"/>
          </a:xfrm>
        </p:spPr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b="1" dirty="0">
                <a:solidFill>
                  <a:schemeClr val="tx2"/>
                </a:solidFill>
                <a:latin typeface="Arial Narrow" panose="020B0606020202030204" pitchFamily="34" charset="0"/>
                <a:cs typeface="Arial" pitchFamily="34" charset="0"/>
              </a:rPr>
              <a:t>Common side effects: </a:t>
            </a:r>
            <a:r>
              <a:rPr lang="en-US" b="1" dirty="0">
                <a:latin typeface="Arial Narrow" panose="020B0606020202030204" pitchFamily="34" charset="0"/>
                <a:cs typeface="Arial" pitchFamily="34" charset="0"/>
              </a:rPr>
              <a:t>Headache , myalgia, fatigue, GI intolerance, and flu-like symptoms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Hepatotoxicity,</a:t>
            </a:r>
            <a:r>
              <a:rPr lang="en-US" sz="2800" b="1" dirty="0">
                <a:latin typeface="Arial Narrow" panose="020B0606020202030204" pitchFamily="34" charset="0"/>
              </a:rPr>
              <a:t> raised concentrations of liver enzymes (serum aminotransferases)   </a:t>
            </a:r>
          </a:p>
          <a:p>
            <a:pPr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Myopathy</a:t>
            </a:r>
            <a:r>
              <a:rPr lang="en-US" sz="2800" b="1" dirty="0">
                <a:latin typeface="Arial Narrow" panose="020B0606020202030204" pitchFamily="34" charset="0"/>
              </a:rPr>
              <a:t> (increased </a:t>
            </a:r>
            <a:r>
              <a:rPr lang="en-US" sz="2800" b="1" dirty="0" err="1">
                <a:latin typeface="Arial Narrow" panose="020B0606020202030204" pitchFamily="34" charset="0"/>
              </a:rPr>
              <a:t>creatine</a:t>
            </a:r>
            <a:r>
              <a:rPr lang="en-US" sz="2800" b="1" dirty="0">
                <a:latin typeface="Arial Narrow" panose="020B0606020202030204" pitchFamily="34" charset="0"/>
              </a:rPr>
              <a:t> kinase  [CK] released from muscles) 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Teratogenicity</a:t>
            </a:r>
            <a:r>
              <a:rPr lang="en-US" sz="2800" b="1" dirty="0">
                <a:latin typeface="Arial Narrow" panose="020B0606020202030204" pitchFamily="34" charset="0"/>
              </a:rPr>
              <a:t>, </a:t>
            </a:r>
            <a:r>
              <a:rPr lang="en-US" sz="2800" b="1" dirty="0">
                <a:solidFill>
                  <a:srgbClr val="FFFF00"/>
                </a:solidFill>
                <a:latin typeface="Arial Narrow" panose="020B0606020202030204" pitchFamily="34" charset="0"/>
              </a:rPr>
              <a:t>statins should be avoided during pregnancy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600" b="1" dirty="0"/>
          </a:p>
        </p:txBody>
      </p:sp>
      <p:pic>
        <p:nvPicPr>
          <p:cNvPr id="28674" name="Picture 2" descr="صورة ذات صلة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486400"/>
            <a:ext cx="699135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39825"/>
          </a:xfrm>
        </p:spPr>
        <p:txBody>
          <a:bodyPr/>
          <a:lstStyle/>
          <a:p>
            <a:pPr algn="l"/>
            <a:r>
              <a:rPr lang="en-US" altLang="en-US" sz="4000" b="1">
                <a:solidFill>
                  <a:srgbClr val="66FF33"/>
                </a:solidFill>
                <a:latin typeface="Arial Narrow" pitchFamily="34" charset="0"/>
              </a:rPr>
              <a:t>Statins: 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endParaRPr lang="en-US" altLang="en-US" sz="2800" b="1" dirty="0">
              <a:solidFill>
                <a:srgbClr val="FFFF0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>
                <a:latin typeface="Arial Narrow" pitchFamily="34" charset="0"/>
              </a:rPr>
              <a:t>Statins potentiate the action of oral anticoagulant and anti-diabetic drugs (by displacement from plasma protein binding sites)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Drugs that increase the risk of statin-induced myopathy include: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800" b="1" dirty="0">
                <a:latin typeface="Arial Narrow" pitchFamily="34" charset="0"/>
              </a:rPr>
              <a:t> Other </a:t>
            </a:r>
            <a:r>
              <a:rPr lang="en-US" altLang="en-US" sz="2800" b="1" dirty="0" err="1">
                <a:latin typeface="Arial Narrow" pitchFamily="34" charset="0"/>
              </a:rPr>
              <a:t>antihyperlipidemics</a:t>
            </a:r>
            <a:r>
              <a:rPr lang="en-US" altLang="en-US" sz="2800" b="1" dirty="0">
                <a:latin typeface="Arial Narrow" pitchFamily="34" charset="0"/>
              </a:rPr>
              <a:t> ( fibrates 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altLang="en-US" sz="2400" b="1" dirty="0">
                <a:latin typeface="Arial Narrow" pitchFamily="34" charset="0"/>
              </a:rPr>
              <a:t> </a:t>
            </a:r>
            <a:r>
              <a:rPr lang="en-US" altLang="en-US" sz="2800" b="1" dirty="0">
                <a:latin typeface="Arial Narrow" pitchFamily="34" charset="0"/>
              </a:rPr>
              <a:t>Drugs metabolized by </a:t>
            </a: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3A4 isoform of cytochrome  P450</a:t>
            </a:r>
            <a:r>
              <a:rPr lang="en-US" altLang="en-US" sz="2800" b="1" dirty="0">
                <a:latin typeface="Arial Narrow" pitchFamily="34" charset="0"/>
              </a:rPr>
              <a:t>: erythromycin, verapamil, </a:t>
            </a:r>
            <a:r>
              <a:rPr lang="en-US" altLang="en-US" sz="2800" b="1" dirty="0" err="1">
                <a:latin typeface="Arial Narrow" pitchFamily="34" charset="0"/>
              </a:rPr>
              <a:t>cyclosporin</a:t>
            </a:r>
            <a:r>
              <a:rPr lang="en-US" sz="2000" b="1" dirty="0"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800" b="1" dirty="0">
                <a:latin typeface="Arial Narrow" pitchFamily="34" charset="0"/>
              </a:rPr>
              <a:t>ketoconazole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5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457200" lvl="1" indent="-457200" algn="just">
              <a:buFont typeface="Wingdings" pitchFamily="2" charset="2"/>
              <a:buChar char="§"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Pravastatin and </a:t>
            </a:r>
            <a:r>
              <a:rPr lang="en-US" altLang="en-US" b="1" dirty="0" err="1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fluvastatin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en-US" b="1" dirty="0">
                <a:latin typeface="Arial Narrow" pitchFamily="34" charset="0"/>
                <a:ea typeface="+mn-ea"/>
                <a:cs typeface="+mn-cs"/>
              </a:rPr>
              <a:t>are the statins of choice in patients taking other drugs metabolized by  cytochrome 3A4 system. </a:t>
            </a:r>
          </a:p>
          <a:p>
            <a:pPr algn="just">
              <a:buFont typeface="Wingdings" pitchFamily="2" charset="2"/>
              <a:buChar char="§"/>
              <a:defRPr/>
            </a:pPr>
            <a:endParaRPr lang="en-US" altLang="en-US" dirty="0">
              <a:latin typeface="Arial Narrow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altLang="en-US" dirty="0">
              <a:latin typeface="Arial Narrow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altLang="en-US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600" b="1">
                <a:solidFill>
                  <a:srgbClr val="66FF33"/>
                </a:solidFill>
                <a:latin typeface="Arial" charset="0"/>
                <a:cs typeface="Arial" charset="0"/>
              </a:rPr>
              <a:t>Statin-induced myopathy</a:t>
            </a:r>
            <a:endParaRPr lang="en-US" altLang="en-US" sz="3600" b="1" i="1">
              <a:solidFill>
                <a:srgbClr val="66FF3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5257800"/>
          </a:xfrm>
        </p:spPr>
        <p:txBody>
          <a:bodyPr rtlCol="0">
            <a:noAutofit/>
          </a:bodyPr>
          <a:lstStyle/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Muscle aches, soreness, or weakness associated with an elevation of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creatine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kinase (CK) , are the best indicator of statin-induced myopathy.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Failure to recognize myopathy and to discontinue drug therapy can lead to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rhabdomyolysis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myoglobinuria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, and acute renal necrosis.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serum transaminase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can progress to evident hepatotoxicity </a:t>
            </a:r>
            <a:r>
              <a:rPr lang="en-US" sz="2400" b="1" dirty="0">
                <a:latin typeface="Arial Narrow" pitchFamily="34" charset="0"/>
              </a:rPr>
              <a:t>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   So lab investigations recommended every 6 month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>
                <a:latin typeface="Arial Narrow" pitchFamily="34" charset="0"/>
              </a:rPr>
              <a:t>if levels </a:t>
            </a:r>
            <a:r>
              <a:rPr lang="en-US" sz="2400" b="1" dirty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>
                <a:latin typeface="Arial Narrow" pitchFamily="34" charset="0"/>
              </a:rPr>
              <a:t> up   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    to 3 folds at any time, statin must be stopped then dose adjusted.</a:t>
            </a:r>
          </a:p>
          <a:p>
            <a:pPr marL="114300" indent="-457200">
              <a:lnSpc>
                <a:spcPts val="2400"/>
              </a:lnSpc>
              <a:spcBef>
                <a:spcPts val="1200"/>
              </a:spcBef>
              <a:buFontTx/>
              <a:buBlip>
                <a:blip r:embed="rId2"/>
              </a:buBlip>
              <a:defRPr/>
            </a:pP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  <a:sym typeface="Wingdings 3"/>
              </a:rPr>
              <a:t> </a:t>
            </a:r>
            <a:r>
              <a:rPr lang="en-US" sz="2400" b="1" u="heavy" dirty="0" err="1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creatine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kinase</a:t>
            </a:r>
            <a:r>
              <a:rPr lang="en-US" sz="2400" b="1" u="heavy" dirty="0">
                <a:uFill>
                  <a:solidFill>
                    <a:srgbClr val="CC3399"/>
                  </a:solidFill>
                </a:uFill>
                <a:latin typeface="Arial Narrow" pitchFamily="34" charset="0"/>
              </a:rPr>
              <a:t> activity </a:t>
            </a:r>
            <a:r>
              <a:rPr lang="en-US" sz="2400" b="1" dirty="0">
                <a:latin typeface="Arial Narrow" pitchFamily="34" charset="0"/>
              </a:rPr>
              <a:t>(index of muscle injury) </a:t>
            </a:r>
            <a:r>
              <a:rPr lang="en-US" sz="2400" b="1" dirty="0">
                <a:latin typeface="Arial Narrow" pitchFamily="34" charset="0"/>
                <a:sym typeface="Wingdings 3"/>
              </a:rPr>
              <a:t>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  <a:sym typeface="Wingdings 3"/>
              </a:rPr>
              <a:t>       Measured only if 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myalgia</a:t>
            </a:r>
            <a:r>
              <a:rPr lang="en-US" sz="2400" b="1" dirty="0">
                <a:latin typeface="Arial Narrow" pitchFamily="34" charset="0"/>
                <a:sym typeface="Wingdings 3"/>
              </a:rPr>
              <a:t> or 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myositis</a:t>
            </a:r>
            <a:r>
              <a:rPr lang="en-US" sz="2400" b="1" dirty="0">
                <a:latin typeface="Arial Narrow" pitchFamily="34" charset="0"/>
                <a:sym typeface="Wingdings 3"/>
              </a:rPr>
              <a:t> develops  </a:t>
            </a:r>
            <a:r>
              <a:rPr lang="en-US" sz="2400" b="1" dirty="0">
                <a:latin typeface="Arial Narrow" pitchFamily="34" charset="0"/>
              </a:rPr>
              <a:t>if </a:t>
            </a:r>
            <a:r>
              <a:rPr lang="en-US" sz="2400" b="1" dirty="0">
                <a:latin typeface="Arial Narrow" pitchFamily="34" charset="0"/>
                <a:sym typeface="Wingdings 3"/>
              </a:rPr>
              <a:t> 3-5 folds  we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FontTx/>
              <a:buNone/>
              <a:defRPr/>
            </a:pPr>
            <a:r>
              <a:rPr lang="en-US" sz="2400" b="1" dirty="0">
                <a:latin typeface="Arial Narrow" pitchFamily="34" charset="0"/>
                <a:sym typeface="Wingdings 3"/>
              </a:rPr>
              <a:t>        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statin</a:t>
            </a:r>
            <a:r>
              <a:rPr lang="en-US" sz="2400" b="1" dirty="0">
                <a:latin typeface="Arial Narrow" pitchFamily="34" charset="0"/>
                <a:sym typeface="Wingdings 3"/>
              </a:rPr>
              <a:t> doses / omit combination with  </a:t>
            </a:r>
            <a:r>
              <a:rPr lang="en-US" sz="2400" b="1" dirty="0" err="1">
                <a:latin typeface="Arial Narrow" pitchFamily="34" charset="0"/>
                <a:sym typeface="Wingdings 3"/>
              </a:rPr>
              <a:t>fibrates</a:t>
            </a:r>
            <a:r>
              <a:rPr lang="en-US" sz="2400" b="1" dirty="0">
                <a:latin typeface="Arial Narrow" pitchFamily="34" charset="0"/>
                <a:sym typeface="Wingdings 3"/>
              </a:rPr>
              <a:t>…..</a:t>
            </a: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44488" indent="-344488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9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859536" lvl="2" eaLnBrk="1" fontAlgn="auto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04800" y="2057400"/>
            <a:ext cx="3733800" cy="1447800"/>
          </a:xfrm>
        </p:spPr>
        <p:txBody>
          <a:bodyPr/>
          <a:lstStyle/>
          <a:p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Niacin </a:t>
            </a:r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(Nicotinic </a:t>
            </a:r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  <a:t>Acid)</a:t>
            </a:r>
            <a:br>
              <a:rPr lang="en-US" altLang="en-US" dirty="0">
                <a:solidFill>
                  <a:srgbClr val="FFFF00"/>
                </a:solidFill>
                <a:latin typeface="Arial Black" pitchFamily="34" charset="0"/>
              </a:rPr>
            </a:br>
            <a:b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4100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FF0000"/>
                </a:solidFill>
                <a:latin typeface="Arial" charset="0"/>
                <a:cs typeface="Arial" charset="0"/>
              </a:rPr>
              <a:t>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114800"/>
          </a:xfrm>
        </p:spPr>
        <p:txBody>
          <a:bodyPr rtlCol="0">
            <a:noAutofit/>
          </a:bodyPr>
          <a:lstStyle/>
          <a:p>
            <a:pPr marL="68580" indent="0">
              <a:lnSpc>
                <a:spcPts val="3000"/>
              </a:lnSpc>
              <a:buFontTx/>
              <a:buNone/>
              <a:defRPr/>
            </a:pPr>
            <a:r>
              <a:rPr lang="en-US" sz="2800" b="1" dirty="0">
                <a:uFill>
                  <a:solidFill>
                    <a:srgbClr val="C00000"/>
                  </a:solidFill>
                </a:uFill>
                <a:latin typeface="Arial Narrow" pitchFamily="34" charset="0"/>
                <a:cs typeface="Arial" pitchFamily="34" charset="0"/>
              </a:rPr>
              <a:t>By the end of those 2 lectures the student will be able to: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endParaRPr lang="en-US" sz="2000" b="1" dirty="0">
              <a:latin typeface="Arial Narrow" pitchFamily="34" charset="0"/>
            </a:endParaRP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Define hyperlipidemia </a:t>
            </a:r>
            <a:r>
              <a:rPr lang="en-US" sz="2800" b="1" dirty="0" err="1">
                <a:latin typeface="Arial Narrow" pitchFamily="34" charset="0"/>
              </a:rPr>
              <a:t>vs</a:t>
            </a:r>
            <a:r>
              <a:rPr lang="en-US" sz="2800" b="1" dirty="0">
                <a:latin typeface="Arial Narrow" pitchFamily="34" charset="0"/>
              </a:rPr>
              <a:t> normal lipid levels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Discuss the non-pharmacological treatment of hyperlipidemia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Classify lipid lowering agents targeting exogenous &amp; endogenous pathways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 Expand on the pharmacology of drugs related to each group</a:t>
            </a:r>
          </a:p>
          <a:p>
            <a:pPr indent="-274320">
              <a:lnSpc>
                <a:spcPts val="3000"/>
              </a:lnSpc>
              <a:buFontTx/>
              <a:buBlip>
                <a:blip r:embed="rId2"/>
              </a:buBlip>
              <a:defRPr/>
            </a:pPr>
            <a:r>
              <a:rPr lang="en-US" sz="2800" b="1" dirty="0">
                <a:latin typeface="Arial Narrow" pitchFamily="34" charset="0"/>
              </a:rPr>
              <a:t>Hint on adjuvant drugs that can help in lipid lowering</a:t>
            </a:r>
          </a:p>
          <a:p>
            <a:pPr marL="68580" indent="0">
              <a:lnSpc>
                <a:spcPts val="3000"/>
              </a:lnSpc>
              <a:buFontTx/>
              <a:buNone/>
              <a:defRPr/>
            </a:pPr>
            <a:endParaRPr lang="en-US" sz="2800" b="1" dirty="0">
              <a:latin typeface="Arial Narrow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169863" indent="-169863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Arial Narrow" pitchFamily="34" charset="0"/>
              </a:rPr>
              <a:t>Niacin (Nicotinic Acid)</a:t>
            </a:r>
            <a:endParaRPr lang="en-US" altLang="en-US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458200" cy="4114800"/>
          </a:xfrm>
        </p:spPr>
        <p:txBody>
          <a:bodyPr/>
          <a:lstStyle/>
          <a:p>
            <a:pPr marL="0" indent="0" algn="just">
              <a:buClr>
                <a:srgbClr val="FFFFCC"/>
              </a:buClr>
              <a:buFontTx/>
              <a:buNone/>
              <a:defRPr/>
            </a:pP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Water soluble B-complex vitamin with multiple actions</a:t>
            </a:r>
          </a:p>
          <a:p>
            <a:pPr algn="just"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Niacin is the most effective medication for increasing HDL cholesterol levels and it has positive effects on the complete lipid profile</a:t>
            </a: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It is useful for patients with mixed dyslipidemias </a:t>
            </a:r>
          </a:p>
          <a:p>
            <a:pPr algn="just">
              <a:defRPr/>
            </a:pPr>
            <a:r>
              <a:rPr lang="en-US" b="1" dirty="0">
                <a:latin typeface="Arial Narrow" pitchFamily="34" charset="0"/>
              </a:rPr>
              <a:t>Niacin exerts greatest beneficial effects on wide range of lipoprotein abnormalities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81000"/>
            <a:ext cx="6400800" cy="5661025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     Mechanism of action: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400" b="1" u="sng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adipose tissue</a:t>
            </a:r>
            <a:r>
              <a:rPr lang="en-US" dirty="0">
                <a:solidFill>
                  <a:srgbClr val="66FF33"/>
                </a:solidFill>
                <a:latin typeface="Arial Narrow" pitchFamily="34" charset="0"/>
              </a:rPr>
              <a:t>: </a:t>
            </a:r>
            <a:r>
              <a:rPr lang="en-US" dirty="0">
                <a:latin typeface="Arial Narrow" pitchFamily="34" charset="0"/>
              </a:rPr>
              <a:t>it binds to </a:t>
            </a:r>
            <a:r>
              <a:rPr lang="en-US" dirty="0" err="1">
                <a:latin typeface="Arial Narrow" pitchFamily="34" charset="0"/>
              </a:rPr>
              <a:t>adipocytes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nicotinic acid receptors, this will lead to </a:t>
            </a:r>
            <a:r>
              <a:rPr lang="en-US" dirty="0">
                <a:latin typeface="Arial Narrow" pitchFamily="34" charset="0"/>
              </a:rPr>
              <a:t>decrease in free fatty acids mobilization from adipocytes to the liver resulting in </a:t>
            </a:r>
            <a:r>
              <a:rPr lang="en-US" dirty="0">
                <a:latin typeface="Arial Narrow" pitchFamily="34" charset="0"/>
                <a:sym typeface="Symbol" pitchFamily="18" charset="2"/>
              </a:rPr>
              <a:t> TG and thus VLDL synthesis</a:t>
            </a:r>
            <a:endParaRPr lang="en-US" b="1" dirty="0">
              <a:latin typeface="Arial Narrow" pitchFamily="34" charset="0"/>
            </a:endParaRP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In liver: </a:t>
            </a:r>
            <a:r>
              <a:rPr lang="en-US" dirty="0">
                <a:latin typeface="Arial Narrow" pitchFamily="34" charset="0"/>
              </a:rPr>
              <a:t>niacin inhibits </a:t>
            </a:r>
            <a:r>
              <a:rPr lang="en-US" dirty="0" err="1">
                <a:latin typeface="Arial Narrow" pitchFamily="34" charset="0"/>
              </a:rPr>
              <a:t>hepatocyte</a:t>
            </a:r>
            <a:r>
              <a:rPr lang="en-US" dirty="0">
                <a:latin typeface="Arial Narrow" pitchFamily="34" charset="0"/>
              </a:rPr>
              <a:t> </a:t>
            </a:r>
          </a:p>
          <a:p>
            <a:pPr marL="914400" lvl="1" indent="-457200" algn="just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Arial Narrow" pitchFamily="34" charset="0"/>
              </a:rPr>
              <a:t>      2-</a:t>
            </a:r>
            <a:r>
              <a:rPr lang="en-US" u="sng" dirty="0">
                <a:latin typeface="Arial Narrow" pitchFamily="34" charset="0"/>
              </a:rPr>
              <a:t>diacylglycerol </a:t>
            </a:r>
            <a:r>
              <a:rPr lang="en-US" u="sng" dirty="0" err="1">
                <a:latin typeface="Arial Narrow" pitchFamily="34" charset="0"/>
              </a:rPr>
              <a:t>acyltransferase</a:t>
            </a:r>
            <a:r>
              <a:rPr lang="en-US" dirty="0">
                <a:latin typeface="Arial Narrow" pitchFamily="34" charset="0"/>
              </a:rPr>
              <a:t>, a key enzyme for TG synthesis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>
                <a:latin typeface="Arial Narrow" pitchFamily="34" charset="0"/>
              </a:rPr>
              <a:t> Thus, it decreases VLDL production (decreased TG synthesis and </a:t>
            </a:r>
            <a:r>
              <a:rPr lang="en-US" dirty="0" err="1">
                <a:latin typeface="Arial Narrow" pitchFamily="34" charset="0"/>
              </a:rPr>
              <a:t>estrification</a:t>
            </a:r>
            <a:r>
              <a:rPr lang="en-US" dirty="0">
                <a:latin typeface="Arial Narrow" pitchFamily="34" charset="0"/>
              </a:rPr>
              <a:t>)</a:t>
            </a:r>
          </a:p>
          <a:p>
            <a:pPr marL="457200" lvl="1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66FF33"/>
                </a:solidFill>
                <a:latin typeface="Arial Narrow" pitchFamily="34" charset="0"/>
              </a:rPr>
              <a:t>3. In plasma: </a:t>
            </a:r>
            <a:r>
              <a:rPr lang="en-US" dirty="0">
                <a:latin typeface="Arial Narrow" pitchFamily="34" charset="0"/>
              </a:rPr>
              <a:t>it increases LPL activity that increases clearance of VLDL &amp;  chylomicron</a:t>
            </a:r>
          </a:p>
          <a:p>
            <a:pPr marL="914400" lvl="1" indent="-457200" algn="just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400" dirty="0">
              <a:latin typeface="Arial Narrow" pitchFamily="34" charset="0"/>
            </a:endParaRPr>
          </a:p>
          <a:p>
            <a:pPr marL="533400" indent="-533400" algn="just" eaLnBrk="1" hangingPunct="1">
              <a:lnSpc>
                <a:spcPct val="90000"/>
              </a:lnSpc>
              <a:defRPr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68605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66FF33"/>
                </a:solidFill>
                <a:latin typeface="Arial Narrow" pitchFamily="34" charset="0"/>
              </a:rPr>
              <a:t>Pharmacological 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sz="2800" b="1" u="sng" dirty="0">
                <a:solidFill>
                  <a:srgbClr val="FFFF00"/>
                </a:solidFill>
                <a:latin typeface="Arial Narrow" pitchFamily="34" charset="0"/>
              </a:rPr>
              <a:t>Effect on VLDL:</a:t>
            </a:r>
            <a:r>
              <a:rPr lang="en-US" altLang="en-US" sz="2800" u="sng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b="1" dirty="0">
                <a:latin typeface="Arial Narrow" pitchFamily="34" charset="0"/>
                <a:sym typeface="Wingdings 3" pitchFamily="18" charset="2"/>
              </a:rPr>
              <a:t> </a:t>
            </a:r>
            <a:r>
              <a:rPr lang="en-US" altLang="en-US" sz="2800" u="sng" dirty="0">
                <a:solidFill>
                  <a:srgbClr val="FFFF00"/>
                </a:solidFill>
                <a:latin typeface="Arial Narrow" pitchFamily="34" charset="0"/>
              </a:rPr>
              <a:t>VLDL by:</a:t>
            </a:r>
            <a:r>
              <a:rPr lang="en-US" altLang="en-US" sz="2800" u="sng" dirty="0">
                <a:latin typeface="Arial Narrow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latin typeface="Arial Narrow" pitchFamily="34" charset="0"/>
              </a:rPr>
              <a:t>1) </a:t>
            </a:r>
            <a:r>
              <a:rPr lang="en-US" altLang="en-US" sz="2800" b="1" dirty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>
                <a:latin typeface="Arial Narrow" pitchFamily="34" charset="0"/>
              </a:rPr>
              <a:t> synthesis in liver                                                                  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latin typeface="Arial Narrow" pitchFamily="34" charset="0"/>
              </a:rPr>
              <a:t> 2) increased clearance in plasma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dirty="0">
                <a:latin typeface="Arial Narrow" pitchFamily="34" charset="0"/>
              </a:rPr>
              <a:t>3) </a:t>
            </a:r>
            <a:r>
              <a:rPr lang="en-US" altLang="en-US" sz="2800" b="1" dirty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>
                <a:latin typeface="Arial Narrow" pitchFamily="34" charset="0"/>
              </a:rPr>
              <a:t> mobilization of free fatty acids from adipose tissue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Effect on LDL: </a:t>
            </a:r>
            <a:r>
              <a:rPr lang="en-US" altLang="en-US" sz="2800" b="1" dirty="0">
                <a:latin typeface="Arial Narrow" pitchFamily="34" charset="0"/>
                <a:sym typeface="Wingdings 3" pitchFamily="18" charset="2"/>
              </a:rPr>
              <a:t></a:t>
            </a:r>
            <a:r>
              <a:rPr lang="en-US" altLang="en-US" sz="2800" dirty="0">
                <a:latin typeface="Arial Narrow" pitchFamily="34" charset="0"/>
              </a:rPr>
              <a:t> LDL due to reduction in its precursor (VLDL)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Arial Narrow" pitchFamily="34" charset="0"/>
              </a:rPr>
              <a:t>Effect on HDL:</a:t>
            </a:r>
            <a:r>
              <a:rPr lang="en-US" altLang="en-US" sz="2800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altLang="en-US" sz="2800" dirty="0">
                <a:latin typeface="Arial Narrow" pitchFamily="34" charset="0"/>
              </a:rPr>
              <a:t>Induces remarkable increase in HDL-C (The catabolism of HDL can be inhibited by nicotinic acid through a mechanism that is largely unknown) 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sz="2800" dirty="0">
                <a:latin typeface="Arial Narrow" pitchFamily="34" charset="0"/>
              </a:rPr>
              <a:t>Niacin also promotes hepatic </a:t>
            </a:r>
            <a:r>
              <a:rPr lang="en-US" altLang="en-US" sz="2800" dirty="0" err="1">
                <a:latin typeface="Arial Narrow" pitchFamily="34" charset="0"/>
              </a:rPr>
              <a:t>apoA</a:t>
            </a:r>
            <a:r>
              <a:rPr lang="en-US" altLang="en-US" sz="2800" dirty="0">
                <a:latin typeface="Arial Narrow" pitchFamily="34" charset="0"/>
              </a:rPr>
              <a:t>-I production and slows hepatic clearance of </a:t>
            </a:r>
            <a:r>
              <a:rPr lang="en-US" altLang="en-US" sz="2800" dirty="0" err="1">
                <a:latin typeface="Arial Narrow" pitchFamily="34" charset="0"/>
              </a:rPr>
              <a:t>apoA</a:t>
            </a:r>
            <a:r>
              <a:rPr lang="en-US" altLang="en-US" sz="2800" dirty="0">
                <a:latin typeface="Arial Narrow" pitchFamily="34" charset="0"/>
              </a:rPr>
              <a:t>-I and HDL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  <a:latin typeface="Arial Narrow" pitchFamily="34" charset="0"/>
              </a:rPr>
              <a:t>Niacin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38" y="16002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The most common side effect is cutaneous flushing,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(which is prostaglandin -mediated , can be avoided by low dose aspirin ½ h before niacin)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GIT disturbances: </a:t>
            </a:r>
            <a:r>
              <a:rPr lang="en-US" sz="2800" b="1" spc="-40" dirty="0">
                <a:latin typeface="Arial Narrow" pitchFamily="34" charset="0"/>
              </a:rPr>
              <a:t>Dyspepsia , n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ausea , vomiting , </a:t>
            </a:r>
            <a:r>
              <a:rPr lang="en-US" sz="2800" b="1" spc="-40" dirty="0">
                <a:latin typeface="Arial Narrow" pitchFamily="34" charset="0"/>
              </a:rPr>
              <a:t>reactivation of peptic ulcer </a:t>
            </a: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( can be  decreased if taken after meal)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High doses:</a:t>
            </a:r>
            <a:endParaRPr lang="en-US" sz="2800" b="1" i="1" spc="-40" dirty="0"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>
                <a:latin typeface="Arial Narrow" pitchFamily="34" charset="0"/>
              </a:rPr>
              <a:t>Reversible </a:t>
            </a:r>
            <a:r>
              <a:rPr lang="en-US" sz="2800" b="1" spc="-30" dirty="0">
                <a:latin typeface="Arial Narrow" pitchFamily="34" charset="0"/>
                <a:sym typeface="Wingdings 3"/>
              </a:rPr>
              <a:t> liver enzymes</a:t>
            </a:r>
            <a:r>
              <a:rPr lang="en-US" sz="2800" b="1" dirty="0">
                <a:latin typeface="Arial Narrow" pitchFamily="34" charset="0"/>
                <a:sym typeface="Wingdings 3"/>
              </a:rPr>
              <a:t> h</a:t>
            </a:r>
            <a:r>
              <a:rPr lang="en-US" sz="2800" b="1" dirty="0">
                <a:latin typeface="Arial Narrow" pitchFamily="34" charset="0"/>
              </a:rPr>
              <a:t>epatotoxicity.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dirty="0">
                <a:latin typeface="Arial Narrow" pitchFamily="34" charset="0"/>
              </a:rPr>
              <a:t>Impairment of glucose tolerance </a:t>
            </a:r>
            <a:r>
              <a:rPr lang="en-US" sz="2800" b="1" dirty="0">
                <a:latin typeface="Arial Narrow" pitchFamily="34" charset="0"/>
                <a:sym typeface="Wingdings 3"/>
              </a:rPr>
              <a:t> overt diabetes</a:t>
            </a:r>
            <a:r>
              <a:rPr lang="en-US" sz="2800" b="1" dirty="0">
                <a:latin typeface="Arial Narrow" pitchFamily="34" charset="0"/>
              </a:rPr>
              <a:t> 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 2" pitchFamily="18" charset="2"/>
              <a:buChar char="·"/>
              <a:defRPr/>
            </a:pPr>
            <a:r>
              <a:rPr lang="en-US" sz="2800" b="1" spc="-30" dirty="0">
                <a:latin typeface="Arial Narrow" pitchFamily="34" charset="0"/>
                <a:sym typeface="Wingdings 3"/>
              </a:rPr>
              <a:t> </a:t>
            </a:r>
            <a:r>
              <a:rPr lang="en-US" sz="2800" b="1" dirty="0">
                <a:latin typeface="Arial Narrow" pitchFamily="34" charset="0"/>
              </a:rPr>
              <a:t>uric acid</a:t>
            </a:r>
          </a:p>
          <a:p>
            <a:pPr marL="812800" indent="-812800" eaLnBrk="1" hangingPunct="1">
              <a:buFont typeface="Wingdings" pitchFamily="2" charset="2"/>
              <a:buNone/>
              <a:defRPr/>
            </a:pP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956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648200"/>
            <a:ext cx="67056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Gout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Peptic ulcer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Hepatotoxicity</a:t>
            </a:r>
          </a:p>
          <a:p>
            <a:pPr>
              <a:lnSpc>
                <a:spcPts val="23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800" b="1" dirty="0">
                <a:solidFill>
                  <a:srgbClr val="FFFFCC"/>
                </a:solidFill>
                <a:latin typeface="Arial Narrow" pitchFamily="34" charset="0"/>
              </a:rPr>
              <a:t>Diabetes mellitus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810000"/>
            <a:ext cx="3400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Contraindications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304800"/>
            <a:ext cx="2181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Indications</a:t>
            </a:r>
          </a:p>
        </p:txBody>
      </p:sp>
      <p:sp>
        <p:nvSpPr>
          <p:cNvPr id="45061" name="TextBox 9"/>
          <p:cNvSpPr txBox="1">
            <a:spLocks noChangeArrowheads="1"/>
          </p:cNvSpPr>
          <p:nvPr/>
        </p:nvSpPr>
        <p:spPr bwMode="auto">
          <a:xfrm>
            <a:off x="228600" y="1901825"/>
            <a:ext cx="8915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 hypercholestrolemia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Type IIa, IIb hypercholesterolemia &amp; any combined hyperlipidemia</a:t>
            </a:r>
          </a:p>
          <a:p>
            <a:pPr marL="0" lvl="3">
              <a:lnSpc>
                <a:spcPts val="2200"/>
              </a:lnSpc>
              <a:spcBef>
                <a:spcPts val="200"/>
              </a:spcBef>
              <a:buClr>
                <a:srgbClr val="FF0000"/>
              </a:buClr>
              <a:buSzPct val="73000"/>
              <a:buFont typeface="Wingdings" pitchFamily="2" charset="2"/>
              <a:buChar char="Ø"/>
            </a:pPr>
            <a:r>
              <a:rPr lang="en-US" altLang="en-US" sz="2800" b="1">
                <a:solidFill>
                  <a:srgbClr val="FFFFCC"/>
                </a:solidFill>
                <a:latin typeface="Arial Narrow" pitchFamily="34" charset="0"/>
                <a:sym typeface="Wingdings 3" pitchFamily="18" charset="2"/>
              </a:rPr>
              <a:t> Patient with hypertriglyceridemia &amp; low HDL-C</a:t>
            </a:r>
          </a:p>
        </p:txBody>
      </p:sp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152400" y="1093788"/>
            <a:ext cx="8534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 b="1">
                <a:solidFill>
                  <a:srgbClr val="FFFFCC"/>
                </a:solidFill>
                <a:latin typeface="Arial Narrow" pitchFamily="34" charset="0"/>
              </a:rPr>
              <a:t>Monotherapy or in combination with fibrate, resin or statin</a:t>
            </a:r>
            <a:endParaRPr lang="en-US" altLang="en-US" sz="2800" b="1">
              <a:solidFill>
                <a:srgbClr val="FFFFCC"/>
              </a:solidFill>
              <a:latin typeface="Arial Narrow" pitchFamily="34" charset="0"/>
            </a:endParaRPr>
          </a:p>
        </p:txBody>
      </p:sp>
      <p:pic>
        <p:nvPicPr>
          <p:cNvPr id="15362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200400"/>
            <a:ext cx="3124200" cy="34766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 sz="quarter"/>
          </p:nvPr>
        </p:nvSpPr>
        <p:spPr>
          <a:xfrm>
            <a:off x="381000" y="1905000"/>
            <a:ext cx="7772400" cy="1447800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altLang="en-US">
                <a:solidFill>
                  <a:srgbClr val="FFFF00"/>
                </a:solidFill>
                <a:latin typeface="Arial Black" pitchFamily="34" charset="0"/>
              </a:rPr>
              <a:t>Fibric acid Derivatives (Fibrates)</a:t>
            </a:r>
            <a:br>
              <a:rPr lang="en-US" altLang="en-US">
                <a:solidFill>
                  <a:srgbClr val="FFFF00"/>
                </a:solidFill>
                <a:latin typeface="Arial Black" pitchFamily="34" charset="0"/>
              </a:rPr>
            </a:br>
            <a:endParaRPr lang="en-US" altLang="en-US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36538" y="277813"/>
            <a:ext cx="8534400" cy="1139825"/>
          </a:xfrm>
        </p:spPr>
        <p:txBody>
          <a:bodyPr/>
          <a:lstStyle/>
          <a:p>
            <a:br>
              <a:rPr lang="en-US" altLang="en-US">
                <a:solidFill>
                  <a:srgbClr val="FFFF00"/>
                </a:solidFill>
              </a:rPr>
            </a:br>
            <a:r>
              <a:rPr lang="en-US" altLang="en-US" b="1">
                <a:solidFill>
                  <a:srgbClr val="FFFF00"/>
                </a:solidFill>
                <a:latin typeface="Arial Narrow" pitchFamily="34" charset="0"/>
              </a:rPr>
              <a:t>Fibrates :Mechanism of Action</a:t>
            </a:r>
            <a:br>
              <a:rPr lang="en-US" altLang="en-US" b="1">
                <a:solidFill>
                  <a:srgbClr val="FFFF00"/>
                </a:solidFill>
                <a:latin typeface="Arial Narrow" pitchFamily="34" charset="0"/>
              </a:rPr>
            </a:br>
            <a:endParaRPr lang="en-US" altLang="en-US" b="1">
              <a:latin typeface="Arial Narrow" pitchFamily="34" charset="0"/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236538" y="1676400"/>
            <a:ext cx="8534400" cy="4724400"/>
          </a:xfrm>
        </p:spPr>
        <p:txBody>
          <a:bodyPr/>
          <a:lstStyle/>
          <a:p>
            <a:pPr algn="just" eaLnBrk="1" hangingPunct="1"/>
            <a:r>
              <a:rPr lang="en-US" altLang="en-US" b="1">
                <a:latin typeface="Arial Narrow" pitchFamily="34" charset="0"/>
              </a:rPr>
              <a:t>Fibrates are agonists of peroxisome proliferator activated receptors (PPAR</a:t>
            </a:r>
            <a:r>
              <a:rPr lang="el-GR" altLang="en-US" b="1">
                <a:latin typeface="Arial Narrow" pitchFamily="34" charset="0"/>
              </a:rPr>
              <a:t>α</a:t>
            </a:r>
            <a:r>
              <a:rPr lang="en-US" altLang="en-US" b="1">
                <a:latin typeface="Arial Narrow" pitchFamily="34" charset="0"/>
              </a:rPr>
              <a:t>) which </a:t>
            </a:r>
            <a:r>
              <a:rPr lang="en-US" altLang="en-US" b="1">
                <a:solidFill>
                  <a:srgbClr val="00FF00"/>
                </a:solidFill>
                <a:latin typeface="Arial Narrow" pitchFamily="34" charset="0"/>
                <a:cs typeface="Times New Roman" pitchFamily="1" charset="0"/>
              </a:rPr>
              <a:t>are a class of intracellular receptors that modulate fat metabolism </a:t>
            </a:r>
          </a:p>
          <a:p>
            <a:pPr algn="just" eaLnBrk="1" hangingPunct="1"/>
            <a:r>
              <a:rPr lang="en-US" altLang="en-US" b="1">
                <a:latin typeface="Arial Narrow" pitchFamily="34" charset="0"/>
              </a:rPr>
              <a:t>They increase genes transcription for </a:t>
            </a:r>
            <a:r>
              <a:rPr lang="en-US" altLang="en-US" b="1">
                <a:solidFill>
                  <a:srgbClr val="66FF33"/>
                </a:solidFill>
                <a:latin typeface="Arial Narrow" pitchFamily="34" charset="0"/>
              </a:rPr>
              <a:t>lipoprotein lipase (LPL)</a:t>
            </a:r>
            <a:r>
              <a:rPr lang="en-US" altLang="en-US" sz="2800" b="1">
                <a:solidFill>
                  <a:srgbClr val="66FF33"/>
                </a:solidFill>
                <a:latin typeface="Arial Narrow" pitchFamily="34" charset="0"/>
              </a:rPr>
              <a:t> </a:t>
            </a:r>
            <a:r>
              <a:rPr lang="en-US" altLang="en-US" b="1">
                <a:latin typeface="Arial Narrow" pitchFamily="34" charset="0"/>
              </a:rPr>
              <a:t>leading to increased catabolism of TG in  VLDL and chylomicrons</a:t>
            </a:r>
          </a:p>
          <a:p>
            <a:pPr marL="342900" lvl="1" indent="-342900" algn="just" eaLnBrk="1" hangingPunct="1">
              <a:buFontTx/>
              <a:buChar char="•"/>
            </a:pPr>
            <a:r>
              <a:rPr lang="en-US" altLang="en-US" b="1">
                <a:solidFill>
                  <a:schemeClr val="tx2"/>
                </a:solidFill>
                <a:latin typeface="Arial Narrow" pitchFamily="34" charset="0"/>
              </a:rPr>
              <a:t> Examples: </a:t>
            </a:r>
            <a:r>
              <a:rPr lang="en-US" altLang="en-US" sz="3200" b="1">
                <a:solidFill>
                  <a:schemeClr val="tx2"/>
                </a:solidFill>
                <a:latin typeface="Arial Narrow" pitchFamily="34" charset="0"/>
              </a:rPr>
              <a:t>Clofibrate &amp; Gemfibrozil &amp; Fenofibrate</a:t>
            </a:r>
          </a:p>
          <a:p>
            <a:pPr algn="just" eaLnBrk="1" hangingPunct="1"/>
            <a:endParaRPr lang="en-US" altLang="en-US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66FF33"/>
                </a:solidFill>
                <a:latin typeface="Arial Narrow" pitchFamily="34" charset="0"/>
              </a:rPr>
              <a:t>Fibrates: pharmacological effects</a:t>
            </a:r>
            <a:endParaRPr lang="en-US" altLang="en-US">
              <a:solidFill>
                <a:srgbClr val="66FF33"/>
              </a:solidFill>
            </a:endParaRPr>
          </a:p>
        </p:txBody>
      </p:sp>
      <p:sp>
        <p:nvSpPr>
          <p:cNvPr id="4403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15400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 LPL activity, which increases clearance of VLDL &amp; chylomicron in plasma</a:t>
            </a:r>
          </a:p>
          <a:p>
            <a:pPr lvl="1" eaLnBrk="1" hangingPunct="1">
              <a:defRPr/>
            </a:pPr>
            <a:r>
              <a:rPr lang="en-US" altLang="en-US" b="1" dirty="0">
                <a:latin typeface="Arial Narrow" pitchFamily="34" charset="0"/>
              </a:rPr>
              <a:t>A marked 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  <a:t>reduction in TG</a:t>
            </a:r>
            <a:r>
              <a:rPr lang="en-US" altLang="en-US" b="1" dirty="0">
                <a:latin typeface="Arial Narrow" pitchFamily="34" charset="0"/>
              </a:rPr>
              <a:t> (due to </a:t>
            </a:r>
          </a:p>
          <a:p>
            <a:pPr lvl="1" eaLnBrk="1" hangingPunct="1">
              <a:buNone/>
              <a:defRPr/>
            </a:pPr>
            <a:r>
              <a:rPr lang="en-US" altLang="en-US" b="1" dirty="0">
                <a:latin typeface="Arial Narrow" pitchFamily="34" charset="0"/>
              </a:rPr>
              <a:t>    stimulation of catabolism of VLDL)</a:t>
            </a:r>
          </a:p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 FFA uptake by the liver </a:t>
            </a:r>
          </a:p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 LDL-C uptake by the liver</a:t>
            </a:r>
          </a:p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in</a:t>
            </a:r>
            <a:r>
              <a:rPr lang="en-US" altLang="en-US" b="1" dirty="0">
                <a:solidFill>
                  <a:srgbClr val="FFFF00"/>
                </a:solidFill>
                <a:latin typeface="Arial Narrow" pitchFamily="34" charset="0"/>
              </a:rPr>
              <a:t> HDL-C</a:t>
            </a:r>
            <a:r>
              <a:rPr lang="en-US" alt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en-US" b="1" dirty="0">
                <a:latin typeface="Arial Narrow" pitchFamily="34" charset="0"/>
              </a:rPr>
              <a:t>(by increasing the </a:t>
            </a:r>
          </a:p>
          <a:p>
            <a:pPr lvl="1" eaLnBrk="1" hangingPunct="1">
              <a:defRPr/>
            </a:pPr>
            <a:r>
              <a:rPr lang="en-US" altLang="en-US" b="1" dirty="0">
                <a:latin typeface="Arial Narrow" pitchFamily="34" charset="0"/>
              </a:rPr>
              <a:t>production  of the </a:t>
            </a:r>
            <a:r>
              <a:rPr lang="en-US" altLang="en-US" b="1" dirty="0" err="1">
                <a:latin typeface="Arial Narrow" pitchFamily="34" charset="0"/>
              </a:rPr>
              <a:t>apoprotein</a:t>
            </a:r>
            <a:r>
              <a:rPr lang="en-US" altLang="en-US" b="1" dirty="0">
                <a:latin typeface="Arial Narrow" pitchFamily="34" charset="0"/>
              </a:rPr>
              <a:t> components of HDL)</a:t>
            </a:r>
          </a:p>
          <a:p>
            <a:pPr lvl="1" eaLnBrk="1" hangingPunct="1"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</a:t>
            </a:r>
            <a:r>
              <a:rPr lang="en-US" altLang="en-US" b="1" dirty="0">
                <a:latin typeface="Arial Narrow" pitchFamily="34" charset="0"/>
              </a:rPr>
              <a:t> excretion of hepatic C in bile , thus endogenous hepatic C synthesis may be decreased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3528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277813"/>
            <a:ext cx="8382000" cy="1139825"/>
          </a:xfrm>
        </p:spPr>
        <p:txBody>
          <a:bodyPr/>
          <a:lstStyle/>
          <a:p>
            <a:pPr algn="l"/>
            <a:r>
              <a:rPr lang="en-US" altLang="en-US" b="1">
                <a:solidFill>
                  <a:srgbClr val="66FF33"/>
                </a:solidFill>
                <a:latin typeface="Arial Narrow" pitchFamily="34" charset="0"/>
              </a:rPr>
              <a:t>Fibrates : Adverse Effects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dirty="0"/>
          </a:p>
          <a:p>
            <a:pPr marL="571500" lvl="2" indent="-571500">
              <a:lnSpc>
                <a:spcPct val="80000"/>
              </a:lnSpc>
              <a:buClr>
                <a:schemeClr val="hlink"/>
              </a:buClr>
            </a:pPr>
            <a:r>
              <a:rPr lang="en-US" altLang="en-US" sz="3600" b="1" dirty="0">
                <a:solidFill>
                  <a:schemeClr val="tx2"/>
                </a:solidFill>
                <a:latin typeface="Arial Narrow" pitchFamily="34" charset="0"/>
              </a:rPr>
              <a:t>GIT</a:t>
            </a:r>
            <a:r>
              <a:rPr lang="en-US" altLang="en-US" sz="3600" b="1" dirty="0">
                <a:latin typeface="Arial Narrow" pitchFamily="34" charset="0"/>
              </a:rPr>
              <a:t> (indigestion, abdominal pain, diarrhea)</a:t>
            </a:r>
            <a:endParaRPr lang="en-US" altLang="en-US" sz="20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b="1" dirty="0" err="1">
                <a:solidFill>
                  <a:srgbClr val="FFFF00"/>
                </a:solidFill>
                <a:latin typeface="Arial Narrow" pitchFamily="34" charset="0"/>
              </a:rPr>
              <a:t>Myositis</a:t>
            </a:r>
            <a:r>
              <a:rPr lang="en-US" altLang="en-US" b="1" dirty="0">
                <a:latin typeface="Arial Narrow" pitchFamily="34" charset="0"/>
              </a:rPr>
              <a:t> : can occur resulting in weakness and tenderness of muscles, 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use of </a:t>
            </a:r>
            <a:r>
              <a:rPr lang="en-US" altLang="en-US" b="1" dirty="0" err="1">
                <a:solidFill>
                  <a:srgbClr val="66FF33"/>
                </a:solidFill>
                <a:latin typeface="Arial Narrow" pitchFamily="34" charset="0"/>
              </a:rPr>
              <a:t>fibrates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 with </a:t>
            </a:r>
            <a:r>
              <a:rPr lang="en-US" altLang="en-US" b="1" dirty="0" err="1">
                <a:solidFill>
                  <a:srgbClr val="66FF33"/>
                </a:solidFill>
                <a:latin typeface="Arial Narrow" pitchFamily="34" charset="0"/>
              </a:rPr>
              <a:t>statins</a:t>
            </a:r>
            <a:r>
              <a:rPr lang="en-US" altLang="en-US" b="1" dirty="0">
                <a:solidFill>
                  <a:srgbClr val="66FF33"/>
                </a:solidFill>
                <a:latin typeface="Arial Narrow" pitchFamily="34" charset="0"/>
              </a:rPr>
              <a:t> is  generally inadvisable</a:t>
            </a:r>
          </a:p>
          <a:p>
            <a:pPr>
              <a:lnSpc>
                <a:spcPct val="80000"/>
              </a:lnSpc>
            </a:pPr>
            <a:r>
              <a:rPr lang="en-US" altLang="en-US" sz="3600" b="1" dirty="0">
                <a:solidFill>
                  <a:schemeClr val="tx2"/>
                </a:solidFill>
                <a:latin typeface="Arial Narrow" pitchFamily="34" charset="0"/>
              </a:rPr>
              <a:t>Gallstones: </a:t>
            </a:r>
            <a:r>
              <a:rPr lang="en-US" altLang="en-US" b="1" dirty="0" err="1">
                <a:latin typeface="Arial Narrow" pitchFamily="34" charset="0"/>
                <a:hlinkClick r:id="rId3" action="ppaction://hlinkfile" tooltip="View drug information"/>
              </a:rPr>
              <a:t>Clofibrate</a:t>
            </a:r>
            <a:r>
              <a:rPr lang="en-US" altLang="en-US" b="1" dirty="0">
                <a:latin typeface="Arial Narrow" pitchFamily="34" charset="0"/>
              </a:rPr>
              <a:t> increases C content of bile, predisposes to gallstones, and its use is therefore limited to patients who have  </a:t>
            </a:r>
            <a:r>
              <a:rPr lang="en-US" altLang="en-US" b="1" dirty="0" err="1">
                <a:latin typeface="Arial Narrow" pitchFamily="34" charset="0"/>
              </a:rPr>
              <a:t>cholecystectomy</a:t>
            </a:r>
            <a:endParaRPr lang="en-US" altLang="en-US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638175"/>
            <a:ext cx="8229600" cy="5510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b="1">
                <a:solidFill>
                  <a:srgbClr val="FFFF00"/>
                </a:solidFill>
                <a:latin typeface="Arial Narrow" pitchFamily="34" charset="0"/>
              </a:rPr>
              <a:t>Indication of </a:t>
            </a:r>
            <a:r>
              <a:rPr lang="cs-CZ" altLang="en-US" b="1">
                <a:solidFill>
                  <a:srgbClr val="FFFF00"/>
                </a:solidFill>
                <a:latin typeface="Arial Narrow" pitchFamily="34" charset="0"/>
              </a:rPr>
              <a:t>Fibrates</a:t>
            </a:r>
          </a:p>
          <a:p>
            <a:pPr>
              <a:buFont typeface="Wingdings" pitchFamily="2" charset="2"/>
              <a:buNone/>
            </a:pPr>
            <a:r>
              <a:rPr lang="cs-CZ" altLang="en-US">
                <a:solidFill>
                  <a:srgbClr val="66FF33"/>
                </a:solidFill>
                <a:latin typeface="Arial Narrow" pitchFamily="34" charset="0"/>
              </a:rPr>
              <a:t>1st-line defense for: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92138" y="2514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971550" y="5445125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en-US" b="1">
              <a:solidFill>
                <a:srgbClr val="FF00FF"/>
              </a:solidFill>
            </a:endParaRPr>
          </a:p>
          <a:p>
            <a:endParaRPr lang="cs-CZ" altLang="en-US" b="1">
              <a:solidFill>
                <a:srgbClr val="FF00FF"/>
              </a:solidFill>
            </a:endParaRPr>
          </a:p>
        </p:txBody>
      </p:sp>
      <p:sp>
        <p:nvSpPr>
          <p:cNvPr id="50181" name="Text Box 13"/>
          <p:cNvSpPr txBox="1">
            <a:spLocks noChangeArrowheads="1"/>
          </p:cNvSpPr>
          <p:nvPr/>
        </p:nvSpPr>
        <p:spPr bwMode="auto">
          <a:xfrm>
            <a:off x="0" y="1990725"/>
            <a:ext cx="820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  *</a:t>
            </a:r>
            <a:r>
              <a:rPr lang="cs-CZ" altLang="en-US" sz="2800" b="1">
                <a:latin typeface="Arial" charset="0"/>
                <a:cs typeface="Arial" charset="0"/>
              </a:rPr>
              <a:t>mixed dyslipidemia</a:t>
            </a:r>
            <a:r>
              <a:rPr lang="cs-CZ" altLang="en-US" b="1">
                <a:latin typeface="Arial Narrow" pitchFamily="34" charset="0"/>
                <a:cs typeface="Arial" charset="0"/>
              </a:rPr>
              <a:t> </a:t>
            </a:r>
            <a:r>
              <a:rPr lang="cs-CZ" altLang="en-US" sz="2800" b="1">
                <a:latin typeface="Arial Narrow" pitchFamily="34" charset="0"/>
                <a:cs typeface="Arial" charset="0"/>
              </a:rPr>
              <a:t>(i.e. raised serum TG and C)</a:t>
            </a:r>
          </a:p>
        </p:txBody>
      </p:sp>
      <p:sp>
        <p:nvSpPr>
          <p:cNvPr id="50182" name="Text Box 14"/>
          <p:cNvSpPr txBox="1">
            <a:spLocks noChangeArrowheads="1"/>
          </p:cNvSpPr>
          <p:nvPr/>
        </p:nvSpPr>
        <p:spPr bwMode="auto">
          <a:xfrm>
            <a:off x="303213" y="3594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50183" name="Text Box 16"/>
          <p:cNvSpPr txBox="1">
            <a:spLocks noChangeArrowheads="1"/>
          </p:cNvSpPr>
          <p:nvPr/>
        </p:nvSpPr>
        <p:spPr bwMode="auto">
          <a:xfrm>
            <a:off x="228600" y="2703513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/>
              <a:t>*</a:t>
            </a:r>
            <a:r>
              <a:rPr lang="cs-CZ" altLang="en-US" b="1"/>
              <a:t>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low HDL and high risk of atheromatous disease </a:t>
            </a:r>
            <a:r>
              <a:rPr lang="cs-CZ" altLang="en-US" b="1">
                <a:latin typeface="Arial" charset="0"/>
                <a:cs typeface="Arial" charset="0"/>
              </a:rPr>
              <a:t>(often type 2 diabetic patients</a:t>
            </a:r>
            <a:r>
              <a:rPr lang="cs-CZ" altLang="en-US" sz="2000" b="1">
                <a:latin typeface="Arial" charset="0"/>
                <a:cs typeface="Arial" charset="0"/>
              </a:rPr>
              <a:t>)</a:t>
            </a:r>
            <a:endParaRPr lang="cs-CZ" altLang="en-US" sz="2800" b="1">
              <a:latin typeface="Arial" charset="0"/>
              <a:cs typeface="Arial" charset="0"/>
            </a:endParaRPr>
          </a:p>
        </p:txBody>
      </p:sp>
      <p:sp>
        <p:nvSpPr>
          <p:cNvPr id="50184" name="Text Box 18"/>
          <p:cNvSpPr txBox="1">
            <a:spLocks noChangeArrowheads="1"/>
          </p:cNvSpPr>
          <p:nvPr/>
        </p:nvSpPr>
        <p:spPr bwMode="auto">
          <a:xfrm>
            <a:off x="152400" y="3884613"/>
            <a:ext cx="8839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en-US" sz="2800"/>
              <a:t>* </a:t>
            </a:r>
            <a:r>
              <a:rPr lang="en-US" altLang="en-US" sz="2800" b="1">
                <a:latin typeface="Arial" charset="0"/>
                <a:cs typeface="Arial" charset="0"/>
              </a:rPr>
              <a:t>P</a:t>
            </a:r>
            <a:r>
              <a:rPr lang="cs-CZ" altLang="en-US" sz="2800" b="1">
                <a:latin typeface="Arial" charset="0"/>
                <a:cs typeface="Arial" charset="0"/>
              </a:rPr>
              <a:t>atients with severe treatment- resistant dyslipidemia </a:t>
            </a:r>
            <a:r>
              <a:rPr lang="cs-CZ" altLang="en-US" sz="2800" b="1">
                <a:latin typeface="Arial Narrow" pitchFamily="34" charset="0"/>
              </a:rPr>
              <a:t>(combination with other lipid-lowering drugs).</a:t>
            </a:r>
            <a:endParaRPr lang="en-US" altLang="en-US" sz="2800" b="1">
              <a:latin typeface="Arial Narrow" pitchFamily="34" charset="0"/>
            </a:endParaRPr>
          </a:p>
          <a:p>
            <a:endParaRPr lang="en-US" altLang="en-US" b="1">
              <a:latin typeface="Arial Narrow" pitchFamily="34" charset="0"/>
            </a:endParaRPr>
          </a:p>
          <a:p>
            <a:endParaRPr lang="cs-CZ" altLang="en-US" b="1">
              <a:latin typeface="Arial Narrow" pitchFamily="34" charset="0"/>
            </a:endParaRPr>
          </a:p>
        </p:txBody>
      </p:sp>
      <p:sp>
        <p:nvSpPr>
          <p:cNvPr id="50185" name="Rectangle 1"/>
          <p:cNvSpPr>
            <a:spLocks noChangeArrowheads="1"/>
          </p:cNvSpPr>
          <p:nvPr/>
        </p:nvSpPr>
        <p:spPr bwMode="auto">
          <a:xfrm>
            <a:off x="1138238" y="2611438"/>
            <a:ext cx="28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3200">
                <a:solidFill>
                  <a:srgbClr val="FFFFFF"/>
                </a:solidFill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b="1">
                <a:solidFill>
                  <a:srgbClr val="FFFF00"/>
                </a:solidFill>
                <a:latin typeface="Arial Narrow" pitchFamily="34" charset="0"/>
              </a:rPr>
              <a:t>Hyperlipidemia</a:t>
            </a:r>
            <a:endParaRPr lang="en-US" altLang="en-US" b="1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1148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Hyperlipidemia is a major cause of atherosclerosis which may lead to CAD and ischemic cerebrovascular disease</a:t>
            </a:r>
          </a:p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Denotes  abnormally </a:t>
            </a:r>
            <a:r>
              <a:rPr lang="en-US" sz="2400" b="1" dirty="0">
                <a:latin typeface="Arial Narrow" pitchFamily="34" charset="0"/>
                <a:sym typeface="Wingdings 3"/>
              </a:rPr>
              <a:t> levels </a:t>
            </a:r>
            <a:r>
              <a:rPr lang="en-US" sz="2400" b="1" dirty="0">
                <a:latin typeface="Arial Narrow" pitchFamily="34" charset="0"/>
              </a:rPr>
              <a:t> of any or all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Lipids</a:t>
            </a:r>
            <a:r>
              <a:rPr lang="en-US" sz="2400" b="1" dirty="0">
                <a:latin typeface="Arial Narrow" pitchFamily="34" charset="0"/>
              </a:rPr>
              <a:t>  and/or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Lipoproteins </a:t>
            </a:r>
            <a:r>
              <a:rPr lang="en-US" sz="2400" b="1" dirty="0">
                <a:latin typeface="Arial Narrow" pitchFamily="34" charset="0"/>
              </a:rPr>
              <a:t> [LP] in blood</a:t>
            </a:r>
          </a:p>
          <a:p>
            <a:pPr marL="169863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Arial Narrow" pitchFamily="34" charset="0"/>
              </a:rPr>
              <a:t>Lipids</a:t>
            </a:r>
            <a:r>
              <a:rPr lang="en-US" sz="2400" b="1" dirty="0">
                <a:latin typeface="Arial Narrow" pitchFamily="34" charset="0"/>
              </a:rPr>
              <a:t> originate from two sources: 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endogenous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synthesized in the liver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  <a:ea typeface="+mn-ea"/>
                <a:cs typeface="+mn-cs"/>
              </a:rPr>
              <a:t>exogenous </a:t>
            </a: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lipids, ingested and processed </a:t>
            </a:r>
          </a:p>
          <a:p>
            <a:pPr marL="425451" lvl="1" indent="-169863" algn="just" eaLnBrk="1" fontAlgn="auto" hangingPunct="1">
              <a:spcAft>
                <a:spcPts val="0"/>
              </a:spcAft>
              <a:buNone/>
              <a:defRPr/>
            </a:pPr>
            <a:r>
              <a:rPr lang="en-US" sz="2400" b="1" dirty="0">
                <a:latin typeface="Arial Narrow" pitchFamily="34" charset="0"/>
                <a:ea typeface="+mn-ea"/>
                <a:cs typeface="+mn-cs"/>
              </a:rPr>
              <a:t>  in the intestine</a:t>
            </a:r>
          </a:p>
          <a:p>
            <a:pPr>
              <a:defRPr/>
            </a:pPr>
            <a:r>
              <a:rPr lang="en-US" sz="2400" b="1" dirty="0">
                <a:latin typeface="Arial Narrow" pitchFamily="34" charset="0"/>
              </a:rPr>
              <a:t>The principle lipids in the blood are: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- Cholesterol (C)                  - Triglycerides (TG)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- Phospholipids (PL)           - Cholesterol esters (CE)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>
                <a:latin typeface="Arial Narrow" pitchFamily="34" charset="0"/>
              </a:rPr>
              <a:t>    - Non-</a:t>
            </a:r>
            <a:r>
              <a:rPr lang="en-US" sz="2400" b="1" dirty="0" err="1">
                <a:latin typeface="Arial Narrow" pitchFamily="34" charset="0"/>
              </a:rPr>
              <a:t>estrified</a:t>
            </a:r>
            <a:r>
              <a:rPr lang="en-US" sz="2400" b="1" dirty="0">
                <a:latin typeface="Arial Narrow" pitchFamily="34" charset="0"/>
              </a:rPr>
              <a:t> fatty acids (NEFA)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2" descr="Impact of lipoproteins on the biological activity and disposition of hydrophobic drugs: implications for drug discover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7949" r="20513" b="13573"/>
          <a:stretch>
            <a:fillRect/>
          </a:stretch>
        </p:blipFill>
        <p:spPr bwMode="auto">
          <a:xfrm>
            <a:off x="6623645" y="3124200"/>
            <a:ext cx="2520355" cy="245734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8"/>
          <p:cNvSpPr txBox="1">
            <a:spLocks noChangeArrowheads="1"/>
          </p:cNvSpPr>
          <p:nvPr/>
        </p:nvSpPr>
        <p:spPr bwMode="auto">
          <a:xfrm>
            <a:off x="228600" y="955675"/>
            <a:ext cx="8915400" cy="618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ts val="2500"/>
              </a:lnSpc>
              <a:buAutoNum type="arabicPeriod"/>
            </a:pPr>
            <a:r>
              <a:rPr lang="en-US" altLang="en-US" sz="3200" b="1" dirty="0">
                <a:latin typeface="Arial Narrow" pitchFamily="34" charset="0"/>
              </a:rPr>
              <a:t>G.I.T upset, headache, fatigue, weight gain</a:t>
            </a:r>
          </a:p>
          <a:p>
            <a:pPr marL="514350" indent="-514350"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2. Rash, </a:t>
            </a:r>
            <a:r>
              <a:rPr lang="en-US" altLang="en-US" sz="3200" b="1" dirty="0" err="1">
                <a:latin typeface="Arial Narrow" pitchFamily="34" charset="0"/>
              </a:rPr>
              <a:t>urticaria</a:t>
            </a:r>
            <a:r>
              <a:rPr lang="en-US" altLang="en-US" sz="3200" b="1" dirty="0">
                <a:latin typeface="Arial Narrow" pitchFamily="34" charset="0"/>
              </a:rPr>
              <a:t>, hair loss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3. </a:t>
            </a:r>
            <a:r>
              <a:rPr lang="en-US" altLang="en-US" sz="3200" b="1" dirty="0" err="1">
                <a:latin typeface="Arial Narrow" pitchFamily="34" charset="0"/>
              </a:rPr>
              <a:t>Myalagia</a:t>
            </a:r>
            <a:r>
              <a:rPr lang="en-US" altLang="en-US" sz="3200" b="1" dirty="0">
                <a:latin typeface="Arial Narrow" pitchFamily="34" charset="0"/>
              </a:rPr>
              <a:t>, </a:t>
            </a:r>
            <a:r>
              <a:rPr lang="en-US" altLang="en-US" sz="3200" b="1" dirty="0" err="1">
                <a:latin typeface="Arial Narrow" pitchFamily="34" charset="0"/>
              </a:rPr>
              <a:t>Myositis</a:t>
            </a:r>
            <a:r>
              <a:rPr lang="en-US" altLang="en-US" sz="3200" b="1" dirty="0">
                <a:latin typeface="Arial Narrow" pitchFamily="34" charset="0"/>
              </a:rPr>
              <a:t>, </a:t>
            </a:r>
            <a:r>
              <a:rPr lang="en-US" altLang="en-US" sz="3200" b="1" dirty="0" err="1">
                <a:latin typeface="Arial Narrow" pitchFamily="34" charset="0"/>
              </a:rPr>
              <a:t>Rhabdomyolysis</a:t>
            </a:r>
            <a:r>
              <a:rPr lang="en-US" altLang="en-US" sz="3200" b="1" dirty="0">
                <a:latin typeface="Arial Narrow" pitchFamily="34" charset="0"/>
                <a:sym typeface="Wingdings 3" pitchFamily="18" charset="2"/>
              </a:rPr>
              <a:t> Acute renal failure  </a:t>
            </a:r>
            <a:r>
              <a:rPr lang="en-US" altLang="en-US" sz="3200" dirty="0">
                <a:latin typeface="Bernard MT Condensed" pitchFamily="18" charset="0"/>
                <a:sym typeface="Wingdings 3" pitchFamily="18" charset="2"/>
              </a:rPr>
              <a:t>Occurs &gt;</a:t>
            </a:r>
          </a:p>
          <a:p>
            <a:pPr>
              <a:lnSpc>
                <a:spcPts val="2500"/>
              </a:lnSpc>
            </a:pPr>
            <a:r>
              <a:rPr lang="en-US" altLang="en-US" sz="3200" dirty="0">
                <a:latin typeface="Bernard MT Condensed" pitchFamily="18" charset="0"/>
              </a:rPr>
              <a:t> </a:t>
            </a:r>
            <a:endParaRPr lang="en-US" altLang="en-US" sz="3200" dirty="0">
              <a:solidFill>
                <a:srgbClr val="FFFF00"/>
              </a:solidFill>
              <a:latin typeface="Bernard MT Condensed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-In alcoholics,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-If combined with 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statins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(each –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ve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metabolism of other )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  <a:sym typeface="Wingdings 3" pitchFamily="18" charset="2"/>
              </a:rPr>
              <a:t>    -Or In 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impaired renal function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n-US" sz="3200" b="1" dirty="0">
                <a:latin typeface="Arial Narrow" pitchFamily="34" charset="0"/>
              </a:rPr>
              <a:t>4. </a:t>
            </a:r>
            <a:r>
              <a:rPr lang="sr-Cyrl-CS" altLang="en-US" sz="3200" b="1" dirty="0">
                <a:latin typeface="Arial Narrow" pitchFamily="34" charset="0"/>
              </a:rPr>
              <a:t>fibrates should be used with caution in patients with biliary tract disease</a:t>
            </a:r>
            <a:r>
              <a:rPr lang="en-US" altLang="en-US" sz="3200" b="1" dirty="0">
                <a:latin typeface="Arial Narrow" pitchFamily="34" charset="0"/>
              </a:rPr>
              <a:t>, as they </a:t>
            </a:r>
            <a:r>
              <a:rPr lang="en-US" altLang="en-US" sz="3200" b="1" dirty="0" err="1">
                <a:latin typeface="Arial Narrow" pitchFamily="34" charset="0"/>
              </a:rPr>
              <a:t>i</a:t>
            </a:r>
            <a:r>
              <a:rPr lang="sr-Cyrl-CS" altLang="en-US" sz="3200" b="1" dirty="0">
                <a:latin typeface="Arial Narrow" pitchFamily="34" charset="0"/>
              </a:rPr>
              <a:t>ncrease the risk of cholesterol gallstones</a:t>
            </a:r>
            <a:r>
              <a:rPr lang="en-US" altLang="en-US" sz="3200" b="1" dirty="0">
                <a:latin typeface="Arial Narrow" pitchFamily="34" charset="0"/>
              </a:rPr>
              <a:t> as a result of </a:t>
            </a:r>
            <a:r>
              <a:rPr lang="sr-Cyrl-CS" altLang="en-US" sz="3200" b="1" dirty="0">
                <a:latin typeface="Arial Narrow" pitchFamily="34" charset="0"/>
              </a:rPr>
              <a:t>an increase in the cholesterol content of bile.</a:t>
            </a:r>
          </a:p>
          <a:p>
            <a:pPr>
              <a:lnSpc>
                <a:spcPts val="2500"/>
              </a:lnSpc>
            </a:pPr>
            <a:endParaRPr lang="en-US" altLang="en-US" sz="3200" b="1" dirty="0">
              <a:latin typeface="Arial Narrow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2286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66FF33"/>
                </a:solidFill>
                <a:latin typeface="Arial Narrow" pitchFamily="34" charset="0"/>
                <a:ea typeface="+mj-ea"/>
                <a:cs typeface="+mj-cs"/>
              </a:rPr>
              <a:t>ADRs</a:t>
            </a:r>
            <a:r>
              <a:rPr lang="en-US" sz="2200" dirty="0">
                <a:solidFill>
                  <a:srgbClr val="FF6600"/>
                </a:solidFill>
                <a:latin typeface="Bernard MT Condensed" pitchFamily="18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139825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66FF33"/>
                </a:solidFill>
                <a:latin typeface="Arial Narrow" pitchFamily="34" charset="0"/>
              </a:rPr>
              <a:t>Drug interactions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Increased risk of myopathy when combined with statins.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Displace drugs from plasma proteins (</a:t>
            </a:r>
            <a:r>
              <a:rPr lang="en-US" sz="2800" b="1" dirty="0" err="1">
                <a:latin typeface="Arial Narrow" panose="020B0606020202030204" pitchFamily="34" charset="0"/>
              </a:rPr>
              <a:t>e.g.oral</a:t>
            </a:r>
            <a:r>
              <a:rPr lang="en-US" sz="2800" b="1" dirty="0">
                <a:latin typeface="Arial Narrow" panose="020B0606020202030204" pitchFamily="34" charset="0"/>
              </a:rPr>
              <a:t> anticoagulants and oral hypoglycemic drugs)</a:t>
            </a: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Contraindications</a:t>
            </a:r>
            <a:endParaRPr lang="en-US" sz="2800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 Patients with impaired renal functions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 Pregnant or nursing women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Arial Narrow" panose="020B0606020202030204" pitchFamily="34" charset="0"/>
              </a:rPr>
              <a:t>  Preexisting gall bladder diseas</a:t>
            </a:r>
            <a:r>
              <a:rPr lang="en-US" sz="2800" dirty="0">
                <a:latin typeface="Arial Narrow" panose="020B0606020202030204" pitchFamily="34" charset="0"/>
              </a:rPr>
              <a:t>e                                                                                                    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8677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3"/>
          <p:cNvSpPr txBox="1">
            <a:spLocks noChangeArrowheads="1"/>
          </p:cNvSpPr>
          <p:nvPr/>
        </p:nvSpPr>
        <p:spPr bwMode="auto">
          <a:xfrm>
            <a:off x="381000" y="10668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Adjuvants</a:t>
            </a:r>
            <a:r>
              <a:rPr lang="en-US" altLang="en-US" sz="3600" b="1" dirty="0">
                <a:solidFill>
                  <a:srgbClr val="00FF00"/>
                </a:solidFill>
                <a:latin typeface="Arial Narrow" pitchFamily="34" charset="0"/>
              </a:rPr>
              <a:t> in </a:t>
            </a:r>
            <a:r>
              <a:rPr lang="en-US" altLang="en-US" sz="3600" b="1" dirty="0" err="1">
                <a:solidFill>
                  <a:srgbClr val="00FF00"/>
                </a:solidFill>
                <a:latin typeface="Arial Narrow" pitchFamily="34" charset="0"/>
              </a:rPr>
              <a:t>hyperlipidemia</a:t>
            </a:r>
            <a:endParaRPr lang="en-US" altLang="en-US" sz="3600" b="1" dirty="0">
              <a:solidFill>
                <a:srgbClr val="00FF00"/>
              </a:solidFill>
              <a:latin typeface="Arial Narrow" pitchFamily="34" charset="0"/>
            </a:endParaRPr>
          </a:p>
        </p:txBody>
      </p:sp>
      <p:pic>
        <p:nvPicPr>
          <p:cNvPr id="3" name="Picture 7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152900" cy="4419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2667000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114800"/>
            <a:ext cx="21467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3200" b="1" dirty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158" y="252041"/>
            <a:ext cx="226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rgbClr val="FFFF00"/>
                </a:solidFill>
                <a:latin typeface="Arial Narrow" panose="020B0606020202030204" pitchFamily="34" charset="0"/>
              </a:rPr>
              <a:t>Omega -3-FA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2682875" y="303213"/>
            <a:ext cx="6273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fish oils containing highly unsaturated FA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288" y="1927225"/>
            <a:ext cx="457200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platelet function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Prolongation of bleeding time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  Anti-inflammatory effects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288" y="1146175"/>
            <a:ext cx="49149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 enzymes involved in TG synthesis</a:t>
            </a:r>
          </a:p>
          <a:p>
            <a:pPr>
              <a:lnSpc>
                <a:spcPts val="2600"/>
              </a:lnSpc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b="1" spc="-30" dirty="0">
                <a:latin typeface="Arial Narrow" pitchFamily="34" charset="0"/>
                <a:sym typeface="Wingdings 3"/>
              </a:rPr>
              <a:t> beta-oxidation of FFA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1288" y="711200"/>
            <a:ext cx="205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Mechanism </a:t>
            </a: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93688" y="3505200"/>
            <a:ext cx="8850312" cy="430213"/>
            <a:chOff x="141669" y="2932089"/>
            <a:chExt cx="8849937" cy="430887"/>
          </a:xfrm>
        </p:grpSpPr>
        <p:sp>
          <p:nvSpPr>
            <p:cNvPr id="57368" name="Rectangle 12"/>
            <p:cNvSpPr>
              <a:spLocks noChangeArrowheads="1"/>
            </p:cNvSpPr>
            <p:nvPr/>
          </p:nvSpPr>
          <p:spPr bwMode="auto">
            <a:xfrm>
              <a:off x="141669" y="2932089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r>
                <a:rPr lang="en-US" altLang="en-US" sz="2200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00519" y="2943219"/>
              <a:ext cx="7391087" cy="4006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Approved as adjunctive for treatment of very high  TGs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4953000" y="1246188"/>
            <a:ext cx="1371600" cy="609600"/>
            <a:chOff x="4953000" y="1141926"/>
            <a:chExt cx="1371600" cy="609600"/>
          </a:xfrm>
        </p:grpSpPr>
        <p:sp>
          <p:nvSpPr>
            <p:cNvPr id="18" name="Right Brace 17"/>
            <p:cNvSpPr/>
            <p:nvPr/>
          </p:nvSpPr>
          <p:spPr>
            <a:xfrm>
              <a:off x="4953000" y="1141926"/>
              <a:ext cx="152400" cy="6096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81600" y="1218126"/>
              <a:ext cx="1143000" cy="40005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  TGs</a:t>
              </a:r>
            </a:p>
          </p:txBody>
        </p: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181600" y="7620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200" b="1">
                <a:solidFill>
                  <a:srgbClr val="00FF00"/>
                </a:solidFill>
                <a:latin typeface="Arial Narrow" pitchFamily="34" charset="0"/>
              </a:rPr>
              <a:t>Pharmacological Effects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4951413" y="2057400"/>
            <a:ext cx="3735387" cy="1079500"/>
            <a:chOff x="4950851" y="1814846"/>
            <a:chExt cx="3735949" cy="1079679"/>
          </a:xfrm>
        </p:grpSpPr>
        <p:sp>
          <p:nvSpPr>
            <p:cNvPr id="21" name="Right Brace 20"/>
            <p:cNvSpPr/>
            <p:nvPr/>
          </p:nvSpPr>
          <p:spPr>
            <a:xfrm>
              <a:off x="4950851" y="1814846"/>
              <a:ext cx="166712" cy="1079679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073" y="2184795"/>
              <a:ext cx="3505727" cy="40011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b="1" spc="-30" dirty="0">
                  <a:latin typeface="Arial Narrow" pitchFamily="34" charset="0"/>
                  <a:sym typeface="Wingdings 3"/>
                </a:rPr>
                <a:t>Some vascular protection</a:t>
              </a: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79413" y="4029075"/>
            <a:ext cx="2146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altLang="en-US" sz="3200" b="1" dirty="0">
                <a:solidFill>
                  <a:srgbClr val="FFFF00"/>
                </a:solidFill>
                <a:latin typeface="Arial Narrow" pitchFamily="34" charset="0"/>
              </a:rPr>
              <a:t>β-</a:t>
            </a:r>
            <a:r>
              <a:rPr lang="en-US" altLang="en-US" sz="3200" b="1" dirty="0" err="1">
                <a:solidFill>
                  <a:srgbClr val="FFFF00"/>
                </a:solidFill>
                <a:latin typeface="Arial Narrow" pitchFamily="34" charset="0"/>
              </a:rPr>
              <a:t>Sitosterol</a:t>
            </a:r>
            <a:r>
              <a:rPr lang="en-US" altLang="en-US" sz="32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51100" y="4418013"/>
            <a:ext cx="5180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latin typeface="Arial Narrow" pitchFamily="34" charset="0"/>
              </a:rPr>
              <a:t>found in plants with structure similar to C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52400" y="4972050"/>
            <a:ext cx="8763000" cy="773113"/>
            <a:chOff x="141669" y="4708214"/>
            <a:chExt cx="8763000" cy="772594"/>
          </a:xfrm>
        </p:grpSpPr>
        <p:sp>
          <p:nvSpPr>
            <p:cNvPr id="57362" name="Rectangle 25"/>
            <p:cNvSpPr>
              <a:spLocks noChangeArrowheads="1"/>
            </p:cNvSpPr>
            <p:nvPr/>
          </p:nvSpPr>
          <p:spPr bwMode="auto">
            <a:xfrm>
              <a:off x="141669" y="4708214"/>
              <a:ext cx="5257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Mechanism &amp;Pharmacological Effects</a:t>
              </a:r>
            </a:p>
            <a:p>
              <a:r>
                <a:rPr lang="en-US" altLang="en-US" sz="2200" b="1">
                  <a:solidFill>
                    <a:srgbClr val="FF6600"/>
                  </a:solidFill>
                  <a:latin typeface="Bernard MT Condensed" pitchFamily="18" charset="0"/>
                </a:rPr>
                <a:t> </a:t>
              </a:r>
              <a:endParaRPr lang="en-US" altLang="en-US" sz="2200" b="1">
                <a:latin typeface="Calibri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1669" y="5019155"/>
              <a:ext cx="8763000" cy="4616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spc="-40" dirty="0">
                  <a:latin typeface="Arial Narrow" pitchFamily="34" charset="0"/>
                </a:rPr>
                <a:t>Compete with dietary &amp; </a:t>
              </a:r>
              <a:r>
                <a:rPr lang="en-US" b="1" spc="-40" dirty="0" err="1">
                  <a:latin typeface="Arial Narrow" pitchFamily="34" charset="0"/>
                </a:rPr>
                <a:t>biliary</a:t>
              </a:r>
              <a:r>
                <a:rPr lang="en-US" b="1" spc="-40" dirty="0">
                  <a:latin typeface="Arial Narrow" pitchFamily="34" charset="0"/>
                </a:rPr>
                <a:t> C absorption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   levels LDL levels  </a:t>
              </a:r>
              <a:r>
                <a:rPr lang="en-US" b="1" u="sng" spc="-40" dirty="0">
                  <a:latin typeface="Arial Narrow" pitchFamily="34" charset="0"/>
                  <a:sym typeface="Wingdings 3"/>
                </a:rPr>
                <a:t>+</a:t>
              </a:r>
              <a:r>
                <a:rPr lang="en-US" b="1" spc="-40" dirty="0">
                  <a:latin typeface="Arial Narrow" pitchFamily="34" charset="0"/>
                  <a:sym typeface="Wingdings 3"/>
                </a:rPr>
                <a:t>10%</a:t>
              </a:r>
              <a:endParaRPr lang="en-US" b="1" spc="-40" dirty="0">
                <a:latin typeface="Arial Narrow" pitchFamily="34" charset="0"/>
              </a:endParaRP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9700" y="5962650"/>
            <a:ext cx="8699500" cy="438150"/>
            <a:chOff x="139521" y="5407967"/>
            <a:chExt cx="8699679" cy="437673"/>
          </a:xfrm>
        </p:grpSpPr>
        <p:sp>
          <p:nvSpPr>
            <p:cNvPr id="57360" name="Rectangle 28"/>
            <p:cNvSpPr>
              <a:spLocks noChangeArrowheads="1"/>
            </p:cNvSpPr>
            <p:nvPr/>
          </p:nvSpPr>
          <p:spPr bwMode="auto">
            <a:xfrm>
              <a:off x="139521" y="5407967"/>
              <a:ext cx="20573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200" b="1">
                  <a:solidFill>
                    <a:srgbClr val="00FF00"/>
                  </a:solidFill>
                  <a:latin typeface="Arial Narrow" pitchFamily="34" charset="0"/>
                </a:rPr>
                <a:t>Indications</a:t>
              </a:r>
              <a:endParaRPr lang="en-US" altLang="en-US" sz="2200">
                <a:latin typeface="Calibri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47648" y="5446026"/>
              <a:ext cx="7391552" cy="3996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400"/>
                </a:lnSpc>
                <a:buClr>
                  <a:srgbClr val="C00000"/>
                </a:buClr>
                <a:buSzPct val="73000"/>
                <a:defRPr/>
              </a:pPr>
              <a:r>
                <a:rPr lang="en-US" sz="2200" b="1" spc="-30" dirty="0">
                  <a:latin typeface="Arial Narrow" pitchFamily="34" charset="0"/>
                  <a:sym typeface="Wingdings 3"/>
                </a:rPr>
                <a:t>Given as food supplement before meal  in </a:t>
              </a:r>
              <a:r>
                <a:rPr lang="en-US" sz="2200" b="1" spc="-30" dirty="0" err="1">
                  <a:latin typeface="Arial Narrow" pitchFamily="34" charset="0"/>
                  <a:sym typeface="Wingdings 3"/>
                </a:rPr>
                <a:t>hypercholestrolemia</a:t>
              </a:r>
              <a:endParaRPr lang="en-US" sz="2200" b="1" spc="-30" dirty="0">
                <a:latin typeface="Arial Narrow" pitchFamily="34" charset="0"/>
                <a:sym typeface="Wingdings 3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41148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20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times magazine eat butter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8600"/>
            <a:ext cx="5105400" cy="6467476"/>
          </a:xfrm>
          <a:prstGeom prst="rect">
            <a:avLst/>
          </a:prstGeom>
          <a:noFill/>
        </p:spPr>
      </p:pic>
      <p:sp>
        <p:nvSpPr>
          <p:cNvPr id="1030" name="AutoShape 6" descr="نتيجة بحث الصور عن ‪times magazine eat butter‬‏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2651125"/>
            <a:ext cx="4152900" cy="553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نتيجة بحث الصور عن ‪times magazine eat butter‬‏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2651125"/>
            <a:ext cx="4152900" cy="553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نتيجة بحث الصور عن ‪times magazine eat butter‬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0"/>
            <a:ext cx="6172200" cy="6858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>
          <a:xfrm>
            <a:off x="1905000" y="2286000"/>
            <a:ext cx="6364224" cy="4358640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33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Albertus" pitchFamily="34" charset="0"/>
              </a:rPr>
              <a:t>A meta-analysis of prospective epidemiologic studies showed that there is no significant evidence for concluding that dietary saturated fat is associated with an increased risk of CHD or CVD.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1544638"/>
          <a:ext cx="6019800" cy="447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013"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Arial Narrow" panose="020B0606020202030204" pitchFamily="34" charset="0"/>
                        </a:rPr>
                        <a:t>LProteinemia</a:t>
                      </a:r>
                      <a:endParaRPr lang="en-US" sz="1800" b="1" dirty="0">
                        <a:latin typeface="Arial Narrow" panose="020B0606020202030204" pitchFamily="34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0" baseline="0" dirty="0">
                          <a:latin typeface="Bernard MT Condensed" pitchFamily="18" charset="0"/>
                        </a:rPr>
                        <a:t>LP</a:t>
                      </a:r>
                      <a:endParaRPr lang="en-US" sz="1800" b="0" dirty="0">
                        <a:latin typeface="Bernard MT Condensed" pitchFamily="18" charset="0"/>
                      </a:endParaRP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latin typeface="Bernard MT Condensed" pitchFamily="18" charset="0"/>
                          <a:sym typeface="Wingdings 3"/>
                        </a:rPr>
                        <a:t></a:t>
                      </a:r>
                      <a:r>
                        <a:rPr lang="en-US" sz="1800" b="1" dirty="0">
                          <a:latin typeface="Arial Narrow" panose="020B0606020202030204" pitchFamily="34" charset="0"/>
                        </a:rPr>
                        <a:t>Lipids</a:t>
                      </a: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Arial Narrow" panose="020B0606020202030204" pitchFamily="34" charset="0"/>
                        </a:rPr>
                        <a:t>Risk</a:t>
                      </a:r>
                    </a:p>
                  </a:txBody>
                  <a:tcPr marT="45716" marB="45716"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66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Elephant" pitchFamily="18" charset="0"/>
                        </a:rPr>
                        <a:t>Type I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CM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+mj-lt"/>
                        </a:rPr>
                        <a:t>-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>
                          <a:latin typeface="Elephant" pitchFamily="18" charset="0"/>
                        </a:rPr>
                        <a:t>IIa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dirty="0" err="1">
                          <a:latin typeface="Elephant" pitchFamily="18" charset="0"/>
                        </a:rPr>
                        <a:t>IIb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VLDL &amp; 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000" b="1" dirty="0"/>
                        <a:t>TG &amp; C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 3"/>
                        </a:rPr>
                        <a:t>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III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IDL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79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IV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VLDL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TGs</a:t>
                      </a:r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ym typeface="Wingdings 3"/>
                        </a:rPr>
                        <a:t></a:t>
                      </a:r>
                      <a:endParaRPr lang="en-US" sz="2000" b="1" dirty="0"/>
                    </a:p>
                  </a:txBody>
                  <a:tcPr marT="45716" marB="4571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7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Elephant" pitchFamily="18" charset="0"/>
                        </a:rPr>
                        <a:t>Type </a:t>
                      </a:r>
                      <a:r>
                        <a:rPr lang="en-US" sz="1800" b="0" baseline="0" dirty="0">
                          <a:latin typeface="Elephant" pitchFamily="18" charset="0"/>
                        </a:rPr>
                        <a:t> V</a:t>
                      </a:r>
                      <a:endParaRPr lang="en-US" sz="1800" b="0" dirty="0"/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VLDL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TGs &amp; C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</a:txBody>
                  <a:tcPr marT="45716" marB="45716">
                    <a:solidFill>
                      <a:srgbClr val="F1E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Oval 28"/>
          <p:cNvSpPr/>
          <p:nvPr/>
        </p:nvSpPr>
        <p:spPr>
          <a:xfrm>
            <a:off x="1447800" y="2362200"/>
            <a:ext cx="6019800" cy="1371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23683" y="409466"/>
            <a:ext cx="6918881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defRPr/>
            </a:pPr>
            <a:endParaRPr lang="en-US" b="1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  <a:sym typeface="Wingdings 3"/>
            </a:endParaRPr>
          </a:p>
          <a:p>
            <a:pPr algn="ctr">
              <a:lnSpc>
                <a:spcPts val="2500"/>
              </a:lnSpc>
              <a:defRPr/>
            </a:pP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Familial </a:t>
            </a:r>
            <a:r>
              <a:rPr lang="en-US" sz="4400" b="1" dirty="0" err="1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Hyperlipoproteinemia</a:t>
            </a:r>
            <a:r>
              <a:rPr lang="en-US" sz="44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  <a:sym typeface="Wingdings 3"/>
              </a:rPr>
              <a:t> </a:t>
            </a:r>
            <a:endParaRPr lang="en-US" sz="44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0888" y="1676400"/>
            <a:ext cx="3860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7959"/>
            <a:ext cx="9144000" cy="52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Therapeutic strategies for  treatment of hyperlipidemia</a:t>
            </a:r>
            <a:endParaRPr lang="en-US" sz="3200" b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CC00"/>
              </a:solidFill>
              <a:effectLst>
                <a:outerShdw blurRad="50800" dist="50800" dir="5400000" algn="ctr" rotWithShape="0">
                  <a:srgbClr val="D60093"/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638" y="1066800"/>
            <a:ext cx="48974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Therapeutic lifestyle changes</a:t>
            </a:r>
            <a:endParaRPr lang="en-US" sz="32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1752600"/>
            <a:ext cx="8763000" cy="3733800"/>
          </a:xfrm>
          <a:prstGeom prst="rect">
            <a:avLst/>
          </a:prstGeom>
        </p:spPr>
        <p:txBody>
          <a:bodyPr/>
          <a:lstStyle/>
          <a:p>
            <a:pPr marL="514350" indent="-51435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1. Healthy diet; optimal Quantitative &amp; Qualitative fat content: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GB" sz="2000" dirty="0">
                <a:latin typeface="Arial Narrow" pitchFamily="34" charset="0"/>
              </a:rPr>
              <a:t>Diet has &lt;30% of calories as fat, &lt;7% as saturated fat and &lt;200mg cholesterol/day</a:t>
            </a:r>
            <a:endParaRPr lang="en-US" sz="2000" dirty="0">
              <a:latin typeface="Arial Narrow" pitchFamily="34" charset="0"/>
            </a:endParaRP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Avoid trans-fatty acids &amp; acute increase in C intake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Use vegetable oils rich in unsaturated fatty acids: oleic acid, 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>
                <a:latin typeface="Arial Narrow" pitchFamily="34" charset="0"/>
              </a:rPr>
              <a:t>linoleic</a:t>
            </a:r>
            <a:r>
              <a:rPr lang="en-US" sz="2000" dirty="0">
                <a:latin typeface="Arial Narrow" pitchFamily="34" charset="0"/>
              </a:rPr>
              <a:t> acid &amp; </a:t>
            </a:r>
            <a:r>
              <a:rPr lang="en-US" sz="2000" dirty="0" err="1">
                <a:latin typeface="Arial Narrow" pitchFamily="34" charset="0"/>
              </a:rPr>
              <a:t>linolenic</a:t>
            </a:r>
            <a:r>
              <a:rPr lang="en-US" sz="2000" dirty="0">
                <a:latin typeface="Arial Narrow" pitchFamily="34" charset="0"/>
              </a:rPr>
              <a:t> acids. Diet should also contain plant 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 err="1">
                <a:latin typeface="Arial Narrow" pitchFamily="34" charset="0"/>
              </a:rPr>
              <a:t>stanols</a:t>
            </a:r>
            <a:r>
              <a:rPr lang="en-US" sz="2000" dirty="0">
                <a:latin typeface="Arial Narrow" pitchFamily="34" charset="0"/>
              </a:rPr>
              <a:t> (</a:t>
            </a:r>
            <a:r>
              <a:rPr lang="en-US" altLang="en-US" sz="2000" dirty="0">
                <a:latin typeface="Arial Narrow" pitchFamily="34" charset="0"/>
              </a:rPr>
              <a:t>interfere with the formation of </a:t>
            </a:r>
            <a:r>
              <a:rPr lang="en-US" altLang="en-US" sz="2000" dirty="0" err="1">
                <a:latin typeface="Arial Narrow" pitchFamily="34" charset="0"/>
              </a:rPr>
              <a:t>micellar</a:t>
            </a:r>
            <a:r>
              <a:rPr lang="en-US" altLang="en-US" sz="2000" dirty="0">
                <a:latin typeface="Arial Narrow" pitchFamily="34" charset="0"/>
              </a:rPr>
              <a:t> cholesterol)</a:t>
            </a:r>
            <a:r>
              <a:rPr lang="en-US" sz="2000" dirty="0">
                <a:latin typeface="Arial Narrow" pitchFamily="34" charset="0"/>
              </a:rPr>
              <a:t> 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&amp; soluble fibers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73000"/>
              <a:buFont typeface="Wingdings 2" pitchFamily="18" charset="2"/>
              <a:buChar char="®"/>
              <a:defRPr/>
            </a:pPr>
            <a:r>
              <a:rPr lang="en-US" sz="2000" dirty="0">
                <a:latin typeface="Arial Narrow" pitchFamily="34" charset="0"/>
              </a:rPr>
              <a:t>Eat food high in antioxidants vitamins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2. Regular exercise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3. Cessation of hazardous habits; smoking, alcohol, …etc</a:t>
            </a:r>
          </a:p>
          <a:p>
            <a:pPr marL="342900" indent="-342900" fontAlgn="auto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spc="-30" dirty="0">
                <a:latin typeface="Arial Narrow" panose="020B0606020202030204" pitchFamily="34" charset="0"/>
              </a:rPr>
              <a:t>4. Losing weight </a:t>
            </a:r>
            <a:endParaRPr lang="en-US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246813" y="838200"/>
            <a:ext cx="1982787" cy="838200"/>
            <a:chOff x="6248400" y="838200"/>
            <a:chExt cx="1981994" cy="182959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248400" y="838200"/>
              <a:ext cx="19804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7314804" y="1752203"/>
              <a:ext cx="1829594" cy="15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95" name="Group 17"/>
          <p:cNvGrpSpPr>
            <a:grpSpLocks/>
          </p:cNvGrpSpPr>
          <p:nvPr/>
        </p:nvGrpSpPr>
        <p:grpSpPr bwMode="auto">
          <a:xfrm>
            <a:off x="901700" y="838200"/>
            <a:ext cx="1993900" cy="306388"/>
            <a:chOff x="901801" y="838200"/>
            <a:chExt cx="1993799" cy="30559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500" y="838200"/>
              <a:ext cx="1981100" cy="15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750590" y="990995"/>
              <a:ext cx="30401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6088063"/>
            <a:ext cx="87487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en-US" sz="2200" b="1" dirty="0">
                <a:solidFill>
                  <a:srgbClr val="66FF33"/>
                </a:solidFill>
                <a:latin typeface="Arial Narrow" pitchFamily="34" charset="0"/>
              </a:rPr>
              <a:t>Can achieve a fall in LDL-C of 8-15% … </a:t>
            </a:r>
            <a:r>
              <a:rPr lang="en-GB" altLang="en-US" sz="2200" b="1" i="1" dirty="0">
                <a:solidFill>
                  <a:srgbClr val="66FF33"/>
                </a:solidFill>
                <a:latin typeface="Arial Narrow" pitchFamily="34" charset="0"/>
              </a:rPr>
              <a:t>but long-term compliance is a problem</a:t>
            </a:r>
            <a:endParaRPr lang="en-US" altLang="en-US" sz="2200" b="1" dirty="0">
              <a:solidFill>
                <a:srgbClr val="66FF33"/>
              </a:solidFill>
              <a:latin typeface="Arial Narrow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432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9550" y="495300"/>
            <a:ext cx="8782050" cy="6248400"/>
            <a:chOff x="210268" y="495837"/>
            <a:chExt cx="8781332" cy="6248400"/>
          </a:xfrm>
        </p:grpSpPr>
        <p:pic>
          <p:nvPicPr>
            <p:cNvPr id="28681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1666" t="2406" r="3333"/>
            <a:stretch>
              <a:fillRect/>
            </a:stretch>
          </p:blipFill>
          <p:spPr bwMode="auto">
            <a:xfrm>
              <a:off x="210268" y="495837"/>
              <a:ext cx="878133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3" descr="C:\Users\Administrator\Pictures\stoey.png"/>
            <p:cNvPicPr>
              <a:picLocks noChangeAspect="1" noChangeArrowheads="1"/>
            </p:cNvPicPr>
            <p:nvPr/>
          </p:nvPicPr>
          <p:blipFill>
            <a:blip r:embed="rId2" cstate="print"/>
            <a:srcRect l="47008" t="1785" r="28262" b="92262"/>
            <a:stretch>
              <a:fillRect/>
            </a:stretch>
          </p:blipFill>
          <p:spPr bwMode="auto">
            <a:xfrm>
              <a:off x="5163268" y="507642"/>
              <a:ext cx="2286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4400925" y="505362"/>
              <a:ext cx="83813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61950" y="5408613"/>
            <a:ext cx="3276600" cy="415925"/>
            <a:chOff x="362668" y="5409126"/>
            <a:chExt cx="3276600" cy="414754"/>
          </a:xfrm>
        </p:grpSpPr>
        <p:sp>
          <p:nvSpPr>
            <p:cNvPr id="28679" name="TextBox 2"/>
            <p:cNvSpPr txBox="1">
              <a:spLocks noChangeArrowheads="1"/>
            </p:cNvSpPr>
            <p:nvPr/>
          </p:nvSpPr>
          <p:spPr bwMode="auto">
            <a:xfrm>
              <a:off x="362668" y="5485326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Improve endothelial function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97593" y="5409126"/>
              <a:ext cx="2590800" cy="38151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 flipH="1">
            <a:off x="1790700" y="3390900"/>
            <a:ext cx="6858000" cy="7620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7" name="TextBox 13"/>
          <p:cNvSpPr txBox="1">
            <a:spLocks noChangeArrowheads="1"/>
          </p:cNvSpPr>
          <p:nvPr/>
        </p:nvSpPr>
        <p:spPr bwMode="auto">
          <a:xfrm>
            <a:off x="9906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ENDOGENOUS PATHWAYS</a:t>
            </a:r>
          </a:p>
        </p:txBody>
      </p:sp>
      <p:sp>
        <p:nvSpPr>
          <p:cNvPr id="28678" name="TextBox 14"/>
          <p:cNvSpPr txBox="1">
            <a:spLocks noChangeArrowheads="1"/>
          </p:cNvSpPr>
          <p:nvPr/>
        </p:nvSpPr>
        <p:spPr bwMode="auto">
          <a:xfrm>
            <a:off x="5334000" y="57150"/>
            <a:ext cx="3810000" cy="400050"/>
          </a:xfrm>
          <a:prstGeom prst="rect">
            <a:avLst/>
          </a:prstGeom>
          <a:solidFill>
            <a:srgbClr val="FEEC02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  <a:latin typeface="Bernard MT Condensed" pitchFamily="18" charset="0"/>
              </a:rPr>
              <a:t>TARGETING EXOGENOUS PATHWAYS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772400" y="533400"/>
            <a:ext cx="11430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05600" y="3733800"/>
            <a:ext cx="8382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48869" y="1219200"/>
            <a:ext cx="1474695" cy="457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" y="1896034"/>
            <a:ext cx="1524000" cy="4661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734670" y="2658035"/>
            <a:ext cx="1008530" cy="54236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62400" y="4706471"/>
            <a:ext cx="8382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" y="5410200"/>
            <a:ext cx="2590800" cy="381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533400"/>
            <a:ext cx="49530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57800" y="522516"/>
            <a:ext cx="3733800" cy="61722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534400" y="6324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447800"/>
            <a:ext cx="8229600" cy="35814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A-According to the mechanism of  action: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1- Inhibits cholesterol absorption in the intestine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Ezetimibe</a:t>
            </a:r>
            <a:endParaRPr lang="el-GR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2-Sequester bile acids in the intestine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Exchange</a:t>
            </a:r>
            <a:r>
              <a:rPr lang="en-US" dirty="0">
                <a:solidFill>
                  <a:srgbClr val="FF6600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resins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3-Inhibits synthesis of cholesterol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 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Inhibitors of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hydroxymethylglutaryl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 coenzyme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     A reductase    (Statins)</a:t>
            </a: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4-Alter relative levels &amp; patterns of different 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spc="-30" dirty="0">
                <a:latin typeface="Arial Narrow" panose="020B0606020202030204" pitchFamily="34" charset="0"/>
              </a:rPr>
              <a:t>plasma LPs</a:t>
            </a:r>
            <a:endParaRPr lang="ar-SA" sz="2600" b="1" spc="-30" dirty="0">
              <a:latin typeface="Arial Narrow" panose="020B0606020202030204" pitchFamily="34" charset="0"/>
            </a:endParaRP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6600"/>
                </a:solidFill>
                <a:latin typeface="Arial Narrow" panose="020B0606020202030204" pitchFamily="34" charset="0"/>
              </a:rPr>
              <a:t>   </a:t>
            </a: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rgbClr val="66FF33"/>
                </a:solidFill>
                <a:latin typeface="Arial Narrow" panose="020B0606020202030204" pitchFamily="34" charset="0"/>
              </a:rPr>
              <a:t>Fibrates</a:t>
            </a:r>
            <a:r>
              <a:rPr lang="en-US" b="1" dirty="0">
                <a:solidFill>
                  <a:srgbClr val="66FF33"/>
                </a:solidFill>
                <a:latin typeface="Arial Narrow" panose="020B0606020202030204" pitchFamily="34" charset="0"/>
              </a:rPr>
              <a:t>, Nicotinic acids</a:t>
            </a:r>
          </a:p>
          <a:p>
            <a:pPr marL="342900" indent="-34290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66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1873" y="457200"/>
            <a:ext cx="43797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 Narrow" pitchFamily="34" charset="0"/>
              </a:rPr>
              <a:t>Antihyperlipidemic</a:t>
            </a:r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Arial Narrow" pitchFamily="34" charset="0"/>
              </a:rPr>
              <a:t>agents</a:t>
            </a:r>
            <a:endParaRPr lang="en-US" sz="2800" b="1" dirty="0">
              <a:ln w="3175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33900" y="2247900"/>
            <a:ext cx="655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B-According to site of action</a:t>
            </a: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I-Agents targeting exogenous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Ezetimibe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Colestipol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&amp; cholestyramine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II-Agents targeting endogenous cholesterol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Statins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Fibrates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Nicotinic acid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0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66FF33"/>
                </a:solidFill>
                <a:latin typeface="Arial Narrow" panose="020B0606020202030204" pitchFamily="34" charset="0"/>
                <a:cs typeface="Arial" pitchFamily="34" charset="0"/>
              </a:rPr>
              <a:t>III-Adjuvant agents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b="1" dirty="0">
                <a:latin typeface="Arial Narrow" panose="020B0606020202030204" pitchFamily="34" charset="0"/>
                <a:cs typeface="Arial" pitchFamily="34" charset="0"/>
              </a:rPr>
              <a:t>Omega-3-Fatty Acids, </a:t>
            </a:r>
            <a:r>
              <a:rPr lang="en-US" altLang="en-US" sz="2400" b="1" dirty="0" err="1">
                <a:latin typeface="Arial Narrow" panose="020B0606020202030204" pitchFamily="34" charset="0"/>
                <a:cs typeface="Arial" pitchFamily="34" charset="0"/>
              </a:rPr>
              <a:t>Stanols</a:t>
            </a:r>
            <a:endParaRPr lang="en-US" altLang="en-US" sz="2400" b="1" dirty="0"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800" b="1" dirty="0">
              <a:solidFill>
                <a:srgbClr val="66FF3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3" name="Picture 2" descr="نتيجة بحث الصور عن ‪ischemic heart disease comic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FFFFFF"/>
      </a:lt1>
      <a:dk2>
        <a:srgbClr val="0000D4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11511</TotalTime>
  <Words>2248</Words>
  <Application>Microsoft Office PowerPoint</Application>
  <PresentationFormat>On-screen Show (4:3)</PresentationFormat>
  <Paragraphs>366</Paragraphs>
  <Slides>44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Drugs for hyperlipidemia </vt:lpstr>
      <vt:lpstr>PowerPoint Presentation</vt:lpstr>
      <vt:lpstr>ILOs</vt:lpstr>
      <vt:lpstr>Hyperlipidemia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Cholesterol Absorption Inhibitors  </vt:lpstr>
      <vt:lpstr>PowerPoint Presentation</vt:lpstr>
      <vt:lpstr>PowerPoint Presentation</vt:lpstr>
      <vt:lpstr>Exchange resins  Bile acid sequestrants  </vt:lpstr>
      <vt:lpstr>Resins: Mechanism of Action</vt:lpstr>
      <vt:lpstr>Bile Acid-Binding Resins</vt:lpstr>
      <vt:lpstr>Resins : Adverse Effects </vt:lpstr>
      <vt:lpstr>Resins: Drugs interactions </vt:lpstr>
      <vt:lpstr>Contraindications of resins</vt:lpstr>
      <vt:lpstr>  HMG-Co A Reductase Inhibitors  </vt:lpstr>
      <vt:lpstr> HMG-Co A Reductase Inhibitors </vt:lpstr>
      <vt:lpstr>Statins: Mechanism of Action  </vt:lpstr>
      <vt:lpstr>Statins: Preparations</vt:lpstr>
      <vt:lpstr>PowerPoint Presentation</vt:lpstr>
      <vt:lpstr>Statins: Pharmacokinetics</vt:lpstr>
      <vt:lpstr>PowerPoint Presentation</vt:lpstr>
      <vt:lpstr>Statins: Adverse Effects </vt:lpstr>
      <vt:lpstr>Statins: Drug Interactions</vt:lpstr>
      <vt:lpstr>Statin-induced myopathy</vt:lpstr>
      <vt:lpstr>  Niacin  (Nicotinic  Acid)  </vt:lpstr>
      <vt:lpstr>Niacin (Nicotinic Acid)</vt:lpstr>
      <vt:lpstr>PowerPoint Presentation</vt:lpstr>
      <vt:lpstr>Pharmacological actions</vt:lpstr>
      <vt:lpstr>Niacin : Adverse Effects </vt:lpstr>
      <vt:lpstr>PowerPoint Presentation</vt:lpstr>
      <vt:lpstr> Fibric acid Derivatives (Fibrates) </vt:lpstr>
      <vt:lpstr> Fibrates :Mechanism of Action </vt:lpstr>
      <vt:lpstr>Fibrates: pharmacological effects</vt:lpstr>
      <vt:lpstr>Fibrates : Adverse Effects </vt:lpstr>
      <vt:lpstr>PowerPoint Presentation</vt:lpstr>
      <vt:lpstr>PowerPoint Presentation</vt:lpstr>
      <vt:lpstr>Drug interactions</vt:lpstr>
      <vt:lpstr>PowerPoint Presentation</vt:lpstr>
      <vt:lpstr>PowerPoint Presentation</vt:lpstr>
      <vt:lpstr>PowerPoint Presentation</vt:lpstr>
    </vt:vector>
  </TitlesOfParts>
  <Company>Florida Gulf Coast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Autoimmune Diseases</dc:title>
  <dc:creator>Computer Services</dc:creator>
  <cp:lastModifiedBy>عبدالله البريكان ID 439100773</cp:lastModifiedBy>
  <cp:revision>232</cp:revision>
  <cp:lastPrinted>2000-03-16T13:34:08Z</cp:lastPrinted>
  <dcterms:created xsi:type="dcterms:W3CDTF">2000-03-13T01:26:52Z</dcterms:created>
  <dcterms:modified xsi:type="dcterms:W3CDTF">2020-03-17T07:01:46Z</dcterms:modified>
</cp:coreProperties>
</file>