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uFillTx/>
            </a:endParaRPr>
          </a:p>
        </p:txBody>
      </p:sp>
      <p:sp>
        <p:nvSpPr>
          <p:cNvPr id="29" name="Title 28"/>
          <p:cNvSpPr>
            <a:spLocks noGrp="1"/>
          </p:cNvSpPr>
          <p:nvPr>
            <p:ph type="ctrTitle"/>
          </p:nvPr>
        </p:nvSpPr>
        <p:spPr>
          <a:xfrm>
            <a:off x="381000" y="4853411"/>
            <a:ext cx="8458200" cy="1222375"/>
          </a:xfrm>
        </p:spPr>
        <p:txBody>
          <a:bodyPr anchor="t"/>
          <a:lstStyle/>
          <a:p>
            <a:r>
              <a:rPr kumimoji="0" lang="en-US">
                <a:uFillTx/>
              </a:rPr>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uFillTx/>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uFillTx/>
              </a:rPr>
              <a:t>Click to edit Master subtitle style</a:t>
            </a:r>
          </a:p>
        </p:txBody>
      </p:sp>
      <p:sp>
        <p:nvSpPr>
          <p:cNvPr id="16" name="Date Placeholder 15"/>
          <p:cNvSpPr>
            <a:spLocks noGrp="1"/>
          </p:cNvSpPr>
          <p:nvPr>
            <p:ph type="dt" sz="half" idx="10"/>
          </p:nvPr>
        </p:nvSpPr>
        <p:spPr/>
        <p:txBody>
          <a:bodyPr/>
          <a:lstStyle/>
          <a:p>
            <a:fld id="{C109CC69-228E-4AE6-A11B-69F7E189CADE}" type="datetimeFigureOut">
              <a:rPr lang="en-US" smtClean="0">
                <a:uFillTx/>
              </a:rPr>
              <a:pPr/>
              <a:t>3/19/20</a:t>
            </a:fld>
            <a:endParaRPr lang="en-US">
              <a:uFillTx/>
            </a:endParaRPr>
          </a:p>
        </p:txBody>
      </p:sp>
      <p:sp>
        <p:nvSpPr>
          <p:cNvPr id="2" name="Footer Placeholder 1"/>
          <p:cNvSpPr>
            <a:spLocks noGrp="1"/>
          </p:cNvSpPr>
          <p:nvPr>
            <p:ph type="ftr" sz="quarter" idx="11"/>
          </p:nvPr>
        </p:nvSpPr>
        <p:spPr/>
        <p:txBody>
          <a:bodyPr/>
          <a:lstStyle/>
          <a:p>
            <a:endParaRPr lang="en-US">
              <a:uFillTx/>
            </a:endParaRPr>
          </a:p>
        </p:txBody>
      </p:sp>
      <p:sp>
        <p:nvSpPr>
          <p:cNvPr id="15" name="Slide Number Placeholder 14"/>
          <p:cNvSpPr>
            <a:spLocks noGrp="1"/>
          </p:cNvSpPr>
          <p:nvPr>
            <p:ph type="sldNum" sz="quarter" idx="12"/>
          </p:nvPr>
        </p:nvSpPr>
        <p:spPr>
          <a:xfrm>
            <a:off x="8229600" y="6473952"/>
            <a:ext cx="758952" cy="246888"/>
          </a:xfrm>
        </p:spPr>
        <p:txBody>
          <a:bodyPr/>
          <a:lstStyle/>
          <a:p>
            <a:fld id="{AFE0A1E4-D218-466C-84DA-F3EC80400989}" type="slidenum">
              <a:rPr lang="en-US" smtClean="0">
                <a:uFillTx/>
              </a:rPr>
              <a:pPr/>
              <a:t>‹#›</a:t>
            </a:fld>
            <a:endParaRPr 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uFillTx/>
              </a:rPr>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uFillTx/>
              </a:rPr>
              <a:t>Click to edit Master text styles</a:t>
            </a:r>
          </a:p>
          <a:p>
            <a:pPr lvl="1" eaLnBrk="1" latinLnBrk="0" hangingPunct="1"/>
            <a:r>
              <a:rPr lang="en-US">
                <a:uFillTx/>
              </a:rPr>
              <a:t>Second level</a:t>
            </a:r>
          </a:p>
          <a:p>
            <a:pPr lvl="2" eaLnBrk="1" latinLnBrk="0" hangingPunct="1"/>
            <a:r>
              <a:rPr lang="en-US">
                <a:uFillTx/>
              </a:rPr>
              <a:t>Third level</a:t>
            </a:r>
          </a:p>
          <a:p>
            <a:pPr lvl="3" eaLnBrk="1" latinLnBrk="0" hangingPunct="1"/>
            <a:r>
              <a:rPr lang="en-US">
                <a:uFillTx/>
              </a:rPr>
              <a:t>Fourth level</a:t>
            </a:r>
          </a:p>
          <a:p>
            <a:pPr lvl="4" eaLnBrk="1" latinLnBrk="0" hangingPunct="1"/>
            <a:r>
              <a:rPr lang="en-US">
                <a:uFillTx/>
              </a:rPr>
              <a:t>Fifth level</a:t>
            </a:r>
            <a:endParaRPr kumimoji="0" lang="en-US">
              <a:uFillTx/>
            </a:endParaRPr>
          </a:p>
        </p:txBody>
      </p:sp>
      <p:sp>
        <p:nvSpPr>
          <p:cNvPr id="4" name="Date Placeholder 3"/>
          <p:cNvSpPr>
            <a:spLocks noGrp="1"/>
          </p:cNvSpPr>
          <p:nvPr>
            <p:ph type="dt" sz="half" idx="10"/>
          </p:nvPr>
        </p:nvSpPr>
        <p:spPr/>
        <p:txBody>
          <a:bodyPr/>
          <a:lstStyle/>
          <a:p>
            <a:fld id="{C109CC69-228E-4AE6-A11B-69F7E189CADE}" type="datetimeFigureOut">
              <a:rPr lang="en-US" smtClean="0">
                <a:uFillTx/>
              </a:rPr>
              <a:pPr/>
              <a:t>3/19/20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AFE0A1E4-D218-466C-84DA-F3EC80400989}" type="slidenum">
              <a:rPr lang="en-US" smtClean="0">
                <a:uFillTx/>
              </a:rPr>
              <a:pPr/>
              <a:t>‹#›</a:t>
            </a:fld>
            <a:endParaRPr lang="en-U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uFillTx/>
              </a:rPr>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uFillTx/>
              </a:rPr>
              <a:t>Click to edit Master text styles</a:t>
            </a:r>
          </a:p>
          <a:p>
            <a:pPr lvl="1" eaLnBrk="1" latinLnBrk="0" hangingPunct="1"/>
            <a:r>
              <a:rPr lang="en-US">
                <a:uFillTx/>
              </a:rPr>
              <a:t>Second level</a:t>
            </a:r>
          </a:p>
          <a:p>
            <a:pPr lvl="2" eaLnBrk="1" latinLnBrk="0" hangingPunct="1"/>
            <a:r>
              <a:rPr lang="en-US">
                <a:uFillTx/>
              </a:rPr>
              <a:t>Third level</a:t>
            </a:r>
          </a:p>
          <a:p>
            <a:pPr lvl="3" eaLnBrk="1" latinLnBrk="0" hangingPunct="1"/>
            <a:r>
              <a:rPr lang="en-US">
                <a:uFillTx/>
              </a:rPr>
              <a:t>Fourth level</a:t>
            </a:r>
          </a:p>
          <a:p>
            <a:pPr lvl="4" eaLnBrk="1" latinLnBrk="0" hangingPunct="1"/>
            <a:r>
              <a:rPr lang="en-US">
                <a:uFillTx/>
              </a:rPr>
              <a:t>Fifth level</a:t>
            </a:r>
            <a:endParaRPr kumimoji="0" lang="en-US">
              <a:uFillTx/>
            </a:endParaRPr>
          </a:p>
        </p:txBody>
      </p:sp>
      <p:sp>
        <p:nvSpPr>
          <p:cNvPr id="4" name="Date Placeholder 3"/>
          <p:cNvSpPr>
            <a:spLocks noGrp="1"/>
          </p:cNvSpPr>
          <p:nvPr>
            <p:ph type="dt" sz="half" idx="10"/>
          </p:nvPr>
        </p:nvSpPr>
        <p:spPr/>
        <p:txBody>
          <a:bodyPr/>
          <a:lstStyle/>
          <a:p>
            <a:fld id="{C109CC69-228E-4AE6-A11B-69F7E189CADE}" type="datetimeFigureOut">
              <a:rPr lang="en-US" smtClean="0">
                <a:uFillTx/>
              </a:rPr>
              <a:pPr/>
              <a:t>3/19/20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AFE0A1E4-D218-466C-84DA-F3EC80400989}" type="slidenum">
              <a:rPr lang="en-US" smtClean="0">
                <a:uFillTx/>
              </a:rPr>
              <a:pPr/>
              <a:t>‹#›</a:t>
            </a:fld>
            <a:endParaRPr lang="en-US">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uFillTx/>
              </a:rPr>
              <a:t>Click to edit Master title style</a:t>
            </a:r>
          </a:p>
        </p:txBody>
      </p:sp>
      <p:sp>
        <p:nvSpPr>
          <p:cNvPr id="27" name="Content Placeholder 26"/>
          <p:cNvSpPr>
            <a:spLocks noGrp="1"/>
          </p:cNvSpPr>
          <p:nvPr>
            <p:ph idx="1"/>
          </p:nvPr>
        </p:nvSpPr>
        <p:spPr/>
        <p:txBody>
          <a:bodyPr/>
          <a:lstStyle/>
          <a:p>
            <a:pPr lvl="0" eaLnBrk="1" latinLnBrk="0" hangingPunct="1"/>
            <a:r>
              <a:rPr lang="en-US">
                <a:uFillTx/>
              </a:rPr>
              <a:t>Click to edit Master text styles</a:t>
            </a:r>
          </a:p>
          <a:p>
            <a:pPr lvl="1" eaLnBrk="1" latinLnBrk="0" hangingPunct="1"/>
            <a:r>
              <a:rPr lang="en-US">
                <a:uFillTx/>
              </a:rPr>
              <a:t>Second level</a:t>
            </a:r>
          </a:p>
          <a:p>
            <a:pPr lvl="2" eaLnBrk="1" latinLnBrk="0" hangingPunct="1"/>
            <a:r>
              <a:rPr lang="en-US">
                <a:uFillTx/>
              </a:rPr>
              <a:t>Third level</a:t>
            </a:r>
          </a:p>
          <a:p>
            <a:pPr lvl="3" eaLnBrk="1" latinLnBrk="0" hangingPunct="1"/>
            <a:r>
              <a:rPr lang="en-US">
                <a:uFillTx/>
              </a:rPr>
              <a:t>Fourth level</a:t>
            </a:r>
          </a:p>
          <a:p>
            <a:pPr lvl="4" eaLnBrk="1" latinLnBrk="0" hangingPunct="1"/>
            <a:r>
              <a:rPr lang="en-US">
                <a:uFillTx/>
              </a:rPr>
              <a:t>Fifth level</a:t>
            </a:r>
            <a:endParaRPr kumimoji="0" lang="en-US">
              <a:uFillTx/>
            </a:endParaRPr>
          </a:p>
        </p:txBody>
      </p:sp>
      <p:sp>
        <p:nvSpPr>
          <p:cNvPr id="25" name="Date Placeholder 24"/>
          <p:cNvSpPr>
            <a:spLocks noGrp="1"/>
          </p:cNvSpPr>
          <p:nvPr>
            <p:ph type="dt" sz="half" idx="10"/>
          </p:nvPr>
        </p:nvSpPr>
        <p:spPr/>
        <p:txBody>
          <a:bodyPr/>
          <a:lstStyle/>
          <a:p>
            <a:fld id="{C109CC69-228E-4AE6-A11B-69F7E189CADE}" type="datetimeFigureOut">
              <a:rPr lang="en-US" smtClean="0">
                <a:uFillTx/>
              </a:rPr>
              <a:pPr/>
              <a:t>3/19/20</a:t>
            </a:fld>
            <a:endParaRPr lang="en-US">
              <a:uFillTx/>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uFillTx/>
            </a:endParaRPr>
          </a:p>
        </p:txBody>
      </p:sp>
      <p:sp>
        <p:nvSpPr>
          <p:cNvPr id="16" name="Slide Number Placeholder 15"/>
          <p:cNvSpPr>
            <a:spLocks noGrp="1"/>
          </p:cNvSpPr>
          <p:nvPr>
            <p:ph type="sldNum" sz="quarter" idx="12"/>
          </p:nvPr>
        </p:nvSpPr>
        <p:spPr>
          <a:xfrm>
            <a:off x="8229600" y="6473952"/>
            <a:ext cx="758952" cy="246888"/>
          </a:xfrm>
        </p:spPr>
        <p:txBody>
          <a:bodyPr/>
          <a:lstStyle/>
          <a:p>
            <a:fld id="{AFE0A1E4-D218-466C-84DA-F3EC80400989}" type="slidenum">
              <a:rPr lang="en-US" smtClean="0">
                <a:uFillTx/>
              </a:rPr>
              <a:pPr/>
              <a:t>‹#›</a:t>
            </a:fld>
            <a:endParaRPr lang="en-US">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uFillTx/>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uFillTx/>
              </a:defRPr>
            </a:lvl1pPr>
            <a:lvl2pPr>
              <a:buNone/>
              <a:defRPr sz="1800">
                <a:solidFill>
                  <a:schemeClr val="tx1">
                    <a:tint val="75000"/>
                  </a:schemeClr>
                </a:solidFill>
                <a:uFillTx/>
              </a:defRPr>
            </a:lvl2pPr>
            <a:lvl3pPr>
              <a:buNone/>
              <a:defRPr sz="1600">
                <a:solidFill>
                  <a:schemeClr val="tx1">
                    <a:tint val="75000"/>
                  </a:schemeClr>
                </a:solidFill>
                <a:uFillTx/>
              </a:defRPr>
            </a:lvl3pPr>
            <a:lvl4pPr>
              <a:buNone/>
              <a:defRPr sz="1400">
                <a:solidFill>
                  <a:schemeClr val="tx1">
                    <a:tint val="75000"/>
                  </a:schemeClr>
                </a:solidFill>
                <a:uFillTx/>
              </a:defRPr>
            </a:lvl4pPr>
            <a:lvl5pPr>
              <a:buNone/>
              <a:defRPr sz="1400">
                <a:solidFill>
                  <a:schemeClr val="tx1">
                    <a:tint val="75000"/>
                  </a:schemeClr>
                </a:solidFill>
                <a:uFillTx/>
              </a:defRPr>
            </a:lvl5pPr>
          </a:lstStyle>
          <a:p>
            <a:pPr lvl="0" eaLnBrk="1" latinLnBrk="0" hangingPunct="1"/>
            <a:r>
              <a:rPr kumimoji="0" lang="en-US">
                <a:uFillTx/>
              </a:rPr>
              <a:t>Click to edit Master text styles</a:t>
            </a:r>
          </a:p>
        </p:txBody>
      </p:sp>
      <p:sp>
        <p:nvSpPr>
          <p:cNvPr id="19" name="Date Placeholder 18"/>
          <p:cNvSpPr>
            <a:spLocks noGrp="1"/>
          </p:cNvSpPr>
          <p:nvPr>
            <p:ph type="dt" sz="half" idx="10"/>
          </p:nvPr>
        </p:nvSpPr>
        <p:spPr/>
        <p:txBody>
          <a:bodyPr/>
          <a:lstStyle/>
          <a:p>
            <a:fld id="{C109CC69-228E-4AE6-A11B-69F7E189CADE}" type="datetimeFigureOut">
              <a:rPr lang="en-US" smtClean="0">
                <a:uFillTx/>
              </a:rPr>
              <a:pPr/>
              <a:t>3/19/20</a:t>
            </a:fld>
            <a:endParaRPr lang="en-US">
              <a:uFillTx/>
            </a:endParaRPr>
          </a:p>
        </p:txBody>
      </p:sp>
      <p:sp>
        <p:nvSpPr>
          <p:cNvPr id="11" name="Footer Placeholder 10"/>
          <p:cNvSpPr>
            <a:spLocks noGrp="1"/>
          </p:cNvSpPr>
          <p:nvPr>
            <p:ph type="ftr" sz="quarter" idx="11"/>
          </p:nvPr>
        </p:nvSpPr>
        <p:spPr/>
        <p:txBody>
          <a:bodyPr/>
          <a:lstStyle/>
          <a:p>
            <a:endParaRPr lang="en-US">
              <a:uFillTx/>
            </a:endParaRPr>
          </a:p>
        </p:txBody>
      </p:sp>
      <p:sp>
        <p:nvSpPr>
          <p:cNvPr id="16" name="Slide Number Placeholder 15"/>
          <p:cNvSpPr>
            <a:spLocks noGrp="1"/>
          </p:cNvSpPr>
          <p:nvPr>
            <p:ph type="sldNum" sz="quarter" idx="12"/>
          </p:nvPr>
        </p:nvSpPr>
        <p:spPr/>
        <p:txBody>
          <a:bodyPr/>
          <a:lstStyle/>
          <a:p>
            <a:fld id="{AFE0A1E4-D218-466C-84DA-F3EC80400989}" type="slidenum">
              <a:rPr lang="en-US" smtClean="0">
                <a:uFillTx/>
              </a:rPr>
              <a:pPr/>
              <a:t>‹#›</a:t>
            </a:fld>
            <a:endParaRPr lang="en-US">
              <a:uFillTx/>
            </a:endParaRPr>
          </a:p>
        </p:txBody>
      </p:sp>
      <p:sp>
        <p:nvSpPr>
          <p:cNvPr id="8" name="Title 7"/>
          <p:cNvSpPr>
            <a:spLocks noGrp="1"/>
          </p:cNvSpPr>
          <p:nvPr>
            <p:ph type="title"/>
          </p:nvPr>
        </p:nvSpPr>
        <p:spPr>
          <a:xfrm>
            <a:off x="180475" y="2947085"/>
            <a:ext cx="8686800" cy="1184825"/>
          </a:xfrm>
        </p:spPr>
        <p:txBody>
          <a:bodyPr rtlCol="0" anchor="t"/>
          <a:lstStyle>
            <a:lvl1pPr algn="r">
              <a:defRPr>
                <a:uFillTx/>
              </a:defRPr>
            </a:lvl1pPr>
          </a:lstStyle>
          <a:p>
            <a:r>
              <a:rPr kumimoji="0" lang="en-US">
                <a:uFillTx/>
              </a:rPr>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uFillTx/>
              </a:rPr>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stStyle>
          <a:p>
            <a:pPr lvl="0" eaLnBrk="1" latinLnBrk="0" hangingPunct="1"/>
            <a:r>
              <a:rPr lang="en-US">
                <a:uFillTx/>
              </a:rPr>
              <a:t>Click to edit Master text styles</a:t>
            </a:r>
          </a:p>
          <a:p>
            <a:pPr lvl="1" eaLnBrk="1" latinLnBrk="0" hangingPunct="1"/>
            <a:r>
              <a:rPr lang="en-US">
                <a:uFillTx/>
              </a:rPr>
              <a:t>Second level</a:t>
            </a:r>
          </a:p>
          <a:p>
            <a:pPr lvl="2" eaLnBrk="1" latinLnBrk="0" hangingPunct="1"/>
            <a:r>
              <a:rPr lang="en-US">
                <a:uFillTx/>
              </a:rPr>
              <a:t>Third level</a:t>
            </a:r>
          </a:p>
          <a:p>
            <a:pPr lvl="3" eaLnBrk="1" latinLnBrk="0" hangingPunct="1"/>
            <a:r>
              <a:rPr lang="en-US">
                <a:uFillTx/>
              </a:rPr>
              <a:t>Fourth level</a:t>
            </a:r>
          </a:p>
          <a:p>
            <a:pPr lvl="4" eaLnBrk="1" latinLnBrk="0" hangingPunct="1"/>
            <a:r>
              <a:rPr lang="en-US">
                <a:uFillTx/>
              </a:rPr>
              <a:t>Fifth level</a:t>
            </a:r>
            <a:endParaRPr kumimoji="0" lang="en-US">
              <a:uFillTx/>
            </a:endParaRPr>
          </a:p>
        </p:txBody>
      </p:sp>
      <p:sp>
        <p:nvSpPr>
          <p:cNvPr id="13" name="Content Placeholder 12"/>
          <p:cNvSpPr>
            <a:spLocks noGrp="1"/>
          </p:cNvSpPr>
          <p:nvPr>
            <p:ph sz="half" idx="2"/>
          </p:nvPr>
        </p:nvSpPr>
        <p:spPr>
          <a:xfrm>
            <a:off x="4648200" y="1600200"/>
            <a:ext cx="4343400" cy="4724400"/>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stStyle>
          <a:p>
            <a:pPr lvl="0" eaLnBrk="1" latinLnBrk="0" hangingPunct="1"/>
            <a:r>
              <a:rPr lang="en-US">
                <a:uFillTx/>
              </a:rPr>
              <a:t>Click to edit Master text styles</a:t>
            </a:r>
          </a:p>
          <a:p>
            <a:pPr lvl="1" eaLnBrk="1" latinLnBrk="0" hangingPunct="1"/>
            <a:r>
              <a:rPr lang="en-US">
                <a:uFillTx/>
              </a:rPr>
              <a:t>Second level</a:t>
            </a:r>
          </a:p>
          <a:p>
            <a:pPr lvl="2" eaLnBrk="1" latinLnBrk="0" hangingPunct="1"/>
            <a:r>
              <a:rPr lang="en-US">
                <a:uFillTx/>
              </a:rPr>
              <a:t>Third level</a:t>
            </a:r>
          </a:p>
          <a:p>
            <a:pPr lvl="3" eaLnBrk="1" latinLnBrk="0" hangingPunct="1"/>
            <a:r>
              <a:rPr lang="en-US">
                <a:uFillTx/>
              </a:rPr>
              <a:t>Fourth level</a:t>
            </a:r>
          </a:p>
          <a:p>
            <a:pPr lvl="4" eaLnBrk="1" latinLnBrk="0" hangingPunct="1"/>
            <a:r>
              <a:rPr lang="en-US">
                <a:uFillTx/>
              </a:rPr>
              <a:t>Fifth level</a:t>
            </a:r>
            <a:endParaRPr kumimoji="0" lang="en-US">
              <a:uFillTx/>
            </a:endParaRPr>
          </a:p>
        </p:txBody>
      </p:sp>
      <p:sp>
        <p:nvSpPr>
          <p:cNvPr id="21" name="Date Placeholder 20"/>
          <p:cNvSpPr>
            <a:spLocks noGrp="1"/>
          </p:cNvSpPr>
          <p:nvPr>
            <p:ph type="dt" sz="half" idx="10"/>
          </p:nvPr>
        </p:nvSpPr>
        <p:spPr/>
        <p:txBody>
          <a:bodyPr/>
          <a:lstStyle/>
          <a:p>
            <a:fld id="{C109CC69-228E-4AE6-A11B-69F7E189CADE}" type="datetimeFigureOut">
              <a:rPr lang="en-US" smtClean="0">
                <a:uFillTx/>
              </a:rPr>
              <a:pPr/>
              <a:t>3/19/20</a:t>
            </a:fld>
            <a:endParaRPr lang="en-US">
              <a:uFillTx/>
            </a:endParaRPr>
          </a:p>
        </p:txBody>
      </p:sp>
      <p:sp>
        <p:nvSpPr>
          <p:cNvPr id="10" name="Footer Placeholder 9"/>
          <p:cNvSpPr>
            <a:spLocks noGrp="1"/>
          </p:cNvSpPr>
          <p:nvPr>
            <p:ph type="ftr" sz="quarter" idx="11"/>
          </p:nvPr>
        </p:nvSpPr>
        <p:spPr/>
        <p:txBody>
          <a:bodyPr/>
          <a:lstStyle/>
          <a:p>
            <a:endParaRPr lang="en-US">
              <a:uFillTx/>
            </a:endParaRPr>
          </a:p>
        </p:txBody>
      </p:sp>
      <p:sp>
        <p:nvSpPr>
          <p:cNvPr id="31" name="Slide Number Placeholder 30"/>
          <p:cNvSpPr>
            <a:spLocks noGrp="1"/>
          </p:cNvSpPr>
          <p:nvPr>
            <p:ph type="sldNum" sz="quarter" idx="12"/>
          </p:nvPr>
        </p:nvSpPr>
        <p:spPr/>
        <p:txBody>
          <a:bodyPr/>
          <a:lstStyle/>
          <a:p>
            <a:fld id="{AFE0A1E4-D218-466C-84DA-F3EC80400989}" type="slidenum">
              <a:rPr lang="en-US" smtClean="0">
                <a:uFillTx/>
              </a:rPr>
              <a:pPr/>
              <a:t>‹#›</a:t>
            </a:fld>
            <a:endParaRPr 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uFillTx/>
              </a:defRPr>
            </a:lvl1pPr>
          </a:lstStyle>
          <a:p>
            <a:r>
              <a:rPr kumimoji="0" lang="en-US">
                <a:uFillTx/>
              </a:rPr>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uFillTx/>
                <a:latin typeface="+mj-lt"/>
                <a:ea typeface="+mj-ea"/>
                <a:cs typeface="+mj-cs"/>
              </a:defRPr>
            </a:lvl1pPr>
            <a:lvl2pPr>
              <a:buNone/>
              <a:defRPr sz="2000" b="1">
                <a:uFillTx/>
              </a:defRPr>
            </a:lvl2pPr>
            <a:lvl3pPr>
              <a:buNone/>
              <a:defRPr sz="1800" b="1">
                <a:uFillTx/>
              </a:defRPr>
            </a:lvl3pPr>
            <a:lvl4pPr>
              <a:buNone/>
              <a:defRPr sz="1600" b="1">
                <a:uFillTx/>
              </a:defRPr>
            </a:lvl4pPr>
            <a:lvl5pPr>
              <a:buNone/>
              <a:defRPr sz="1600" b="1">
                <a:uFillTx/>
              </a:defRPr>
            </a:lvl5pPr>
          </a:lstStyle>
          <a:p>
            <a:pPr lvl="0" eaLnBrk="1" latinLnBrk="0" hangingPunct="1"/>
            <a:r>
              <a:rPr kumimoji="0" lang="en-US">
                <a:uFillTx/>
              </a:rPr>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uFillTx/>
                <a:latin typeface="+mj-lt"/>
                <a:ea typeface="+mj-ea"/>
                <a:cs typeface="+mj-cs"/>
              </a:defRPr>
            </a:lvl1pPr>
            <a:lvl2pPr>
              <a:buNone/>
              <a:defRPr sz="2000" b="1">
                <a:uFillTx/>
              </a:defRPr>
            </a:lvl2pPr>
            <a:lvl3pPr>
              <a:buNone/>
              <a:defRPr sz="1800" b="1">
                <a:uFillTx/>
              </a:defRPr>
            </a:lvl3pPr>
            <a:lvl4pPr>
              <a:buNone/>
              <a:defRPr sz="1600" b="1">
                <a:uFillTx/>
              </a:defRPr>
            </a:lvl4pPr>
            <a:lvl5pPr>
              <a:buNone/>
              <a:defRPr sz="1600" b="1">
                <a:uFillTx/>
              </a:defRPr>
            </a:lvl5pPr>
          </a:lstStyle>
          <a:p>
            <a:pPr lvl="0" eaLnBrk="1" latinLnBrk="0" hangingPunct="1"/>
            <a:r>
              <a:rPr kumimoji="0" lang="en-US">
                <a:uFillTx/>
              </a:rPr>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stStyle>
          <a:p>
            <a:pPr lvl="0" eaLnBrk="1" latinLnBrk="0" hangingPunct="1"/>
            <a:r>
              <a:rPr lang="en-US">
                <a:uFillTx/>
              </a:rPr>
              <a:t>Click to edit Master text styles</a:t>
            </a:r>
          </a:p>
          <a:p>
            <a:pPr lvl="1" eaLnBrk="1" latinLnBrk="0" hangingPunct="1"/>
            <a:r>
              <a:rPr lang="en-US">
                <a:uFillTx/>
              </a:rPr>
              <a:t>Second level</a:t>
            </a:r>
          </a:p>
          <a:p>
            <a:pPr lvl="2" eaLnBrk="1" latinLnBrk="0" hangingPunct="1"/>
            <a:r>
              <a:rPr lang="en-US">
                <a:uFillTx/>
              </a:rPr>
              <a:t>Third level</a:t>
            </a:r>
          </a:p>
          <a:p>
            <a:pPr lvl="3" eaLnBrk="1" latinLnBrk="0" hangingPunct="1"/>
            <a:r>
              <a:rPr lang="en-US">
                <a:uFillTx/>
              </a:rPr>
              <a:t>Fourth level</a:t>
            </a:r>
          </a:p>
          <a:p>
            <a:pPr lvl="4" eaLnBrk="1" latinLnBrk="0" hangingPunct="1"/>
            <a:r>
              <a:rPr lang="en-US">
                <a:uFillTx/>
              </a:rPr>
              <a:t>Fifth level</a:t>
            </a:r>
            <a:endParaRPr kumimoji="0" lang="en-US">
              <a:uFillTx/>
            </a:endParaRPr>
          </a:p>
        </p:txBody>
      </p:sp>
      <p:sp>
        <p:nvSpPr>
          <p:cNvPr id="28" name="Content Placeholder 27"/>
          <p:cNvSpPr>
            <a:spLocks noGrp="1"/>
          </p:cNvSpPr>
          <p:nvPr>
            <p:ph sz="quarter" idx="4"/>
          </p:nvPr>
        </p:nvSpPr>
        <p:spPr>
          <a:xfrm>
            <a:off x="4648730" y="1316037"/>
            <a:ext cx="4288536" cy="3941763"/>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stStyle>
          <a:p>
            <a:pPr lvl="0" eaLnBrk="1" latinLnBrk="0" hangingPunct="1"/>
            <a:r>
              <a:rPr lang="en-US">
                <a:uFillTx/>
              </a:rPr>
              <a:t>Click to edit Master text styles</a:t>
            </a:r>
          </a:p>
          <a:p>
            <a:pPr lvl="1" eaLnBrk="1" latinLnBrk="0" hangingPunct="1"/>
            <a:r>
              <a:rPr lang="en-US">
                <a:uFillTx/>
              </a:rPr>
              <a:t>Second level</a:t>
            </a:r>
          </a:p>
          <a:p>
            <a:pPr lvl="2" eaLnBrk="1" latinLnBrk="0" hangingPunct="1"/>
            <a:r>
              <a:rPr lang="en-US">
                <a:uFillTx/>
              </a:rPr>
              <a:t>Third level</a:t>
            </a:r>
          </a:p>
          <a:p>
            <a:pPr lvl="3" eaLnBrk="1" latinLnBrk="0" hangingPunct="1"/>
            <a:r>
              <a:rPr lang="en-US">
                <a:uFillTx/>
              </a:rPr>
              <a:t>Fourth level</a:t>
            </a:r>
          </a:p>
          <a:p>
            <a:pPr lvl="4" eaLnBrk="1" latinLnBrk="0" hangingPunct="1"/>
            <a:r>
              <a:rPr lang="en-US">
                <a:uFillTx/>
              </a:rPr>
              <a:t>Fifth level</a:t>
            </a:r>
            <a:endParaRPr kumimoji="0" lang="en-US">
              <a:uFillTx/>
            </a:endParaRPr>
          </a:p>
        </p:txBody>
      </p:sp>
      <p:sp>
        <p:nvSpPr>
          <p:cNvPr id="10" name="Date Placeholder 9"/>
          <p:cNvSpPr>
            <a:spLocks noGrp="1"/>
          </p:cNvSpPr>
          <p:nvPr>
            <p:ph type="dt" sz="half" idx="10"/>
          </p:nvPr>
        </p:nvSpPr>
        <p:spPr/>
        <p:txBody>
          <a:bodyPr/>
          <a:lstStyle/>
          <a:p>
            <a:fld id="{C109CC69-228E-4AE6-A11B-69F7E189CADE}" type="datetimeFigureOut">
              <a:rPr lang="en-US" smtClean="0">
                <a:uFillTx/>
              </a:rPr>
              <a:pPr/>
              <a:t>3/19/20</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a:xfrm>
            <a:off x="8229600" y="6477000"/>
            <a:ext cx="762000" cy="246888"/>
          </a:xfrm>
        </p:spPr>
        <p:txBody>
          <a:bodyPr/>
          <a:lstStyle/>
          <a:p>
            <a:fld id="{AFE0A1E4-D218-466C-84DA-F3EC80400989}" type="slidenum">
              <a:rPr lang="en-US" smtClean="0">
                <a:uFillTx/>
              </a:rPr>
              <a:pPr/>
              <a:t>‹#›</a:t>
            </a:fld>
            <a:endParaRPr lang="en-US">
              <a:uFillTx/>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uFillTx/>
              </a:rPr>
              <a:t>Click to edit Master title style</a:t>
            </a:r>
          </a:p>
        </p:txBody>
      </p:sp>
      <p:sp>
        <p:nvSpPr>
          <p:cNvPr id="12" name="Date Placeholder 11"/>
          <p:cNvSpPr>
            <a:spLocks noGrp="1"/>
          </p:cNvSpPr>
          <p:nvPr>
            <p:ph type="dt" sz="half" idx="10"/>
          </p:nvPr>
        </p:nvSpPr>
        <p:spPr/>
        <p:txBody>
          <a:bodyPr/>
          <a:lstStyle/>
          <a:p>
            <a:fld id="{C109CC69-228E-4AE6-A11B-69F7E189CADE}" type="datetimeFigureOut">
              <a:rPr lang="en-US" smtClean="0">
                <a:uFillTx/>
              </a:rPr>
              <a:pPr/>
              <a:t>3/19/20</a:t>
            </a:fld>
            <a:endParaRPr lang="en-US">
              <a:uFillTx/>
            </a:endParaRPr>
          </a:p>
        </p:txBody>
      </p:sp>
      <p:sp>
        <p:nvSpPr>
          <p:cNvPr id="21" name="Footer Placeholder 20"/>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AFE0A1E4-D218-466C-84DA-F3EC80400989}" type="slidenum">
              <a:rPr lang="en-US" smtClean="0">
                <a:uFillTx/>
              </a:rPr>
              <a:pPr/>
              <a:t>‹#›</a:t>
            </a:fld>
            <a:endParaRPr 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09CC69-228E-4AE6-A11B-69F7E189CADE}" type="datetimeFigureOut">
              <a:rPr lang="en-US" smtClean="0">
                <a:uFillTx/>
              </a:rPr>
              <a:pPr/>
              <a:t>3/19/20</a:t>
            </a:fld>
            <a:endParaRPr lang="en-US">
              <a:uFillTx/>
            </a:endParaRPr>
          </a:p>
        </p:txBody>
      </p:sp>
      <p:sp>
        <p:nvSpPr>
          <p:cNvPr id="24" name="Footer Placeholder 23"/>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AFE0A1E4-D218-466C-84DA-F3EC80400989}" type="slidenum">
              <a:rPr lang="en-US" smtClean="0">
                <a:uFillTx/>
              </a:rPr>
              <a:p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uFillTx/>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uFillTx/>
              </a:defRPr>
            </a:lvl1pPr>
          </a:lstStyle>
          <a:p>
            <a:r>
              <a:rPr kumimoji="0" lang="en-US">
                <a:uFillTx/>
              </a:rPr>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uFillTx/>
              </a:defRPr>
            </a:lvl1pPr>
            <a:lvl2pPr>
              <a:buNone/>
              <a:defRPr sz="1200">
                <a:uFillTx/>
              </a:defRPr>
            </a:lvl2pPr>
            <a:lvl3pPr>
              <a:buNone/>
              <a:defRPr sz="1000">
                <a:uFillTx/>
              </a:defRPr>
            </a:lvl3pPr>
            <a:lvl4pPr>
              <a:buNone/>
              <a:defRPr sz="900">
                <a:uFillTx/>
              </a:defRPr>
            </a:lvl4pPr>
            <a:lvl5pPr>
              <a:buNone/>
              <a:defRPr sz="900">
                <a:uFillTx/>
              </a:defRPr>
            </a:lvl5pPr>
          </a:lstStyle>
          <a:p>
            <a:pPr lvl="0" eaLnBrk="1" latinLnBrk="0" hangingPunct="1"/>
            <a:r>
              <a:rPr kumimoji="0" lang="en-US">
                <a:uFillTx/>
              </a:rPr>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stStyle>
          <a:p>
            <a:pPr lvl="0" eaLnBrk="1" latinLnBrk="0" hangingPunct="1"/>
            <a:r>
              <a:rPr lang="en-US">
                <a:uFillTx/>
              </a:rPr>
              <a:t>Click to edit Master text styles</a:t>
            </a:r>
          </a:p>
          <a:p>
            <a:pPr lvl="1" eaLnBrk="1" latinLnBrk="0" hangingPunct="1"/>
            <a:r>
              <a:rPr lang="en-US">
                <a:uFillTx/>
              </a:rPr>
              <a:t>Second level</a:t>
            </a:r>
          </a:p>
          <a:p>
            <a:pPr lvl="2" eaLnBrk="1" latinLnBrk="0" hangingPunct="1"/>
            <a:r>
              <a:rPr lang="en-US">
                <a:uFillTx/>
              </a:rPr>
              <a:t>Third level</a:t>
            </a:r>
          </a:p>
          <a:p>
            <a:pPr lvl="3" eaLnBrk="1" latinLnBrk="0" hangingPunct="1"/>
            <a:r>
              <a:rPr lang="en-US">
                <a:uFillTx/>
              </a:rPr>
              <a:t>Fourth level</a:t>
            </a:r>
          </a:p>
          <a:p>
            <a:pPr lvl="4" eaLnBrk="1" latinLnBrk="0" hangingPunct="1"/>
            <a:r>
              <a:rPr lang="en-US">
                <a:uFillTx/>
              </a:rPr>
              <a:t>Fifth level</a:t>
            </a:r>
            <a:endParaRPr kumimoji="0" lang="en-US">
              <a:uFillTx/>
            </a:endParaRPr>
          </a:p>
        </p:txBody>
      </p:sp>
      <p:sp>
        <p:nvSpPr>
          <p:cNvPr id="25" name="Date Placeholder 24"/>
          <p:cNvSpPr>
            <a:spLocks noGrp="1"/>
          </p:cNvSpPr>
          <p:nvPr>
            <p:ph type="dt" sz="half" idx="10"/>
          </p:nvPr>
        </p:nvSpPr>
        <p:spPr/>
        <p:txBody>
          <a:bodyPr/>
          <a:lstStyle/>
          <a:p>
            <a:fld id="{C109CC69-228E-4AE6-A11B-69F7E189CADE}" type="datetimeFigureOut">
              <a:rPr lang="en-US" smtClean="0">
                <a:uFillTx/>
              </a:rPr>
              <a:pPr/>
              <a:t>3/19/20</a:t>
            </a:fld>
            <a:endParaRPr lang="en-US">
              <a:uFillTx/>
            </a:endParaRPr>
          </a:p>
        </p:txBody>
      </p:sp>
      <p:sp>
        <p:nvSpPr>
          <p:cNvPr id="29" name="Footer Placeholder 28"/>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AFE0A1E4-D218-466C-84DA-F3EC80400989}" type="slidenum">
              <a:rPr lang="en-US" smtClean="0">
                <a:uFillTx/>
              </a:rPr>
              <a:pPr/>
              <a:t>‹#›</a:t>
            </a:fld>
            <a:endParaRPr 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uFillTx/>
              </a:defRPr>
            </a:lvl1pPr>
          </a:lstStyle>
          <a:p>
            <a:r>
              <a:rPr kumimoji="0" lang="en-US">
                <a:uFillTx/>
              </a:rPr>
              <a:t>Click icon to add picture</a:t>
            </a:r>
            <a:endParaRPr kumimoji="0" lang="en-US" dirty="0">
              <a:uFillTx/>
            </a:endParaRPr>
          </a:p>
        </p:txBody>
      </p:sp>
      <p:sp>
        <p:nvSpPr>
          <p:cNvPr id="7" name="Date Placeholder 6"/>
          <p:cNvSpPr>
            <a:spLocks noGrp="1"/>
          </p:cNvSpPr>
          <p:nvPr>
            <p:ph type="dt" sz="half" idx="10"/>
          </p:nvPr>
        </p:nvSpPr>
        <p:spPr/>
        <p:txBody>
          <a:bodyPr/>
          <a:lstStyle/>
          <a:p>
            <a:fld id="{C109CC69-228E-4AE6-A11B-69F7E189CADE}" type="datetimeFigureOut">
              <a:rPr lang="en-US" smtClean="0">
                <a:uFillTx/>
              </a:rPr>
              <a:pPr/>
              <a:t>3/19/20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31" name="Slide Number Placeholder 30"/>
          <p:cNvSpPr>
            <a:spLocks noGrp="1"/>
          </p:cNvSpPr>
          <p:nvPr>
            <p:ph type="sldNum" sz="quarter" idx="12"/>
          </p:nvPr>
        </p:nvSpPr>
        <p:spPr/>
        <p:txBody>
          <a:bodyPr/>
          <a:lstStyle/>
          <a:p>
            <a:fld id="{AFE0A1E4-D218-466C-84DA-F3EC80400989}" type="slidenum">
              <a:rPr lang="en-US" smtClean="0">
                <a:uFillTx/>
              </a:rPr>
              <a:pPr/>
              <a:t>‹#›</a:t>
            </a:fld>
            <a:endParaRPr lang="en-US">
              <a:uFillTx/>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uFillTx/>
              </a:defRPr>
            </a:lvl1pPr>
          </a:lstStyle>
          <a:p>
            <a:r>
              <a:rPr kumimoji="0" lang="en-US">
                <a:uFillTx/>
              </a:rPr>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uFillTx/>
              </a:defRPr>
            </a:lvl1pPr>
            <a:lvl2pPr>
              <a:defRPr sz="1200">
                <a:uFillTx/>
              </a:defRPr>
            </a:lvl2pPr>
            <a:lvl3pPr>
              <a:defRPr sz="1000">
                <a:uFillTx/>
              </a:defRPr>
            </a:lvl3pPr>
            <a:lvl4pPr>
              <a:defRPr sz="900">
                <a:uFillTx/>
              </a:defRPr>
            </a:lvl4pPr>
            <a:lvl5pPr>
              <a:defRPr sz="900">
                <a:uFillTx/>
              </a:defRPr>
            </a:lvl5pPr>
          </a:lstStyle>
          <a:p>
            <a:pPr lvl="0" eaLnBrk="1" latinLnBrk="0" hangingPunct="1"/>
            <a:r>
              <a:rPr kumimoji="0" lang="en-US">
                <a:uFillTx/>
              </a:rPr>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uFillTx/>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uFillTx/>
              </a:rPr>
              <a:t>Click to edit Master text styles</a:t>
            </a:r>
          </a:p>
          <a:p>
            <a:pPr lvl="1" eaLnBrk="1" latinLnBrk="0" hangingPunct="1"/>
            <a:r>
              <a:rPr kumimoji="0" lang="en-US">
                <a:uFillTx/>
              </a:rPr>
              <a:t>Second level</a:t>
            </a:r>
          </a:p>
          <a:p>
            <a:pPr lvl="2" eaLnBrk="1" latinLnBrk="0" hangingPunct="1"/>
            <a:r>
              <a:rPr kumimoji="0" lang="en-US">
                <a:uFillTx/>
              </a:rPr>
              <a:t>Third level</a:t>
            </a:r>
          </a:p>
          <a:p>
            <a:pPr lvl="3" eaLnBrk="1" latinLnBrk="0" hangingPunct="1"/>
            <a:r>
              <a:rPr kumimoji="0" lang="en-US">
                <a:uFillTx/>
              </a:rPr>
              <a:t>Fourth level</a:t>
            </a:r>
          </a:p>
          <a:p>
            <a:pPr lvl="4" eaLnBrk="1" latinLnBrk="0" hangingPunct="1"/>
            <a:r>
              <a:rPr kumimoji="0" lang="en-US">
                <a:uFillTx/>
              </a:rPr>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uFillTx/>
              </a:defRPr>
            </a:lvl1pPr>
          </a:lstStyle>
          <a:p>
            <a:fld id="{C109CC69-228E-4AE6-A11B-69F7E189CADE}" type="datetimeFigureOut">
              <a:rPr lang="en-US" smtClean="0">
                <a:uFillTx/>
              </a:rPr>
              <a:pPr/>
              <a:t>3/19/20</a:t>
            </a:fld>
            <a:endParaRPr lang="en-US">
              <a:uFillTx/>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uFillTx/>
              </a:defRPr>
            </a:lvl1pPr>
          </a:lstStyle>
          <a:p>
            <a:endParaRPr lang="en-US">
              <a:uFillTx/>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uFillTx/>
              </a:defRPr>
            </a:lvl1pPr>
          </a:lstStyle>
          <a:p>
            <a:fld id="{AFE0A1E4-D218-466C-84DA-F3EC80400989}" type="slidenum">
              <a:rPr lang="en-US" smtClean="0">
                <a:uFillTx/>
              </a:rPr>
              <a:pPr/>
              <a:t>‹#›</a:t>
            </a:fld>
            <a:endParaRPr lang="en-US">
              <a:uFillTx/>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uFillTx/>
              </a:rPr>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uFillTx/>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uFillTx/>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uFillTx/>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uFillTx/>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uFillTx/>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uFillTx/>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uFillTx/>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uFillTx/>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uFillTx/>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uFillTx/>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uFillTx/>
          <a:latin typeface="+mn-lt"/>
          <a:ea typeface="+mn-ea"/>
          <a:cs typeface="+mn-cs"/>
        </a:defRPr>
      </a:lvl9pPr>
    </p:bodyStyle>
    <p:otherStyle>
      <a:lvl1pPr marL="0" algn="l" rtl="0" eaLnBrk="1" latinLnBrk="0" hangingPunct="1">
        <a:defRPr kumimoji="0" kern="1200">
          <a:solidFill>
            <a:schemeClr val="tx1"/>
          </a:solidFill>
          <a:uFillTx/>
          <a:latin typeface="+mn-lt"/>
          <a:ea typeface="+mn-ea"/>
          <a:cs typeface="+mn-cs"/>
        </a:defRPr>
      </a:lvl1pPr>
      <a:lvl2pPr marL="457200" algn="l" rtl="0" eaLnBrk="1" latinLnBrk="0" hangingPunct="1">
        <a:defRPr kumimoji="0" kern="1200">
          <a:solidFill>
            <a:schemeClr val="tx1"/>
          </a:solidFill>
          <a:uFillTx/>
          <a:latin typeface="+mn-lt"/>
          <a:ea typeface="+mn-ea"/>
          <a:cs typeface="+mn-cs"/>
        </a:defRPr>
      </a:lvl2pPr>
      <a:lvl3pPr marL="914400" algn="l" rtl="0" eaLnBrk="1" latinLnBrk="0" hangingPunct="1">
        <a:defRPr kumimoji="0" kern="1200">
          <a:solidFill>
            <a:schemeClr val="tx1"/>
          </a:solidFill>
          <a:uFillTx/>
          <a:latin typeface="+mn-lt"/>
          <a:ea typeface="+mn-ea"/>
          <a:cs typeface="+mn-cs"/>
        </a:defRPr>
      </a:lvl3pPr>
      <a:lvl4pPr marL="1371600" algn="l" rtl="0" eaLnBrk="1" latinLnBrk="0" hangingPunct="1">
        <a:defRPr kumimoji="0" kern="1200">
          <a:solidFill>
            <a:schemeClr val="tx1"/>
          </a:solidFill>
          <a:uFillTx/>
          <a:latin typeface="+mn-lt"/>
          <a:ea typeface="+mn-ea"/>
          <a:cs typeface="+mn-cs"/>
        </a:defRPr>
      </a:lvl4pPr>
      <a:lvl5pPr marL="1828800" algn="l" rtl="0" eaLnBrk="1" latinLnBrk="0" hangingPunct="1">
        <a:defRPr kumimoji="0" kern="1200">
          <a:solidFill>
            <a:schemeClr val="tx1"/>
          </a:solidFill>
          <a:uFillTx/>
          <a:latin typeface="+mn-lt"/>
          <a:ea typeface="+mn-ea"/>
          <a:cs typeface="+mn-cs"/>
        </a:defRPr>
      </a:lvl5pPr>
      <a:lvl6pPr marL="2286000" algn="l" rtl="0" eaLnBrk="1" latinLnBrk="0" hangingPunct="1">
        <a:defRPr kumimoji="0" kern="1200">
          <a:solidFill>
            <a:schemeClr val="tx1"/>
          </a:solidFill>
          <a:uFillTx/>
          <a:latin typeface="+mn-lt"/>
          <a:ea typeface="+mn-ea"/>
          <a:cs typeface="+mn-cs"/>
        </a:defRPr>
      </a:lvl6pPr>
      <a:lvl7pPr marL="2743200" algn="l" rtl="0" eaLnBrk="1" latinLnBrk="0" hangingPunct="1">
        <a:defRPr kumimoji="0" kern="1200">
          <a:solidFill>
            <a:schemeClr val="tx1"/>
          </a:solidFill>
          <a:uFillTx/>
          <a:latin typeface="+mn-lt"/>
          <a:ea typeface="+mn-ea"/>
          <a:cs typeface="+mn-cs"/>
        </a:defRPr>
      </a:lvl7pPr>
      <a:lvl8pPr marL="3200400" algn="l" rtl="0" eaLnBrk="1" latinLnBrk="0" hangingPunct="1">
        <a:defRPr kumimoji="0" kern="1200">
          <a:solidFill>
            <a:schemeClr val="tx1"/>
          </a:solidFill>
          <a:uFillTx/>
          <a:latin typeface="+mn-lt"/>
          <a:ea typeface="+mn-ea"/>
          <a:cs typeface="+mn-cs"/>
        </a:defRPr>
      </a:lvl8pPr>
      <a:lvl9pPr marL="3657600" algn="l" rtl="0" eaLnBrk="1" latinLnBrk="0" hangingPunct="1">
        <a:defRPr kumimoji="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www.google.com.eg/url?sa=i&amp;rct=j&amp;q=&amp;esrc=s&amp;source=images&amp;cd=&amp;ved=0ahUKEwiZ7eP7zozTAhVGkRQKHY72B6YQjRwIBw&amp;url=http://www.fondations.net/luminous-phenomena-in-the-night-sky-at-a-glance/&amp;psig=AFQjCNGfXWYaSy6CRgsNyvysEo_DiY1O2Q&amp;ust=149145759404888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istance vessels Page1"/>
          <p:cNvPicPr>
            <a:picLocks noChangeAspect="1" noChangeArrowheads="1"/>
          </p:cNvPicPr>
          <p:nvPr/>
        </p:nvPicPr>
        <p:blipFill>
          <a:blip r:embed="rId2" cstate="print"/>
          <a:srcRect l="29214" t="10112" r="12691" b="44943"/>
          <a:stretch>
            <a:fillRect/>
          </a:stretch>
        </p:blipFill>
        <p:spPr>
          <a:xfrm>
            <a:off x="5486400" y="914400"/>
            <a:ext cx="3505200" cy="5638800"/>
          </a:xfrm>
          <a:prstGeom prst="rect">
            <a:avLst/>
          </a:prstGeom>
          <a:noFill/>
          <a:ln>
            <a:solidFill>
              <a:schemeClr val="accent1"/>
            </a:solidFill>
          </a:ln>
        </p:spPr>
      </p:pic>
      <p:sp>
        <p:nvSpPr>
          <p:cNvPr id="6" name="TextBox 5"/>
          <p:cNvSpPr txBox="1">
            <a:spLocks/>
          </p:cNvSpPr>
          <p:nvPr/>
        </p:nvSpPr>
        <p:spPr>
          <a:xfrm>
            <a:off x="533400" y="7620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uFillTx/>
                <a:latin typeface="Algerian" pitchFamily="82" charset="0"/>
              </a:rPr>
              <a:t>Antianginal</a:t>
            </a:r>
            <a:r>
              <a:rPr lang="en-US" sz="3200" dirty="0">
                <a:uFillTx/>
                <a:latin typeface="Algerian" pitchFamily="82" charset="0"/>
              </a:rPr>
              <a:t> Drugs</a:t>
            </a:r>
          </a:p>
        </p:txBody>
      </p:sp>
      <p:sp>
        <p:nvSpPr>
          <p:cNvPr id="7" name="TextBox 6"/>
          <p:cNvSpPr txBox="1">
            <a:spLocks/>
          </p:cNvSpPr>
          <p:nvPr/>
        </p:nvSpPr>
        <p:spPr>
          <a:xfrm>
            <a:off x="457200" y="16002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a:uFillTx/>
                <a:latin typeface="Algerian" pitchFamily="82" charset="0"/>
              </a:rPr>
              <a:t>Learning outcomes</a:t>
            </a:r>
          </a:p>
        </p:txBody>
      </p:sp>
      <p:sp>
        <p:nvSpPr>
          <p:cNvPr id="8" name="TextBox 7"/>
          <p:cNvSpPr txBox="1">
            <a:spLocks/>
          </p:cNvSpPr>
          <p:nvPr/>
        </p:nvSpPr>
        <p:spPr>
          <a:xfrm>
            <a:off x="152400" y="2590800"/>
            <a:ext cx="5105400" cy="82227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a:uFillTx/>
                <a:latin typeface="Arial Narrow" pitchFamily="34" charset="0"/>
              </a:rPr>
              <a:t>Recognize variables contributing to a balanced myocardial supply versus demand</a:t>
            </a:r>
          </a:p>
        </p:txBody>
      </p:sp>
      <p:sp>
        <p:nvSpPr>
          <p:cNvPr id="9" name="TextBox 8"/>
          <p:cNvSpPr txBox="1">
            <a:spLocks/>
          </p:cNvSpPr>
          <p:nvPr/>
        </p:nvSpPr>
        <p:spPr>
          <a:xfrm>
            <a:off x="152400" y="3810000"/>
            <a:ext cx="5257800" cy="1218282"/>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a:uFillTx/>
                <a:latin typeface="Arial Narrow" pitchFamily="34" charset="0"/>
              </a:rPr>
              <a:t>Expand on the drugs used to alleviate acute </a:t>
            </a:r>
            <a:r>
              <a:rPr lang="en-US" sz="2000" b="1" dirty="0" err="1">
                <a:uFillTx/>
                <a:latin typeface="Arial Narrow" pitchFamily="34" charset="0"/>
              </a:rPr>
              <a:t>anginal</a:t>
            </a:r>
            <a:r>
              <a:rPr lang="en-US" sz="2000" b="1" dirty="0">
                <a:uFillTx/>
                <a:latin typeface="Arial Narrow" pitchFamily="34" charset="0"/>
              </a:rPr>
              <a:t> attacks versus those meant for prophylaxis &amp; improvement of survival </a:t>
            </a:r>
          </a:p>
        </p:txBody>
      </p:sp>
      <p:sp>
        <p:nvSpPr>
          <p:cNvPr id="11" name="TextBox 10"/>
          <p:cNvSpPr txBox="1">
            <a:spLocks/>
          </p:cNvSpPr>
          <p:nvPr/>
        </p:nvSpPr>
        <p:spPr>
          <a:xfrm>
            <a:off x="152400" y="5334000"/>
            <a:ext cx="5257800" cy="124649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a:uFillTx/>
                <a:latin typeface="Arial Narrow" pitchFamily="34" charset="0"/>
              </a:rPr>
              <a:t>Detail the pharmacology of nitrates, other vasodilators, and other drugs used as </a:t>
            </a:r>
            <a:r>
              <a:rPr lang="en-US" sz="2000" b="1" dirty="0" err="1">
                <a:uFillTx/>
                <a:latin typeface="Arial Narrow" pitchFamily="34" charset="0"/>
              </a:rPr>
              <a:t>antianginal</a:t>
            </a:r>
            <a:r>
              <a:rPr lang="en-US" sz="2000" b="1" dirty="0">
                <a:uFillTx/>
                <a:latin typeface="Arial Narrow" pitchFamily="34" charset="0"/>
              </a:rPr>
              <a:t> therapy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2147483647"/>
      <p:bldP spid="9" grpId="0" animBg="1" advAuto="2147483647"/>
      <p:bldP spid="11" grpId="0" animBg="1" advAuto="2147483647"/>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a:uFillTx/>
              </a:rPr>
              <a:t>Which </a:t>
            </a:r>
            <a:r>
              <a:rPr lang="en-US" sz="3200" dirty="0" err="1">
                <a:uFillTx/>
              </a:rPr>
              <a:t>antianginal</a:t>
            </a:r>
            <a:r>
              <a:rPr lang="en-US" sz="3200" dirty="0">
                <a:uFillTx/>
              </a:rPr>
              <a:t> drug is the best choice for the case of </a:t>
            </a:r>
            <a:r>
              <a:rPr lang="en-US" sz="3200" dirty="0" err="1">
                <a:uFillTx/>
              </a:rPr>
              <a:t>Helmi</a:t>
            </a:r>
            <a:r>
              <a:rPr lang="en-US" sz="3200" dirty="0">
                <a:uFillTx/>
              </a:rPr>
              <a:t>? And Why? </a:t>
            </a:r>
            <a:endParaRPr lang="en-US" sz="3200" dirty="0">
              <a:uFillTx/>
              <a:latin typeface="Algerian" pitchFamily="82" charset="0"/>
            </a:endParaRP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a:spLocks/>
          </p:cNvSpPr>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uFillTx/>
                <a:latin typeface="Algerian" pitchFamily="82" charset="0"/>
              </a:rPr>
              <a:t>Minicase</a:t>
            </a:r>
            <a:endParaRPr lang="en-US" sz="3200" dirty="0">
              <a:uFillTx/>
              <a:latin typeface="Algerian" pitchFamily="8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a:uFillTx/>
              </a:rPr>
              <a:t>If </a:t>
            </a:r>
            <a:r>
              <a:rPr lang="en-US" sz="3200" dirty="0" err="1">
                <a:uFillTx/>
              </a:rPr>
              <a:t>Helmi</a:t>
            </a:r>
            <a:r>
              <a:rPr lang="en-US" sz="3200" dirty="0">
                <a:uFillTx/>
              </a:rPr>
              <a:t> does not respond to </a:t>
            </a:r>
            <a:r>
              <a:rPr lang="en-US" sz="3200" dirty="0" err="1">
                <a:uFillTx/>
              </a:rPr>
              <a:t>monotherapy</a:t>
            </a:r>
            <a:r>
              <a:rPr lang="en-US" sz="3200" dirty="0">
                <a:uFillTx/>
              </a:rPr>
              <a:t>, what other drug should be added to his regimen?</a:t>
            </a: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a:spLocks/>
          </p:cNvSpPr>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uFillTx/>
                <a:latin typeface="Algerian" pitchFamily="82" charset="0"/>
              </a:rPr>
              <a:t>Minicase</a:t>
            </a:r>
            <a:endParaRPr lang="en-US" sz="3200" dirty="0">
              <a:uFillTx/>
              <a:latin typeface="Algerian" pitchFamily="8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Potassium channel </a:t>
            </a:r>
            <a:r>
              <a:rPr lang="en-US" sz="2800" dirty="0" err="1">
                <a:uFillTx/>
                <a:latin typeface="Aharoni" pitchFamily="2" charset="-79"/>
                <a:cs typeface="Aharoni" pitchFamily="2" charset="-79"/>
              </a:rPr>
              <a:t>openners</a:t>
            </a:r>
            <a:endParaRPr lang="en-US" sz="2800" dirty="0">
              <a:uFillTx/>
              <a:latin typeface="Aharoni" pitchFamily="2" charset="-79"/>
              <a:cs typeface="Aharoni" pitchFamily="2" charset="-79"/>
            </a:endParaRPr>
          </a:p>
        </p:txBody>
      </p:sp>
      <p:sp>
        <p:nvSpPr>
          <p:cNvPr id="3" name="TextBox 2"/>
          <p:cNvSpPr txBox="1">
            <a:spLocks/>
          </p:cNvSpPr>
          <p:nvPr/>
        </p:nvSpPr>
        <p:spPr>
          <a:xfrm>
            <a:off x="457200" y="2819400"/>
            <a:ext cx="243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Mechanism</a:t>
            </a:r>
          </a:p>
        </p:txBody>
      </p:sp>
      <p:sp>
        <p:nvSpPr>
          <p:cNvPr id="4" name="TextBox 3"/>
          <p:cNvSpPr txBox="1">
            <a:spLocks/>
          </p:cNvSpPr>
          <p:nvPr/>
        </p:nvSpPr>
        <p:spPr>
          <a:xfrm>
            <a:off x="533400" y="17526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uFillTx/>
                <a:latin typeface="Aharoni" pitchFamily="2" charset="-79"/>
                <a:cs typeface="Aharoni" pitchFamily="2" charset="-79"/>
              </a:rPr>
              <a:t>Nicorandil</a:t>
            </a:r>
            <a:endParaRPr lang="en-US" sz="2800" dirty="0">
              <a:uFillTx/>
              <a:latin typeface="Aharoni" pitchFamily="2" charset="-79"/>
              <a:cs typeface="Aharoni" pitchFamily="2" charset="-79"/>
            </a:endParaRPr>
          </a:p>
        </p:txBody>
      </p:sp>
      <p:sp>
        <p:nvSpPr>
          <p:cNvPr id="5" name="TextBox 4"/>
          <p:cNvSpPr txBox="1">
            <a:spLocks/>
          </p:cNvSpPr>
          <p:nvPr/>
        </p:nvSpPr>
        <p:spPr>
          <a:xfrm>
            <a:off x="304800" y="4572000"/>
            <a:ext cx="4267200" cy="224676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uFillTx/>
                <a:latin typeface="Arial Narrow" pitchFamily="34" charset="0"/>
              </a:rPr>
              <a:t>It has dual mechanism of action;</a:t>
            </a:r>
          </a:p>
          <a:p>
            <a:pPr lvl="0">
              <a:lnSpc>
                <a:spcPts val="2400"/>
              </a:lnSpc>
            </a:pPr>
            <a:r>
              <a:rPr lang="en-US" sz="2800" b="1" dirty="0">
                <a:uFillTx/>
                <a:latin typeface="Arial Narrow" pitchFamily="34" charset="0"/>
              </a:rPr>
              <a:t>1. Opens K</a:t>
            </a:r>
            <a:r>
              <a:rPr lang="en-US" sz="2800" b="1" baseline="-25000" dirty="0">
                <a:uFillTx/>
                <a:latin typeface="Arial Narrow" pitchFamily="34" charset="0"/>
              </a:rPr>
              <a:t>ATP</a:t>
            </a:r>
            <a:r>
              <a:rPr lang="en-US" sz="2800" b="1" dirty="0">
                <a:uFillTx/>
                <a:latin typeface="Arial Narrow" pitchFamily="34" charset="0"/>
              </a:rPr>
              <a:t> channels (&gt; arteriolar dilator) </a:t>
            </a:r>
          </a:p>
          <a:p>
            <a:pPr lvl="0">
              <a:lnSpc>
                <a:spcPts val="2400"/>
              </a:lnSpc>
            </a:pPr>
            <a:r>
              <a:rPr lang="en-US" sz="2800" b="1" dirty="0">
                <a:uFillTx/>
                <a:latin typeface="Arial Narrow" pitchFamily="34" charset="0"/>
              </a:rPr>
              <a:t>2. NO </a:t>
            </a:r>
            <a:r>
              <a:rPr lang="en-US" sz="2800" b="1" dirty="0" err="1">
                <a:uFillTx/>
                <a:latin typeface="Arial Narrow" pitchFamily="34" charset="0"/>
              </a:rPr>
              <a:t>donner</a:t>
            </a:r>
            <a:r>
              <a:rPr lang="en-US" sz="2800" b="1" dirty="0">
                <a:uFillTx/>
                <a:latin typeface="Arial Narrow" pitchFamily="34" charset="0"/>
              </a:rPr>
              <a:t> as it has a nitrate moiety (&gt; </a:t>
            </a:r>
            <a:r>
              <a:rPr lang="en-US" sz="2800" b="1" dirty="0" err="1">
                <a:uFillTx/>
                <a:latin typeface="Arial Narrow" pitchFamily="34" charset="0"/>
              </a:rPr>
              <a:t>venular</a:t>
            </a:r>
            <a:r>
              <a:rPr lang="en-US" sz="2800" b="1" dirty="0">
                <a:uFillTx/>
                <a:latin typeface="Arial Narrow" pitchFamily="34" charset="0"/>
              </a:rPr>
              <a:t> dilator</a:t>
            </a:r>
            <a:endParaRPr lang="en-US" sz="2800" dirty="0">
              <a:uFillTx/>
              <a:latin typeface="Aharoni" pitchFamily="2" charset="-79"/>
              <a:cs typeface="Aharoni" pitchFamily="2" charset="-79"/>
            </a:endParaRPr>
          </a:p>
        </p:txBody>
      </p:sp>
      <p:grpSp>
        <p:nvGrpSpPr>
          <p:cNvPr id="7" name="Group 40"/>
          <p:cNvGrpSpPr/>
          <p:nvPr/>
        </p:nvGrpSpPr>
        <p:grpSpPr>
          <a:xfrm>
            <a:off x="4648200" y="4114800"/>
            <a:ext cx="4267200" cy="2590800"/>
            <a:chOff x="152400" y="3352800"/>
            <a:chExt cx="4800600" cy="3276600"/>
          </a:xfrm>
        </p:grpSpPr>
        <p:grpSp>
          <p:nvGrpSpPr>
            <p:cNvPr id="8" name="Group 37"/>
            <p:cNvGrpSpPr/>
            <p:nvPr/>
          </p:nvGrpSpPr>
          <p:grpSpPr>
            <a:xfrm>
              <a:off x="152400" y="3352800"/>
              <a:ext cx="4800600" cy="3276600"/>
              <a:chOff x="152400" y="3352800"/>
              <a:chExt cx="4800600" cy="3276600"/>
            </a:xfrm>
          </p:grpSpPr>
          <p:pic>
            <p:nvPicPr>
              <p:cNvPr id="10" name="Picture 5" descr="C:\Users\Administrator\Pictures\K channel.png"/>
              <p:cNvPicPr>
                <a:picLocks noChangeAspect="1" noChangeArrowheads="1"/>
              </p:cNvPicPr>
              <p:nvPr/>
            </p:nvPicPr>
            <p:blipFill>
              <a:blip r:embed="rId2" cstate="print"/>
              <a:srcRect t="4444" r="5408" b="2222"/>
              <a:stretch>
                <a:fillRect/>
              </a:stretch>
            </p:blipFill>
            <p:spPr bwMode="auto">
              <a:xfrm>
                <a:off x="152400" y="3352800"/>
                <a:ext cx="4800600" cy="3276600"/>
              </a:xfrm>
              <a:prstGeom prst="rect">
                <a:avLst/>
              </a:prstGeom>
              <a:noFill/>
            </p:spPr>
          </p:pic>
          <p:sp>
            <p:nvSpPr>
              <p:cNvPr id="11" name="TextBox 10"/>
              <p:cNvSpPr txBox="1">
                <a:spLocks/>
              </p:cNvSpPr>
              <p:nvPr/>
            </p:nvSpPr>
            <p:spPr>
              <a:xfrm>
                <a:off x="2107842" y="3657600"/>
                <a:ext cx="609600" cy="369332"/>
              </a:xfrm>
              <a:prstGeom prst="rect">
                <a:avLst/>
              </a:prstGeom>
              <a:noFill/>
            </p:spPr>
            <p:txBody>
              <a:bodyPr wrap="square" rtlCol="0">
                <a:spAutoFit/>
              </a:bodyPr>
              <a:lstStyle/>
              <a:p>
                <a:r>
                  <a:rPr lang="en-US" dirty="0">
                    <a:uFillTx/>
                    <a:latin typeface="Bernard MT Condensed" pitchFamily="18" charset="0"/>
                  </a:rPr>
                  <a:t>L</a:t>
                </a:r>
              </a:p>
            </p:txBody>
          </p:sp>
        </p:grpSp>
        <p:cxnSp>
          <p:nvCxnSpPr>
            <p:cNvPr id="9" name="Straight Arrow Connector 8"/>
            <p:cNvCxnSpPr/>
            <p:nvPr/>
          </p:nvCxnSpPr>
          <p:spPr>
            <a:xfrm rot="10800000">
              <a:off x="2591874" y="5461716"/>
              <a:ext cx="381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3" cstate="print"/>
          <a:srcRect/>
          <a:stretch>
            <a:fillRect/>
          </a:stretch>
        </p:blipFill>
        <p:spPr bwMode="auto">
          <a:xfrm>
            <a:off x="2971800" y="1524000"/>
            <a:ext cx="6019800" cy="2362200"/>
          </a:xfrm>
          <a:prstGeom prst="rect">
            <a:avLst/>
          </a:prstGeom>
          <a:noFill/>
          <a:ln w="9525">
            <a:noFill/>
            <a:miter lim="8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5"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2147483647"/>
      <p:bldP spid="4" grpId="0" animBg="1" advAuto="2147483647"/>
      <p:bldP spid="5" grpId="0" animBg="1" advAuto="2147483647"/>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uFillTx/>
                <a:latin typeface="Aharoni" pitchFamily="2" charset="-79"/>
                <a:cs typeface="Aharoni" pitchFamily="2" charset="-79"/>
              </a:rPr>
              <a:t>Pharmacodynamic</a:t>
            </a:r>
            <a:r>
              <a:rPr lang="en-US" sz="2800" dirty="0">
                <a:uFillTx/>
                <a:latin typeface="Aharoni" pitchFamily="2" charset="-79"/>
                <a:cs typeface="Aharoni" pitchFamily="2" charset="-79"/>
              </a:rPr>
              <a:t> Effects</a:t>
            </a:r>
          </a:p>
        </p:txBody>
      </p:sp>
      <p:sp>
        <p:nvSpPr>
          <p:cNvPr id="5" name="TextBox 4"/>
          <p:cNvSpPr txBox="1">
            <a:spLocks/>
          </p:cNvSpPr>
          <p:nvPr/>
        </p:nvSpPr>
        <p:spPr>
          <a:xfrm>
            <a:off x="381000" y="16002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C000"/>
                </a:solidFill>
                <a:uFillTx/>
                <a:latin typeface="Aharoni" pitchFamily="2" charset="-79"/>
                <a:cs typeface="Aharoni" pitchFamily="2" charset="-79"/>
              </a:rPr>
              <a:t>As K channel </a:t>
            </a:r>
            <a:r>
              <a:rPr lang="en-US" sz="2800" dirty="0" err="1">
                <a:solidFill>
                  <a:srgbClr val="FFC000"/>
                </a:solidFill>
                <a:uFillTx/>
                <a:latin typeface="Aharoni" pitchFamily="2" charset="-79"/>
                <a:cs typeface="Aharoni" pitchFamily="2" charset="-79"/>
              </a:rPr>
              <a:t>openner</a:t>
            </a:r>
            <a:endParaRPr lang="en-US" sz="2800" dirty="0">
              <a:solidFill>
                <a:srgbClr val="FFC000"/>
              </a:solidFill>
              <a:uFillTx/>
              <a:latin typeface="Aharoni" pitchFamily="2" charset="-79"/>
              <a:cs typeface="Aharoni" pitchFamily="2" charset="-79"/>
            </a:endParaRPr>
          </a:p>
        </p:txBody>
      </p:sp>
      <p:sp>
        <p:nvSpPr>
          <p:cNvPr id="6" name="TextBox 5"/>
          <p:cNvSpPr txBox="1">
            <a:spLocks/>
          </p:cNvSpPr>
          <p:nvPr/>
        </p:nvSpPr>
        <p:spPr>
          <a:xfrm>
            <a:off x="381000" y="251460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uFillTx/>
                <a:latin typeface="Arial Narrow" pitchFamily="34" charset="0"/>
                <a:sym typeface="Wingdings 3"/>
              </a:rPr>
              <a:t>On vascular smooth muscles opening of K channels </a:t>
            </a:r>
            <a:r>
              <a:rPr lang="en-US" sz="2800" b="1" spc="-30" dirty="0" err="1">
                <a:uFillTx/>
                <a:latin typeface="Arial Narrow" pitchFamily="34" charset="0"/>
                <a:sym typeface="Wingdings 3"/>
              </a:rPr>
              <a:t>hyperpolarization</a:t>
            </a:r>
            <a:r>
              <a:rPr lang="en-US" sz="2800" b="1" spc="-30" dirty="0">
                <a:uFillTx/>
                <a:latin typeface="Arial Narrow" pitchFamily="34" charset="0"/>
                <a:sym typeface="Wingdings 3"/>
              </a:rPr>
              <a:t>  vasodilatation </a:t>
            </a:r>
          </a:p>
        </p:txBody>
      </p:sp>
      <p:sp>
        <p:nvSpPr>
          <p:cNvPr id="7" name="TextBox 6"/>
          <p:cNvSpPr txBox="1">
            <a:spLocks/>
          </p:cNvSpPr>
          <p:nvPr/>
        </p:nvSpPr>
        <p:spPr>
          <a:xfrm>
            <a:off x="381000" y="381000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uFillTx/>
                <a:latin typeface="Arial Narrow" pitchFamily="34" charset="0"/>
                <a:sym typeface="Wingdings 3"/>
              </a:rPr>
              <a:t>On </a:t>
            </a:r>
            <a:r>
              <a:rPr lang="en-US" sz="2800" b="1" spc="-30" dirty="0" err="1">
                <a:uFillTx/>
                <a:latin typeface="Arial Narrow" pitchFamily="34" charset="0"/>
                <a:sym typeface="Wingdings 3"/>
              </a:rPr>
              <a:t>cardiomyocytes</a:t>
            </a:r>
            <a:r>
              <a:rPr lang="en-US" sz="2800" b="1" spc="-30" dirty="0">
                <a:uFillTx/>
                <a:latin typeface="Arial Narrow" pitchFamily="34" charset="0"/>
                <a:sym typeface="Wingdings 3"/>
              </a:rPr>
              <a:t> opening of K channels </a:t>
            </a:r>
            <a:r>
              <a:rPr lang="en-US" sz="2800" b="1" spc="-30" dirty="0" err="1">
                <a:uFillTx/>
                <a:latin typeface="Arial Narrow" pitchFamily="34" charset="0"/>
                <a:sym typeface="Wingdings 3"/>
              </a:rPr>
              <a:t>repolarization</a:t>
            </a:r>
            <a:r>
              <a:rPr lang="en-US" sz="2800" b="1" spc="-30" dirty="0">
                <a:uFillTx/>
                <a:latin typeface="Arial Narrow" pitchFamily="34" charset="0"/>
                <a:sym typeface="Wingdings 3"/>
              </a:rPr>
              <a:t>  cardiac work</a:t>
            </a:r>
          </a:p>
        </p:txBody>
      </p:sp>
      <p:sp>
        <p:nvSpPr>
          <p:cNvPr id="8" name="TextBox 7"/>
          <p:cNvSpPr txBox="1">
            <a:spLocks/>
          </p:cNvSpPr>
          <p:nvPr/>
        </p:nvSpPr>
        <p:spPr>
          <a:xfrm>
            <a:off x="381000" y="2438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C000"/>
                </a:solidFill>
                <a:uFillTx/>
                <a:latin typeface="Aharoni" pitchFamily="2" charset="-79"/>
                <a:cs typeface="Aharoni" pitchFamily="2" charset="-79"/>
              </a:rPr>
              <a:t>As nitric oxide donor</a:t>
            </a:r>
          </a:p>
        </p:txBody>
      </p:sp>
      <p:sp>
        <p:nvSpPr>
          <p:cNvPr id="9" name="TextBox 8"/>
          <p:cNvSpPr txBox="1">
            <a:spLocks/>
          </p:cNvSpPr>
          <p:nvPr/>
        </p:nvSpPr>
        <p:spPr>
          <a:xfrm>
            <a:off x="381000" y="35814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uFillTx/>
                <a:latin typeface="Arial Narrow" pitchFamily="34" charset="0"/>
                <a:sym typeface="Wingdings 3"/>
              </a:rPr>
              <a:t>NO</a:t>
            </a:r>
            <a:r>
              <a:rPr lang="en-US" sz="2800" b="1" dirty="0">
                <a:uFillTx/>
                <a:latin typeface="Arial Narrow" pitchFamily="34" charset="0"/>
                <a:sym typeface="Wingdings 3"/>
              </a:rPr>
              <a:t>  </a:t>
            </a:r>
            <a:r>
              <a:rPr lang="en-US" sz="2800" b="1" dirty="0" err="1">
                <a:uFillTx/>
                <a:latin typeface="Arial Narrow" pitchFamily="34" charset="0"/>
                <a:sym typeface="Wingdings 3"/>
              </a:rPr>
              <a:t>cGMP</a:t>
            </a:r>
            <a:r>
              <a:rPr lang="en-US" sz="2800" b="1" dirty="0">
                <a:uFillTx/>
                <a:latin typeface="Arial Narrow" pitchFamily="34" charset="0"/>
                <a:sym typeface="Wingdings 3"/>
              </a:rPr>
              <a:t>/PKG </a:t>
            </a:r>
            <a:r>
              <a:rPr lang="en-US" sz="2800" b="1" spc="-30" dirty="0">
                <a:uFillTx/>
                <a:latin typeface="Arial Narrow" pitchFamily="34" charset="0"/>
                <a:sym typeface="Wingdings 3"/>
              </a:rPr>
              <a:t> </a:t>
            </a:r>
            <a:r>
              <a:rPr lang="en-US" sz="2800" b="1" spc="-30" dirty="0" err="1">
                <a:uFillTx/>
                <a:latin typeface="Arial Narrow" pitchFamily="34" charset="0"/>
                <a:sym typeface="Wingdings 3"/>
              </a:rPr>
              <a:t>vasoditation</a:t>
            </a:r>
            <a:endParaRPr lang="en-US" sz="2800" b="1" spc="-30" dirty="0">
              <a:uFillTx/>
              <a:latin typeface="Arial Narrow" pitchFamily="34" charset="0"/>
              <a:sym typeface="Wingdings 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2147483647"/>
      <p:bldP spid="6" grpId="1" animBg="1" advAuto="2147483647"/>
      <p:bldP spid="7" grpId="0" animBg="1" advAuto="2147483647"/>
      <p:bldP spid="7" grpId="1" animBg="1" advAuto="2147483647"/>
      <p:bldP spid="8" grpId="0" animBg="1" advAuto="2147483647"/>
      <p:bldP spid="9" grpId="0" animBg="1" advAuto="2147483647"/>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p:cNvSpPr>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Indications</a:t>
            </a:r>
          </a:p>
        </p:txBody>
      </p:sp>
      <p:sp>
        <p:nvSpPr>
          <p:cNvPr id="4" name="TextBox 3"/>
          <p:cNvSpPr txBox="1">
            <a:spLocks/>
          </p:cNvSpPr>
          <p:nvPr/>
        </p:nvSpPr>
        <p:spPr>
          <a:xfrm>
            <a:off x="533400" y="1752600"/>
            <a:ext cx="83820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uFillTx/>
                <a:latin typeface="Arial Narrow" pitchFamily="34" charset="0"/>
              </a:rPr>
              <a:t>Prophylactic 2nd line therapy in stable angina &amp; refractory variant angina </a:t>
            </a:r>
          </a:p>
        </p:txBody>
      </p:sp>
      <p:sp>
        <p:nvSpPr>
          <p:cNvPr id="5" name="TextBox 4"/>
          <p:cNvSpPr txBox="1">
            <a:spLocks/>
          </p:cNvSpPr>
          <p:nvPr/>
        </p:nvSpPr>
        <p:spPr>
          <a:xfrm>
            <a:off x="533400" y="32004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ADRs</a:t>
            </a:r>
          </a:p>
        </p:txBody>
      </p:sp>
      <p:sp>
        <p:nvSpPr>
          <p:cNvPr id="6" name="TextBox 5"/>
          <p:cNvSpPr txBox="1">
            <a:spLocks/>
          </p:cNvSpPr>
          <p:nvPr/>
        </p:nvSpPr>
        <p:spPr>
          <a:xfrm>
            <a:off x="533400" y="4191000"/>
            <a:ext cx="67818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uFillTx/>
                <a:latin typeface="Arial Narrow" pitchFamily="34" charset="0"/>
              </a:rPr>
              <a:t>Flushing, headache, </a:t>
            </a:r>
          </a:p>
          <a:p>
            <a:r>
              <a:rPr lang="en-US" sz="2800" b="1" dirty="0">
                <a:uFillTx/>
                <a:latin typeface="Arial Narrow" pitchFamily="34" charset="0"/>
              </a:rPr>
              <a:t>Hypotension, palpitation, weakness</a:t>
            </a:r>
          </a:p>
          <a:p>
            <a:r>
              <a:rPr lang="en-US" sz="2800" b="1" dirty="0">
                <a:uFillTx/>
                <a:latin typeface="Arial Narrow" pitchFamily="34" charset="0"/>
              </a:rPr>
              <a:t>Mouth &amp; </a:t>
            </a:r>
            <a:r>
              <a:rPr lang="en-US" sz="2800" b="1" dirty="0" err="1">
                <a:uFillTx/>
                <a:latin typeface="Arial Narrow" pitchFamily="34" charset="0"/>
              </a:rPr>
              <a:t>peri</a:t>
            </a:r>
            <a:r>
              <a:rPr lang="en-US" sz="2800" b="1" dirty="0">
                <a:uFillTx/>
                <a:latin typeface="Arial Narrow" pitchFamily="34" charset="0"/>
              </a:rPr>
              <a:t>-anal ulcers, nausea and vomiting.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2147483647"/>
      <p:bldP spid="6" grpId="0" animBg="1" advAuto="2147483647"/>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533400" y="685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a:uFillTx/>
                <a:latin typeface="Algerian" pitchFamily="82" charset="0"/>
              </a:rPr>
              <a:t>Think-pair-share</a:t>
            </a:r>
          </a:p>
        </p:txBody>
      </p:sp>
      <p:sp>
        <p:nvSpPr>
          <p:cNvPr id="3" name="TextBox 2"/>
          <p:cNvSpPr txBox="1">
            <a:spLocks/>
          </p:cNvSpPr>
          <p:nvPr/>
        </p:nvSpPr>
        <p:spPr>
          <a:xfrm>
            <a:off x="457200" y="1524000"/>
            <a:ext cx="7162800" cy="415498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a:uFillTx/>
              </a:rPr>
              <a:t>A 5 5 </a:t>
            </a:r>
            <a:r>
              <a:rPr lang="en-US" sz="2400">
                <a:uFillTx/>
              </a:rPr>
              <a:t>- year </a:t>
            </a:r>
            <a:r>
              <a:rPr lang="en-US" sz="2400" dirty="0">
                <a:uFillTx/>
              </a:rPr>
              <a:t>- old woman complained to her physician of palpitations, flushing of the face, and vertigo. The woman, suffering from diabetes mellitus, was giving herself three daily doses of insulin. She had been recently diagnosed with </a:t>
            </a:r>
            <a:r>
              <a:rPr lang="en-US" sz="2400" dirty="0" err="1">
                <a:uFillTx/>
              </a:rPr>
              <a:t>exertional</a:t>
            </a:r>
            <a:r>
              <a:rPr lang="en-US" sz="2400" dirty="0">
                <a:uFillTx/>
              </a:rPr>
              <a:t> angina for which nitrate therapy was started with </a:t>
            </a:r>
            <a:r>
              <a:rPr lang="en-US" sz="2400" dirty="0" err="1">
                <a:uFillTx/>
              </a:rPr>
              <a:t>transdermal</a:t>
            </a:r>
            <a:r>
              <a:rPr lang="en-US" sz="2400" dirty="0">
                <a:uFillTx/>
              </a:rPr>
              <a:t> nitroglycerin and oral </a:t>
            </a:r>
            <a:r>
              <a:rPr lang="en-US" sz="2400" dirty="0" err="1">
                <a:uFillTx/>
              </a:rPr>
              <a:t>isosorbide</a:t>
            </a:r>
            <a:r>
              <a:rPr lang="en-US" sz="2400" dirty="0">
                <a:uFillTx/>
              </a:rPr>
              <a:t> </a:t>
            </a:r>
            <a:r>
              <a:rPr lang="en-US" sz="2400" dirty="0" err="1">
                <a:uFillTx/>
              </a:rPr>
              <a:t>mononitrate</a:t>
            </a:r>
            <a:r>
              <a:rPr lang="en-US" sz="2400" dirty="0">
                <a:uFillTx/>
              </a:rPr>
              <a:t>. </a:t>
            </a:r>
          </a:p>
          <a:p>
            <a:r>
              <a:rPr lang="en-US" sz="2400" dirty="0">
                <a:uFillTx/>
              </a:rPr>
              <a:t>After 3 weeks of therapy, her </a:t>
            </a:r>
            <a:r>
              <a:rPr lang="en-US" sz="2400" dirty="0" err="1">
                <a:uFillTx/>
              </a:rPr>
              <a:t>anginal</a:t>
            </a:r>
            <a:r>
              <a:rPr lang="en-US" sz="2400" dirty="0">
                <a:uFillTx/>
              </a:rPr>
              <a:t> attacks were less frequent but not completely prevented. Which</a:t>
            </a:r>
          </a:p>
          <a:p>
            <a:r>
              <a:rPr lang="en-US" sz="2400" dirty="0">
                <a:uFillTx/>
              </a:rPr>
              <a:t>would be an appropriate next therapeutic step for this patient?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rPr>
              <a:t>Metabolically Acting Agents</a:t>
            </a:r>
          </a:p>
        </p:txBody>
      </p:sp>
      <p:sp>
        <p:nvSpPr>
          <p:cNvPr id="3" name="TextBox 2"/>
          <p:cNvSpPr txBox="1">
            <a:spLocks/>
          </p:cNvSpPr>
          <p:nvPr/>
        </p:nvSpPr>
        <p:spPr>
          <a:xfrm>
            <a:off x="457200" y="16764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uFillTx/>
              </a:rPr>
              <a:t>O2 requirement of glucose pathway is lower than FFA pathway</a:t>
            </a:r>
          </a:p>
        </p:txBody>
      </p:sp>
      <p:sp>
        <p:nvSpPr>
          <p:cNvPr id="4" name="TextBox 3"/>
          <p:cNvSpPr txBox="1">
            <a:spLocks/>
          </p:cNvSpPr>
          <p:nvPr/>
        </p:nvSpPr>
        <p:spPr>
          <a:xfrm>
            <a:off x="381000" y="26670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defRPr>
                <a:uFillTx/>
              </a:defRPr>
            </a:pPr>
            <a:r>
              <a:rPr lang="en-US" sz="2800" b="1" dirty="0">
                <a:uFillTx/>
              </a:rPr>
              <a:t>During ischemia, oxidized FFA levels rise, blunting the glucose pathway</a:t>
            </a:r>
          </a:p>
        </p:txBody>
      </p:sp>
      <p:pic>
        <p:nvPicPr>
          <p:cNvPr id="2050" name="Picture 2"/>
          <p:cNvPicPr>
            <a:picLocks noChangeAspect="1" noChangeArrowheads="1"/>
          </p:cNvPicPr>
          <p:nvPr/>
        </p:nvPicPr>
        <p:blipFill>
          <a:blip r:embed="rId2" cstate="print"/>
          <a:srcRect/>
          <a:stretch>
            <a:fillRect/>
          </a:stretch>
        </p:blipFill>
        <p:spPr bwMode="auto">
          <a:xfrm>
            <a:off x="1143000" y="2057400"/>
            <a:ext cx="4495800" cy="4191000"/>
          </a:xfrm>
          <a:prstGeom prst="rect">
            <a:avLst/>
          </a:prstGeom>
          <a:noFill/>
          <a:ln w="9525">
            <a:noFill/>
            <a:miter lim="800000"/>
          </a:ln>
        </p:spPr>
      </p:pic>
      <p:sp>
        <p:nvSpPr>
          <p:cNvPr id="6" name="TextBox 5"/>
          <p:cNvSpPr txBox="1">
            <a:spLocks/>
          </p:cNvSpPr>
          <p:nvPr/>
        </p:nvSpPr>
        <p:spPr>
          <a:xfrm>
            <a:off x="152400" y="6172200"/>
            <a:ext cx="83058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uFillTx/>
              </a:rPr>
              <a:t>Reduces O2 demand  without altering </a:t>
            </a:r>
            <a:r>
              <a:rPr lang="en-US" sz="2800" b="1" dirty="0" err="1">
                <a:uFillTx/>
              </a:rPr>
              <a:t>hemodynamics</a:t>
            </a:r>
            <a:endParaRPr lang="en-US" sz="2800" b="1" dirty="0">
              <a:uFillTx/>
            </a:endParaRPr>
          </a:p>
        </p:txBody>
      </p:sp>
      <p:sp>
        <p:nvSpPr>
          <p:cNvPr id="7" name="TextBox 6"/>
          <p:cNvSpPr txBox="1">
            <a:spLocks/>
          </p:cNvSpPr>
          <p:nvPr/>
        </p:nvSpPr>
        <p:spPr>
          <a:xfrm>
            <a:off x="457200" y="1066800"/>
            <a:ext cx="31242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rPr>
              <a:t>e.g. </a:t>
            </a:r>
            <a:r>
              <a:rPr lang="en-US" sz="2800" b="1" dirty="0" err="1">
                <a:solidFill>
                  <a:schemeClr val="bg1"/>
                </a:solidFill>
                <a:effectLst>
                  <a:outerShdw blurRad="38100" dist="38100" dir="2700000" algn="tl">
                    <a:srgbClr val="000000"/>
                  </a:outerShdw>
                </a:effectLst>
                <a:uFillTx/>
                <a:latin typeface="Tempus Sans ITC" pitchFamily="82" charset="0"/>
                <a:sym typeface="Symbol" pitchFamily="18" charset="2"/>
              </a:rPr>
              <a:t>Trimetazidine</a:t>
            </a:r>
            <a:endPar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2147483647"/>
      <p:bldP spid="4" grpId="0" animBg="1" advAuto="2147483647"/>
      <p:bldP spid="6" grpId="0" animBg="1" advAuto="2147483647"/>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304800" y="1143000"/>
            <a:ext cx="19050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rPr>
              <a:t>Indications</a:t>
            </a:r>
          </a:p>
        </p:txBody>
      </p:sp>
      <p:sp>
        <p:nvSpPr>
          <p:cNvPr id="3" name="TextBox 2"/>
          <p:cNvSpPr txBox="1">
            <a:spLocks/>
          </p:cNvSpPr>
          <p:nvPr/>
        </p:nvSpPr>
        <p:spPr>
          <a:xfrm>
            <a:off x="4114800" y="11430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solidFill>
                  <a:srgbClr val="C00000"/>
                </a:solidFill>
                <a:effectLst>
                  <a:outerShdw blurRad="38100" dist="38100" dir="2700000" algn="tl">
                    <a:srgbClr val="000000"/>
                  </a:outerShdw>
                </a:effectLst>
                <a:uFillTx/>
                <a:latin typeface="Tempus Sans ITC" pitchFamily="82" charset="0"/>
                <a:sym typeface="Symbol" pitchFamily="18" charset="2"/>
              </a:rPr>
              <a:t>Used as an add on therapy</a:t>
            </a:r>
          </a:p>
        </p:txBody>
      </p:sp>
      <p:sp>
        <p:nvSpPr>
          <p:cNvPr id="4" name="TextBox 3"/>
          <p:cNvSpPr txBox="1">
            <a:spLocks/>
          </p:cNvSpPr>
          <p:nvPr/>
        </p:nvSpPr>
        <p:spPr>
          <a:xfrm>
            <a:off x="381000" y="2514600"/>
            <a:ext cx="1295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rPr>
              <a:t>ADRs</a:t>
            </a:r>
          </a:p>
        </p:txBody>
      </p:sp>
      <p:sp>
        <p:nvSpPr>
          <p:cNvPr id="5" name="TextBox 4"/>
          <p:cNvSpPr txBox="1">
            <a:spLocks/>
          </p:cNvSpPr>
          <p:nvPr/>
        </p:nvSpPr>
        <p:spPr>
          <a:xfrm>
            <a:off x="4114800" y="25908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solidFill>
                  <a:srgbClr val="C00000"/>
                </a:solidFill>
                <a:effectLst>
                  <a:outerShdw blurRad="38100" dist="38100" dir="2700000" algn="tl">
                    <a:srgbClr val="000000"/>
                  </a:outerShdw>
                </a:effectLst>
                <a:uFillTx/>
                <a:latin typeface="Tempus Sans ITC" pitchFamily="82" charset="0"/>
                <a:sym typeface="Symbol" pitchFamily="18" charset="2"/>
              </a:rPr>
              <a:t>GIT disturbances</a:t>
            </a:r>
          </a:p>
        </p:txBody>
      </p:sp>
      <p:sp>
        <p:nvSpPr>
          <p:cNvPr id="6" name="TextBox 5"/>
          <p:cNvSpPr txBox="1">
            <a:spLocks/>
          </p:cNvSpPr>
          <p:nvPr/>
        </p:nvSpPr>
        <p:spPr>
          <a:xfrm>
            <a:off x="4343400" y="3733800"/>
            <a:ext cx="4114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solidFill>
                  <a:srgbClr val="C00000"/>
                </a:solidFill>
                <a:effectLst>
                  <a:outerShdw blurRad="38100" dist="38100" dir="2700000" algn="tl">
                    <a:srgbClr val="000000"/>
                  </a:outerShdw>
                </a:effectLst>
                <a:uFillTx/>
                <a:latin typeface="Tempus Sans ITC" pitchFamily="82" charset="0"/>
                <a:sym typeface="Symbol" pitchFamily="18" charset="2"/>
              </a:rPr>
              <a:t>Hypersensitivity reaction</a:t>
            </a:r>
          </a:p>
        </p:txBody>
      </p:sp>
      <p:sp>
        <p:nvSpPr>
          <p:cNvPr id="7" name="TextBox 6"/>
          <p:cNvSpPr txBox="1">
            <a:spLocks/>
          </p:cNvSpPr>
          <p:nvPr/>
        </p:nvSpPr>
        <p:spPr>
          <a:xfrm>
            <a:off x="228600" y="3810000"/>
            <a:ext cx="30480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err="1">
                <a:solidFill>
                  <a:schemeClr val="bg1"/>
                </a:solidFill>
                <a:effectLst>
                  <a:outerShdw blurRad="38100" dist="38100" dir="2700000" algn="tl">
                    <a:srgbClr val="000000"/>
                  </a:outerShdw>
                </a:effectLst>
                <a:uFillTx/>
                <a:latin typeface="Tempus Sans ITC" pitchFamily="82" charset="0"/>
                <a:sym typeface="Symbol" pitchFamily="18" charset="2"/>
              </a:rPr>
              <a:t>Contrindications</a:t>
            </a:r>
            <a:endPar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endParaRPr>
          </a:p>
        </p:txBody>
      </p:sp>
      <p:sp>
        <p:nvSpPr>
          <p:cNvPr id="8" name="TextBox 7"/>
          <p:cNvSpPr txBox="1">
            <a:spLocks/>
          </p:cNvSpPr>
          <p:nvPr/>
        </p:nvSpPr>
        <p:spPr>
          <a:xfrm>
            <a:off x="4343400" y="4648200"/>
            <a:ext cx="3733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solidFill>
                  <a:srgbClr val="C00000"/>
                </a:solidFill>
                <a:effectLst>
                  <a:outerShdw blurRad="38100" dist="38100" dir="2700000" algn="tl">
                    <a:srgbClr val="000000"/>
                  </a:outerShdw>
                </a:effectLst>
                <a:uFillTx/>
                <a:latin typeface="Tempus Sans ITC" pitchFamily="82" charset="0"/>
                <a:sym typeface="Symbol" pitchFamily="18" charset="2"/>
              </a:rPr>
              <a:t>Pregnancy &amp; lactation</a:t>
            </a:r>
          </a:p>
        </p:txBody>
      </p:sp>
      <p:sp>
        <p:nvSpPr>
          <p:cNvPr id="9" name="TextBox 8"/>
          <p:cNvSpPr txBox="1">
            <a:spLocks/>
          </p:cNvSpPr>
          <p:nvPr/>
        </p:nvSpPr>
        <p:spPr>
          <a:xfrm>
            <a:off x="2209800" y="152400"/>
            <a:ext cx="31242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rPr>
              <a:t> </a:t>
            </a:r>
            <a:r>
              <a:rPr lang="en-US" sz="3600" b="1" dirty="0" err="1">
                <a:solidFill>
                  <a:schemeClr val="bg1"/>
                </a:solidFill>
                <a:effectLst>
                  <a:outerShdw blurRad="38100" dist="38100" dir="2700000" algn="tl">
                    <a:srgbClr val="000000"/>
                  </a:outerShdw>
                </a:effectLst>
                <a:uFillTx/>
                <a:latin typeface="Tempus Sans ITC" pitchFamily="82" charset="0"/>
                <a:sym typeface="Symbol" pitchFamily="18" charset="2"/>
              </a:rPr>
              <a:t>Trimetazidine</a:t>
            </a:r>
            <a:endParaRPr lang="en-US" sz="3600" b="1" dirty="0">
              <a:solidFill>
                <a:schemeClr val="bg1"/>
              </a:solidFill>
              <a:effectLst>
                <a:outerShdw blurRad="38100" dist="38100" dir="2700000" algn="tl">
                  <a:srgbClr val="000000"/>
                </a:outerShdw>
              </a:effectLst>
              <a:uFillTx/>
              <a:latin typeface="Tempus Sans ITC" pitchFamily="82"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2147483647"/>
      <p:bldP spid="3" grpId="0" animBg="1" advAuto="2147483647"/>
      <p:bldP spid="4" grpId="0" animBg="1" advAuto="2147483647"/>
      <p:bldP spid="5" grpId="0" animBg="1" advAuto="2147483647"/>
      <p:bldP spid="6" grpId="0" animBg="1" advAuto="2147483647"/>
      <p:bldP spid="7" grpId="0" animBg="1" advAuto="2147483647"/>
      <p:bldP spid="8" grpId="0" animBg="1" advAuto="2147483647"/>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p:cNvSpPr>
          <p:nvPr/>
        </p:nvSpPr>
        <p:spPr>
          <a:xfrm>
            <a:off x="457200" y="609600"/>
            <a:ext cx="2057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err="1">
                <a:solidFill>
                  <a:schemeClr val="bg1"/>
                </a:solidFill>
                <a:effectLst>
                  <a:outerShdw blurRad="38100" dist="38100" dir="2700000" algn="tl">
                    <a:srgbClr val="000000"/>
                  </a:outerShdw>
                </a:effectLst>
                <a:uFillTx/>
                <a:latin typeface="Tempus Sans ITC" pitchFamily="82" charset="0"/>
                <a:sym typeface="Symbol" pitchFamily="18" charset="2"/>
              </a:rPr>
              <a:t>Ranolazine</a:t>
            </a:r>
            <a:endPar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endParaRPr>
          </a:p>
        </p:txBody>
      </p:sp>
      <p:sp>
        <p:nvSpPr>
          <p:cNvPr id="5" name="TextBox 4"/>
          <p:cNvSpPr txBox="1">
            <a:spLocks/>
          </p:cNvSpPr>
          <p:nvPr/>
        </p:nvSpPr>
        <p:spPr>
          <a:xfrm>
            <a:off x="457200" y="1828800"/>
            <a:ext cx="79248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rPr>
              <a:t>Inhibits the late sodium current which increases during ischemia</a:t>
            </a:r>
          </a:p>
        </p:txBody>
      </p:sp>
      <p:sp>
        <p:nvSpPr>
          <p:cNvPr id="6" name="TextBox 5"/>
          <p:cNvSpPr txBox="1">
            <a:spLocks/>
          </p:cNvSpPr>
          <p:nvPr/>
        </p:nvSpPr>
        <p:spPr>
          <a:xfrm>
            <a:off x="457200" y="2895600"/>
            <a:ext cx="79248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uFillTx/>
                <a:latin typeface="Arial Narrow" pitchFamily="34" charset="0"/>
              </a:rPr>
              <a:t>It prolongs </a:t>
            </a:r>
            <a:r>
              <a:rPr lang="en-US" altLang="ar-SA" sz="2800" b="1" dirty="0">
                <a:uFillTx/>
                <a:latin typeface="Arial Narrow" pitchFamily="34" charset="0"/>
              </a:rPr>
              <a:t>the QT interval so contraindicated with; Class </a:t>
            </a:r>
            <a:r>
              <a:rPr lang="en-US" altLang="ar-SA" sz="2800" b="1" dirty="0" err="1">
                <a:uFillTx/>
                <a:latin typeface="Arial Narrow" pitchFamily="34" charset="0"/>
              </a:rPr>
              <a:t>Ia</a:t>
            </a:r>
            <a:r>
              <a:rPr lang="en-US" altLang="ar-SA" sz="2800" b="1" dirty="0">
                <a:uFillTx/>
                <a:latin typeface="Arial Narrow" pitchFamily="34" charset="0"/>
              </a:rPr>
              <a:t> &amp; III </a:t>
            </a:r>
            <a:r>
              <a:rPr lang="en-US" altLang="ar-SA" sz="2800" b="1" dirty="0" err="1">
                <a:uFillTx/>
                <a:latin typeface="Arial Narrow" pitchFamily="34" charset="0"/>
              </a:rPr>
              <a:t>antiarrhthmics</a:t>
            </a:r>
            <a:endParaRPr lang="en-US" altLang="ar-SA" sz="2800" b="1" dirty="0">
              <a:uFillTx/>
              <a:latin typeface="Arial Narrow" pitchFamily="34" charset="0"/>
            </a:endParaRPr>
          </a:p>
        </p:txBody>
      </p:sp>
      <p:sp>
        <p:nvSpPr>
          <p:cNvPr id="7" name="TextBox 6"/>
          <p:cNvSpPr txBox="1">
            <a:spLocks/>
          </p:cNvSpPr>
          <p:nvPr/>
        </p:nvSpPr>
        <p:spPr>
          <a:xfrm>
            <a:off x="381000" y="3886200"/>
            <a:ext cx="8534400" cy="144655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a:uFillTx/>
                <a:latin typeface="Arial Narrow" pitchFamily="34" charset="0"/>
              </a:rPr>
              <a:t>Toxicity develops due to interaction with CYT P450 inhibitors as;</a:t>
            </a:r>
            <a:r>
              <a:rPr lang="en-US" altLang="ar-SA" sz="3200" dirty="0">
                <a:uFillTx/>
              </a:rPr>
              <a:t> </a:t>
            </a:r>
            <a:r>
              <a:rPr lang="en-US" altLang="ar-SA" sz="2800" b="1" i="1" dirty="0" err="1">
                <a:solidFill>
                  <a:srgbClr val="6600FF"/>
                </a:solidFill>
                <a:uFillTx/>
                <a:latin typeface="Arial Narrow" pitchFamily="34" charset="0"/>
              </a:rPr>
              <a:t>diltiazem</a:t>
            </a:r>
            <a:r>
              <a:rPr lang="en-US" altLang="ar-SA" sz="2800" b="1" i="1" dirty="0">
                <a:solidFill>
                  <a:srgbClr val="6600FF"/>
                </a:solidFill>
                <a:uFillTx/>
                <a:latin typeface="Arial Narrow" pitchFamily="34" charset="0"/>
              </a:rPr>
              <a:t>, </a:t>
            </a:r>
            <a:r>
              <a:rPr lang="en-US" altLang="ar-SA" sz="2800" b="1" i="1" dirty="0" err="1">
                <a:solidFill>
                  <a:srgbClr val="6600FF"/>
                </a:solidFill>
                <a:uFillTx/>
                <a:latin typeface="Arial Narrow" pitchFamily="34" charset="0"/>
              </a:rPr>
              <a:t>verapamil</a:t>
            </a:r>
            <a:r>
              <a:rPr lang="en-US" altLang="ar-SA" sz="2800" b="1" i="1" dirty="0">
                <a:solidFill>
                  <a:srgbClr val="6600FF"/>
                </a:solidFill>
                <a:uFillTx/>
                <a:latin typeface="Arial Narrow" pitchFamily="34" charset="0"/>
              </a:rPr>
              <a:t>, </a:t>
            </a:r>
            <a:r>
              <a:rPr lang="en-US" altLang="ar-SA" sz="2800" b="1" i="1" dirty="0" err="1">
                <a:solidFill>
                  <a:srgbClr val="6600FF"/>
                </a:solidFill>
                <a:uFillTx/>
                <a:latin typeface="Arial Narrow" pitchFamily="34" charset="0"/>
              </a:rPr>
              <a:t>ketoconazole</a:t>
            </a:r>
            <a:r>
              <a:rPr lang="en-US" altLang="ar-SA" sz="2800" b="1" i="1" dirty="0">
                <a:solidFill>
                  <a:srgbClr val="6600FF"/>
                </a:solidFill>
                <a:uFillTx/>
                <a:latin typeface="Arial Narrow" pitchFamily="34" charset="0"/>
              </a:rPr>
              <a:t>, </a:t>
            </a:r>
            <a:r>
              <a:rPr lang="en-US" altLang="ar-SA" sz="2800" b="1" i="1" dirty="0" err="1">
                <a:solidFill>
                  <a:srgbClr val="6600FF"/>
                </a:solidFill>
                <a:uFillTx/>
                <a:latin typeface="Arial Narrow" pitchFamily="34" charset="0"/>
              </a:rPr>
              <a:t>macrolide</a:t>
            </a:r>
            <a:r>
              <a:rPr lang="en-US" altLang="ar-SA" sz="2800" b="1" i="1" dirty="0">
                <a:solidFill>
                  <a:srgbClr val="6600FF"/>
                </a:solidFill>
                <a:uFillTx/>
                <a:latin typeface="Arial Narrow" pitchFamily="34" charset="0"/>
              </a:rPr>
              <a:t> antibiotics, grapefruit juice</a:t>
            </a:r>
            <a:endParaRPr lang="en-US" altLang="ar-SA" sz="3200" b="1" i="1" dirty="0">
              <a:solidFill>
                <a:srgbClr val="6600FF"/>
              </a:solidFill>
              <a:uFillTx/>
              <a:latin typeface="Arial Narrow"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352800" y="2819400"/>
            <a:ext cx="2343150" cy="3657600"/>
          </a:xfrm>
          <a:prstGeom prst="rect">
            <a:avLst/>
          </a:prstGeom>
          <a:noFill/>
          <a:ln w="9525">
            <a:noFill/>
            <a:miter lim="800000"/>
          </a:ln>
        </p:spPr>
      </p:pic>
      <p:pic>
        <p:nvPicPr>
          <p:cNvPr id="1027" name="Picture 3"/>
          <p:cNvPicPr>
            <a:picLocks noChangeAspect="1" noChangeArrowheads="1"/>
          </p:cNvPicPr>
          <p:nvPr/>
        </p:nvPicPr>
        <p:blipFill>
          <a:blip r:embed="rId3" cstate="print"/>
          <a:srcRect/>
          <a:stretch>
            <a:fillRect/>
          </a:stretch>
        </p:blipFill>
        <p:spPr bwMode="auto">
          <a:xfrm>
            <a:off x="3048000" y="2819400"/>
            <a:ext cx="2914650" cy="1295400"/>
          </a:xfrm>
          <a:prstGeom prst="rect">
            <a:avLst/>
          </a:prstGeom>
          <a:noFill/>
          <a:ln w="9525">
            <a:noFill/>
            <a:miter lim="800000"/>
          </a:ln>
        </p:spPr>
      </p:pic>
      <p:sp>
        <p:nvSpPr>
          <p:cNvPr id="10" name="TextBox 9"/>
          <p:cNvSpPr txBox="1">
            <a:spLocks/>
          </p:cNvSpPr>
          <p:nvPr/>
        </p:nvSpPr>
        <p:spPr>
          <a:xfrm>
            <a:off x="457200" y="5486400"/>
            <a:ext cx="8534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a:uFillTx/>
                <a:latin typeface="Arial Narrow" pitchFamily="34" charset="0"/>
              </a:rPr>
              <a:t>ADRs:- dizziness , constipation</a:t>
            </a:r>
            <a:endParaRPr lang="en-US" altLang="ar-SA" sz="3200" b="1" i="1" dirty="0">
              <a:solidFill>
                <a:srgbClr val="6600FF"/>
              </a:solidFill>
              <a:uFillTx/>
              <a:latin typeface="Arial Narrow" pitchFamily="34" charset="0"/>
            </a:endParaRPr>
          </a:p>
        </p:txBody>
      </p:sp>
      <p:sp>
        <p:nvSpPr>
          <p:cNvPr id="11" name="TextBox 10"/>
          <p:cNvSpPr txBox="1">
            <a:spLocks/>
          </p:cNvSpPr>
          <p:nvPr/>
        </p:nvSpPr>
        <p:spPr>
          <a:xfrm>
            <a:off x="457200" y="61722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a:uFillTx/>
                <a:latin typeface="Arial Narrow" pitchFamily="34" charset="0"/>
              </a:rPr>
              <a:t>Used in chronic angina </a:t>
            </a:r>
            <a:r>
              <a:rPr lang="en-US" altLang="ar-SA" sz="2800" b="1" dirty="0" err="1">
                <a:uFillTx/>
                <a:latin typeface="Arial Narrow" pitchFamily="34" charset="0"/>
              </a:rPr>
              <a:t>concommitanly</a:t>
            </a:r>
            <a:r>
              <a:rPr lang="en-US" altLang="ar-SA" sz="2800" b="1" dirty="0">
                <a:uFillTx/>
                <a:latin typeface="Arial Narrow" pitchFamily="34" charset="0"/>
              </a:rPr>
              <a:t> with other drugs</a:t>
            </a:r>
            <a:endParaRPr lang="en-US" altLang="ar-SA" sz="3200" b="1" i="1" dirty="0">
              <a:solidFill>
                <a:srgbClr val="6600FF"/>
              </a:solidFill>
              <a:uFillTx/>
              <a:latin typeface="Arial Narrow"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2133600" y="2743200"/>
            <a:ext cx="5257800" cy="3886200"/>
          </a:xfrm>
          <a:prstGeom prst="rect">
            <a:avLst/>
          </a:prstGeom>
          <a:noFill/>
          <a:ln w="9525">
            <a:noFill/>
            <a:miter lim="8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027"/>
                                        </p:tgtEl>
                                      </p:cBhvr>
                                    </p:animEffect>
                                    <p:set>
                                      <p:cBhvr>
                                        <p:cTn id="15" dur="1" fill="hold">
                                          <p:stCondLst>
                                            <p:cond delay="499"/>
                                          </p:stCondLst>
                                        </p:cTn>
                                        <p:tgtEl>
                                          <p:spTgt spid="102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linds(horizontal)">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nodeType="clickEffect">
                                  <p:stCondLst>
                                    <p:cond delay="0"/>
                                  </p:stCondLst>
                                  <p:childTnLst>
                                    <p:animEffect transition="out" filter="checkerboard(across)">
                                      <p:cBhvr>
                                        <p:cTn id="24" dur="500"/>
                                        <p:tgtEl>
                                          <p:spTgt spid="3074"/>
                                        </p:tgtEl>
                                      </p:cBhvr>
                                    </p:animEffect>
                                    <p:set>
                                      <p:cBhvr>
                                        <p:cTn id="25" dur="1" fill="hold">
                                          <p:stCondLst>
                                            <p:cond delay="499"/>
                                          </p:stCondLst>
                                        </p:cTn>
                                        <p:tgtEl>
                                          <p:spTgt spid="307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nodeType="clickEffect">
                                  <p:stCondLst>
                                    <p:cond delay="0"/>
                                  </p:stCondLst>
                                  <p:childTnLst>
                                    <p:animEffect transition="out" filter="checkerboard(across)">
                                      <p:cBhvr>
                                        <p:cTn id="34" dur="500"/>
                                        <p:tgtEl>
                                          <p:spTgt spid="1026"/>
                                        </p:tgtEl>
                                      </p:cBhvr>
                                    </p:animEffect>
                                    <p:set>
                                      <p:cBhvr>
                                        <p:cTn id="35" dur="1" fill="hold">
                                          <p:stCondLst>
                                            <p:cond delay="499"/>
                                          </p:stCondLst>
                                        </p:cTn>
                                        <p:tgtEl>
                                          <p:spTgt spid="10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2147483647"/>
      <p:bldP spid="6" grpId="0" animBg="1" advAuto="2147483647"/>
      <p:bldP spid="7" grpId="0" animBg="1" advAuto="2147483647"/>
      <p:bldP spid="10" grpId="0" animBg="1" advAuto="2147483647"/>
      <p:bldP spid="11" grpId="0" animBg="1" advAuto="2147483647"/>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533400" y="3048000"/>
            <a:ext cx="64008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a:uFillTx/>
              </a:rPr>
              <a:t>Which </a:t>
            </a:r>
            <a:r>
              <a:rPr lang="en-US" sz="3200" dirty="0" err="1">
                <a:uFillTx/>
              </a:rPr>
              <a:t>antihyperlipidemic</a:t>
            </a:r>
            <a:r>
              <a:rPr lang="en-US" sz="3200" dirty="0">
                <a:uFillTx/>
              </a:rPr>
              <a:t> drug should be prescribed to </a:t>
            </a:r>
            <a:r>
              <a:rPr lang="en-US" sz="3200" dirty="0" err="1">
                <a:uFillTx/>
              </a:rPr>
              <a:t>Helmi</a:t>
            </a:r>
            <a:r>
              <a:rPr lang="en-US" sz="3200" dirty="0">
                <a:uFillTx/>
              </a:rPr>
              <a:t>?</a:t>
            </a: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a:spLocks/>
          </p:cNvSpPr>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a:uFillTx/>
                <a:latin typeface="Algerian" pitchFamily="82" charset="0"/>
              </a:rPr>
              <a:t>Minicase</a:t>
            </a:r>
            <a:endParaRPr lang="en-US" sz="3200" dirty="0">
              <a:uFillTx/>
              <a:latin typeface="Algerian"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Calcium channel blockers</a:t>
            </a:r>
          </a:p>
        </p:txBody>
      </p:sp>
      <p:sp>
        <p:nvSpPr>
          <p:cNvPr id="5" name="TextBox 4"/>
          <p:cNvSpPr txBox="1">
            <a:spLocks/>
          </p:cNvSpPr>
          <p:nvPr/>
        </p:nvSpPr>
        <p:spPr>
          <a:xfrm>
            <a:off x="304800" y="46482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uFillTx/>
                <a:latin typeface="Bernard MT Condensed" pitchFamily="18" charset="0"/>
                <a:sym typeface="Symbol" pitchFamily="18" charset="2"/>
              </a:rPr>
              <a:t>Benzthiazepines</a:t>
            </a:r>
            <a:r>
              <a:rPr lang="en-US" sz="2800" dirty="0">
                <a:solidFill>
                  <a:srgbClr val="6600FF"/>
                </a:solidFill>
                <a:uFillTx/>
                <a:latin typeface="Bernard MT Condensed" pitchFamily="18" charset="0"/>
                <a:sym typeface="Symbol" pitchFamily="18" charset="2"/>
              </a:rPr>
              <a:t>:-</a:t>
            </a:r>
            <a:endParaRPr lang="en-US" sz="2800" dirty="0">
              <a:uFillTx/>
              <a:latin typeface="Aharoni" pitchFamily="2" charset="-79"/>
              <a:cs typeface="Aharoni" pitchFamily="2" charset="-79"/>
            </a:endParaRPr>
          </a:p>
        </p:txBody>
      </p:sp>
      <p:sp>
        <p:nvSpPr>
          <p:cNvPr id="6" name="TextBox 5"/>
          <p:cNvSpPr txBox="1">
            <a:spLocks/>
          </p:cNvSpPr>
          <p:nvPr/>
        </p:nvSpPr>
        <p:spPr>
          <a:xfrm>
            <a:off x="4267200" y="37338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uFillTx/>
                <a:latin typeface="Tempus Sans ITC" pitchFamily="82" charset="0"/>
                <a:sym typeface="Symbol" pitchFamily="18" charset="2"/>
              </a:rPr>
              <a:t>Verapamil</a:t>
            </a:r>
            <a:endParaRPr lang="en-US" sz="2800" dirty="0">
              <a:uFillTx/>
              <a:latin typeface="Aharoni" pitchFamily="2" charset="-79"/>
              <a:cs typeface="Aharoni" pitchFamily="2" charset="-79"/>
            </a:endParaRPr>
          </a:p>
        </p:txBody>
      </p:sp>
      <p:sp>
        <p:nvSpPr>
          <p:cNvPr id="7" name="TextBox 6"/>
          <p:cNvSpPr txBox="1">
            <a:spLocks/>
          </p:cNvSpPr>
          <p:nvPr/>
        </p:nvSpPr>
        <p:spPr>
          <a:xfrm>
            <a:off x="228600" y="3733800"/>
            <a:ext cx="3124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uFillTx/>
                <a:latin typeface="Bernard MT Condensed" pitchFamily="18" charset="0"/>
                <a:sym typeface="Symbol" pitchFamily="18" charset="2"/>
              </a:rPr>
              <a:t>Phenylalkylamines</a:t>
            </a:r>
            <a:r>
              <a:rPr lang="en-US" sz="2800" dirty="0">
                <a:solidFill>
                  <a:srgbClr val="6600FF"/>
                </a:solidFill>
                <a:uFillTx/>
                <a:latin typeface="Bernard MT Condensed" pitchFamily="18" charset="0"/>
                <a:sym typeface="Symbol" pitchFamily="18" charset="2"/>
              </a:rPr>
              <a:t>:-</a:t>
            </a:r>
            <a:endParaRPr lang="en-US" sz="2800" dirty="0">
              <a:uFillTx/>
              <a:latin typeface="Aharoni" pitchFamily="2" charset="-79"/>
              <a:cs typeface="Aharoni" pitchFamily="2" charset="-79"/>
            </a:endParaRPr>
          </a:p>
        </p:txBody>
      </p:sp>
      <p:sp>
        <p:nvSpPr>
          <p:cNvPr id="8" name="TextBox 7"/>
          <p:cNvSpPr txBox="1">
            <a:spLocks/>
          </p:cNvSpPr>
          <p:nvPr/>
        </p:nvSpPr>
        <p:spPr>
          <a:xfrm>
            <a:off x="3200400" y="2590800"/>
            <a:ext cx="5791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uFillTx/>
                <a:latin typeface="Tempus Sans ITC" pitchFamily="82" charset="0"/>
                <a:sym typeface="Symbol" pitchFamily="18" charset="2"/>
              </a:rPr>
              <a:t>Nifedipine</a:t>
            </a:r>
            <a:r>
              <a:rPr lang="en-US" sz="2800" b="1" dirty="0">
                <a:uFillTx/>
                <a:latin typeface="Tempus Sans ITC" pitchFamily="82" charset="0"/>
                <a:sym typeface="Symbol" pitchFamily="18" charset="2"/>
              </a:rPr>
              <a:t> , </a:t>
            </a:r>
            <a:r>
              <a:rPr lang="en-US" sz="2800" b="1" dirty="0" err="1">
                <a:uFillTx/>
                <a:latin typeface="Tempus Sans ITC" pitchFamily="82" charset="0"/>
                <a:sym typeface="Symbol" pitchFamily="18" charset="2"/>
              </a:rPr>
              <a:t>Nicardipine</a:t>
            </a:r>
            <a:r>
              <a:rPr lang="en-US" sz="2800" b="1" dirty="0">
                <a:uFillTx/>
                <a:latin typeface="Tempus Sans ITC" pitchFamily="82" charset="0"/>
                <a:sym typeface="Symbol" pitchFamily="18" charset="2"/>
              </a:rPr>
              <a:t>, </a:t>
            </a:r>
            <a:r>
              <a:rPr lang="en-US" sz="2800" b="1" dirty="0" err="1">
                <a:uFillTx/>
                <a:latin typeface="Tempus Sans ITC" pitchFamily="82" charset="0"/>
                <a:sym typeface="Symbol" pitchFamily="18" charset="2"/>
              </a:rPr>
              <a:t>Amlodepine</a:t>
            </a:r>
            <a:endParaRPr lang="en-US" sz="2800" dirty="0">
              <a:uFillTx/>
              <a:latin typeface="Aharoni" pitchFamily="2" charset="-79"/>
              <a:cs typeface="Aharoni" pitchFamily="2" charset="-79"/>
            </a:endParaRPr>
          </a:p>
        </p:txBody>
      </p:sp>
      <p:sp>
        <p:nvSpPr>
          <p:cNvPr id="9" name="TextBox 8"/>
          <p:cNvSpPr txBox="1">
            <a:spLocks/>
          </p:cNvSpPr>
          <p:nvPr/>
        </p:nvSpPr>
        <p:spPr>
          <a:xfrm>
            <a:off x="157384" y="2700448"/>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uFillTx/>
                <a:latin typeface="Bernard MT Condensed" pitchFamily="18" charset="0"/>
                <a:sym typeface="Symbol" pitchFamily="18" charset="2"/>
              </a:rPr>
              <a:t>Dihydropyridines</a:t>
            </a:r>
            <a:r>
              <a:rPr lang="en-US" sz="2800" dirty="0">
                <a:solidFill>
                  <a:srgbClr val="6600FF"/>
                </a:solidFill>
                <a:uFillTx/>
                <a:latin typeface="Bernard MT Condensed" pitchFamily="18" charset="0"/>
                <a:sym typeface="Symbol" pitchFamily="18" charset="2"/>
              </a:rPr>
              <a:t>:-</a:t>
            </a:r>
            <a:endParaRPr lang="en-US" sz="2800" dirty="0">
              <a:uFillTx/>
              <a:latin typeface="Aharoni" pitchFamily="2" charset="-79"/>
              <a:cs typeface="Aharoni" pitchFamily="2" charset="-79"/>
            </a:endParaRPr>
          </a:p>
        </p:txBody>
      </p:sp>
      <p:sp>
        <p:nvSpPr>
          <p:cNvPr id="11" name="TextBox 10"/>
          <p:cNvSpPr txBox="1">
            <a:spLocks/>
          </p:cNvSpPr>
          <p:nvPr/>
        </p:nvSpPr>
        <p:spPr>
          <a:xfrm>
            <a:off x="4267200" y="46482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uFillTx/>
                <a:latin typeface="Tempus Sans ITC" pitchFamily="82" charset="0"/>
                <a:sym typeface="Symbol" pitchFamily="18" charset="2"/>
              </a:rPr>
              <a:t>Diltiazem</a:t>
            </a:r>
            <a:endParaRPr lang="en-US" sz="2800" dirty="0">
              <a:uFillTx/>
              <a:latin typeface="Aharoni" pitchFamily="2" charset="-79"/>
              <a:cs typeface="Aharoni" pitchFamily="2" charset="-79"/>
            </a:endParaRPr>
          </a:p>
        </p:txBody>
      </p:sp>
      <p:sp>
        <p:nvSpPr>
          <p:cNvPr id="12" name="TextBox 11"/>
          <p:cNvSpPr txBox="1">
            <a:spLocks/>
          </p:cNvSpPr>
          <p:nvPr/>
        </p:nvSpPr>
        <p:spPr>
          <a:xfrm>
            <a:off x="228600" y="21336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FF00"/>
                </a:solidFill>
                <a:uFillTx/>
                <a:latin typeface="Bernard MT Condensed" pitchFamily="18" charset="0"/>
                <a:sym typeface="Symbol" pitchFamily="18" charset="2"/>
              </a:rPr>
              <a:t>2-Selectivity</a:t>
            </a:r>
            <a:endParaRPr lang="en-US" sz="2800" dirty="0">
              <a:solidFill>
                <a:srgbClr val="FFFF00"/>
              </a:solidFill>
              <a:uFillTx/>
              <a:latin typeface="Aharoni" pitchFamily="2" charset="-79"/>
              <a:cs typeface="Aharoni" pitchFamily="2" charset="-79"/>
            </a:endParaRPr>
          </a:p>
        </p:txBody>
      </p:sp>
      <p:sp>
        <p:nvSpPr>
          <p:cNvPr id="13" name="TextBox 12"/>
          <p:cNvSpPr txBox="1">
            <a:spLocks/>
          </p:cNvSpPr>
          <p:nvPr/>
        </p:nvSpPr>
        <p:spPr>
          <a:xfrm>
            <a:off x="400936" y="3154319"/>
            <a:ext cx="2027939" cy="49730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uFillTx/>
                <a:latin typeface="Tempus Sans ITC" pitchFamily="82" charset="0"/>
                <a:sym typeface="Symbol" pitchFamily="18" charset="2"/>
              </a:rPr>
              <a:t>Nifedipine</a:t>
            </a:r>
            <a:r>
              <a:rPr lang="en-US" sz="2800" b="1" dirty="0">
                <a:uFillTx/>
                <a:latin typeface="Tempus Sans ITC" pitchFamily="82" charset="0"/>
                <a:sym typeface="Symbol" pitchFamily="18" charset="2"/>
              </a:rPr>
              <a:t> ,</a:t>
            </a:r>
            <a:endParaRPr lang="en-US" sz="2800" dirty="0">
              <a:uFillTx/>
              <a:latin typeface="Aharoni" pitchFamily="2" charset="-79"/>
              <a:cs typeface="Aharoni" pitchFamily="2" charset="-79"/>
            </a:endParaRPr>
          </a:p>
        </p:txBody>
      </p:sp>
      <p:sp>
        <p:nvSpPr>
          <p:cNvPr id="14" name="TextBox 13"/>
          <p:cNvSpPr txBox="1">
            <a:spLocks/>
          </p:cNvSpPr>
          <p:nvPr/>
        </p:nvSpPr>
        <p:spPr>
          <a:xfrm>
            <a:off x="381000" y="35814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uFillTx/>
                <a:latin typeface="Tempus Sans ITC" pitchFamily="82" charset="0"/>
                <a:sym typeface="Symbol" pitchFamily="18" charset="2"/>
              </a:rPr>
              <a:t>Verapamil</a:t>
            </a:r>
            <a:endParaRPr lang="en-US" sz="2800" dirty="0">
              <a:uFillTx/>
              <a:latin typeface="Aharoni" pitchFamily="2" charset="-79"/>
              <a:cs typeface="Aharoni" pitchFamily="2" charset="-79"/>
            </a:endParaRPr>
          </a:p>
        </p:txBody>
      </p:sp>
      <p:sp>
        <p:nvSpPr>
          <p:cNvPr id="15" name="TextBox 14"/>
          <p:cNvSpPr txBox="1">
            <a:spLocks/>
          </p:cNvSpPr>
          <p:nvPr/>
        </p:nvSpPr>
        <p:spPr>
          <a:xfrm>
            <a:off x="381000" y="45720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uFillTx/>
                <a:latin typeface="Tempus Sans ITC" pitchFamily="82" charset="0"/>
                <a:sym typeface="Symbol" pitchFamily="18" charset="2"/>
              </a:rPr>
              <a:t>Diltiazem</a:t>
            </a:r>
            <a:endParaRPr lang="en-US" sz="2800" dirty="0">
              <a:uFillTx/>
              <a:latin typeface="Aharoni" pitchFamily="2" charset="-79"/>
              <a:cs typeface="Aharoni" pitchFamily="2" charset="-79"/>
            </a:endParaRPr>
          </a:p>
        </p:txBody>
      </p:sp>
      <p:sp>
        <p:nvSpPr>
          <p:cNvPr id="16" name="TextBox 15"/>
          <p:cNvSpPr txBox="1">
            <a:spLocks/>
          </p:cNvSpPr>
          <p:nvPr/>
        </p:nvSpPr>
        <p:spPr>
          <a:xfrm>
            <a:off x="3429000" y="2819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uFillTx/>
                <a:latin typeface="Tempus Sans ITC" pitchFamily="82" charset="0"/>
                <a:sym typeface="Symbol" pitchFamily="18" charset="2"/>
              </a:rPr>
              <a:t>Vascular smooth muscle</a:t>
            </a:r>
            <a:endParaRPr lang="en-US" sz="2800" dirty="0">
              <a:uFillTx/>
              <a:latin typeface="Aharoni" pitchFamily="2" charset="-79"/>
              <a:cs typeface="Aharoni" pitchFamily="2" charset="-79"/>
            </a:endParaRPr>
          </a:p>
        </p:txBody>
      </p:sp>
      <p:sp>
        <p:nvSpPr>
          <p:cNvPr id="17" name="TextBox 16"/>
          <p:cNvSpPr txBox="1">
            <a:spLocks/>
          </p:cNvSpPr>
          <p:nvPr/>
        </p:nvSpPr>
        <p:spPr>
          <a:xfrm>
            <a:off x="3505200" y="3581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a:uFillTx/>
                <a:latin typeface="Tempus Sans ITC" pitchFamily="82" charset="0"/>
                <a:sym typeface="Symbol" pitchFamily="18" charset="2"/>
              </a:rPr>
              <a:t>Cardiomyocytes</a:t>
            </a:r>
            <a:endParaRPr lang="en-US" sz="2800" dirty="0">
              <a:uFillTx/>
              <a:latin typeface="Aharoni" pitchFamily="2" charset="-79"/>
              <a:cs typeface="Aharoni" pitchFamily="2" charset="-79"/>
            </a:endParaRPr>
          </a:p>
        </p:txBody>
      </p:sp>
      <p:sp>
        <p:nvSpPr>
          <p:cNvPr id="18" name="TextBox 17"/>
          <p:cNvSpPr txBox="1">
            <a:spLocks/>
          </p:cNvSpPr>
          <p:nvPr/>
        </p:nvSpPr>
        <p:spPr>
          <a:xfrm>
            <a:off x="3505200" y="45720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uFillTx/>
                <a:latin typeface="Tempus Sans ITC" pitchFamily="82" charset="0"/>
                <a:sym typeface="Symbol" pitchFamily="18" charset="2"/>
              </a:rPr>
              <a:t>Intermediate</a:t>
            </a:r>
            <a:endParaRPr lang="en-US" sz="2800" dirty="0">
              <a:uFillTx/>
              <a:latin typeface="Aharoni" pitchFamily="2" charset="-79"/>
              <a:cs typeface="Aharoni" pitchFamily="2" charset="-79"/>
            </a:endParaRPr>
          </a:p>
        </p:txBody>
      </p:sp>
      <p:sp>
        <p:nvSpPr>
          <p:cNvPr id="19" name="TextBox 18"/>
          <p:cNvSpPr txBox="1">
            <a:spLocks/>
          </p:cNvSpPr>
          <p:nvPr/>
        </p:nvSpPr>
        <p:spPr>
          <a:xfrm>
            <a:off x="228600" y="15240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FF00"/>
                </a:solidFill>
                <a:uFillTx/>
                <a:latin typeface="Bernard MT Condensed" pitchFamily="18" charset="0"/>
                <a:sym typeface="Symbol" pitchFamily="18" charset="2"/>
              </a:rPr>
              <a:t>Classification</a:t>
            </a:r>
            <a:endParaRPr lang="en-US" sz="2800" dirty="0">
              <a:solidFill>
                <a:srgbClr val="FFFF00"/>
              </a:solidFill>
              <a:uFillTx/>
              <a:latin typeface="Aharoni" pitchFamily="2" charset="-79"/>
              <a:cs typeface="Aharoni" pitchFamily="2" charset="-79"/>
            </a:endParaRPr>
          </a:p>
        </p:txBody>
      </p:sp>
      <p:sp>
        <p:nvSpPr>
          <p:cNvPr id="20" name="TextBox 19"/>
          <p:cNvSpPr txBox="1">
            <a:spLocks/>
          </p:cNvSpPr>
          <p:nvPr/>
        </p:nvSpPr>
        <p:spPr>
          <a:xfrm>
            <a:off x="4495800" y="1524000"/>
            <a:ext cx="3124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FFFF00"/>
                </a:solidFill>
                <a:uFillTx/>
                <a:latin typeface="Bernard MT Condensed" pitchFamily="18" charset="0"/>
                <a:sym typeface="Symbol" pitchFamily="18" charset="2"/>
              </a:rPr>
              <a:t>1-Chemecal structure</a:t>
            </a:r>
            <a:endParaRPr lang="en-US" sz="2800" dirty="0">
              <a:solidFill>
                <a:srgbClr val="FFFF00"/>
              </a:solidFill>
              <a:uFillTx/>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6"/>
                                        </p:tgtEl>
                                        <p:attrNameLst>
                                          <p:attrName>ppt_x</p:attrName>
                                        </p:attrNameLst>
                                      </p:cBhvr>
                                      <p:tavLst>
                                        <p:tav tm="0">
                                          <p:val>
                                            <p:strVal val="ppt_x"/>
                                          </p:val>
                                        </p:tav>
                                        <p:tav tm="100000">
                                          <p:val>
                                            <p:strVal val="ppt_x"/>
                                          </p:val>
                                        </p:tav>
                                      </p:tavLst>
                                    </p:anim>
                                    <p:anim calcmode="lin" valueType="num">
                                      <p:cBhvr additive="base">
                                        <p:cTn id="41" dur="500"/>
                                        <p:tgtEl>
                                          <p:spTgt spid="6"/>
                                        </p:tgtEl>
                                        <p:attrNameLst>
                                          <p:attrName>ppt_y</p:attrName>
                                        </p:attrNameLst>
                                      </p:cBhvr>
                                      <p:tavLst>
                                        <p:tav tm="0">
                                          <p:val>
                                            <p:strVal val="ppt_y"/>
                                          </p:val>
                                        </p:tav>
                                        <p:tav tm="100000">
                                          <p:val>
                                            <p:strVal val="1+ppt_h/2"/>
                                          </p:val>
                                        </p:tav>
                                      </p:tavLst>
                                    </p:anim>
                                    <p:set>
                                      <p:cBhvr>
                                        <p:cTn id="42" dur="1" fill="hold">
                                          <p:stCondLst>
                                            <p:cond delay="499"/>
                                          </p:stCondLst>
                                        </p:cTn>
                                        <p:tgtEl>
                                          <p:spTgt spid="6"/>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7"/>
                                        </p:tgtEl>
                                        <p:attrNameLst>
                                          <p:attrName>ppt_x</p:attrName>
                                        </p:attrNameLst>
                                      </p:cBhvr>
                                      <p:tavLst>
                                        <p:tav tm="0">
                                          <p:val>
                                            <p:strVal val="ppt_x"/>
                                          </p:val>
                                        </p:tav>
                                        <p:tav tm="100000">
                                          <p:val>
                                            <p:strVal val="ppt_x"/>
                                          </p:val>
                                        </p:tav>
                                      </p:tavLst>
                                    </p:anim>
                                    <p:anim calcmode="lin" valueType="num">
                                      <p:cBhvr additive="base">
                                        <p:cTn id="45" dur="500"/>
                                        <p:tgtEl>
                                          <p:spTgt spid="7"/>
                                        </p:tgtEl>
                                        <p:attrNameLst>
                                          <p:attrName>ppt_y</p:attrName>
                                        </p:attrNameLst>
                                      </p:cBhvr>
                                      <p:tavLst>
                                        <p:tav tm="0">
                                          <p:val>
                                            <p:strVal val="ppt_y"/>
                                          </p:val>
                                        </p:tav>
                                        <p:tav tm="100000">
                                          <p:val>
                                            <p:strVal val="1+ppt_h/2"/>
                                          </p:val>
                                        </p:tav>
                                      </p:tavLst>
                                    </p:anim>
                                    <p:set>
                                      <p:cBhvr>
                                        <p:cTn id="46" dur="1" fill="hold">
                                          <p:stCondLst>
                                            <p:cond delay="499"/>
                                          </p:stCondLst>
                                        </p:cTn>
                                        <p:tgtEl>
                                          <p:spTgt spid="7"/>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9"/>
                                        </p:tgtEl>
                                        <p:attrNameLst>
                                          <p:attrName>ppt_x</p:attrName>
                                        </p:attrNameLst>
                                      </p:cBhvr>
                                      <p:tavLst>
                                        <p:tav tm="0">
                                          <p:val>
                                            <p:strVal val="ppt_x"/>
                                          </p:val>
                                        </p:tav>
                                        <p:tav tm="100000">
                                          <p:val>
                                            <p:strVal val="ppt_x"/>
                                          </p:val>
                                        </p:tav>
                                      </p:tavLst>
                                    </p:anim>
                                    <p:anim calcmode="lin" valueType="num">
                                      <p:cBhvr additive="base">
                                        <p:cTn id="53" dur="500"/>
                                        <p:tgtEl>
                                          <p:spTgt spid="9"/>
                                        </p:tgtEl>
                                        <p:attrNameLst>
                                          <p:attrName>ppt_y</p:attrName>
                                        </p:attrNameLst>
                                      </p:cBhvr>
                                      <p:tavLst>
                                        <p:tav tm="0">
                                          <p:val>
                                            <p:strVal val="ppt_y"/>
                                          </p:val>
                                        </p:tav>
                                        <p:tav tm="100000">
                                          <p:val>
                                            <p:strVal val="1+ppt_h/2"/>
                                          </p:val>
                                        </p:tav>
                                      </p:tavLst>
                                    </p:anim>
                                    <p:set>
                                      <p:cBhvr>
                                        <p:cTn id="54" dur="1" fill="hold">
                                          <p:stCondLst>
                                            <p:cond delay="499"/>
                                          </p:stCondLst>
                                        </p:cTn>
                                        <p:tgtEl>
                                          <p:spTgt spid="9"/>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1"/>
                                        </p:tgtEl>
                                        <p:attrNameLst>
                                          <p:attrName>ppt_x</p:attrName>
                                        </p:attrNameLst>
                                      </p:cBhvr>
                                      <p:tavLst>
                                        <p:tav tm="0">
                                          <p:val>
                                            <p:strVal val="ppt_x"/>
                                          </p:val>
                                        </p:tav>
                                        <p:tav tm="100000">
                                          <p:val>
                                            <p:strVal val="ppt_x"/>
                                          </p:val>
                                        </p:tav>
                                      </p:tavLst>
                                    </p:anim>
                                    <p:anim calcmode="lin" valueType="num">
                                      <p:cBhvr additive="base">
                                        <p:cTn id="57" dur="500"/>
                                        <p:tgtEl>
                                          <p:spTgt spid="11"/>
                                        </p:tgtEl>
                                        <p:attrNameLst>
                                          <p:attrName>ppt_y</p:attrName>
                                        </p:attrNameLst>
                                      </p:cBhvr>
                                      <p:tavLst>
                                        <p:tav tm="0">
                                          <p:val>
                                            <p:strVal val="ppt_y"/>
                                          </p:val>
                                        </p:tav>
                                        <p:tav tm="100000">
                                          <p:val>
                                            <p:strVal val="1+ppt_h/2"/>
                                          </p:val>
                                        </p:tav>
                                      </p:tavLst>
                                    </p:anim>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linds(horizontal)">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blinds(horizontal)">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linds(horizontal)">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blinds(horizontal)">
                                      <p:cBhvr>
                                        <p:cTn id="9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2147483647"/>
      <p:bldP spid="5" grpId="1" animBg="1" advAuto="2147483647"/>
      <p:bldP spid="6" grpId="0" animBg="1" advAuto="2147483647"/>
      <p:bldP spid="6" grpId="1" animBg="1" advAuto="2147483647"/>
      <p:bldP spid="7" grpId="0" animBg="1" advAuto="2147483647"/>
      <p:bldP spid="7" grpId="1" animBg="1" advAuto="2147483647"/>
      <p:bldP spid="8" grpId="0" animBg="1" advAuto="2147483647"/>
      <p:bldP spid="8" grpId="1" animBg="1" advAuto="2147483647"/>
      <p:bldP spid="9" grpId="0" animBg="1" advAuto="2147483647"/>
      <p:bldP spid="9" grpId="1" animBg="1" advAuto="2147483647"/>
      <p:bldP spid="11" grpId="0" animBg="1" advAuto="2147483647"/>
      <p:bldP spid="11" grpId="1" animBg="1" advAuto="2147483647"/>
      <p:bldP spid="12" grpId="0" animBg="1" advAuto="2147483647"/>
      <p:bldP spid="13" grpId="0" animBg="1" advAuto="2147483647"/>
      <p:bldP spid="14" grpId="0" animBg="1" advAuto="2147483647"/>
      <p:bldP spid="15" grpId="0" animBg="1" advAuto="2147483647"/>
      <p:bldP spid="16" grpId="0" animBg="1" advAuto="2147483647"/>
      <p:bldP spid="17" grpId="0" animBg="1" advAuto="2147483647"/>
      <p:bldP spid="18" grpId="0" animBg="1" advAuto="2147483647"/>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1676400" y="381000"/>
            <a:ext cx="54102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3600" b="1" dirty="0" err="1">
                <a:solidFill>
                  <a:schemeClr val="bg1"/>
                </a:solidFill>
                <a:effectLst>
                  <a:outerShdw blurRad="38100" dist="38100" dir="2700000" algn="tl">
                    <a:srgbClr val="000000"/>
                  </a:outerShdw>
                </a:effectLst>
                <a:uFillTx/>
                <a:latin typeface="Tempus Sans ITC" pitchFamily="82" charset="0"/>
                <a:sym typeface="Symbol" pitchFamily="18" charset="2"/>
              </a:rPr>
              <a:t>Ivabradine</a:t>
            </a:r>
            <a:endParaRPr lang="en-US" sz="3600" b="1" dirty="0">
              <a:solidFill>
                <a:schemeClr val="bg1"/>
              </a:solidFill>
              <a:effectLst>
                <a:outerShdw blurRad="38100" dist="38100" dir="2700000" algn="tl">
                  <a:srgbClr val="000000"/>
                </a:outerShdw>
              </a:effectLst>
              <a:uFillTx/>
              <a:latin typeface="Tempus Sans ITC" pitchFamily="82" charset="0"/>
              <a:sym typeface="Symbol" pitchFamily="18" charset="2"/>
            </a:endParaRPr>
          </a:p>
        </p:txBody>
      </p:sp>
      <p:sp>
        <p:nvSpPr>
          <p:cNvPr id="3" name="TextBox 2"/>
          <p:cNvSpPr txBox="1">
            <a:spLocks/>
          </p:cNvSpPr>
          <p:nvPr/>
        </p:nvSpPr>
        <p:spPr>
          <a:xfrm>
            <a:off x="457200" y="1905000"/>
            <a:ext cx="8153400" cy="81964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lvl="1" indent="-342900">
              <a:lnSpc>
                <a:spcPct val="90000"/>
              </a:lnSpc>
              <a:spcBef>
                <a:spcPct val="20000"/>
              </a:spcBef>
              <a:defRPr>
                <a:uFillTx/>
              </a:defRPr>
            </a:pPr>
            <a:r>
              <a:rPr lang="en-US" sz="2800" b="1" dirty="0" err="1">
                <a:solidFill>
                  <a:schemeClr val="bg1"/>
                </a:solidFill>
                <a:effectLst>
                  <a:outerShdw blurRad="38100" dist="38100" dir="2700000" algn="tl">
                    <a:srgbClr val="000000"/>
                  </a:outerShdw>
                </a:effectLst>
                <a:uFillTx/>
                <a:latin typeface="Tempus Sans ITC" pitchFamily="82" charset="0"/>
                <a:sym typeface="Symbol" pitchFamily="18" charset="2"/>
              </a:rPr>
              <a:t>Ivabradine</a:t>
            </a:r>
            <a:r>
              <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rPr>
              <a:t> </a:t>
            </a:r>
            <a:r>
              <a:rPr lang="en-US" sz="2400" dirty="0">
                <a:uFillTx/>
              </a:rPr>
              <a:t>reduces slope of  depolarization, slowing </a:t>
            </a:r>
            <a:r>
              <a:rPr lang="en-US" sz="2400" dirty="0" err="1">
                <a:uFillTx/>
              </a:rPr>
              <a:t>HR,reducing</a:t>
            </a:r>
            <a:r>
              <a:rPr lang="en-US" sz="2400" dirty="0">
                <a:uFillTx/>
              </a:rPr>
              <a:t> </a:t>
            </a:r>
            <a:r>
              <a:rPr lang="en-US" sz="2400" dirty="0" err="1">
                <a:uFillTx/>
              </a:rPr>
              <a:t>myocardila</a:t>
            </a:r>
            <a:r>
              <a:rPr lang="en-US" sz="2400" dirty="0">
                <a:uFillTx/>
              </a:rPr>
              <a:t> work &amp; O2 demand</a:t>
            </a:r>
            <a:endPar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endParaRPr>
          </a:p>
        </p:txBody>
      </p:sp>
      <p:sp>
        <p:nvSpPr>
          <p:cNvPr id="4" name="TextBox 3"/>
          <p:cNvSpPr txBox="1">
            <a:spLocks/>
          </p:cNvSpPr>
          <p:nvPr/>
        </p:nvSpPr>
        <p:spPr>
          <a:xfrm>
            <a:off x="152400" y="5562600"/>
            <a:ext cx="80010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uFillTx/>
              </a:defRPr>
            </a:pPr>
            <a:r>
              <a:rPr lang="en-US" sz="2800" dirty="0">
                <a:uFillTx/>
              </a:rPr>
              <a:t>I</a:t>
            </a:r>
            <a:r>
              <a:rPr lang="en-US" sz="2800" baseline="-25000" dirty="0">
                <a:uFillTx/>
              </a:rPr>
              <a:t>f </a:t>
            </a:r>
            <a:r>
              <a:rPr lang="en-US" sz="2800" dirty="0">
                <a:uFillTx/>
              </a:rPr>
              <a:t>current is an inward Na+/K+ current that activates pacemaker cells of the SA node</a:t>
            </a:r>
          </a:p>
        </p:txBody>
      </p:sp>
      <p:sp>
        <p:nvSpPr>
          <p:cNvPr id="5" name="TextBox 4"/>
          <p:cNvSpPr txBox="1">
            <a:spLocks/>
          </p:cNvSpPr>
          <p:nvPr/>
        </p:nvSpPr>
        <p:spPr>
          <a:xfrm>
            <a:off x="457200" y="1676400"/>
            <a:ext cx="67056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uFillTx/>
              </a:defRPr>
            </a:pPr>
            <a:r>
              <a:rPr lang="en-US" sz="2800" dirty="0" err="1">
                <a:uFillTx/>
              </a:rPr>
              <a:t>Ivabradine</a:t>
            </a:r>
            <a:r>
              <a:rPr lang="en-US" sz="2800" dirty="0">
                <a:uFillTx/>
              </a:rPr>
              <a:t> Selectively </a:t>
            </a:r>
            <a:r>
              <a:rPr lang="en-US" sz="2800">
                <a:uFillTx/>
              </a:rPr>
              <a:t>blocks I</a:t>
            </a:r>
            <a:r>
              <a:rPr lang="en-US" sz="2800" baseline="-25000">
                <a:uFillTx/>
              </a:rPr>
              <a:t>f</a:t>
            </a:r>
            <a:endParaRPr lang="en-US" sz="2800" dirty="0">
              <a:uFillTx/>
            </a:endParaRPr>
          </a:p>
        </p:txBody>
      </p:sp>
      <p:pic>
        <p:nvPicPr>
          <p:cNvPr id="4098" name="Picture 2"/>
          <p:cNvPicPr>
            <a:picLocks noChangeAspect="1" noChangeArrowheads="1"/>
          </p:cNvPicPr>
          <p:nvPr/>
        </p:nvPicPr>
        <p:blipFill>
          <a:blip r:embed="rId2" cstate="print"/>
          <a:srcRect/>
          <a:stretch>
            <a:fillRect/>
          </a:stretch>
        </p:blipFill>
        <p:spPr bwMode="auto">
          <a:xfrm>
            <a:off x="2057400" y="2819400"/>
            <a:ext cx="3886200" cy="3657600"/>
          </a:xfrm>
          <a:prstGeom prst="rect">
            <a:avLst/>
          </a:prstGeom>
          <a:noFill/>
          <a:ln w="9525">
            <a:noFill/>
            <a:miter lim="800000"/>
          </a:ln>
        </p:spPr>
      </p:pic>
      <p:pic>
        <p:nvPicPr>
          <p:cNvPr id="4099" name="Picture 3"/>
          <p:cNvPicPr>
            <a:picLocks noChangeAspect="1" noChangeArrowheads="1"/>
          </p:cNvPicPr>
          <p:nvPr/>
        </p:nvPicPr>
        <p:blipFill>
          <a:blip r:embed="rId3" cstate="print"/>
          <a:srcRect/>
          <a:stretch>
            <a:fillRect/>
          </a:stretch>
        </p:blipFill>
        <p:spPr bwMode="auto">
          <a:xfrm>
            <a:off x="1676400" y="2590800"/>
            <a:ext cx="3581399" cy="2895600"/>
          </a:xfrm>
          <a:prstGeom prst="rect">
            <a:avLst/>
          </a:prstGeom>
          <a:noFill/>
          <a:ln w="9525">
            <a:noFill/>
            <a:miter lim="800000"/>
          </a:ln>
        </p:spPr>
      </p:pic>
      <p:sp>
        <p:nvSpPr>
          <p:cNvPr id="8" name="TextBox 7"/>
          <p:cNvSpPr txBox="1">
            <a:spLocks/>
          </p:cNvSpPr>
          <p:nvPr/>
        </p:nvSpPr>
        <p:spPr>
          <a:xfrm>
            <a:off x="381000" y="2819400"/>
            <a:ext cx="8001000" cy="125572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uFillTx/>
              </a:defRPr>
            </a:pPr>
            <a:r>
              <a:rPr lang="en-US" sz="2800" dirty="0">
                <a:uFillTx/>
              </a:rPr>
              <a:t>Used in treatment of chronic stable angina in patients with normal sinus rhythm who cannot take </a:t>
            </a:r>
            <a:r>
              <a:rPr lang="en-US" sz="2800" dirty="0">
                <a:uFillTx/>
                <a:latin typeface="Browallia New"/>
                <a:cs typeface="Browallia New"/>
              </a:rPr>
              <a:t>ß-</a:t>
            </a:r>
            <a:r>
              <a:rPr lang="en-US" sz="2800" dirty="0">
                <a:uFillTx/>
              </a:rPr>
              <a:t>blockers</a:t>
            </a:r>
          </a:p>
        </p:txBody>
      </p:sp>
      <p:sp>
        <p:nvSpPr>
          <p:cNvPr id="9" name="TextBox 8"/>
          <p:cNvSpPr txBox="1">
            <a:spLocks/>
          </p:cNvSpPr>
          <p:nvPr/>
        </p:nvSpPr>
        <p:spPr>
          <a:xfrm>
            <a:off x="457200" y="2895600"/>
            <a:ext cx="8382000" cy="164352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uFillTx/>
              </a:defRPr>
            </a:pPr>
            <a:r>
              <a:rPr lang="en-US" sz="2800" dirty="0">
                <a:uFillTx/>
              </a:rPr>
              <a:t>Used in combination with beta blockers in people with heart failure with LVEF lower than 35 percent inadequately controlled by beta blockers alone and whose heart rate exceeds 70/min</a:t>
            </a:r>
          </a:p>
        </p:txBody>
      </p:sp>
      <p:sp>
        <p:nvSpPr>
          <p:cNvPr id="10" name="TextBox 9"/>
          <p:cNvSpPr txBox="1">
            <a:spLocks/>
          </p:cNvSpPr>
          <p:nvPr/>
        </p:nvSpPr>
        <p:spPr>
          <a:xfrm>
            <a:off x="381000" y="4724400"/>
            <a:ext cx="49530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uFillTx/>
              </a:defRPr>
            </a:pPr>
            <a:r>
              <a:rPr lang="en-US" sz="2800" dirty="0">
                <a:uFillTx/>
              </a:rPr>
              <a:t>ADR:- luminous phenomena</a:t>
            </a:r>
          </a:p>
        </p:txBody>
      </p:sp>
      <p:pic>
        <p:nvPicPr>
          <p:cNvPr id="3074" name="Picture 2" descr="نتيجة بحث الصور عن ‪luminous phenomena‬‏">
            <a:hlinkClick r:id="rId4"/>
          </p:cNvPr>
          <p:cNvPicPr>
            <a:picLocks noChangeAspect="1" noChangeArrowheads="1"/>
          </p:cNvPicPr>
          <p:nvPr/>
        </p:nvPicPr>
        <p:blipFill>
          <a:blip r:embed="rId5" cstate="print"/>
          <a:srcRect/>
          <a:stretch>
            <a:fillRect/>
          </a:stretch>
        </p:blipFill>
        <p:spPr bwMode="auto">
          <a:xfrm>
            <a:off x="6096000" y="3429000"/>
            <a:ext cx="2857500" cy="1905000"/>
          </a:xfrm>
          <a:prstGeom prst="rect">
            <a:avLst/>
          </a:prstGeom>
          <a:noFill/>
        </p:spPr>
      </p:pic>
      <p:pic>
        <p:nvPicPr>
          <p:cNvPr id="3075" name="Picture 3"/>
          <p:cNvPicPr>
            <a:picLocks noChangeAspect="1" noChangeArrowheads="1"/>
          </p:cNvPicPr>
          <p:nvPr/>
        </p:nvPicPr>
        <p:blipFill>
          <a:blip r:embed="rId6" cstate="print"/>
          <a:srcRect/>
          <a:stretch>
            <a:fillRect/>
          </a:stretch>
        </p:blipFill>
        <p:spPr bwMode="auto">
          <a:xfrm>
            <a:off x="6019800" y="2743200"/>
            <a:ext cx="2781300" cy="3962400"/>
          </a:xfrm>
          <a:prstGeom prst="rect">
            <a:avLst/>
          </a:prstGeom>
          <a:noFill/>
          <a:ln w="9525">
            <a:noFill/>
            <a:miter lim="8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099"/>
                                        </p:tgtEl>
                                      </p:cBhvr>
                                    </p:animEffect>
                                    <p:set>
                                      <p:cBhvr>
                                        <p:cTn id="28" dur="1" fill="hold">
                                          <p:stCondLst>
                                            <p:cond delay="499"/>
                                          </p:stCondLst>
                                        </p:cTn>
                                        <p:tgtEl>
                                          <p:spTgt spid="409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par>
                                <p:cTn id="34" presetID="3" presetClass="entr" presetSubtype="10" fill="hold" nodeType="with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blinds(horizontal)">
                                      <p:cBhvr>
                                        <p:cTn id="36" dur="500"/>
                                        <p:tgtEl>
                                          <p:spTgt spid="4098"/>
                                        </p:tgtEl>
                                      </p:cBhvr>
                                    </p:animEffect>
                                  </p:childTnLst>
                                </p:cTn>
                              </p:par>
                              <p:par>
                                <p:cTn id="37" presetID="25" presetClass="entr" presetSubtype="0" fill="hold" nodeType="withEffect">
                                  <p:stCondLst>
                                    <p:cond delay="0"/>
                                  </p:stCondLst>
                                  <p:childTnLst>
                                    <p:set>
                                      <p:cBhvr>
                                        <p:cTn id="38" dur="1" fill="hold">
                                          <p:stCondLst>
                                            <p:cond delay="0"/>
                                          </p:stCondLst>
                                        </p:cTn>
                                        <p:tgtEl>
                                          <p:spTgt spid="3075"/>
                                        </p:tgtEl>
                                        <p:attrNameLst>
                                          <p:attrName>style.visibility</p:attrName>
                                        </p:attrNameLst>
                                      </p:cBhvr>
                                      <p:to>
                                        <p:strVal val="visible"/>
                                      </p:to>
                                    </p:set>
                                    <p:anim calcmode="lin" valueType="num">
                                      <p:cBhvr>
                                        <p:cTn id="39"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42" dur="1000" fill="hold"/>
                                        <p:tgtEl>
                                          <p:spTgt spid="307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07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3075"/>
                                        </p:tgtEl>
                                      </p:cBhvr>
                                    </p:animEffect>
                                    <p:set>
                                      <p:cBhvr>
                                        <p:cTn id="51" dur="1" fill="hold">
                                          <p:stCondLst>
                                            <p:cond delay="499"/>
                                          </p:stCondLst>
                                        </p:cTn>
                                        <p:tgtEl>
                                          <p:spTgt spid="3075"/>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4098"/>
                                        </p:tgtEl>
                                      </p:cBhvr>
                                    </p:animEffect>
                                    <p:set>
                                      <p:cBhvr>
                                        <p:cTn id="54" dur="1" fill="hold">
                                          <p:stCondLst>
                                            <p:cond delay="499"/>
                                          </p:stCondLst>
                                        </p:cTn>
                                        <p:tgtEl>
                                          <p:spTgt spid="409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xit" presetSubtype="10" fill="hold" grpId="1" nodeType="clickEffect">
                                  <p:stCondLst>
                                    <p:cond delay="0"/>
                                  </p:stCondLst>
                                  <p:childTnLst>
                                    <p:animEffect transition="out" filter="checkerboard(across)">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linds(horizont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xit" presetSubtype="10" fill="hold" grpId="1" nodeType="clickEffect">
                                  <p:stCondLst>
                                    <p:cond delay="0"/>
                                  </p:stCondLst>
                                  <p:childTnLst>
                                    <p:animEffect transition="out" filter="checkerboard(across)">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linds(horizontal)">
                                      <p:cBhvr>
                                        <p:cTn id="79" dur="500"/>
                                        <p:tgtEl>
                                          <p:spTgt spid="10"/>
                                        </p:tgtEl>
                                      </p:cBhvr>
                                    </p:animEffect>
                                  </p:childTnLst>
                                </p:cTn>
                              </p:par>
                              <p:par>
                                <p:cTn id="80" presetID="25" presetClass="entr" presetSubtype="0" fill="hold" nodeType="withEffect">
                                  <p:stCondLst>
                                    <p:cond delay="0"/>
                                  </p:stCondLst>
                                  <p:childTnLst>
                                    <p:set>
                                      <p:cBhvr>
                                        <p:cTn id="81" dur="1" fill="hold">
                                          <p:stCondLst>
                                            <p:cond delay="0"/>
                                          </p:stCondLst>
                                        </p:cTn>
                                        <p:tgtEl>
                                          <p:spTgt spid="3074"/>
                                        </p:tgtEl>
                                        <p:attrNameLst>
                                          <p:attrName>style.visibility</p:attrName>
                                        </p:attrNameLst>
                                      </p:cBhvr>
                                      <p:to>
                                        <p:strVal val="visible"/>
                                      </p:to>
                                    </p:set>
                                    <p:anim calcmode="lin" valueType="num">
                                      <p:cBhvr>
                                        <p:cTn id="82"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85" dur="1000" fill="hold"/>
                                        <p:tgtEl>
                                          <p:spTgt spid="307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2147483647"/>
      <p:bldP spid="4" grpId="0" animBg="1" advAuto="2147483647"/>
      <p:bldP spid="4" grpId="1" animBg="1" advAuto="2147483647"/>
      <p:bldP spid="5" grpId="0" animBg="1" advAuto="2147483647"/>
      <p:bldP spid="5" grpId="1" animBg="1" advAuto="2147483647"/>
      <p:bldP spid="8" grpId="0" animBg="1" advAuto="2147483647"/>
      <p:bldP spid="8" grpId="1" animBg="1" advAuto="2147483647"/>
      <p:bldP spid="9" grpId="0" animBg="1" advAuto="2147483647"/>
      <p:bldP spid="9" grpId="1" animBg="1" advAuto="2147483647"/>
      <p:bldP spid="10" grpId="0" animBg="1" advAuto="2147483647"/>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rPr>
              <a:t>Agents that improve prognosis</a:t>
            </a:r>
          </a:p>
        </p:txBody>
      </p:sp>
      <p:sp>
        <p:nvSpPr>
          <p:cNvPr id="3" name="TextBox 2"/>
          <p:cNvSpPr txBox="1">
            <a:spLocks/>
          </p:cNvSpPr>
          <p:nvPr/>
        </p:nvSpPr>
        <p:spPr>
          <a:xfrm>
            <a:off x="838200" y="2057400"/>
            <a:ext cx="3124200" cy="237603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rPr>
              <a:t>-Aspirin / other </a:t>
            </a:r>
          </a:p>
          <a:p>
            <a:pPr marL="342900" indent="-342900">
              <a:lnSpc>
                <a:spcPct val="90000"/>
              </a:lnSpc>
              <a:spcBef>
                <a:spcPct val="20000"/>
              </a:spcBef>
              <a:defRPr>
                <a:uFillTx/>
              </a:defRPr>
            </a:pPr>
            <a:r>
              <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rPr>
              <a:t> </a:t>
            </a:r>
            <a:r>
              <a:rPr lang="en-US" sz="2800" b="1" dirty="0" err="1">
                <a:solidFill>
                  <a:schemeClr val="bg1"/>
                </a:solidFill>
                <a:effectLst>
                  <a:outerShdw blurRad="38100" dist="38100" dir="2700000" algn="tl">
                    <a:srgbClr val="000000"/>
                  </a:outerShdw>
                </a:effectLst>
                <a:uFillTx/>
                <a:latin typeface="Tempus Sans ITC" pitchFamily="82" charset="0"/>
                <a:sym typeface="Symbol" pitchFamily="18" charset="2"/>
              </a:rPr>
              <a:t>antiplatelet</a:t>
            </a:r>
            <a:r>
              <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rPr>
              <a:t> agents</a:t>
            </a:r>
          </a:p>
          <a:p>
            <a:pPr marL="342900" indent="-342900">
              <a:lnSpc>
                <a:spcPct val="90000"/>
              </a:lnSpc>
              <a:spcBef>
                <a:spcPct val="20000"/>
              </a:spcBef>
              <a:defRPr>
                <a:uFillTx/>
              </a:defRPr>
            </a:pPr>
            <a:r>
              <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rPr>
              <a:t>-ACE inhibitors</a:t>
            </a:r>
          </a:p>
          <a:p>
            <a:pPr marL="342900" indent="-342900">
              <a:lnSpc>
                <a:spcPct val="90000"/>
              </a:lnSpc>
              <a:spcBef>
                <a:spcPct val="20000"/>
              </a:spcBef>
              <a:defRPr>
                <a:uFillTx/>
              </a:defRPr>
            </a:pPr>
            <a:r>
              <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rPr>
              <a:t>-</a:t>
            </a:r>
            <a:r>
              <a:rPr lang="en-US" sz="2800" b="1" dirty="0" err="1">
                <a:solidFill>
                  <a:schemeClr val="bg1"/>
                </a:solidFill>
                <a:effectLst>
                  <a:outerShdw blurRad="38100" dist="38100" dir="2700000" algn="tl">
                    <a:srgbClr val="000000"/>
                  </a:outerShdw>
                </a:effectLst>
                <a:uFillTx/>
                <a:latin typeface="Tempus Sans ITC" pitchFamily="82" charset="0"/>
                <a:sym typeface="Symbol" pitchFamily="18" charset="2"/>
              </a:rPr>
              <a:t>Statins</a:t>
            </a:r>
            <a:endPar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endParaRPr>
          </a:p>
          <a:p>
            <a:pPr marL="342900" indent="-342900">
              <a:lnSpc>
                <a:spcPct val="90000"/>
              </a:lnSpc>
              <a:spcBef>
                <a:spcPct val="20000"/>
              </a:spcBef>
              <a:defRPr>
                <a:uFillTx/>
              </a:defRPr>
            </a:pPr>
            <a:r>
              <a:rPr lang="en-US" sz="2800" b="1" dirty="0">
                <a:solidFill>
                  <a:schemeClr val="bg1"/>
                </a:solidFill>
                <a:uFillTx/>
                <a:latin typeface="Bernard MT Condensed" pitchFamily="18" charset="0"/>
                <a:sym typeface="Symbol" pitchFamily="18" charset="2"/>
              </a:rPr>
              <a:t>- - </a:t>
            </a:r>
            <a:r>
              <a:rPr lang="en-US" sz="2800" b="1" dirty="0">
                <a:solidFill>
                  <a:schemeClr val="bg1"/>
                </a:solidFill>
                <a:effectLst>
                  <a:outerShdw blurRad="38100" dist="38100" dir="2700000" algn="tl">
                    <a:srgbClr val="000000"/>
                  </a:outerShdw>
                </a:effectLst>
                <a:uFillTx/>
                <a:latin typeface="Tempus Sans ITC" pitchFamily="82" charset="0"/>
                <a:sym typeface="Symbol" pitchFamily="18" charset="2"/>
              </a:rPr>
              <a:t>blockers</a:t>
            </a:r>
          </a:p>
        </p:txBody>
      </p:sp>
      <p:sp>
        <p:nvSpPr>
          <p:cNvPr id="4" name="TextBox 3"/>
          <p:cNvSpPr txBox="1">
            <a:spLocks/>
          </p:cNvSpPr>
          <p:nvPr/>
        </p:nvSpPr>
        <p:spPr>
          <a:xfrm>
            <a:off x="5410200" y="2438400"/>
            <a:ext cx="3276600" cy="143885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uFillTx/>
              </a:defRPr>
            </a:pPr>
            <a:r>
              <a:rPr lang="en-US" sz="2800" b="1" dirty="0">
                <a:solidFill>
                  <a:srgbClr val="C00000"/>
                </a:solidFill>
                <a:effectLst>
                  <a:outerShdw blurRad="38100" dist="38100" dir="2700000" algn="tl">
                    <a:srgbClr val="000000"/>
                  </a:outerShdw>
                </a:effectLst>
                <a:uFillTx/>
                <a:latin typeface="Tempus Sans ITC" pitchFamily="82" charset="0"/>
                <a:sym typeface="Symbol" pitchFamily="18" charset="2"/>
              </a:rPr>
              <a:t>Halt progression</a:t>
            </a:r>
          </a:p>
          <a:p>
            <a:pPr marL="342900" indent="-342900">
              <a:lnSpc>
                <a:spcPct val="90000"/>
              </a:lnSpc>
              <a:spcBef>
                <a:spcPct val="20000"/>
              </a:spcBef>
              <a:defRPr>
                <a:uFillTx/>
              </a:defRPr>
            </a:pPr>
            <a:r>
              <a:rPr lang="en-US" sz="2800" b="1" dirty="0">
                <a:solidFill>
                  <a:srgbClr val="C00000"/>
                </a:solidFill>
                <a:effectLst>
                  <a:outerShdw blurRad="38100" dist="38100" dir="2700000" algn="tl">
                    <a:srgbClr val="000000"/>
                  </a:outerShdw>
                </a:effectLst>
                <a:uFillTx/>
                <a:latin typeface="Tempus Sans ITC" pitchFamily="82" charset="0"/>
                <a:sym typeface="Symbol" pitchFamily="18" charset="2"/>
              </a:rPr>
              <a:t>Prevent acute insult</a:t>
            </a:r>
          </a:p>
          <a:p>
            <a:pPr marL="342900" indent="-342900">
              <a:lnSpc>
                <a:spcPct val="90000"/>
              </a:lnSpc>
              <a:spcBef>
                <a:spcPct val="20000"/>
              </a:spcBef>
              <a:defRPr>
                <a:uFillTx/>
              </a:defRPr>
            </a:pPr>
            <a:r>
              <a:rPr lang="en-US" sz="2800" b="1" dirty="0">
                <a:solidFill>
                  <a:srgbClr val="C00000"/>
                </a:solidFill>
                <a:effectLst>
                  <a:outerShdw blurRad="38100" dist="38100" dir="2700000" algn="tl">
                    <a:srgbClr val="000000"/>
                  </a:outerShdw>
                </a:effectLst>
                <a:uFillTx/>
                <a:latin typeface="Tempus Sans ITC" pitchFamily="82" charset="0"/>
                <a:sym typeface="Symbol" pitchFamily="18" charset="2"/>
              </a:rPr>
              <a:t>Improve survival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228600" y="2057400"/>
          <a:ext cx="8686800" cy="3749040"/>
        </p:xfrm>
        <a:graphic>
          <a:graphicData uri="http://schemas.openxmlformats.org/drawingml/2006/table">
            <a:tbl>
              <a:tblPr firstRow="1" bandRow="1">
                <a:tableStyleId>{5C22544A-7EE6-4342-B048-85BDC9FD1C3A}</a:tableStyleId>
              </a:tblPr>
              <a:tblGrid>
                <a:gridCol w="2657901">
                  <a:extLst>
                    <a:ext uri="{9D8B030D-6E8A-4147-A177-3AD203B41FA5}">
                      <a16:colId xmlns:a16="http://schemas.microsoft.com/office/drawing/2014/main" val="20000"/>
                    </a:ext>
                  </a:extLst>
                </a:gridCol>
                <a:gridCol w="842749">
                  <a:extLst>
                    <a:ext uri="{9D8B030D-6E8A-4147-A177-3AD203B41FA5}">
                      <a16:colId xmlns:a16="http://schemas.microsoft.com/office/drawing/2014/main" val="20001"/>
                    </a:ext>
                  </a:extLst>
                </a:gridCol>
                <a:gridCol w="992523">
                  <a:extLst>
                    <a:ext uri="{9D8B030D-6E8A-4147-A177-3AD203B41FA5}">
                      <a16:colId xmlns:a16="http://schemas.microsoft.com/office/drawing/2014/main" val="20002"/>
                    </a:ext>
                  </a:extLst>
                </a:gridCol>
                <a:gridCol w="1341245">
                  <a:extLst>
                    <a:ext uri="{9D8B030D-6E8A-4147-A177-3AD203B41FA5}">
                      <a16:colId xmlns:a16="http://schemas.microsoft.com/office/drawing/2014/main" val="20003"/>
                    </a:ext>
                  </a:extLst>
                </a:gridCol>
                <a:gridCol w="1685498">
                  <a:extLst>
                    <a:ext uri="{9D8B030D-6E8A-4147-A177-3AD203B41FA5}">
                      <a16:colId xmlns:a16="http://schemas.microsoft.com/office/drawing/2014/main" val="20004"/>
                    </a:ext>
                  </a:extLst>
                </a:gridCol>
                <a:gridCol w="1166884">
                  <a:extLst>
                    <a:ext uri="{9D8B030D-6E8A-4147-A177-3AD203B41FA5}">
                      <a16:colId xmlns:a16="http://schemas.microsoft.com/office/drawing/2014/main" val="20005"/>
                    </a:ext>
                  </a:extLst>
                </a:gridCol>
              </a:tblGrid>
              <a:tr h="370840">
                <a:tc>
                  <a:txBody>
                    <a:bodyPr/>
                    <a:lstStyle/>
                    <a:p>
                      <a:pPr algn="ctr"/>
                      <a:r>
                        <a:rPr lang="en-US" sz="2400" dirty="0">
                          <a:uFillTx/>
                          <a:latin typeface="Arial" panose="020B0604020202020204" pitchFamily="34" charset="0"/>
                          <a:cs typeface="Arial" panose="020B0604020202020204" pitchFamily="34" charset="0"/>
                        </a:rPr>
                        <a:t>Drug/Class</a:t>
                      </a:r>
                    </a:p>
                  </a:txBody>
                  <a:tcPr/>
                </a:tc>
                <a:tc>
                  <a:txBody>
                    <a:bodyPr/>
                    <a:lstStyle/>
                    <a:p>
                      <a:pPr algn="ctr"/>
                      <a:r>
                        <a:rPr lang="en-US" sz="2400" dirty="0">
                          <a:uFillTx/>
                          <a:latin typeface="Arial" panose="020B0604020202020204" pitchFamily="34" charset="0"/>
                          <a:cs typeface="Arial" panose="020B0604020202020204" pitchFamily="34" charset="0"/>
                        </a:rPr>
                        <a:t>HR</a:t>
                      </a:r>
                    </a:p>
                  </a:txBody>
                  <a:tcPr/>
                </a:tc>
                <a:tc>
                  <a:txBody>
                    <a:bodyPr/>
                    <a:lstStyle/>
                    <a:p>
                      <a:pPr algn="ctr"/>
                      <a:r>
                        <a:rPr lang="en-US" sz="2400" dirty="0">
                          <a:uFillTx/>
                          <a:latin typeface="Arial" panose="020B0604020202020204" pitchFamily="34" charset="0"/>
                          <a:cs typeface="Arial" panose="020B0604020202020204" pitchFamily="34" charset="0"/>
                        </a:rPr>
                        <a:t>BP</a:t>
                      </a:r>
                    </a:p>
                  </a:txBody>
                  <a:tcPr/>
                </a:tc>
                <a:tc>
                  <a:txBody>
                    <a:bodyPr/>
                    <a:lstStyle/>
                    <a:p>
                      <a:pPr algn="ctr"/>
                      <a:r>
                        <a:rPr lang="en-US" sz="2400" dirty="0">
                          <a:uFillTx/>
                          <a:latin typeface="Arial" panose="020B0604020202020204" pitchFamily="34" charset="0"/>
                          <a:cs typeface="Arial" panose="020B0604020202020204" pitchFamily="34" charset="0"/>
                        </a:rPr>
                        <a:t>Wall Tension</a:t>
                      </a:r>
                    </a:p>
                  </a:txBody>
                  <a:tcPr/>
                </a:tc>
                <a:tc>
                  <a:txBody>
                    <a:bodyPr/>
                    <a:lstStyle/>
                    <a:p>
                      <a:pPr algn="ctr"/>
                      <a:r>
                        <a:rPr lang="en-US" sz="2400" dirty="0">
                          <a:uFillTx/>
                          <a:latin typeface="Arial" panose="020B0604020202020204" pitchFamily="34" charset="0"/>
                          <a:cs typeface="Arial" panose="020B0604020202020204" pitchFamily="34" charset="0"/>
                        </a:rPr>
                        <a:t>Contract-</a:t>
                      </a:r>
                      <a:r>
                        <a:rPr lang="en-US" sz="2400" dirty="0" err="1">
                          <a:uFillTx/>
                          <a:latin typeface="Arial" panose="020B0604020202020204" pitchFamily="34" charset="0"/>
                          <a:cs typeface="Arial" panose="020B0604020202020204" pitchFamily="34" charset="0"/>
                        </a:rPr>
                        <a:t>ility</a:t>
                      </a:r>
                      <a:endParaRPr lang="en-US" sz="2400" dirty="0">
                        <a:uFillTx/>
                        <a:latin typeface="Arial" panose="020B0604020202020204" pitchFamily="34" charset="0"/>
                        <a:cs typeface="Arial" panose="020B0604020202020204" pitchFamily="34" charset="0"/>
                      </a:endParaRPr>
                    </a:p>
                  </a:txBody>
                  <a:tcPr/>
                </a:tc>
                <a:tc>
                  <a:txBody>
                    <a:bodyPr/>
                    <a:lstStyle/>
                    <a:p>
                      <a:pPr algn="ctr"/>
                      <a:r>
                        <a:rPr lang="en-US" sz="2400" dirty="0">
                          <a:uFillTx/>
                          <a:latin typeface="Arial" panose="020B0604020202020204" pitchFamily="34" charset="0"/>
                          <a:cs typeface="Arial" panose="020B0604020202020204" pitchFamily="34" charset="0"/>
                        </a:rPr>
                        <a:t>O</a:t>
                      </a:r>
                      <a:r>
                        <a:rPr lang="en-US" sz="2400" baseline="-25000" dirty="0">
                          <a:uFillTx/>
                          <a:latin typeface="Arial" panose="020B0604020202020204" pitchFamily="34" charset="0"/>
                          <a:cs typeface="Arial" panose="020B0604020202020204" pitchFamily="34" charset="0"/>
                        </a:rPr>
                        <a:t>2</a:t>
                      </a:r>
                      <a:r>
                        <a:rPr lang="en-US" sz="2400" dirty="0">
                          <a:uFillTx/>
                          <a:latin typeface="Arial" panose="020B0604020202020204" pitchFamily="34" charset="0"/>
                          <a:cs typeface="Arial" panose="020B0604020202020204" pitchFamily="34" charset="0"/>
                        </a:rPr>
                        <a:t> Supply</a:t>
                      </a:r>
                    </a:p>
                  </a:txBody>
                  <a:tcPr/>
                </a:tc>
                <a:extLst>
                  <a:ext uri="{0D108BD9-81ED-4DB2-BD59-A6C34878D82A}">
                    <a16:rowId xmlns:a16="http://schemas.microsoft.com/office/drawing/2014/main" val="10000"/>
                  </a:ext>
                </a:extLst>
              </a:tr>
              <a:tr h="370840">
                <a:tc>
                  <a:txBody>
                    <a:bodyPr/>
                    <a:lstStyle/>
                    <a:p>
                      <a:pPr algn="l"/>
                      <a:r>
                        <a:rPr lang="en-US" sz="2400" dirty="0">
                          <a:uFillTx/>
                          <a:latin typeface="Arial" panose="020B0604020202020204" pitchFamily="34" charset="0"/>
                          <a:cs typeface="Arial" panose="020B0604020202020204" pitchFamily="34" charset="0"/>
                        </a:rPr>
                        <a:t>Beta-blockers</a:t>
                      </a: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l"/>
                      <a:r>
                        <a:rPr lang="en-US" sz="2400" dirty="0">
                          <a:uFillTx/>
                          <a:latin typeface="Arial" panose="020B0604020202020204" pitchFamily="34" charset="0"/>
                          <a:cs typeface="Arial" panose="020B0604020202020204" pitchFamily="34" charset="0"/>
                        </a:rPr>
                        <a:t>CCBs</a:t>
                      </a:r>
                    </a:p>
                    <a:p>
                      <a:pPr algn="l"/>
                      <a:r>
                        <a:rPr lang="en-US" sz="2400" dirty="0" err="1">
                          <a:uFillTx/>
                          <a:latin typeface="Arial" panose="020B0604020202020204" pitchFamily="34" charset="0"/>
                          <a:cs typeface="Arial" panose="020B0604020202020204" pitchFamily="34" charset="0"/>
                        </a:rPr>
                        <a:t>Verap</a:t>
                      </a:r>
                      <a:r>
                        <a:rPr lang="en-US" sz="2400" dirty="0">
                          <a:uFillTx/>
                          <a:latin typeface="Arial" panose="020B0604020202020204" pitchFamily="34" charset="0"/>
                          <a:cs typeface="Arial" panose="020B0604020202020204" pitchFamily="34" charset="0"/>
                        </a:rPr>
                        <a:t>/</a:t>
                      </a:r>
                      <a:r>
                        <a:rPr lang="en-US" sz="2400" dirty="0" err="1">
                          <a:uFillTx/>
                          <a:latin typeface="Arial" panose="020B0604020202020204" pitchFamily="34" charset="0"/>
                          <a:cs typeface="Arial" panose="020B0604020202020204" pitchFamily="34" charset="0"/>
                        </a:rPr>
                        <a:t>Dilt</a:t>
                      </a:r>
                      <a:endParaRPr lang="en-US" sz="2400" dirty="0">
                        <a:uFillTx/>
                        <a:latin typeface="Arial" panose="020B0604020202020204" pitchFamily="34" charset="0"/>
                        <a:cs typeface="Arial" panose="020B0604020202020204" pitchFamily="34" charset="0"/>
                      </a:endParaRPr>
                    </a:p>
                    <a:p>
                      <a:pPr algn="l"/>
                      <a:r>
                        <a:rPr lang="en-US" sz="2400" dirty="0" err="1">
                          <a:uFillTx/>
                          <a:latin typeface="Arial" panose="020B0604020202020204" pitchFamily="34" charset="0"/>
                          <a:cs typeface="Arial" panose="020B0604020202020204" pitchFamily="34" charset="0"/>
                        </a:rPr>
                        <a:t>Dihydropyridines</a:t>
                      </a: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algn="l"/>
                      <a:r>
                        <a:rPr lang="en-US" sz="2400" dirty="0">
                          <a:uFillTx/>
                          <a:latin typeface="Arial" panose="020B0604020202020204" pitchFamily="34" charset="0"/>
                          <a:cs typeface="Arial" panose="020B0604020202020204" pitchFamily="34" charset="0"/>
                        </a:rPr>
                        <a:t>Nitrates</a:t>
                      </a:r>
                    </a:p>
                  </a:txBody>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endParaRPr lang="en-US" sz="2400" dirty="0">
                        <a:uFillTx/>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FontTx/>
                        <a:buNone/>
                        <a:defRPr>
                          <a:uFillTx/>
                        </a:defRPr>
                      </a:pPr>
                      <a:endParaRPr lang="en-US" sz="2400" dirty="0">
                        <a:uFillTx/>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algn="l"/>
                      <a:r>
                        <a:rPr lang="en-US" sz="2400" dirty="0" err="1">
                          <a:uFillTx/>
                          <a:latin typeface="Arial" panose="020B0604020202020204" pitchFamily="34" charset="0"/>
                          <a:cs typeface="Arial" panose="020B0604020202020204" pitchFamily="34" charset="0"/>
                        </a:rPr>
                        <a:t>Ranolazine</a:t>
                      </a: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tc>
                  <a:txBody>
                    <a:bodyPr/>
                    <a:lstStyle/>
                    <a:p>
                      <a:pPr algn="ctr"/>
                      <a:endParaRPr lang="en-US" sz="2400" dirty="0">
                        <a:uFillTx/>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nvGraphicFramePr>
        <p:xfrm>
          <a:off x="221673" y="2050473"/>
          <a:ext cx="8691418" cy="1200727"/>
        </p:xfrm>
        <a:graphic>
          <a:graphicData uri="http://schemas.openxmlformats.org/drawingml/2006/table">
            <a:tbl>
              <a:tblPr/>
              <a:tblGrid>
                <a:gridCol w="8691418">
                  <a:extLst>
                    <a:ext uri="{9D8B030D-6E8A-4147-A177-3AD203B41FA5}">
                      <a16:colId xmlns:a16="http://schemas.microsoft.com/office/drawing/2014/main" val="20000"/>
                    </a:ext>
                  </a:extLst>
                </a:gridCol>
              </a:tblGrid>
              <a:tr h="1200727">
                <a:tc>
                  <a:txBody>
                    <a:bodyPr/>
                    <a:lstStyle/>
                    <a:p>
                      <a:endParaRPr lang="en-US" sz="1600" dirty="0">
                        <a:uFillTx/>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230909" y="3297382"/>
          <a:ext cx="8709891" cy="2586182"/>
        </p:xfrm>
        <a:graphic>
          <a:graphicData uri="http://schemas.openxmlformats.org/drawingml/2006/table">
            <a:tbl>
              <a:tblPr/>
              <a:tblGrid>
                <a:gridCol w="8709891">
                  <a:extLst>
                    <a:ext uri="{9D8B030D-6E8A-4147-A177-3AD203B41FA5}">
                      <a16:colId xmlns:a16="http://schemas.microsoft.com/office/drawing/2014/main" val="20000"/>
                    </a:ext>
                  </a:extLst>
                </a:gridCol>
              </a:tblGrid>
              <a:tr h="2586182">
                <a:tc>
                  <a:txBody>
                    <a:bodyPr/>
                    <a:lstStyle/>
                    <a:p>
                      <a:endParaRPr lang="en-US" dirty="0">
                        <a:uFillTx/>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221673" y="3315855"/>
          <a:ext cx="8728363" cy="406400"/>
        </p:xfrm>
        <a:graphic>
          <a:graphicData uri="http://schemas.openxmlformats.org/drawingml/2006/table">
            <a:tbl>
              <a:tblPr/>
              <a:tblGrid>
                <a:gridCol w="8728363">
                  <a:extLst>
                    <a:ext uri="{9D8B030D-6E8A-4147-A177-3AD203B41FA5}">
                      <a16:colId xmlns:a16="http://schemas.microsoft.com/office/drawing/2014/main" val="20000"/>
                    </a:ext>
                  </a:extLst>
                </a:gridCol>
              </a:tblGrid>
              <a:tr h="406400">
                <a:tc>
                  <a:txBody>
                    <a:bodyPr/>
                    <a:lstStyle/>
                    <a:p>
                      <a:endParaRPr lang="en-US" dirty="0">
                        <a:uFillTx/>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230909" y="3749964"/>
          <a:ext cx="8700655" cy="365760"/>
        </p:xfrm>
        <a:graphic>
          <a:graphicData uri="http://schemas.openxmlformats.org/drawingml/2006/table">
            <a:tbl>
              <a:tblPr/>
              <a:tblGrid>
                <a:gridCol w="8700655">
                  <a:extLst>
                    <a:ext uri="{9D8B030D-6E8A-4147-A177-3AD203B41FA5}">
                      <a16:colId xmlns:a16="http://schemas.microsoft.com/office/drawing/2014/main" val="20000"/>
                    </a:ext>
                  </a:extLst>
                </a:gridCol>
              </a:tblGrid>
              <a:tr h="332509">
                <a:tc>
                  <a:txBody>
                    <a:bodyPr/>
                    <a:lstStyle/>
                    <a:p>
                      <a:endParaRPr lang="en-US" dirty="0">
                        <a:uFillTx/>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240145" y="4165600"/>
          <a:ext cx="8672946" cy="378691"/>
        </p:xfrm>
        <a:graphic>
          <a:graphicData uri="http://schemas.openxmlformats.org/drawingml/2006/table">
            <a:tbl>
              <a:tblPr/>
              <a:tblGrid>
                <a:gridCol w="8672946">
                  <a:extLst>
                    <a:ext uri="{9D8B030D-6E8A-4147-A177-3AD203B41FA5}">
                      <a16:colId xmlns:a16="http://schemas.microsoft.com/office/drawing/2014/main" val="20000"/>
                    </a:ext>
                  </a:extLst>
                </a:gridCol>
              </a:tblGrid>
              <a:tr h="378691">
                <a:tc>
                  <a:txBody>
                    <a:bodyPr/>
                    <a:lstStyle/>
                    <a:p>
                      <a:endParaRPr lang="en-US" dirty="0">
                        <a:uFillTx/>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258618" y="4516582"/>
          <a:ext cx="8654473" cy="365760"/>
        </p:xfrm>
        <a:graphic>
          <a:graphicData uri="http://schemas.openxmlformats.org/drawingml/2006/table">
            <a:tbl>
              <a:tblPr/>
              <a:tblGrid>
                <a:gridCol w="8654473">
                  <a:extLst>
                    <a:ext uri="{9D8B030D-6E8A-4147-A177-3AD203B41FA5}">
                      <a16:colId xmlns:a16="http://schemas.microsoft.com/office/drawing/2014/main" val="20000"/>
                    </a:ext>
                  </a:extLst>
                </a:gridCol>
              </a:tblGrid>
              <a:tr h="360218">
                <a:tc>
                  <a:txBody>
                    <a:bodyPr/>
                    <a:lstStyle/>
                    <a:p>
                      <a:endParaRPr lang="en-US" dirty="0">
                        <a:uFillTx/>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258618" y="5347855"/>
          <a:ext cx="8654473" cy="365760"/>
        </p:xfrm>
        <a:graphic>
          <a:graphicData uri="http://schemas.openxmlformats.org/drawingml/2006/table">
            <a:tbl>
              <a:tblPr/>
              <a:tblGrid>
                <a:gridCol w="8654473">
                  <a:extLst>
                    <a:ext uri="{9D8B030D-6E8A-4147-A177-3AD203B41FA5}">
                      <a16:colId xmlns:a16="http://schemas.microsoft.com/office/drawing/2014/main" val="20000"/>
                    </a:ext>
                  </a:extLst>
                </a:gridCol>
              </a:tblGrid>
              <a:tr h="0">
                <a:tc>
                  <a:txBody>
                    <a:bodyPr/>
                    <a:lstStyle/>
                    <a:p>
                      <a:endParaRPr lang="en-US" dirty="0">
                        <a:uFillTx/>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2900218" y="2059709"/>
          <a:ext cx="840509" cy="3842327"/>
        </p:xfrm>
        <a:graphic>
          <a:graphicData uri="http://schemas.openxmlformats.org/drawingml/2006/table">
            <a:tbl>
              <a:tblPr/>
              <a:tblGrid>
                <a:gridCol w="840509">
                  <a:extLst>
                    <a:ext uri="{9D8B030D-6E8A-4147-A177-3AD203B41FA5}">
                      <a16:colId xmlns:a16="http://schemas.microsoft.com/office/drawing/2014/main" val="20000"/>
                    </a:ext>
                  </a:extLst>
                </a:gridCol>
              </a:tblGrid>
              <a:tr h="3842327">
                <a:tc>
                  <a:txBody>
                    <a:bodyPr/>
                    <a:lstStyle/>
                    <a:p>
                      <a:endParaRPr lang="en-US" dirty="0">
                        <a:uFillTx/>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7758545" y="2068945"/>
          <a:ext cx="1173019" cy="3805382"/>
        </p:xfrm>
        <a:graphic>
          <a:graphicData uri="http://schemas.openxmlformats.org/drawingml/2006/table">
            <a:tbl>
              <a:tblPr/>
              <a:tblGrid>
                <a:gridCol w="1173019">
                  <a:extLst>
                    <a:ext uri="{9D8B030D-6E8A-4147-A177-3AD203B41FA5}">
                      <a16:colId xmlns:a16="http://schemas.microsoft.com/office/drawing/2014/main" val="20000"/>
                    </a:ext>
                  </a:extLst>
                </a:gridCol>
              </a:tblGrid>
              <a:tr h="3805382">
                <a:tc>
                  <a:txBody>
                    <a:bodyPr/>
                    <a:lstStyle/>
                    <a:p>
                      <a:endParaRPr lang="en-US" dirty="0">
                        <a:uFillTx/>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nvGraphicFramePr>
        <p:xfrm>
          <a:off x="4719782" y="2068945"/>
          <a:ext cx="1339273" cy="3805382"/>
        </p:xfrm>
        <a:graphic>
          <a:graphicData uri="http://schemas.openxmlformats.org/drawingml/2006/table">
            <a:tbl>
              <a:tblPr/>
              <a:tblGrid>
                <a:gridCol w="1339273">
                  <a:extLst>
                    <a:ext uri="{9D8B030D-6E8A-4147-A177-3AD203B41FA5}">
                      <a16:colId xmlns:a16="http://schemas.microsoft.com/office/drawing/2014/main" val="20000"/>
                    </a:ext>
                  </a:extLst>
                </a:gridCol>
              </a:tblGrid>
              <a:tr h="3805382">
                <a:tc>
                  <a:txBody>
                    <a:bodyPr/>
                    <a:lstStyle/>
                    <a:p>
                      <a:endParaRPr lang="en-US" dirty="0">
                        <a:uFillTx/>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nvGraphicFramePr>
        <p:xfrm>
          <a:off x="5867401" y="2068945"/>
          <a:ext cx="1676399" cy="3814619"/>
        </p:xfrm>
        <a:graphic>
          <a:graphicData uri="http://schemas.openxmlformats.org/drawingml/2006/table">
            <a:tbl>
              <a:tblPr/>
              <a:tblGrid>
                <a:gridCol w="1676399">
                  <a:extLst>
                    <a:ext uri="{9D8B030D-6E8A-4147-A177-3AD203B41FA5}">
                      <a16:colId xmlns:a16="http://schemas.microsoft.com/office/drawing/2014/main" val="20000"/>
                    </a:ext>
                  </a:extLst>
                </a:gridCol>
              </a:tblGrid>
              <a:tr h="3814619">
                <a:tc>
                  <a:txBody>
                    <a:bodyPr/>
                    <a:lstStyle/>
                    <a:p>
                      <a:endParaRPr lang="en-US" dirty="0">
                        <a:uFillTx/>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nvGraphicFramePr>
        <p:xfrm>
          <a:off x="3581401" y="2078182"/>
          <a:ext cx="914399" cy="3805382"/>
        </p:xfrm>
        <a:graphic>
          <a:graphicData uri="http://schemas.openxmlformats.org/drawingml/2006/table">
            <a:tbl>
              <a:tblPr/>
              <a:tblGrid>
                <a:gridCol w="914399">
                  <a:extLst>
                    <a:ext uri="{9D8B030D-6E8A-4147-A177-3AD203B41FA5}">
                      <a16:colId xmlns:a16="http://schemas.microsoft.com/office/drawing/2014/main" val="20000"/>
                    </a:ext>
                  </a:extLst>
                </a:gridCol>
              </a:tblGrid>
              <a:tr h="3805382">
                <a:tc>
                  <a:txBody>
                    <a:bodyPr/>
                    <a:lstStyle/>
                    <a:p>
                      <a:endParaRPr lang="en-US" dirty="0">
                        <a:uFillTx/>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17" name="TextBox 16"/>
          <p:cNvSpPr txBox="1">
            <a:spLocks/>
          </p:cNvSpPr>
          <p:nvPr/>
        </p:nvSpPr>
        <p:spPr>
          <a:xfrm>
            <a:off x="1981200" y="228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a:uFillTx/>
                <a:latin typeface="Algerian" pitchFamily="82" charset="0"/>
              </a:rPr>
              <a:t>Memory matrix</a:t>
            </a:r>
          </a:p>
        </p:txBody>
      </p:sp>
      <p:sp>
        <p:nvSpPr>
          <p:cNvPr id="18" name="TextBox 17"/>
          <p:cNvSpPr txBox="1">
            <a:spLocks/>
          </p:cNvSpPr>
          <p:nvPr/>
        </p:nvSpPr>
        <p:spPr>
          <a:xfrm>
            <a:off x="228600" y="990600"/>
            <a:ext cx="7162800" cy="86177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800" b="1" dirty="0">
                <a:uFillTx/>
                <a:latin typeface="Arial Narrow" pitchFamily="34" charset="0"/>
              </a:rPr>
              <a:t>In the following table indicate increase, decrease or no effect with signs </a:t>
            </a:r>
            <a:r>
              <a:rPr lang="en-US" sz="2800" b="1" dirty="0">
                <a:uFillTx/>
                <a:latin typeface="Calibri"/>
                <a:cs typeface="Times New Roman"/>
              </a:rPr>
              <a:t>↑</a:t>
            </a:r>
            <a:r>
              <a:rPr lang="en-US" sz="2800" b="1" dirty="0">
                <a:uFillTx/>
                <a:latin typeface="Times New Roman"/>
                <a:cs typeface="Times New Roman"/>
              </a:rPr>
              <a:t>, </a:t>
            </a:r>
            <a:r>
              <a:rPr lang="en-US" sz="2800" b="1" dirty="0">
                <a:uFillTx/>
                <a:latin typeface="Calibri"/>
                <a:cs typeface="Times New Roman"/>
              </a:rPr>
              <a:t>↓, ─ </a:t>
            </a:r>
            <a:r>
              <a:rPr lang="en-US" sz="2800" b="1" dirty="0">
                <a:uFillTx/>
                <a:latin typeface="Arial Narrow" pitchFamily="34" charset="0"/>
              </a:rPr>
              <a:t>respectively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Mechanism of Action</a:t>
            </a:r>
          </a:p>
        </p:txBody>
      </p:sp>
      <p:sp>
        <p:nvSpPr>
          <p:cNvPr id="6" name="TextBox 5"/>
          <p:cNvSpPr txBox="1">
            <a:spLocks/>
          </p:cNvSpPr>
          <p:nvPr/>
        </p:nvSpPr>
        <p:spPr>
          <a:xfrm>
            <a:off x="457200" y="3276600"/>
            <a:ext cx="7696200" cy="73353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ts val="2500"/>
              </a:lnSpc>
            </a:pPr>
            <a:r>
              <a:rPr lang="en-US" sz="2800" b="1" spc="-40" dirty="0">
                <a:uFillTx/>
                <a:latin typeface="Arial Narrow" pitchFamily="34" charset="0"/>
                <a:sym typeface="Wingdings 3"/>
              </a:rPr>
              <a:t>e</a:t>
            </a:r>
            <a:r>
              <a:rPr lang="en-US" sz="2800" b="1" spc="-40" dirty="0">
                <a:uFillTx/>
                <a:latin typeface="Arial Narrow" pitchFamily="34" charset="0"/>
              </a:rPr>
              <a:t>ntry of Ca </a:t>
            </a:r>
            <a:r>
              <a:rPr lang="en-US" sz="2800" b="1" spc="-40" dirty="0">
                <a:uFillTx/>
                <a:latin typeface="Arial Narrow" pitchFamily="34" charset="0"/>
                <a:sym typeface="Wingdings 3"/>
              </a:rPr>
              <a:t>  Ca release from internal stores </a:t>
            </a:r>
            <a:r>
              <a:rPr lang="en-US" sz="2800" b="1" dirty="0">
                <a:uFillTx/>
                <a:latin typeface="Arial Narrow" pitchFamily="34" charset="0"/>
                <a:sym typeface="Wingdings 3"/>
              </a:rPr>
              <a:t> No Stimulus-Contraction Coupling  </a:t>
            </a:r>
            <a:r>
              <a:rPr lang="en-US" sz="2800" dirty="0">
                <a:uFillTx/>
                <a:latin typeface="Bernard MT Condensed" pitchFamily="18" charset="0"/>
                <a:sym typeface="Wingdings 3"/>
              </a:rPr>
              <a:t>RELAXATION</a:t>
            </a:r>
            <a:r>
              <a:rPr lang="en-US" sz="2800" dirty="0">
                <a:uFillTx/>
                <a:latin typeface="Bernard MT Condensed" pitchFamily="18" charset="0"/>
              </a:rPr>
              <a:t>  </a:t>
            </a:r>
          </a:p>
        </p:txBody>
      </p:sp>
      <p:sp>
        <p:nvSpPr>
          <p:cNvPr id="7" name="TextBox 6"/>
          <p:cNvSpPr txBox="1">
            <a:spLocks/>
          </p:cNvSpPr>
          <p:nvPr/>
        </p:nvSpPr>
        <p:spPr>
          <a:xfrm>
            <a:off x="457200" y="1981200"/>
            <a:ext cx="8534400" cy="105413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ts val="2500"/>
              </a:lnSpc>
            </a:pPr>
            <a:r>
              <a:rPr lang="en-US" sz="2800" b="1" dirty="0">
                <a:uFillTx/>
                <a:latin typeface="Arial Narrow" pitchFamily="34" charset="0"/>
              </a:rPr>
              <a:t>Binding of calcium channel blockers [CCBs] to the L-type Ca channels </a:t>
            </a:r>
            <a:r>
              <a:rPr lang="en-US" sz="2800" b="1" dirty="0">
                <a:uFillTx/>
                <a:latin typeface="Arial Narrow" pitchFamily="34" charset="0"/>
                <a:sym typeface="Wingdings 3"/>
              </a:rPr>
              <a:t> </a:t>
            </a:r>
            <a:r>
              <a:rPr lang="en-US" sz="2800" b="1" dirty="0">
                <a:uFillTx/>
                <a:latin typeface="Arial Narrow" pitchFamily="34" charset="0"/>
              </a:rPr>
              <a:t>their  frequency of opening </a:t>
            </a:r>
          </a:p>
          <a:p>
            <a:pPr>
              <a:lnSpc>
                <a:spcPts val="2500"/>
              </a:lnSpc>
            </a:pPr>
            <a:r>
              <a:rPr lang="en-US" sz="2800" b="1" dirty="0">
                <a:uFillTx/>
                <a:latin typeface="Arial Narrow" pitchFamily="34" charset="0"/>
              </a:rPr>
              <a:t>in response to depolarization</a:t>
            </a:r>
          </a:p>
        </p:txBody>
      </p:sp>
      <p:pic>
        <p:nvPicPr>
          <p:cNvPr id="1026" name="Picture 2"/>
          <p:cNvPicPr>
            <a:picLocks noChangeAspect="1" noChangeArrowheads="1"/>
          </p:cNvPicPr>
          <p:nvPr/>
        </p:nvPicPr>
        <p:blipFill>
          <a:blip r:embed="rId2" cstate="print"/>
          <a:srcRect/>
          <a:stretch>
            <a:fillRect/>
          </a:stretch>
        </p:blipFill>
        <p:spPr bwMode="auto">
          <a:xfrm>
            <a:off x="381000" y="2667000"/>
            <a:ext cx="8286750" cy="3967163"/>
          </a:xfrm>
          <a:prstGeom prst="rect">
            <a:avLst/>
          </a:prstGeom>
          <a:noFill/>
          <a:ln w="9525">
            <a:noFill/>
            <a:miter lim="8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2147483647"/>
      <p:bldP spid="7" grpId="0" animBg="1" advAuto="2147483647"/>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uFillTx/>
                <a:latin typeface="Aharoni" pitchFamily="2" charset="-79"/>
                <a:cs typeface="Aharoni" pitchFamily="2" charset="-79"/>
              </a:rPr>
              <a:t>Antianginal</a:t>
            </a:r>
            <a:r>
              <a:rPr lang="en-US" sz="2800" dirty="0">
                <a:uFillTx/>
                <a:latin typeface="Aharoni" pitchFamily="2" charset="-79"/>
                <a:cs typeface="Aharoni" pitchFamily="2" charset="-79"/>
              </a:rPr>
              <a:t> Action</a:t>
            </a:r>
          </a:p>
        </p:txBody>
      </p:sp>
      <p:sp>
        <p:nvSpPr>
          <p:cNvPr id="3" name="TextBox 2"/>
          <p:cNvSpPr txBox="1">
            <a:spLocks/>
          </p:cNvSpPr>
          <p:nvPr/>
        </p:nvSpPr>
        <p:spPr>
          <a:xfrm>
            <a:off x="228600" y="1676400"/>
            <a:ext cx="84582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Bernard MT Condensed" pitchFamily="18" charset="0"/>
                <a:sym typeface="Wingdings 3"/>
              </a:rPr>
              <a:t> </a:t>
            </a:r>
            <a:r>
              <a:rPr lang="en-US" sz="2800" dirty="0" err="1">
                <a:uFillTx/>
                <a:latin typeface="Bernard MT Condensed" pitchFamily="18" charset="0"/>
              </a:rPr>
              <a:t>Cardiomyocyte</a:t>
            </a:r>
            <a:r>
              <a:rPr lang="en-US" sz="2800" dirty="0">
                <a:uFillTx/>
                <a:latin typeface="Bernard MT Condensed" pitchFamily="18" charset="0"/>
              </a:rPr>
              <a:t> Contraction</a:t>
            </a:r>
            <a:r>
              <a:rPr lang="en-US" sz="2800" b="1" spc="-30" dirty="0">
                <a:uFillTx/>
                <a:latin typeface="Arial Narrow" pitchFamily="34" charset="0"/>
                <a:sym typeface="Wingdings 3"/>
              </a:rPr>
              <a:t>  cardiac work </a:t>
            </a:r>
            <a:r>
              <a:rPr lang="en-US" sz="2800" b="1" spc="-30" dirty="0">
                <a:uFillTx/>
                <a:latin typeface="Arial Narrow" pitchFamily="34" charset="0"/>
              </a:rPr>
              <a:t>through their –</a:t>
            </a:r>
            <a:r>
              <a:rPr lang="en-US" sz="2800" b="1" spc="-30" dirty="0" err="1">
                <a:uFillTx/>
                <a:latin typeface="Arial Narrow" pitchFamily="34" charset="0"/>
              </a:rPr>
              <a:t>ve</a:t>
            </a:r>
            <a:r>
              <a:rPr lang="en-US" sz="2800" b="1" spc="-30" dirty="0">
                <a:uFillTx/>
                <a:latin typeface="Arial Narrow" pitchFamily="34" charset="0"/>
              </a:rPr>
              <a:t> </a:t>
            </a:r>
            <a:r>
              <a:rPr lang="en-US" sz="2800" b="1" spc="-30" dirty="0" err="1">
                <a:uFillTx/>
                <a:latin typeface="Arial Narrow" pitchFamily="34" charset="0"/>
              </a:rPr>
              <a:t>inotropic</a:t>
            </a:r>
            <a:r>
              <a:rPr lang="en-US" sz="2800" b="1" spc="-30" dirty="0">
                <a:uFillTx/>
                <a:latin typeface="Arial Narrow" pitchFamily="34" charset="0"/>
              </a:rPr>
              <a:t> &amp; </a:t>
            </a:r>
            <a:r>
              <a:rPr lang="en-US" sz="2800" b="1" spc="-30" dirty="0" err="1">
                <a:uFillTx/>
                <a:latin typeface="Arial Narrow" pitchFamily="34" charset="0"/>
              </a:rPr>
              <a:t>chronotropic</a:t>
            </a:r>
            <a:r>
              <a:rPr lang="en-US" sz="2800" b="1" spc="-30" dirty="0">
                <a:uFillTx/>
                <a:latin typeface="Arial Narrow" pitchFamily="34" charset="0"/>
              </a:rPr>
              <a:t> action (</a:t>
            </a:r>
            <a:r>
              <a:rPr lang="en-US" sz="2800" b="1" spc="-30" dirty="0" err="1">
                <a:uFillTx/>
                <a:latin typeface="Arial Narrow" pitchFamily="34" charset="0"/>
              </a:rPr>
              <a:t>verapamil</a:t>
            </a:r>
            <a:r>
              <a:rPr lang="en-US" sz="2800" b="1" spc="-30" dirty="0">
                <a:uFillTx/>
                <a:latin typeface="Arial Narrow" pitchFamily="34" charset="0"/>
              </a:rPr>
              <a:t> &amp; </a:t>
            </a:r>
            <a:r>
              <a:rPr lang="en-US" sz="2800" b="1" spc="-30" dirty="0" err="1">
                <a:uFillTx/>
                <a:latin typeface="Arial Narrow" pitchFamily="34" charset="0"/>
              </a:rPr>
              <a:t>diltiazem</a:t>
            </a:r>
            <a:r>
              <a:rPr lang="en-US" sz="2800" b="1" spc="-30" dirty="0">
                <a:uFillTx/>
                <a:latin typeface="Arial Narrow" pitchFamily="34" charset="0"/>
              </a:rPr>
              <a:t>) </a:t>
            </a:r>
            <a:r>
              <a:rPr lang="en-US" sz="2800" b="1" spc="-30" dirty="0">
                <a:uFillTx/>
                <a:latin typeface="Arial Narrow" pitchFamily="34" charset="0"/>
                <a:sym typeface="Wingdings 3"/>
              </a:rPr>
              <a:t> </a:t>
            </a:r>
            <a:r>
              <a:rPr lang="en-US" sz="2800" dirty="0">
                <a:solidFill>
                  <a:srgbClr val="CC0000"/>
                </a:solidFill>
                <a:uFillTx/>
                <a:latin typeface="Bernard MT Condensed" pitchFamily="18" charset="0"/>
                <a:sym typeface="Wingdings 3"/>
              </a:rPr>
              <a:t></a:t>
            </a:r>
            <a:r>
              <a:rPr lang="en-US" sz="2800" spc="-30" dirty="0">
                <a:solidFill>
                  <a:srgbClr val="CC0000"/>
                </a:solidFill>
                <a:uFillTx/>
                <a:latin typeface="Bernard MT Condensed" pitchFamily="18" charset="0"/>
              </a:rPr>
              <a:t>myocardial oxygen demand</a:t>
            </a:r>
            <a:r>
              <a:rPr lang="en-US" sz="2800" dirty="0">
                <a:uFillTx/>
                <a:latin typeface="Bernard MT Condensed" pitchFamily="18" charset="0"/>
              </a:rPr>
              <a:t>  </a:t>
            </a:r>
          </a:p>
        </p:txBody>
      </p:sp>
      <p:sp>
        <p:nvSpPr>
          <p:cNvPr id="4" name="TextBox 3"/>
          <p:cNvSpPr txBox="1">
            <a:spLocks/>
          </p:cNvSpPr>
          <p:nvPr/>
        </p:nvSpPr>
        <p:spPr>
          <a:xfrm>
            <a:off x="228600" y="3505200"/>
            <a:ext cx="84582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Bernard MT Condensed" pitchFamily="18" charset="0"/>
                <a:sym typeface="Wingdings 3"/>
              </a:rPr>
              <a:t></a:t>
            </a:r>
            <a:r>
              <a:rPr lang="en-US" sz="2800" dirty="0">
                <a:uFillTx/>
                <a:latin typeface="Bernard MT Condensed" pitchFamily="18" charset="0"/>
              </a:rPr>
              <a:t>VSMC Contraction </a:t>
            </a:r>
            <a:r>
              <a:rPr lang="en-US" sz="2800" b="1" spc="-30" dirty="0">
                <a:uFillTx/>
                <a:latin typeface="Arial Narrow" pitchFamily="34" charset="0"/>
                <a:sym typeface="Wingdings 3"/>
              </a:rPr>
              <a:t>  After load  cardiac work  </a:t>
            </a:r>
            <a:r>
              <a:rPr lang="en-US" sz="2800" dirty="0">
                <a:solidFill>
                  <a:srgbClr val="CC0000"/>
                </a:solidFill>
                <a:uFillTx/>
                <a:latin typeface="Bernard MT Condensed" pitchFamily="18" charset="0"/>
                <a:sym typeface="Wingdings 3"/>
              </a:rPr>
              <a:t>myocardial oxygen demand</a:t>
            </a:r>
          </a:p>
        </p:txBody>
      </p:sp>
      <p:sp>
        <p:nvSpPr>
          <p:cNvPr id="5" name="TextBox 4"/>
          <p:cNvSpPr txBox="1">
            <a:spLocks/>
          </p:cNvSpPr>
          <p:nvPr/>
        </p:nvSpPr>
        <p:spPr>
          <a:xfrm>
            <a:off x="228600" y="4800600"/>
            <a:ext cx="8458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a:uFillTx/>
                <a:latin typeface="Arial Narrow" pitchFamily="34" charset="0"/>
              </a:rPr>
              <a:t> Coronary dilatation </a:t>
            </a:r>
            <a:r>
              <a:rPr lang="en-US" sz="2800" b="1" spc="-30" dirty="0">
                <a:uFillTx/>
                <a:latin typeface="Arial Narrow" pitchFamily="34" charset="0"/>
                <a:sym typeface="Wingdings 3"/>
              </a:rPr>
              <a:t> </a:t>
            </a:r>
            <a:r>
              <a:rPr lang="en-US" sz="2800" dirty="0">
                <a:solidFill>
                  <a:srgbClr val="CC0000"/>
                </a:solidFill>
                <a:uFillTx/>
                <a:latin typeface="Bernard MT Condensed" pitchFamily="18" charset="0"/>
                <a:sym typeface="Wingdings 3"/>
              </a:rPr>
              <a:t>myocardial oxygen supply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2147483647"/>
      <p:bldP spid="4" grpId="0" animBg="1" advAuto="2147483647"/>
      <p:bldP spid="5" grpId="0" animBg="1" advAuto="2147483647"/>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Therapeutic Uses</a:t>
            </a:r>
          </a:p>
        </p:txBody>
      </p:sp>
      <p:sp>
        <p:nvSpPr>
          <p:cNvPr id="3" name="TextBox 2"/>
          <p:cNvSpPr txBox="1">
            <a:spLocks/>
          </p:cNvSpPr>
          <p:nvPr/>
        </p:nvSpPr>
        <p:spPr>
          <a:xfrm>
            <a:off x="228600" y="1828800"/>
            <a:ext cx="32004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400" b="1" dirty="0">
                <a:solidFill>
                  <a:srgbClr val="0000FF"/>
                </a:solidFill>
                <a:uFillTx/>
                <a:latin typeface="Arial Narrow" pitchFamily="34" charset="0"/>
              </a:rPr>
              <a:t>IN VARIANT ANGINA</a:t>
            </a:r>
            <a:endParaRPr lang="en-US" sz="2800" b="1" dirty="0">
              <a:uFillTx/>
              <a:latin typeface="Arial Narrow" pitchFamily="34" charset="0"/>
            </a:endParaRPr>
          </a:p>
        </p:txBody>
      </p:sp>
      <p:sp>
        <p:nvSpPr>
          <p:cNvPr id="4" name="TextBox 3"/>
          <p:cNvSpPr txBox="1">
            <a:spLocks/>
          </p:cNvSpPr>
          <p:nvPr/>
        </p:nvSpPr>
        <p:spPr>
          <a:xfrm>
            <a:off x="4038600" y="1676400"/>
            <a:ext cx="4800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uFillTx/>
                <a:latin typeface="Arial Narrow" pitchFamily="34" charset="0"/>
                <a:sym typeface="Wingdings 3"/>
              </a:rPr>
              <a:t> A</a:t>
            </a:r>
            <a:r>
              <a:rPr lang="en-US" sz="2800" b="1" dirty="0">
                <a:uFillTx/>
                <a:latin typeface="Arial Narrow" pitchFamily="34" charset="0"/>
              </a:rPr>
              <a:t>ttacks prevented (&gt; 60%) / sometimes variably aborted</a:t>
            </a:r>
            <a:endParaRPr lang="en-US" sz="2800" dirty="0">
              <a:uFillTx/>
              <a:latin typeface="Aharoni" pitchFamily="2" charset="-79"/>
              <a:cs typeface="Aharoni" pitchFamily="2" charset="-79"/>
            </a:endParaRPr>
          </a:p>
        </p:txBody>
      </p:sp>
      <p:sp>
        <p:nvSpPr>
          <p:cNvPr id="5" name="TextBox 4"/>
          <p:cNvSpPr txBox="1">
            <a:spLocks/>
          </p:cNvSpPr>
          <p:nvPr/>
        </p:nvSpPr>
        <p:spPr>
          <a:xfrm>
            <a:off x="4114800" y="2971800"/>
            <a:ext cx="4876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uFillTx/>
                <a:latin typeface="Arial Narrow" pitchFamily="34" charset="0"/>
              </a:rPr>
              <a:t>Seldom added in refractory cases</a:t>
            </a:r>
            <a:endParaRPr lang="en-US" sz="2800" dirty="0">
              <a:uFillTx/>
              <a:latin typeface="Aharoni" pitchFamily="2" charset="-79"/>
              <a:cs typeface="Aharoni" pitchFamily="2" charset="-79"/>
            </a:endParaRPr>
          </a:p>
        </p:txBody>
      </p:sp>
      <p:sp>
        <p:nvSpPr>
          <p:cNvPr id="6" name="TextBox 5"/>
          <p:cNvSpPr txBox="1">
            <a:spLocks/>
          </p:cNvSpPr>
          <p:nvPr/>
        </p:nvSpPr>
        <p:spPr>
          <a:xfrm>
            <a:off x="228600" y="2971800"/>
            <a:ext cx="3657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solidFill>
                  <a:srgbClr val="0000FF"/>
                </a:solidFill>
                <a:uFillTx/>
                <a:latin typeface="Arial Narrow" pitchFamily="34" charset="0"/>
              </a:rPr>
              <a:t>IN UNSTABLE ANGINA</a:t>
            </a:r>
            <a:r>
              <a:rPr lang="en-US" sz="2800" b="1" dirty="0">
                <a:uFillTx/>
                <a:latin typeface="Arial Narrow" pitchFamily="34" charset="0"/>
              </a:rPr>
              <a:t>; </a:t>
            </a:r>
            <a:endParaRPr lang="en-US" sz="2800" dirty="0">
              <a:uFillTx/>
              <a:latin typeface="Aharoni" pitchFamily="2" charset="-79"/>
              <a:cs typeface="Aharoni" pitchFamily="2" charset="-79"/>
            </a:endParaRPr>
          </a:p>
        </p:txBody>
      </p:sp>
      <p:sp>
        <p:nvSpPr>
          <p:cNvPr id="7" name="TextBox 6"/>
          <p:cNvSpPr txBox="1">
            <a:spLocks/>
          </p:cNvSpPr>
          <p:nvPr/>
        </p:nvSpPr>
        <p:spPr>
          <a:xfrm>
            <a:off x="228600" y="3962400"/>
            <a:ext cx="365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solidFill>
                  <a:srgbClr val="0000FF"/>
                </a:solidFill>
                <a:uFillTx/>
                <a:latin typeface="Arial Narrow" pitchFamily="34" charset="0"/>
              </a:rPr>
              <a:t>IN STABLE ANGINA</a:t>
            </a:r>
            <a:r>
              <a:rPr lang="en-US" sz="2800" b="1" dirty="0">
                <a:uFillTx/>
                <a:latin typeface="Arial Narrow" pitchFamily="34" charset="0"/>
              </a:rPr>
              <a:t>;   </a:t>
            </a:r>
            <a:endParaRPr lang="en-US" sz="2800" dirty="0">
              <a:uFillTx/>
              <a:latin typeface="Aharoni" pitchFamily="2" charset="-79"/>
              <a:cs typeface="Aharoni" pitchFamily="2" charset="-79"/>
            </a:endParaRPr>
          </a:p>
        </p:txBody>
      </p:sp>
      <p:sp>
        <p:nvSpPr>
          <p:cNvPr id="8" name="TextBox 7"/>
          <p:cNvSpPr txBox="1">
            <a:spLocks/>
          </p:cNvSpPr>
          <p:nvPr/>
        </p:nvSpPr>
        <p:spPr>
          <a:xfrm>
            <a:off x="4343400" y="3962400"/>
            <a:ext cx="365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uFillTx/>
                <a:latin typeface="Arial Narrow" pitchFamily="34" charset="0"/>
              </a:rPr>
              <a:t>Regular </a:t>
            </a:r>
            <a:r>
              <a:rPr lang="en-US" sz="2800" b="1" dirty="0">
                <a:uFillTx/>
                <a:latin typeface="Arial Narrow" pitchFamily="34" charset="0"/>
                <a:sym typeface="Wingdings 3"/>
              </a:rPr>
              <a:t>prophylaxis</a:t>
            </a:r>
            <a:endParaRPr lang="en-US" sz="2800" dirty="0">
              <a:uFillTx/>
              <a:latin typeface="Aharoni" pitchFamily="2" charset="-79"/>
              <a:cs typeface="Aharoni" pitchFamily="2" charset="-79"/>
            </a:endParaRPr>
          </a:p>
        </p:txBody>
      </p:sp>
      <p:sp>
        <p:nvSpPr>
          <p:cNvPr id="9" name="TextBox 8"/>
          <p:cNvSpPr txBox="1">
            <a:spLocks/>
          </p:cNvSpPr>
          <p:nvPr/>
        </p:nvSpPr>
        <p:spPr>
          <a:xfrm>
            <a:off x="228600" y="1981200"/>
            <a:ext cx="746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uFillTx/>
                <a:latin typeface="Arial Narrow" pitchFamily="34" charset="0"/>
                <a:sym typeface="Wingdings 3"/>
              </a:rPr>
              <a:t> Short acting </a:t>
            </a:r>
            <a:r>
              <a:rPr lang="en-US" sz="2800" b="1" dirty="0" err="1">
                <a:uFillTx/>
                <a:latin typeface="Arial Narrow" pitchFamily="34" charset="0"/>
                <a:sym typeface="Wingdings 3"/>
              </a:rPr>
              <a:t>dihydropyridine</a:t>
            </a:r>
            <a:r>
              <a:rPr lang="en-US" sz="2800" b="1" dirty="0">
                <a:uFillTx/>
                <a:latin typeface="Arial Narrow" pitchFamily="34" charset="0"/>
                <a:sym typeface="Wingdings 3"/>
              </a:rPr>
              <a:t> should be avoided ?? </a:t>
            </a:r>
            <a:endParaRPr lang="en-US" sz="2800" dirty="0">
              <a:uFillTx/>
              <a:latin typeface="Aharoni" pitchFamily="2" charset="-79"/>
              <a:cs typeface="Aharoni" pitchFamily="2" charset="-79"/>
            </a:endParaRPr>
          </a:p>
        </p:txBody>
      </p:sp>
      <p:sp>
        <p:nvSpPr>
          <p:cNvPr id="10" name="TextBox 9"/>
          <p:cNvSpPr txBox="1">
            <a:spLocks/>
          </p:cNvSpPr>
          <p:nvPr/>
        </p:nvSpPr>
        <p:spPr>
          <a:xfrm>
            <a:off x="228600" y="2590800"/>
            <a:ext cx="7467600" cy="42562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uFillTx/>
                <a:latin typeface="Arial Narrow" pitchFamily="34" charset="0"/>
                <a:sym typeface="Wingdings 3"/>
              </a:rPr>
              <a:t> Can be combined to </a:t>
            </a:r>
            <a:r>
              <a:rPr lang="en-US" sz="2800" b="1" dirty="0">
                <a:uFillTx/>
                <a:latin typeface="Symbol" pitchFamily="18" charset="2"/>
                <a:sym typeface="Wingdings 3"/>
              </a:rPr>
              <a:t>b</a:t>
            </a:r>
            <a:r>
              <a:rPr lang="en-US" sz="2800" b="1" dirty="0">
                <a:uFillTx/>
                <a:latin typeface="Arial Narrow" pitchFamily="34" charset="0"/>
                <a:sym typeface="Wingdings 3"/>
              </a:rPr>
              <a:t>-AR blockers???</a:t>
            </a:r>
            <a:endParaRPr lang="en-US" sz="2800" dirty="0">
              <a:uFillTx/>
              <a:latin typeface="Aharoni" pitchFamily="2" charset="-79"/>
              <a:cs typeface="Aharoni" pitchFamily="2" charset="-79"/>
            </a:endParaRPr>
          </a:p>
        </p:txBody>
      </p:sp>
      <p:sp>
        <p:nvSpPr>
          <p:cNvPr id="11" name="TextBox 10"/>
          <p:cNvSpPr txBox="1">
            <a:spLocks/>
          </p:cNvSpPr>
          <p:nvPr/>
        </p:nvSpPr>
        <p:spPr>
          <a:xfrm>
            <a:off x="152400" y="3276600"/>
            <a:ext cx="746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a:uFillTx/>
                <a:latin typeface="Arial Narrow" pitchFamily="34" charset="0"/>
                <a:sym typeface="Wingdings 3"/>
              </a:rPr>
              <a:t>Can be combined with nitrates???</a:t>
            </a:r>
            <a:endParaRPr lang="en-US" sz="2800" dirty="0">
              <a:uFillTx/>
              <a:latin typeface="Aharoni" pitchFamily="2" charset="-79"/>
              <a:cs typeface="Aharoni" pitchFamily="2" charset="-79"/>
            </a:endParaRPr>
          </a:p>
        </p:txBody>
      </p:sp>
      <p:sp>
        <p:nvSpPr>
          <p:cNvPr id="12" name="TextBox 11"/>
          <p:cNvSpPr txBox="1">
            <a:spLocks/>
          </p:cNvSpPr>
          <p:nvPr/>
        </p:nvSpPr>
        <p:spPr>
          <a:xfrm>
            <a:off x="228600" y="3962400"/>
            <a:ext cx="8153400" cy="40254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274320">
              <a:lnSpc>
                <a:spcPts val="2400"/>
              </a:lnSpc>
              <a:spcBef>
                <a:spcPts val="900"/>
              </a:spcBef>
            </a:pPr>
            <a:r>
              <a:rPr lang="en-US" sz="2800" b="1" dirty="0" err="1">
                <a:uFillTx/>
                <a:latin typeface="Arial Narrow" pitchFamily="34" charset="0"/>
                <a:sym typeface="Wingdings 3"/>
              </a:rPr>
              <a:t>Dihydropyridenes</a:t>
            </a:r>
            <a:r>
              <a:rPr lang="en-US" sz="2800" b="1" dirty="0">
                <a:uFillTx/>
                <a:latin typeface="Arial Narrow" pitchFamily="34" charset="0"/>
                <a:sym typeface="Wingdings 3"/>
              </a:rPr>
              <a:t> useful </a:t>
            </a:r>
            <a:r>
              <a:rPr lang="en-US" sz="2800" b="1" dirty="0" err="1">
                <a:uFillTx/>
                <a:latin typeface="Arial Narrow" pitchFamily="34" charset="0"/>
                <a:sym typeface="Wingdings 3"/>
              </a:rPr>
              <a:t>antianginal</a:t>
            </a:r>
            <a:r>
              <a:rPr lang="en-US" sz="2800" b="1" dirty="0">
                <a:uFillTx/>
                <a:latin typeface="Arial Narrow" pitchFamily="34" charset="0"/>
                <a:sym typeface="Wingdings 3"/>
              </a:rPr>
              <a:t> if with CHF??   </a:t>
            </a:r>
            <a:endParaRPr lang="en-US" sz="2800" b="1" dirty="0">
              <a:uFillTx/>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2147483647"/>
      <p:bldP spid="3" grpId="1" animBg="1" advAuto="2147483647"/>
      <p:bldP spid="4" grpId="0" animBg="1" advAuto="2147483647"/>
      <p:bldP spid="4" grpId="1" animBg="1" advAuto="2147483647"/>
      <p:bldP spid="5" grpId="0" animBg="1" advAuto="2147483647"/>
      <p:bldP spid="5" grpId="1" animBg="1" advAuto="2147483647"/>
      <p:bldP spid="6" grpId="0" animBg="1" advAuto="2147483647"/>
      <p:bldP spid="6" grpId="1" animBg="1" advAuto="2147483647"/>
      <p:bldP spid="7" grpId="0" animBg="1" advAuto="2147483647"/>
      <p:bldP spid="7" grpId="1" animBg="1" advAuto="2147483647"/>
      <p:bldP spid="8" grpId="0" animBg="1" advAuto="2147483647"/>
      <p:bldP spid="8" grpId="1" animBg="1" advAuto="2147483647"/>
      <p:bldP spid="9" grpId="0" animBg="1" advAuto="2147483647"/>
      <p:bldP spid="10" grpId="0" animBg="1" advAuto="2147483647"/>
      <p:bldP spid="11" grpId="0" animBg="1" advAuto="2147483647"/>
      <p:bldP spid="12" grpId="0" animBg="1" advAuto="2147483647"/>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Beta </a:t>
            </a:r>
            <a:r>
              <a:rPr lang="en-US" sz="2800" dirty="0" err="1">
                <a:uFillTx/>
                <a:latin typeface="Aharoni" pitchFamily="2" charset="-79"/>
                <a:cs typeface="Aharoni" pitchFamily="2" charset="-79"/>
              </a:rPr>
              <a:t>Adrenoceptor</a:t>
            </a:r>
            <a:r>
              <a:rPr lang="en-US" sz="2800" dirty="0">
                <a:uFillTx/>
                <a:latin typeface="Aharoni" pitchFamily="2" charset="-79"/>
                <a:cs typeface="Aharoni" pitchFamily="2" charset="-79"/>
              </a:rPr>
              <a:t> Blockers</a:t>
            </a:r>
          </a:p>
        </p:txBody>
      </p:sp>
      <p:pic>
        <p:nvPicPr>
          <p:cNvPr id="1026" name="Picture 2"/>
          <p:cNvPicPr>
            <a:picLocks noChangeAspect="1" noChangeArrowheads="1"/>
          </p:cNvPicPr>
          <p:nvPr/>
        </p:nvPicPr>
        <p:blipFill>
          <a:blip r:embed="rId2" cstate="print"/>
          <a:srcRect/>
          <a:stretch>
            <a:fillRect/>
          </a:stretch>
        </p:blipFill>
        <p:spPr bwMode="auto">
          <a:xfrm>
            <a:off x="838200" y="3352800"/>
            <a:ext cx="6010275" cy="3352800"/>
          </a:xfrm>
          <a:prstGeom prst="rect">
            <a:avLst/>
          </a:prstGeom>
          <a:noFill/>
          <a:ln w="9525">
            <a:noFill/>
            <a:miter lim="800000"/>
          </a:ln>
        </p:spPr>
      </p:pic>
      <p:sp>
        <p:nvSpPr>
          <p:cNvPr id="4" name="TextBox 3"/>
          <p:cNvSpPr txBox="1">
            <a:spLocks/>
          </p:cNvSpPr>
          <p:nvPr/>
        </p:nvSpPr>
        <p:spPr>
          <a:xfrm>
            <a:off x="838200" y="1676400"/>
            <a:ext cx="75438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uFillTx/>
                <a:latin typeface="Bernard MT Condensed" pitchFamily="18" charset="0"/>
              </a:rPr>
              <a:t>Examples </a:t>
            </a:r>
            <a:r>
              <a:rPr lang="en-US" sz="2800" dirty="0" err="1">
                <a:solidFill>
                  <a:srgbClr val="6600FF"/>
                </a:solidFill>
                <a:uFillTx/>
                <a:latin typeface="Bernard MT Condensed" pitchFamily="18" charset="0"/>
              </a:rPr>
              <a:t>Atenolol</a:t>
            </a:r>
            <a:r>
              <a:rPr lang="en-US" sz="2800" dirty="0">
                <a:solidFill>
                  <a:srgbClr val="6600FF"/>
                </a:solidFill>
                <a:uFillTx/>
                <a:latin typeface="Bernard MT Condensed" pitchFamily="18" charset="0"/>
              </a:rPr>
              <a:t>,  </a:t>
            </a:r>
            <a:r>
              <a:rPr lang="en-US" sz="2800" dirty="0" err="1">
                <a:solidFill>
                  <a:srgbClr val="6600FF"/>
                </a:solidFill>
                <a:uFillTx/>
                <a:latin typeface="Bernard MT Condensed" pitchFamily="18" charset="0"/>
              </a:rPr>
              <a:t>Bisoprolol</a:t>
            </a:r>
            <a:r>
              <a:rPr lang="en-US" sz="2800" dirty="0">
                <a:solidFill>
                  <a:srgbClr val="6600FF"/>
                </a:solidFill>
                <a:uFillTx/>
                <a:latin typeface="Bernard MT Condensed" pitchFamily="18" charset="0"/>
              </a:rPr>
              <a:t>, </a:t>
            </a:r>
            <a:r>
              <a:rPr lang="en-US" sz="2800" dirty="0" err="1">
                <a:solidFill>
                  <a:srgbClr val="6600FF"/>
                </a:solidFill>
                <a:uFillTx/>
                <a:latin typeface="Bernard MT Condensed" pitchFamily="18" charset="0"/>
              </a:rPr>
              <a:t>Metoprolol</a:t>
            </a:r>
            <a:r>
              <a:rPr lang="en-US" sz="2800" dirty="0">
                <a:solidFill>
                  <a:srgbClr val="6600FF"/>
                </a:solidFill>
                <a:uFillTx/>
                <a:latin typeface="Bernard MT Condensed" pitchFamily="18" charset="0"/>
              </a:rPr>
              <a:t> (</a:t>
            </a:r>
            <a:r>
              <a:rPr lang="en-US" sz="2800" b="1" dirty="0">
                <a:solidFill>
                  <a:schemeClr val="bg1"/>
                </a:solidFill>
                <a:effectLst>
                  <a:outerShdw blurRad="38100" dist="38100" dir="2700000" algn="tl">
                    <a:srgbClr val="000000"/>
                  </a:outerShdw>
                </a:effectLst>
                <a:uFillTx/>
                <a:latin typeface="Symbol" pitchFamily="18" charset="2"/>
              </a:rPr>
              <a:t>b</a:t>
            </a:r>
            <a:r>
              <a:rPr lang="en-US" sz="2800" b="1" baseline="-25000" dirty="0">
                <a:solidFill>
                  <a:schemeClr val="bg1"/>
                </a:solidFill>
                <a:effectLst>
                  <a:outerShdw blurRad="38100" dist="38100" dir="2700000" algn="tl">
                    <a:srgbClr val="000000"/>
                  </a:outerShdw>
                </a:effectLst>
                <a:uFillTx/>
                <a:latin typeface="Symbol" pitchFamily="18" charset="2"/>
              </a:rPr>
              <a:t>1</a:t>
            </a:r>
            <a:r>
              <a:rPr lang="en-US" sz="2800" b="1" dirty="0">
                <a:solidFill>
                  <a:schemeClr val="bg1"/>
                </a:solidFill>
                <a:effectLst>
                  <a:outerShdw blurRad="38100" dist="38100" dir="2700000" algn="tl">
                    <a:srgbClr val="000000"/>
                  </a:outerShdw>
                </a:effectLst>
                <a:uFillTx/>
                <a:latin typeface="Symbol" pitchFamily="18" charset="2"/>
              </a:rPr>
              <a:t> </a:t>
            </a:r>
            <a:r>
              <a:rPr lang="en-US" sz="2800" b="1" dirty="0">
                <a:solidFill>
                  <a:schemeClr val="bg1"/>
                </a:solidFill>
                <a:effectLst>
                  <a:outerShdw blurRad="38100" dist="38100" dir="2700000" algn="tl">
                    <a:srgbClr val="000000"/>
                  </a:outerShdw>
                </a:effectLst>
                <a:uFillTx/>
                <a:latin typeface="Arial Narrow" pitchFamily="34" charset="0"/>
              </a:rPr>
              <a:t>– Selective )</a:t>
            </a:r>
            <a:endParaRPr lang="en-US" sz="2800" dirty="0">
              <a:solidFill>
                <a:srgbClr val="6600FF"/>
              </a:solidFill>
              <a:uFillTx/>
              <a:latin typeface="Bernard MT Condensed" pitchFamily="18" charset="0"/>
            </a:endParaRPr>
          </a:p>
        </p:txBody>
      </p:sp>
      <p:sp>
        <p:nvSpPr>
          <p:cNvPr id="5" name="TextBox 4"/>
          <p:cNvSpPr txBox="1">
            <a:spLocks/>
          </p:cNvSpPr>
          <p:nvPr/>
        </p:nvSpPr>
        <p:spPr>
          <a:xfrm>
            <a:off x="838200" y="27432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uFillTx/>
                <a:latin typeface="Aharoni" pitchFamily="2" charset="-79"/>
                <a:cs typeface="Aharoni" pitchFamily="2" charset="-79"/>
              </a:rPr>
              <a:t>Antianginal</a:t>
            </a:r>
            <a:r>
              <a:rPr lang="en-US" sz="2800" dirty="0">
                <a:uFillTx/>
                <a:latin typeface="Aharoni" pitchFamily="2" charset="-79"/>
                <a:cs typeface="Aharoni" pitchFamily="2" charset="-79"/>
              </a:rPr>
              <a:t> Mechanism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2147483647"/>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Beta </a:t>
            </a:r>
            <a:r>
              <a:rPr lang="en-US" sz="2800" dirty="0" err="1">
                <a:uFillTx/>
                <a:latin typeface="Aharoni" pitchFamily="2" charset="-79"/>
                <a:cs typeface="Aharoni" pitchFamily="2" charset="-79"/>
              </a:rPr>
              <a:t>Adrenoceptor</a:t>
            </a:r>
            <a:r>
              <a:rPr lang="en-US" sz="2800" dirty="0">
                <a:uFillTx/>
                <a:latin typeface="Aharoni" pitchFamily="2" charset="-79"/>
                <a:cs typeface="Aharoni" pitchFamily="2" charset="-79"/>
              </a:rPr>
              <a:t> Blockers</a:t>
            </a:r>
          </a:p>
        </p:txBody>
      </p:sp>
      <p:sp>
        <p:nvSpPr>
          <p:cNvPr id="4" name="TextBox 3"/>
          <p:cNvSpPr txBox="1">
            <a:spLocks/>
          </p:cNvSpPr>
          <p:nvPr/>
        </p:nvSpPr>
        <p:spPr>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uFillTx/>
                <a:latin typeface="Bernard MT Condensed" pitchFamily="18" charset="0"/>
              </a:rPr>
              <a:t>Indications in angina</a:t>
            </a:r>
          </a:p>
        </p:txBody>
      </p:sp>
      <p:sp>
        <p:nvSpPr>
          <p:cNvPr id="5" name="TextBox 4"/>
          <p:cNvSpPr txBox="1">
            <a:spLocks/>
          </p:cNvSpPr>
          <p:nvPr/>
        </p:nvSpPr>
        <p:spPr>
          <a:xfrm>
            <a:off x="457200" y="1676400"/>
            <a:ext cx="304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In stable angina</a:t>
            </a:r>
          </a:p>
        </p:txBody>
      </p:sp>
      <p:sp>
        <p:nvSpPr>
          <p:cNvPr id="6" name="TextBox 5"/>
          <p:cNvSpPr txBox="1">
            <a:spLocks/>
          </p:cNvSpPr>
          <p:nvPr/>
        </p:nvSpPr>
        <p:spPr>
          <a:xfrm>
            <a:off x="457200" y="3048000"/>
            <a:ext cx="5257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uFillTx/>
                <a:latin typeface="Bernard MT Condensed" pitchFamily="18" charset="0"/>
              </a:rPr>
              <a:t>First choice for chronic use?</a:t>
            </a:r>
          </a:p>
        </p:txBody>
      </p:sp>
      <p:sp>
        <p:nvSpPr>
          <p:cNvPr id="8" name="TextBox 7"/>
          <p:cNvSpPr txBox="1">
            <a:spLocks/>
          </p:cNvSpPr>
          <p:nvPr/>
        </p:nvSpPr>
        <p:spPr>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uFillTx/>
                <a:latin typeface="Bernard MT Condensed" pitchFamily="18" charset="0"/>
              </a:rPr>
              <a:t>Regular prophylaxis, selective are </a:t>
            </a:r>
            <a:r>
              <a:rPr lang="en-US" sz="2800" dirty="0" err="1">
                <a:solidFill>
                  <a:srgbClr val="6600FF"/>
                </a:solidFill>
                <a:uFillTx/>
                <a:latin typeface="Bernard MT Condensed" pitchFamily="18" charset="0"/>
              </a:rPr>
              <a:t>prefered</a:t>
            </a:r>
            <a:r>
              <a:rPr lang="en-US" sz="2800" dirty="0">
                <a:solidFill>
                  <a:srgbClr val="6600FF"/>
                </a:solidFill>
                <a:uFillTx/>
                <a:latin typeface="Bernard MT Condensed" pitchFamily="18" charset="0"/>
              </a:rPr>
              <a:t>?</a:t>
            </a:r>
          </a:p>
        </p:txBody>
      </p:sp>
      <p:sp>
        <p:nvSpPr>
          <p:cNvPr id="9" name="TextBox 8"/>
          <p:cNvSpPr txBox="1">
            <a:spLocks/>
          </p:cNvSpPr>
          <p:nvPr/>
        </p:nvSpPr>
        <p:spPr>
          <a:xfrm>
            <a:off x="457200" y="37338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uFillTx/>
                <a:latin typeface="Bernard MT Condensed" pitchFamily="18" charset="0"/>
              </a:rPr>
              <a:t>Can be combined with nitrates?</a:t>
            </a:r>
          </a:p>
        </p:txBody>
      </p:sp>
      <p:sp>
        <p:nvSpPr>
          <p:cNvPr id="10" name="TextBox 9"/>
          <p:cNvSpPr txBox="1">
            <a:spLocks/>
          </p:cNvSpPr>
          <p:nvPr/>
        </p:nvSpPr>
        <p:spPr>
          <a:xfrm>
            <a:off x="457200" y="4419600"/>
            <a:ext cx="624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uFillTx/>
                <a:latin typeface="Bernard MT Condensed" pitchFamily="18" charset="0"/>
              </a:rPr>
              <a:t>Can be combined with </a:t>
            </a:r>
            <a:r>
              <a:rPr lang="en-US" sz="2800" dirty="0" err="1">
                <a:solidFill>
                  <a:srgbClr val="6600FF"/>
                </a:solidFill>
                <a:uFillTx/>
                <a:latin typeface="Bernard MT Condensed" pitchFamily="18" charset="0"/>
              </a:rPr>
              <a:t>dihydropyridine</a:t>
            </a:r>
            <a:r>
              <a:rPr lang="en-US" sz="2800" dirty="0">
                <a:solidFill>
                  <a:srgbClr val="6600FF"/>
                </a:solidFill>
                <a:uFillTx/>
                <a:latin typeface="Bernard MT Condensed" pitchFamily="18" charset="0"/>
              </a:rPr>
              <a:t> CCB?</a:t>
            </a:r>
          </a:p>
        </p:txBody>
      </p:sp>
      <p:sp>
        <p:nvSpPr>
          <p:cNvPr id="11" name="TextBox 10"/>
          <p:cNvSpPr txBox="1">
            <a:spLocks/>
          </p:cNvSpPr>
          <p:nvPr/>
        </p:nvSpPr>
        <p:spPr>
          <a:xfrm>
            <a:off x="457200" y="5257800"/>
            <a:ext cx="3581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In variant angina</a:t>
            </a:r>
          </a:p>
        </p:txBody>
      </p:sp>
      <p:sp>
        <p:nvSpPr>
          <p:cNvPr id="12" name="TextBox 11"/>
          <p:cNvSpPr txBox="1">
            <a:spLocks/>
          </p:cNvSpPr>
          <p:nvPr/>
        </p:nvSpPr>
        <p:spPr>
          <a:xfrm>
            <a:off x="457200" y="61722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uFillTx/>
                <a:latin typeface="Bernard MT Condensed" pitchFamily="18" charset="0"/>
              </a:rPr>
              <a:t>Contraindicated?</a:t>
            </a:r>
          </a:p>
        </p:txBody>
      </p:sp>
      <p:sp>
        <p:nvSpPr>
          <p:cNvPr id="13" name="TextBox 12"/>
          <p:cNvSpPr txBox="1">
            <a:spLocks/>
          </p:cNvSpPr>
          <p:nvPr/>
        </p:nvSpPr>
        <p:spPr>
          <a:xfrm>
            <a:off x="6934200" y="4419600"/>
            <a:ext cx="1752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a:solidFill>
                  <a:srgbClr val="6600FF"/>
                </a:solidFill>
                <a:uFillTx/>
                <a:latin typeface="Bernard MT Condensed" pitchFamily="18" charset="0"/>
              </a:rPr>
              <a:t>Verapamil</a:t>
            </a:r>
            <a:r>
              <a:rPr lang="en-US" sz="2800" dirty="0">
                <a:solidFill>
                  <a:srgbClr val="6600FF"/>
                </a:solidFill>
                <a:uFillTx/>
                <a:latin typeface="Bernard MT Condensed"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0" dur="1000" fill="hold"/>
                                        <p:tgtEl>
                                          <p:spTgt spid="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2" dur="1000" fill="hold"/>
                                        <p:tgtEl>
                                          <p:spTgt spid="12"/>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2147483647"/>
      <p:bldP spid="8" grpId="0" animBg="1" advAuto="2147483647"/>
      <p:bldP spid="9" grpId="0" animBg="1" advAuto="2147483647"/>
      <p:bldP spid="10" grpId="0" animBg="1" advAuto="2147483647"/>
      <p:bldP spid="11" grpId="0" animBg="1" advAuto="2147483647"/>
      <p:bldP spid="12" grpId="0" animBg="1" advAuto="2147483647"/>
      <p:bldP spid="13" grpId="0" animBg="1" advAuto="2147483647"/>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Beta </a:t>
            </a:r>
            <a:r>
              <a:rPr lang="en-US" sz="2800" dirty="0" err="1">
                <a:uFillTx/>
                <a:latin typeface="Aharoni" pitchFamily="2" charset="-79"/>
                <a:cs typeface="Aharoni" pitchFamily="2" charset="-79"/>
              </a:rPr>
              <a:t>Adrenoceptor</a:t>
            </a:r>
            <a:r>
              <a:rPr lang="en-US" sz="2800" dirty="0">
                <a:uFillTx/>
                <a:latin typeface="Aharoni" pitchFamily="2" charset="-79"/>
                <a:cs typeface="Aharoni" pitchFamily="2" charset="-79"/>
              </a:rPr>
              <a:t> Blockers</a:t>
            </a:r>
          </a:p>
        </p:txBody>
      </p:sp>
      <p:sp>
        <p:nvSpPr>
          <p:cNvPr id="4" name="TextBox 3"/>
          <p:cNvSpPr txBox="1">
            <a:spLocks/>
          </p:cNvSpPr>
          <p:nvPr/>
        </p:nvSpPr>
        <p:spPr>
          <a:xfrm>
            <a:off x="457200" y="990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uFillTx/>
                <a:latin typeface="Bernard MT Condensed" pitchFamily="18" charset="0"/>
              </a:rPr>
              <a:t>Indications in angina</a:t>
            </a:r>
          </a:p>
        </p:txBody>
      </p:sp>
      <p:sp>
        <p:nvSpPr>
          <p:cNvPr id="5" name="TextBox 4"/>
          <p:cNvSpPr txBox="1">
            <a:spLocks/>
          </p:cNvSpPr>
          <p:nvPr/>
        </p:nvSpPr>
        <p:spPr>
          <a:xfrm>
            <a:off x="457200" y="1676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In Unstable angina</a:t>
            </a:r>
          </a:p>
        </p:txBody>
      </p:sp>
      <p:sp>
        <p:nvSpPr>
          <p:cNvPr id="7" name="TextBox 6"/>
          <p:cNvSpPr txBox="1">
            <a:spLocks/>
          </p:cNvSpPr>
          <p:nvPr/>
        </p:nvSpPr>
        <p:spPr>
          <a:xfrm>
            <a:off x="457200" y="50292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uFillTx/>
                <a:latin typeface="Calibri"/>
              </a:rPr>
              <a:t>→reduce </a:t>
            </a:r>
            <a:r>
              <a:rPr lang="en-US" sz="2800" dirty="0">
                <a:solidFill>
                  <a:srgbClr val="6600FF"/>
                </a:solidFill>
                <a:uFillTx/>
                <a:latin typeface="Bernard MT Condensed" pitchFamily="18" charset="0"/>
              </a:rPr>
              <a:t>O2 demand</a:t>
            </a:r>
          </a:p>
        </p:txBody>
      </p:sp>
      <p:sp>
        <p:nvSpPr>
          <p:cNvPr id="8" name="TextBox 7"/>
          <p:cNvSpPr txBox="1">
            <a:spLocks/>
          </p:cNvSpPr>
          <p:nvPr/>
        </p:nvSpPr>
        <p:spPr>
          <a:xfrm>
            <a:off x="457200" y="2362200"/>
            <a:ext cx="662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uFillTx/>
                <a:latin typeface="Bernard MT Condensed" pitchFamily="18" charset="0"/>
              </a:rPr>
              <a:t>Halts progression to MI, improve survival</a:t>
            </a:r>
          </a:p>
        </p:txBody>
      </p:sp>
      <p:sp>
        <p:nvSpPr>
          <p:cNvPr id="9" name="TextBox 8"/>
          <p:cNvSpPr txBox="1">
            <a:spLocks/>
          </p:cNvSpPr>
          <p:nvPr/>
        </p:nvSpPr>
        <p:spPr>
          <a:xfrm>
            <a:off x="457200" y="3657600"/>
            <a:ext cx="4953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uFillTx/>
                <a:latin typeface="Bernard MT Condensed" pitchFamily="18" charset="0"/>
              </a:rPr>
              <a:t>Reduce infarct size</a:t>
            </a:r>
          </a:p>
        </p:txBody>
      </p:sp>
      <p:sp>
        <p:nvSpPr>
          <p:cNvPr id="10" name="TextBox 9"/>
          <p:cNvSpPr txBox="1">
            <a:spLocks/>
          </p:cNvSpPr>
          <p:nvPr/>
        </p:nvSpPr>
        <p:spPr>
          <a:xfrm>
            <a:off x="457200" y="4343400"/>
            <a:ext cx="4724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uFillTx/>
                <a:latin typeface="Bernard MT Condensed" pitchFamily="18" charset="0"/>
              </a:rPr>
              <a:t>Reduce morbidity &amp; mortality</a:t>
            </a:r>
          </a:p>
        </p:txBody>
      </p:sp>
      <p:sp>
        <p:nvSpPr>
          <p:cNvPr id="13" name="TextBox 12"/>
          <p:cNvSpPr txBox="1">
            <a:spLocks/>
          </p:cNvSpPr>
          <p:nvPr/>
        </p:nvSpPr>
        <p:spPr>
          <a:xfrm>
            <a:off x="457200" y="2971800"/>
            <a:ext cx="4495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In Myocardial infarction</a:t>
            </a:r>
          </a:p>
        </p:txBody>
      </p:sp>
      <p:sp>
        <p:nvSpPr>
          <p:cNvPr id="14" name="TextBox 13"/>
          <p:cNvSpPr txBox="1">
            <a:spLocks/>
          </p:cNvSpPr>
          <p:nvPr/>
        </p:nvSpPr>
        <p:spPr>
          <a:xfrm>
            <a:off x="457200" y="58674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solidFill>
                  <a:srgbClr val="6600FF"/>
                </a:solidFill>
                <a:uFillTx/>
                <a:latin typeface="Calibri"/>
              </a:rPr>
              <a:t>→reduce </a:t>
            </a:r>
            <a:r>
              <a:rPr lang="en-US" sz="2800" dirty="0">
                <a:solidFill>
                  <a:srgbClr val="6600FF"/>
                </a:solidFill>
                <a:uFillTx/>
                <a:latin typeface="Bernard MT Condensed" pitchFamily="18" charset="0"/>
              </a:rPr>
              <a:t>arrhythmias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8" dur="1000" fill="hold"/>
                                        <p:tgtEl>
                                          <p:spTgt spid="7"/>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70" dur="1000" fill="hold"/>
                                        <p:tgtEl>
                                          <p:spTgt spid="14"/>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2147483647"/>
      <p:bldP spid="8" grpId="0" animBg="1" advAuto="2147483647"/>
      <p:bldP spid="9" grpId="0" animBg="1" advAuto="2147483647"/>
      <p:bldP spid="10" grpId="0" animBg="1" advAuto="2147483647"/>
      <p:bldP spid="13" grpId="0" animBg="1" advAuto="2147483647"/>
      <p:bldP spid="14" grpId="0" animBg="1" advAuto="2147483647"/>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a:uFillTx/>
                <a:latin typeface="Aharoni" pitchFamily="2" charset="-79"/>
                <a:cs typeface="Aharoni" pitchFamily="2" charset="-79"/>
              </a:rPr>
              <a:t>Beta </a:t>
            </a:r>
            <a:r>
              <a:rPr lang="en-US" sz="2800" dirty="0" err="1">
                <a:uFillTx/>
                <a:latin typeface="Aharoni" pitchFamily="2" charset="-79"/>
                <a:cs typeface="Aharoni" pitchFamily="2" charset="-79"/>
              </a:rPr>
              <a:t>Adrenoceptor</a:t>
            </a:r>
            <a:r>
              <a:rPr lang="en-US" sz="2800" dirty="0">
                <a:uFillTx/>
                <a:latin typeface="Aharoni" pitchFamily="2" charset="-79"/>
                <a:cs typeface="Aharoni" pitchFamily="2" charset="-79"/>
              </a:rPr>
              <a:t> Blockers</a:t>
            </a:r>
          </a:p>
        </p:txBody>
      </p:sp>
      <p:sp>
        <p:nvSpPr>
          <p:cNvPr id="4" name="TextBox 3"/>
          <p:cNvSpPr txBox="1">
            <a:spLocks/>
          </p:cNvSpPr>
          <p:nvPr/>
        </p:nvSpPr>
        <p:spPr>
          <a:xfrm>
            <a:off x="1066800" y="2209800"/>
            <a:ext cx="685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uFillTx/>
                <a:latin typeface="Arial Narrow" pitchFamily="34" charset="0"/>
                <a:sym typeface="Symbol" pitchFamily="18" charset="2"/>
              </a:rPr>
              <a:t>- blockers should be withdrawn gradually?</a:t>
            </a:r>
            <a:endParaRPr lang="en-US" sz="2800" dirty="0">
              <a:solidFill>
                <a:srgbClr val="6600FF"/>
              </a:solidFill>
              <a:uFillTx/>
              <a:latin typeface="Bernard MT Condensed" pitchFamily="18" charset="0"/>
            </a:endParaRPr>
          </a:p>
        </p:txBody>
      </p:sp>
      <p:sp>
        <p:nvSpPr>
          <p:cNvPr id="8" name="TextBox 7"/>
          <p:cNvSpPr txBox="1">
            <a:spLocks/>
          </p:cNvSpPr>
          <p:nvPr/>
        </p:nvSpPr>
        <p:spPr>
          <a:xfrm>
            <a:off x="1066800" y="3810000"/>
            <a:ext cx="7315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a:uFillTx/>
                <a:latin typeface="Arial Narrow" pitchFamily="34" charset="0"/>
              </a:rPr>
              <a:t>Given to diabetics with ischemic heart disease?</a:t>
            </a:r>
            <a:endParaRPr lang="en-US" sz="2800" dirty="0">
              <a:solidFill>
                <a:srgbClr val="6600FF"/>
              </a:solidFill>
              <a:uFillTx/>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2147483647"/>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21153</TotalTime>
  <Words>841</Words>
  <Application>Microsoft Office PowerPoint</Application>
  <PresentationFormat>On-screen Show (4:3)</PresentationFormat>
  <Paragraphs>143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عبدالله البريكان ID 439100773</cp:lastModifiedBy>
  <cp:revision>232</cp:revision>
  <dcterms:created xsi:type="dcterms:W3CDTF">2015-03-03T08:35:04Z</dcterms:created>
  <dcterms:modified xsi:type="dcterms:W3CDTF">2020-03-19T00:13:25Z</dcterms:modified>
</cp:coreProperties>
</file>