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5" r:id="rId6"/>
    <p:sldId id="297" r:id="rId7"/>
    <p:sldId id="260" r:id="rId8"/>
    <p:sldId id="259" r:id="rId9"/>
    <p:sldId id="284" r:id="rId10"/>
    <p:sldId id="261" r:id="rId11"/>
    <p:sldId id="263" r:id="rId12"/>
    <p:sldId id="264" r:id="rId13"/>
    <p:sldId id="285" r:id="rId14"/>
    <p:sldId id="286" r:id="rId15"/>
    <p:sldId id="287" r:id="rId16"/>
    <p:sldId id="267" r:id="rId17"/>
    <p:sldId id="288" r:id="rId18"/>
    <p:sldId id="289" r:id="rId19"/>
    <p:sldId id="290" r:id="rId20"/>
    <p:sldId id="266" r:id="rId21"/>
    <p:sldId id="294" r:id="rId22"/>
    <p:sldId id="295" r:id="rId23"/>
    <p:sldId id="296" r:id="rId24"/>
    <p:sldId id="268" r:id="rId25"/>
    <p:sldId id="292" r:id="rId26"/>
    <p:sldId id="293" r:id="rId2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Algerian" panose="04020705040A02060702" pitchFamily="82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otype Corsiva" panose="03010101010201010101" pitchFamily="66" charset="0"/>
      <p:italic r:id="rId40"/>
    </p:embeddedFont>
    <p:embeddedFont>
      <p:font typeface="Wingdings 3" panose="05040102010807070707" pitchFamily="18" charset="2"/>
      <p:regular r:id="rId41"/>
    </p:embeddedFont>
    <p:embeddedFont>
      <p:font typeface="Bernard MT Condensed" panose="020508060609050204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C870A-0C00-4222-8B8B-0530BE7608DD}">
  <a:tblStyle styleId="{EEAC870A-0C00-4222-8B8B-0530BE7608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53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ts val="3000"/>
              <a:buChar char="⊙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1238250" y="705175"/>
            <a:ext cx="11787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en" sz="15000" b="1">
                <a:solidFill>
                  <a:srgbClr val="FFFF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⊙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⊙"/>
              <a:defRPr sz="2000"/>
            </a:lvl1pPr>
            <a:lvl2pPr lvl="1">
              <a:spcBef>
                <a:spcPts val="0"/>
              </a:spcBef>
              <a:buSzPts val="2000"/>
              <a:buChar char="○"/>
              <a:defRPr sz="2000"/>
            </a:lvl2pPr>
            <a:lvl3pPr lvl="2">
              <a:spcBef>
                <a:spcPts val="0"/>
              </a:spcBef>
              <a:buSzPts val="2000"/>
              <a:buChar char="■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000"/>
              <a:buChar char="⊙"/>
              <a:defRPr sz="2000"/>
            </a:lvl1pPr>
            <a:lvl2pPr lvl="1">
              <a:spcBef>
                <a:spcPts val="0"/>
              </a:spcBef>
              <a:buSzPts val="2000"/>
              <a:buChar char="○"/>
              <a:defRPr sz="2000"/>
            </a:lvl2pPr>
            <a:lvl3pPr lvl="2">
              <a:spcBef>
                <a:spcPts val="0"/>
              </a:spcBef>
              <a:buSzPts val="2000"/>
              <a:buChar char="■"/>
              <a:defRPr sz="2000"/>
            </a:lvl3pPr>
            <a:lvl4pPr lvl="3">
              <a:spcBef>
                <a:spcPts val="0"/>
              </a:spcBef>
              <a:buSzPts val="2000"/>
              <a:buChar char="●"/>
              <a:defRPr sz="2000"/>
            </a:lvl4pPr>
            <a:lvl5pPr lvl="4">
              <a:spcBef>
                <a:spcPts val="0"/>
              </a:spcBef>
              <a:buSzPts val="2000"/>
              <a:buChar char="○"/>
              <a:defRPr sz="2000"/>
            </a:lvl5pPr>
            <a:lvl6pPr lvl="5">
              <a:spcBef>
                <a:spcPts val="0"/>
              </a:spcBef>
              <a:buSzPts val="2000"/>
              <a:buChar char="■"/>
              <a:defRPr sz="2000"/>
            </a:lvl6pPr>
            <a:lvl7pPr lvl="6">
              <a:spcBef>
                <a:spcPts val="0"/>
              </a:spcBef>
              <a:buSzPts val="2000"/>
              <a:buChar char="●"/>
              <a:defRPr sz="2000"/>
            </a:lvl7pPr>
            <a:lvl8pPr lvl="7">
              <a:spcBef>
                <a:spcPts val="0"/>
              </a:spcBef>
              <a:buSzPts val="2000"/>
              <a:buChar char="○"/>
              <a:defRPr sz="2000"/>
            </a:lvl8pPr>
            <a:lvl9pPr lvl="8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400"/>
              <a:buNone/>
              <a:defRPr/>
            </a:lvl1pPr>
            <a:lvl2pPr lvl="1" rtl="0">
              <a:spcBef>
                <a:spcPts val="0"/>
              </a:spcBef>
              <a:buSzPts val="2400"/>
              <a:buNone/>
              <a:defRPr/>
            </a:lvl2pPr>
            <a:lvl3pPr lvl="2" rtl="0">
              <a:spcBef>
                <a:spcPts val="0"/>
              </a:spcBef>
              <a:buSzPts val="2400"/>
              <a:buNone/>
              <a:defRPr/>
            </a:lvl3pPr>
            <a:lvl4pPr lvl="3" rtl="0">
              <a:spcBef>
                <a:spcPts val="0"/>
              </a:spcBef>
              <a:buSzPts val="2400"/>
              <a:buNone/>
              <a:defRPr/>
            </a:lvl4pPr>
            <a:lvl5pPr lvl="4" rtl="0">
              <a:spcBef>
                <a:spcPts val="0"/>
              </a:spcBef>
              <a:buSzPts val="2400"/>
              <a:buNone/>
              <a:defRPr/>
            </a:lvl5pPr>
            <a:lvl6pPr lvl="5" rtl="0">
              <a:spcBef>
                <a:spcPts val="0"/>
              </a:spcBef>
              <a:buSzPts val="2400"/>
              <a:buNone/>
              <a:defRPr/>
            </a:lvl6pPr>
            <a:lvl7pPr lvl="6" rtl="0">
              <a:spcBef>
                <a:spcPts val="0"/>
              </a:spcBef>
              <a:buSzPts val="2400"/>
              <a:buNone/>
              <a:defRPr/>
            </a:lvl7pPr>
            <a:lvl8pPr lvl="7" rtl="0">
              <a:spcBef>
                <a:spcPts val="0"/>
              </a:spcBef>
              <a:buSzPts val="2400"/>
              <a:buNone/>
              <a:defRPr/>
            </a:lvl8pPr>
            <a:lvl9pPr lvl="8" rtl="0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⊙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400"/>
              <a:buNone/>
              <a:defRPr/>
            </a:lvl1pPr>
            <a:lvl2pPr lvl="1">
              <a:spcBef>
                <a:spcPts val="0"/>
              </a:spcBef>
              <a:buSzPts val="2400"/>
              <a:buNone/>
              <a:defRPr/>
            </a:lvl2pPr>
            <a:lvl3pPr lvl="2">
              <a:spcBef>
                <a:spcPts val="0"/>
              </a:spcBef>
              <a:buSzPts val="2400"/>
              <a:buNone/>
              <a:defRPr/>
            </a:lvl3pPr>
            <a:lvl4pPr lvl="3">
              <a:spcBef>
                <a:spcPts val="0"/>
              </a:spcBef>
              <a:buSzPts val="2400"/>
              <a:buNone/>
              <a:defRPr/>
            </a:lvl4pPr>
            <a:lvl5pPr lvl="4">
              <a:spcBef>
                <a:spcPts val="0"/>
              </a:spcBef>
              <a:buSzPts val="2400"/>
              <a:buNone/>
              <a:defRPr/>
            </a:lvl5pPr>
            <a:lvl6pPr lvl="5">
              <a:spcBef>
                <a:spcPts val="0"/>
              </a:spcBef>
              <a:buSzPts val="2400"/>
              <a:buNone/>
              <a:defRPr/>
            </a:lvl6pPr>
            <a:lvl7pPr lvl="6">
              <a:spcBef>
                <a:spcPts val="0"/>
              </a:spcBef>
              <a:buSzPts val="2400"/>
              <a:buNone/>
              <a:defRPr/>
            </a:lvl7pPr>
            <a:lvl8pPr lvl="7">
              <a:spcBef>
                <a:spcPts val="0"/>
              </a:spcBef>
              <a:buSzPts val="2400"/>
              <a:buNone/>
              <a:defRPr/>
            </a:lvl8pPr>
            <a:lvl9pPr lvl="8">
              <a:spcBef>
                <a:spcPts val="0"/>
              </a:spcBef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0000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ts val="24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Cabin"/>
              <a:buChar char="○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Cabin"/>
              <a:buChar char="■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m.eg/url?sa=i&amp;rct=j&amp;q=&amp;esrc=s&amp;source=images&amp;cd=&amp;cad=rja&amp;uact=8&amp;ved=0ahUKEwiz08Wm1_7XAhVLbRQKHcgcCvAQjRwIBw&amp;url=https://medlineplus.gov/ency/article/000356.htm&amp;psig=AOvVaw1cu23lKbEg4Rx4ikqGH_K0&amp;ust=151296863235358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g/url?sa=i&amp;rct=j&amp;q=&amp;esrc=s&amp;source=images&amp;cd=&amp;cad=rja&amp;uact=8&amp;ved=0ahUKEwj1_e7t1_7XAhUFxxQKHVGYDRUQjRwIBw&amp;url=http://www.vetbook.org/wiki/dog/index.php?title=Pheochromocytoma&amp;psig=AOvVaw289j8GIfcY3mZDqmpPl8Br&amp;ust=151296921329545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62150"/>
            <a:ext cx="4876800" cy="132343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</a:t>
            </a:r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-</a:t>
            </a:r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Adrenoceptors</a:t>
            </a:r>
            <a:r>
              <a:rPr lang="en-US" sz="4000" b="1" i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 blockers</a:t>
            </a:r>
            <a:endParaRPr lang="en-US" sz="40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95350"/>
            <a:ext cx="28527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05150"/>
            <a:ext cx="28860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590550"/>
            <a:ext cx="2971800" cy="14219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Respiratory tract: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 b</a:t>
            </a:r>
            <a:r>
              <a:rPr lang="en-US" sz="2400" baseline="-25000" dirty="0" smtClean="0">
                <a:solidFill>
                  <a:srgbClr val="FFFF00"/>
                </a:solidFill>
                <a:latin typeface="Symbol" pitchFamily="18" charset="2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Bronchoconstriction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Contraindicated in asthmatic patients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486150"/>
            <a:ext cx="6019800" cy="14219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Eye: </a:t>
            </a:r>
          </a:p>
          <a:p>
            <a:pPr>
              <a:lnSpc>
                <a:spcPct val="90000"/>
              </a:lnSpc>
              <a:buFont typeface="Symbol" pitchFamily="18" charset="2"/>
              <a:buChar char="¯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Aqueous humor production from ciliary body </a:t>
            </a:r>
          </a:p>
          <a:p>
            <a:pPr>
              <a:lnSpc>
                <a:spcPct val="90000"/>
              </a:lnSpc>
              <a:buFont typeface="Symbol" pitchFamily="18" charset="2"/>
              <a:buChar char="¯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Reduce intraocular pressure (IOP)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timolol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as eye drops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2800350"/>
            <a:ext cx="41910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Intestine: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 Intestinal motility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-1681491" y="2329189"/>
            <a:ext cx="5105402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Pharmacodynamic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335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hape 115"/>
          <p:cNvGrpSpPr/>
          <p:nvPr/>
        </p:nvGrpSpPr>
        <p:grpSpPr>
          <a:xfrm>
            <a:off x="1295400" y="438150"/>
            <a:ext cx="849961" cy="1021570"/>
            <a:chOff x="5970800" y="1619250"/>
            <a:chExt cx="428650" cy="456725"/>
          </a:xfrm>
        </p:grpSpPr>
        <p:sp>
          <p:nvSpPr>
            <p:cNvPr id="8" name="Shape 11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1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2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5715000" y="209550"/>
            <a:ext cx="3276600" cy="46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lipolysis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Wingdings 3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Wingdings 3"/>
              </a:rPr>
              <a:t>adipocytes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Na</a:t>
            </a:r>
            <a:r>
              <a:rPr lang="en-US" sz="2800" baseline="300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retention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2</a:t>
            </a:r>
            <a:r>
              <a:rPr lang="en-US" sz="2800" baseline="30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ndry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to BP 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renal perfusion 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All –Adrenergic blockers mask hypoglycemic manifestations in diabetic patients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COMA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Wingdings 3"/>
            </a:endParaRPr>
          </a:p>
        </p:txBody>
      </p:sp>
      <p:grpSp>
        <p:nvGrpSpPr>
          <p:cNvPr id="115" name="Shape 115"/>
          <p:cNvGrpSpPr/>
          <p:nvPr/>
        </p:nvGrpSpPr>
        <p:grpSpPr>
          <a:xfrm>
            <a:off x="1295400" y="438150"/>
            <a:ext cx="849961" cy="1021570"/>
            <a:chOff x="5970800" y="1619250"/>
            <a:chExt cx="428650" cy="456725"/>
          </a:xfrm>
        </p:grpSpPr>
        <p:sp>
          <p:nvSpPr>
            <p:cNvPr id="116" name="Shape 11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590800" y="209550"/>
            <a:ext cx="3048000" cy="38343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Metabolic effects: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Hypoglycemia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glycogenolysis</a:t>
            </a: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in liver </a:t>
            </a:r>
          </a:p>
          <a:p>
            <a:pPr lvl="1">
              <a:spcBef>
                <a:spcPts val="1200"/>
              </a:spcBef>
              <a:buFontTx/>
              <a:buChar char="-"/>
              <a:defRPr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 glucagon secretion in pancreas</a:t>
            </a:r>
          </a:p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-1681491" y="2329189"/>
            <a:ext cx="5105402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Pharmacodynamic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527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05600" y="285750"/>
            <a:ext cx="22860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Angina pectoris: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 heart rate,  cardiac work &amp; oxygen demand.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 the frequency of angina episodes.</a:t>
            </a:r>
          </a:p>
          <a:p>
            <a:pPr lvl="1">
              <a:spcBef>
                <a:spcPct val="0"/>
              </a:spcBef>
            </a:pP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.</a:t>
            </a: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572000" y="361950"/>
            <a:ext cx="22098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Wingdings 3"/>
              </a:rPr>
              <a:t>In c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ardiac arrhythmias: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In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supraventricular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&amp; ventricular arrhythmias.  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800" dirty="0" err="1" smtClean="0">
                <a:latin typeface="Times New Roman" pitchFamily="18" charset="0"/>
                <a:sym typeface="Wingdings 3"/>
              </a:rPr>
              <a:t>Bisoprolol</a:t>
            </a:r>
            <a:r>
              <a:rPr lang="en-US" sz="2800" dirty="0" smtClean="0">
                <a:latin typeface="Times New Roman" pitchFamily="18" charset="0"/>
                <a:sym typeface="Wingdings 3"/>
              </a:rPr>
              <a:t> and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carvedilol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Wingdings 3"/>
              </a:rPr>
              <a:t>are preferred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285750"/>
            <a:ext cx="19812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In Hypertension:  </a:t>
            </a: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err="1" smtClean="0">
                <a:latin typeface="Times New Roman" pitchFamily="18" charset="0"/>
                <a:sym typeface="Wingdings 3"/>
              </a:rPr>
              <a:t>Propranolol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sym typeface="Wingdings 3"/>
              </a:rPr>
              <a:t>atenolol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sym typeface="Wingdings 3"/>
              </a:rPr>
              <a:t>bisoprolol</a:t>
            </a:r>
            <a:endParaRPr lang="en-US" sz="2400" dirty="0" smtClean="0">
              <a:latin typeface="Times New Roman" pitchFamily="18" charset="0"/>
              <a:sym typeface="Wingdings 3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Labetalol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: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,  blockers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 </a:t>
            </a:r>
          </a:p>
          <a:p>
            <a:pPr>
              <a:lnSpc>
                <a:spcPts val="2500"/>
              </a:lnSpc>
              <a:spcBef>
                <a:spcPts val="600"/>
              </a:spcBef>
              <a:buNone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in hypertensive pregnant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women &amp;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hypertensive crisis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latin typeface="Times New Roman" pitchFamily="18" charset="0"/>
              <a:sym typeface="Wingdings 3"/>
            </a:endParaRP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29" name="Shape 129"/>
          <p:cNvGrpSpPr/>
          <p:nvPr/>
        </p:nvGrpSpPr>
        <p:grpSpPr>
          <a:xfrm>
            <a:off x="609600" y="209550"/>
            <a:ext cx="857142" cy="9453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86150"/>
            <a:ext cx="178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410200" y="0"/>
            <a:ext cx="3581400" cy="44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Myocardial infarction: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 Narrow" pitchFamily="34" charset="0"/>
                <a:sym typeface="Wingdings 3"/>
              </a:rPr>
              <a:t>Have cardio-protective effect </a:t>
            </a:r>
            <a:endParaRPr lang="en-US" sz="2400" dirty="0" smtClean="0">
              <a:solidFill>
                <a:srgbClr val="003399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infarct size</a:t>
            </a:r>
          </a:p>
          <a:p>
            <a:pPr>
              <a:buFont typeface="Wingdings 3" pitchFamily="18" charset="2"/>
              <a:buChar char="¤"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morbidity &amp; mortality </a:t>
            </a:r>
          </a:p>
          <a:p>
            <a:pPr>
              <a:buNone/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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myocardial O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demand.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  Anti-arrhythmic action.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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incidence of sudden death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14600" y="1"/>
            <a:ext cx="2819400" cy="4476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Congestive heart failure:</a:t>
            </a:r>
          </a:p>
          <a:p>
            <a:pPr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carvedilol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: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8A3E"/>
                </a:solidFill>
                <a:latin typeface="Times New Roman" pitchFamily="18" charset="0"/>
                <a:sym typeface="Symbol" pitchFamily="18" charset="2"/>
              </a:rPr>
              <a:t>antioxidant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and non selective </a:t>
            </a:r>
            <a:r>
              <a:rPr lang="el-GR" sz="2400" dirty="0" smtClean="0">
                <a:latin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</a:rPr>
              <a:t> &amp; </a:t>
            </a:r>
            <a:r>
              <a:rPr lang="el-GR" sz="2400" dirty="0" smtClean="0">
                <a:latin typeface="Calibri"/>
              </a:rPr>
              <a:t>β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blocker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 myocardial remodeling &amp;  risk of sudden death.    </a:t>
            </a:r>
          </a:p>
        </p:txBody>
      </p:sp>
      <p:grpSp>
        <p:nvGrpSpPr>
          <p:cNvPr id="2" name="Shape 129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133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750"/>
            <a:ext cx="2362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2895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333750"/>
            <a:ext cx="3124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81800" y="133350"/>
            <a:ext cx="2362200" cy="48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anxiety (Social and performance type)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Propranolol</a:t>
            </a:r>
            <a:endParaRPr lang="en-US" sz="24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Controls symptoms; tachycardia, tremors, sweating.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114800" y="361950"/>
            <a:ext cx="2667000" cy="4781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Hyperthyroidism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Protect the heart against sympathetic over stimulation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Controls symptoms; tachycardia, tremors, sweating.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285750"/>
            <a:ext cx="16002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 glaucoma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800" dirty="0" err="1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Timolol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as eye drops</a:t>
            </a:r>
          </a:p>
        </p:txBody>
      </p:sp>
      <p:grpSp>
        <p:nvGrpSpPr>
          <p:cNvPr id="2" name="Shape 129"/>
          <p:cNvGrpSpPr/>
          <p:nvPr/>
        </p:nvGrpSpPr>
        <p:grpSpPr>
          <a:xfrm>
            <a:off x="685800" y="361950"/>
            <a:ext cx="857142" cy="9453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76550"/>
            <a:ext cx="1476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5623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نتيجة بحث الصور عن ‪hyperthyroidism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409950"/>
            <a:ext cx="2663825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791200" y="133350"/>
            <a:ext cx="3200400" cy="48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Pheochromocytoma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used with -blockers 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(never alone)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-blockers lower the elevated blood pressure.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-blockers protect the heart from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NA.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2590800" y="133350"/>
            <a:ext cx="2819400" cy="4640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Migraine: 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Prophylactic</a:t>
            </a:r>
          </a:p>
          <a:p>
            <a:pPr>
              <a:spcBef>
                <a:spcPct val="0"/>
              </a:spcBef>
              <a:buFont typeface="Wingdings 3" pitchFamily="18" charset="2"/>
              <a:buChar char="¤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reduce episodes of chronic migraine </a:t>
            </a:r>
          </a:p>
          <a:p>
            <a:pPr>
              <a:spcBef>
                <a:spcPct val="0"/>
              </a:spcBef>
              <a:buFont typeface="Wingdings 3" pitchFamily="18" charset="2"/>
              <a:buChar char="¤"/>
            </a:pPr>
            <a:r>
              <a:rPr lang="en-US" sz="24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catecholamine-induced vasodilatation in the brain vasculature 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e.g. </a:t>
            </a: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propranolol</a:t>
            </a:r>
            <a:endParaRPr lang="en-US" sz="24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2" name="Shape 129"/>
          <p:cNvGrpSpPr/>
          <p:nvPr/>
        </p:nvGrpSpPr>
        <p:grpSpPr>
          <a:xfrm>
            <a:off x="685800" y="209550"/>
            <a:ext cx="857142" cy="1021570"/>
            <a:chOff x="5970800" y="1619250"/>
            <a:chExt cx="428650" cy="456725"/>
          </a:xfrm>
        </p:grpSpPr>
        <p:sp>
          <p:nvSpPr>
            <p:cNvPr id="130" name="Shape 13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</a:t>
            </a:r>
          </a:p>
          <a:p>
            <a:r>
              <a:rPr lang="en-US" sz="3200" dirty="0" smtClean="0">
                <a:latin typeface="Algerian" pitchFamily="82" charset="0"/>
              </a:rPr>
              <a:t>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6235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نتيجة بحث الصور عن ‪pheochromocytoma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638550"/>
            <a:ext cx="24003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1706051" y="613865"/>
            <a:ext cx="316043" cy="515211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190750"/>
            <a:ext cx="2057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33350"/>
            <a:ext cx="62484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Due to blockade of 1- receptor: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, hypotension, heart failure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1200150"/>
            <a:ext cx="62484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Due to blockade of 2- receptor: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(only with non-selective  blockers)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2876550"/>
            <a:ext cx="37338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Bronchoconstriction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(# Asthma, emphysema).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3943171"/>
            <a:ext cx="3505200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Cold extremities &amp; intermittent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claudication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by vasoconstriction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266950"/>
            <a:ext cx="40386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Hypoglycemia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1907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24275"/>
            <a:ext cx="2667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5755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3350"/>
            <a:ext cx="1971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685800" y="361950"/>
            <a:ext cx="914400" cy="10668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ADRS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33350"/>
            <a:ext cx="40386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Erectile dysfunction &amp; impotence,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Nebivolol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NO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1276350"/>
            <a:ext cx="4038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 TG 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hypertriglyceridemia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3790950"/>
            <a:ext cx="6324600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All –Adrenergic blockers mask hypoglycemic manifestations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i.e. tachycardia, sweating, 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1998518"/>
            <a:ext cx="39624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Coronary spasm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Wingdings 3" pitchFamily="18" charset="2"/>
              </a:rPr>
              <a:t> in variant angina patients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5339" y="3092026"/>
            <a:ext cx="1371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Fatigue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97155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685800" y="361950"/>
            <a:ext cx="879094" cy="12192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38350"/>
            <a:ext cx="20574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ADRS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5750"/>
            <a:ext cx="62484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Depression, and hallucinations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047750"/>
            <a:ext cx="62484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Gastrointestinal disturbances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465844"/>
            <a:ext cx="6324600" cy="230832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Precautions: Sudden stoppage will give rise to a withdrawal syndrome: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Rebound angina, arrhythmia, myocardial infarction &amp;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Hypertension WHY ?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u="heavy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To prevent withdrawal manifestations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 drug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withdrawn gradually.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1733550"/>
            <a:ext cx="4876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Sodium retention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5"/>
          <p:cNvGrpSpPr/>
          <p:nvPr/>
        </p:nvGrpSpPr>
        <p:grpSpPr>
          <a:xfrm>
            <a:off x="1524000" y="666750"/>
            <a:ext cx="762000" cy="990600"/>
            <a:chOff x="6730350" y="2315900"/>
            <a:chExt cx="257700" cy="420100"/>
          </a:xfrm>
        </p:grpSpPr>
        <p:sp>
          <p:nvSpPr>
            <p:cNvPr id="156" name="Shape 15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 rot="5400000">
            <a:off x="-1360558" y="2179708"/>
            <a:ext cx="4648202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Contraindicatio</a:t>
            </a:r>
            <a:r>
              <a:rPr lang="en-US" sz="4000" dirty="0" smtClean="0">
                <a:latin typeface="Algerian" pitchFamily="82" charset="0"/>
              </a:rPr>
              <a:t>ns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33350"/>
            <a:ext cx="64770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Heart Block (beta blockers can precipitate heart block)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742950"/>
            <a:ext cx="62484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Peripheral vascular disease (safer with cardio-selective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-blockers)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1733550"/>
            <a:ext cx="63246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Bronchial Asthma (safer with cardio-selective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-blockers)?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562350"/>
            <a:ext cx="6172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Hypotension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647950"/>
            <a:ext cx="61722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Diabetic patients 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Masking of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hypoglycaemia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/ GIVEN CAUSIOUSLY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4171950"/>
            <a:ext cx="6172200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Alone in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pheochromocytoma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(must be given with an 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Symbol"/>
              </a:rPr>
              <a:t>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-blockers).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762000" y="361950"/>
            <a:ext cx="933999" cy="914400"/>
            <a:chOff x="6625350" y="1613750"/>
            <a:chExt cx="480525" cy="438400"/>
          </a:xfrm>
        </p:grpSpPr>
        <p:sp>
          <p:nvSpPr>
            <p:cNvPr id="54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43200" y="209550"/>
            <a:ext cx="53340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Classify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895350"/>
            <a:ext cx="6096000" cy="1815882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Discuss pharmacokinetic properties, </a:t>
            </a:r>
            <a:r>
              <a:rPr lang="en-US" sz="2800" dirty="0" err="1" smtClean="0">
                <a:solidFill>
                  <a:srgbClr val="FFFF00"/>
                </a:solidFill>
              </a:rPr>
              <a:t>pharmacodynamic</a:t>
            </a:r>
            <a:r>
              <a:rPr lang="en-US" sz="2800" dirty="0" smtClean="0">
                <a:solidFill>
                  <a:srgbClr val="FFFF00"/>
                </a:solidFill>
              </a:rPr>
              <a:t> actions, clinical uses, ADRs &amp; contraindications of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00350"/>
            <a:ext cx="4667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5400000">
            <a:off x="292387" y="2156252"/>
            <a:ext cx="1828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lgerian" pitchFamily="82" charset="0"/>
              </a:rPr>
              <a:t>ilos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47750"/>
            <a:ext cx="6553200" cy="41293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Non-Selective Competitive Blocker of </a:t>
            </a:r>
            <a:r>
              <a:rPr lang="en-US" sz="28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FFFF00"/>
                </a:solidFill>
                <a:latin typeface="Symbol" pitchFamily="18" charset="2"/>
              </a:rPr>
              <a:t>1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 &amp; </a:t>
            </a:r>
            <a:r>
              <a:rPr lang="en-US" sz="28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rgbClr val="FFFF00"/>
                </a:solidFill>
                <a:latin typeface="Symbol" pitchFamily="18" charset="2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3350"/>
            <a:ext cx="3276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propranolol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33550"/>
            <a:ext cx="8305800" cy="73353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Membrane stabilizing action/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quinidine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-like /local anesthetic effect</a:t>
            </a:r>
          </a:p>
          <a:p>
            <a:pPr eaLnBrk="1" hangingPunct="1">
              <a:lnSpc>
                <a:spcPts val="25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sedative actions /No ISA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33945"/>
            <a:ext cx="8763000" cy="164660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Lipophilic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, completely absorbed, 70% destroyed during 1</a:t>
            </a:r>
            <a:r>
              <a:rPr lang="en-US" sz="2400" b="1" u="sng" dirty="0" smtClean="0">
                <a:solidFill>
                  <a:srgbClr val="FFFF00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pass hepatic metabolism, 90-95% protein bound, cross BBB and excreted in urine. 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Can be given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p.o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. or </a:t>
            </a:r>
            <a:r>
              <a:rPr lang="en-US" sz="2400" b="1" dirty="0" err="1" smtClean="0">
                <a:solidFill>
                  <a:srgbClr val="FFFF00"/>
                </a:solidFill>
                <a:latin typeface="Arial Narrow" pitchFamily="34" charset="0"/>
              </a:rPr>
              <a:t>parenteral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58127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5350"/>
            <a:ext cx="8305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Membrane Stabilization</a:t>
            </a:r>
            <a:r>
              <a:rPr lang="en-US" sz="2400" b="1" dirty="0" smtClean="0">
                <a:latin typeface="Arial Narrow" pitchFamily="34" charset="0"/>
              </a:rPr>
              <a:t>: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Block Na channels  direct depressant to myocardium has local anesthetic effect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(anti-arrhythmic effects).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76550"/>
            <a:ext cx="8382000" cy="216982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 -ischemic action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85950"/>
            <a:ext cx="83820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CNS Effect:</a:t>
            </a: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 Has sedative action,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tremors &amp; anxiety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used to protect against social anxiety &amp;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performance anxiety.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84215"/>
            <a:ext cx="8686800" cy="269304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l-GR" sz="2400" b="1" dirty="0" smtClean="0">
                <a:latin typeface="Calibri"/>
              </a:rPr>
              <a:t>β</a:t>
            </a:r>
            <a:r>
              <a:rPr lang="en-US" sz="2400" b="1" dirty="0" smtClean="0">
                <a:latin typeface="Arial Narrow" pitchFamily="34" charset="0"/>
              </a:rPr>
              <a:t> blockade 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renin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&amp; RASS system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43350"/>
            <a:ext cx="6781800" cy="105413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blocking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specially to muscles, other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3350"/>
            <a:ext cx="6096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95350"/>
            <a:ext cx="5257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2 .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09750"/>
            <a:ext cx="5257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19350"/>
            <a:ext cx="5638800" cy="169533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blocking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Hypoglycemia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248150"/>
            <a:ext cx="5791200" cy="73353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On peripheral &amp; central nervous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systems:-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local anesthetic effect.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 &amp;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rgbClr val="006600"/>
              </a:solidFill>
              <a:latin typeface="Arial Narrow" pitchFamily="34" charset="0"/>
              <a:sym typeface="Wingdings 3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19349"/>
            <a:ext cx="2771775" cy="26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hape 167"/>
          <p:cNvGrpSpPr/>
          <p:nvPr/>
        </p:nvGrpSpPr>
        <p:grpSpPr>
          <a:xfrm>
            <a:off x="1437077" y="704694"/>
            <a:ext cx="720645" cy="814684"/>
            <a:chOff x="2594325" y="1627175"/>
            <a:chExt cx="440850" cy="440850"/>
          </a:xfrm>
        </p:grpSpPr>
        <p:sp>
          <p:nvSpPr>
            <p:cNvPr id="168" name="Shape 16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 rot="5400000">
            <a:off x="-1032303" y="2080052"/>
            <a:ext cx="3810002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indications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33350"/>
            <a:ext cx="19812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Hypertension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1733550"/>
            <a:ext cx="17526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Arrhythmias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895350"/>
            <a:ext cx="12954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Angina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33350"/>
            <a:ext cx="2971800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Myocardial infarction</a:t>
            </a:r>
            <a:endParaRPr lang="en-US" sz="2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343150"/>
            <a:ext cx="3124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Migraine [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Prophylaxis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]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581150"/>
            <a:ext cx="2971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Chronic glaucoma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3257550"/>
            <a:ext cx="6172200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Pheochromocytoma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; used with 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-blockers (never alone)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2495550"/>
            <a:ext cx="16002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Tremors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4400550"/>
            <a:ext cx="64008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Anxiety; </a:t>
            </a:r>
            <a:r>
              <a:rPr lang="en-US" sz="2800" i="1" dirty="0" smtClean="0">
                <a:solidFill>
                  <a:srgbClr val="FFFF00"/>
                </a:solidFill>
                <a:latin typeface="Arial Narrow" pitchFamily="34" charset="0"/>
              </a:rPr>
              <a:t>(specially social &amp; performance type)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819150"/>
            <a:ext cx="2514600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Hyperthyroidism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57350"/>
            <a:ext cx="731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Does not alter serum lipids or blood glucose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71550"/>
            <a:ext cx="876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Rapid acting, non-selective with ISA &amp; local anesthetic effect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2743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labetalol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335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 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&amp; 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1475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Used in pregnancy-induced hypertension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28950"/>
            <a:ext cx="830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Hypertensive crisis (e.g. during abrupt withdrawal of </a:t>
            </a:r>
            <a:r>
              <a:rPr lang="en-US" sz="2800" dirty="0" err="1" smtClean="0">
                <a:latin typeface="Arial Narrow" pitchFamily="34" charset="0"/>
              </a:rPr>
              <a:t>clonidine</a:t>
            </a:r>
            <a:r>
              <a:rPr lang="en-US" sz="2800" dirty="0" smtClean="0">
                <a:latin typeface="Arial Narrow" pitchFamily="34" charset="0"/>
              </a:rPr>
              <a:t>)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34315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</a:t>
            </a: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</a:t>
            </a:r>
            <a:r>
              <a:rPr lang="en-US" sz="2800" dirty="0" smtClean="0">
                <a:latin typeface="Arial Narrow" pitchFamily="34" charset="0"/>
                <a:sym typeface="Wingdings 3"/>
              </a:rPr>
              <a:t>:-</a:t>
            </a:r>
            <a:r>
              <a:rPr lang="en-US" sz="2800" dirty="0" smtClean="0">
                <a:latin typeface="Arial Narrow" pitchFamily="34" charset="0"/>
              </a:rPr>
              <a:t>     (</a:t>
            </a:r>
            <a:r>
              <a:rPr lang="en-US" sz="2800" dirty="0" smtClean="0">
                <a:latin typeface="Arial Narrow" pitchFamily="34" charset="0"/>
              </a:rPr>
              <a:t>given </a:t>
            </a:r>
            <a:r>
              <a:rPr lang="en-US" sz="2800" dirty="0" err="1" smtClean="0">
                <a:latin typeface="Arial Narrow" pitchFamily="34" charset="0"/>
              </a:rPr>
              <a:t>p.o</a:t>
            </a:r>
            <a:r>
              <a:rPr lang="en-US" sz="2800" dirty="0" smtClean="0">
                <a:latin typeface="Arial Narrow" pitchFamily="34" charset="0"/>
              </a:rPr>
              <a:t> and </a:t>
            </a:r>
            <a:r>
              <a:rPr lang="en-US" sz="2800" dirty="0" err="1" smtClean="0">
                <a:latin typeface="Arial Narrow" pitchFamily="34" charset="0"/>
              </a:rPr>
              <a:t>i.v</a:t>
            </a:r>
            <a:r>
              <a:rPr lang="en-US" sz="2800" dirty="0" smtClean="0">
                <a:latin typeface="Arial Narrow" pitchFamily="34" charset="0"/>
              </a:rPr>
              <a:t>)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7675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ADRs:-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Orthostatic hypotension, sedation &amp; dizziness  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33550"/>
            <a:ext cx="3581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ANTIOXIDANT action</a:t>
            </a:r>
            <a:endParaRPr lang="en-US" sz="24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47750"/>
            <a:ext cx="6172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Non-selective with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no ISA &amp; no local anesthetic effect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2743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carvedilol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335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 </a:t>
            </a:r>
            <a:r>
              <a:rPr lang="en-US" sz="2800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&amp; 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76750"/>
            <a:ext cx="4267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ADR;-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05150"/>
            <a:ext cx="4572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effectively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pathophysiological changes.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495550"/>
            <a:ext cx="3581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Arial Narrow" pitchFamily="34" charset="0"/>
              </a:rPr>
              <a:t>Favorable metabolic profile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81150"/>
            <a:ext cx="33147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876551"/>
            <a:ext cx="3362325" cy="22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438150"/>
            <a:ext cx="4419600" cy="2246769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Study in detail the pharmacokinetic properties &amp; </a:t>
            </a:r>
            <a:r>
              <a:rPr lang="en-US" sz="2800" dirty="0" err="1" smtClean="0">
                <a:solidFill>
                  <a:srgbClr val="FFFF00"/>
                </a:solidFill>
              </a:rPr>
              <a:t>pharmacodynamic</a:t>
            </a:r>
            <a:r>
              <a:rPr lang="en-US" sz="2800" dirty="0" smtClean="0">
                <a:solidFill>
                  <a:srgbClr val="FFFF00"/>
                </a:solidFill>
              </a:rPr>
              <a:t> effects of selected </a:t>
            </a:r>
            <a:r>
              <a:rPr lang="el-GR" sz="2800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- blockers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968698" y="1165652"/>
            <a:ext cx="1828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lgerian" pitchFamily="82" charset="0"/>
              </a:rPr>
              <a:t>ilos</a:t>
            </a:r>
            <a:endParaRPr lang="en-US" sz="4800" dirty="0">
              <a:latin typeface="Algerian" pitchFamily="82" charset="0"/>
            </a:endParaRPr>
          </a:p>
        </p:txBody>
      </p:sp>
      <p:grpSp>
        <p:nvGrpSpPr>
          <p:cNvPr id="5" name="Shape 53"/>
          <p:cNvGrpSpPr/>
          <p:nvPr/>
        </p:nvGrpSpPr>
        <p:grpSpPr>
          <a:xfrm>
            <a:off x="7543800" y="3105150"/>
            <a:ext cx="933999" cy="914400"/>
            <a:chOff x="6625350" y="1613750"/>
            <a:chExt cx="480525" cy="438400"/>
          </a:xfrm>
        </p:grpSpPr>
        <p:sp>
          <p:nvSpPr>
            <p:cNvPr id="8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90600" y="209550"/>
            <a:ext cx="7162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Classification of -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Adrenoceptors</a:t>
            </a:r>
            <a:r>
              <a:rPr lang="en-US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Blockers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71550"/>
            <a:ext cx="8810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123453"/>
          <a:ext cx="6324600" cy="4834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80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Lipophilic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  absorption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Liver metabolism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84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1/2 </a:t>
                      </a:r>
                      <a:endParaRPr lang="en-US" sz="24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Short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Long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629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CNS side effects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715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Metoprolol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Propranolol, Timolol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Labetalol , Carvedilol    </a:t>
                      </a:r>
                      <a:endParaRPr lang="en-US" sz="22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dirty="0" smtClean="0"/>
                        <a:t>Atenolol, Bisprolol,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Esmolol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Sotalol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endParaRPr lang="en-US" sz="22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-1085595" y="2387390"/>
            <a:ext cx="5212993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According to water &amp; lipid solubility</a:t>
            </a:r>
            <a:endParaRPr lang="en-US" sz="2000" dirty="0">
              <a:latin typeface="Algerian" pitchFamily="82" charset="0"/>
            </a:endParaRPr>
          </a:p>
        </p:txBody>
      </p:sp>
      <p:grpSp>
        <p:nvGrpSpPr>
          <p:cNvPr id="4" name="Shape 53"/>
          <p:cNvGrpSpPr/>
          <p:nvPr/>
        </p:nvGrpSpPr>
        <p:grpSpPr>
          <a:xfrm>
            <a:off x="0" y="1962150"/>
            <a:ext cx="933999" cy="914400"/>
            <a:chOff x="6625350" y="1613750"/>
            <a:chExt cx="480525" cy="438400"/>
          </a:xfrm>
        </p:grpSpPr>
        <p:sp>
          <p:nvSpPr>
            <p:cNvPr id="5" name="Shape 5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767" y="1646316"/>
            <a:ext cx="861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3-Third generation:- ß- blockers with additional effects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67" y="887639"/>
            <a:ext cx="7772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2-Second generation:- ß1- selective blockers</a:t>
            </a:r>
            <a:endParaRPr lang="en-US" sz="2800" dirty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3742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1-First generation:- Non-selective ß- blockers</a:t>
            </a:r>
            <a:endParaRPr lang="en-US" sz="2800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109" y="2477825"/>
            <a:ext cx="5857009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l-GR" sz="2000" i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α1 </a:t>
            </a:r>
            <a:r>
              <a:rPr lang="en-US" sz="20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adrenergic receptor blockade (labetalol,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carvedilol)</a:t>
            </a:r>
            <a:endParaRPr lang="en-US" sz="2000" i="1" dirty="0" smtClean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454" y="4506830"/>
            <a:ext cx="3418609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Antioxidant </a:t>
            </a:r>
            <a:r>
              <a:rPr lang="en-US" sz="20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action (carvedilol)</a:t>
            </a:r>
            <a:endParaRPr lang="en-US" sz="2000" i="1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506830"/>
            <a:ext cx="3810000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Opening of K+ channels (</a:t>
            </a:r>
            <a:r>
              <a:rPr lang="en-US" sz="2000" i="1" dirty="0" err="1">
                <a:latin typeface="Times New Roman" pitchFamily="18" charset="0"/>
                <a:cs typeface="Arial" pitchFamily="34" charset="0"/>
                <a:sym typeface="Symbol" pitchFamily="18" charset="2"/>
              </a:rPr>
              <a:t>tilisolol</a:t>
            </a:r>
            <a:r>
              <a:rPr lang="en-US" sz="2000" i="1" dirty="0"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lang="en-US" sz="2000" i="1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454" y="3106366"/>
            <a:ext cx="585701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i="1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Increased production of NO (celiprolol, nebivolol) </a:t>
            </a:r>
            <a:endParaRPr lang="en-US" sz="2000" i="1" dirty="0">
              <a:solidFill>
                <a:srgbClr val="003399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3751731"/>
            <a:ext cx="38100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000" i="1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β2 </a:t>
            </a:r>
            <a:r>
              <a:rPr lang="en-US" sz="2000" i="1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agonist properties (celiprolol)</a:t>
            </a:r>
            <a:endParaRPr lang="en-US" sz="2000" i="1" dirty="0">
              <a:solidFill>
                <a:srgbClr val="003399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527" y="3751731"/>
            <a:ext cx="3810000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000" i="1">
                <a:latin typeface="Times New Roman" pitchFamily="18" charset="0"/>
                <a:cs typeface="Arial" pitchFamily="34" charset="0"/>
                <a:sym typeface="Symbol" pitchFamily="18" charset="2"/>
              </a:rPr>
              <a:t>Ca2+ entry blockade (carvedilol)</a:t>
            </a:r>
            <a:endParaRPr lang="en-US" sz="2000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43150"/>
            <a:ext cx="73152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are rapidly distributed, cross readily BBB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81150"/>
            <a:ext cx="7772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Lipid soluble –blockers are 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well absorbed orally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3350"/>
            <a:ext cx="4876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9535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are lipid soluble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620280"/>
            <a:ext cx="7924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metabolized in liver &amp; excreted in urine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62350"/>
            <a:ext cx="84582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Most of them have half-life from 3-10 hrs except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Esmolol</a:t>
            </a: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(10 min. given  intravenously).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952750"/>
            <a:ext cx="48768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Have CNS depressant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85750"/>
            <a:ext cx="6172200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Pharmacodynamic</a:t>
            </a:r>
            <a:r>
              <a:rPr lang="en-US" sz="3200" dirty="0" smtClean="0">
                <a:solidFill>
                  <a:srgbClr val="FFFF00"/>
                </a:solidFill>
                <a:latin typeface="Algerian" pitchFamily="82" charset="0"/>
              </a:rPr>
              <a:t> effects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3950"/>
            <a:ext cx="6019800" cy="867930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CVS:-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Negative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chronotropic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dromotropic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  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114550"/>
            <a:ext cx="6019800" cy="1374735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Antianginal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effects (ischemic heart disease):</a:t>
            </a: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Heart rate (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)</a:t>
            </a: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force of contraction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</a:t>
            </a:r>
            <a:endParaRPr lang="en-US" sz="2800" dirty="0" smtClean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5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 pitchFamily="18" charset="2"/>
              </a:rPr>
              <a:t> Oxygen consumption 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due to </a:t>
            </a:r>
            <a:r>
              <a:rPr lang="en-US" sz="2800" dirty="0" err="1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bradycardia</a:t>
            </a: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800" dirty="0" smtClean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38550"/>
            <a:ext cx="6096000" cy="1255728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37465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Anti-arrhythmic effects: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 automaticity &amp;  conductivity (due to its sympathetic blocking)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2395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419350"/>
            <a:ext cx="7162800" cy="252992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Wingdings 3"/>
              </a:rPr>
              <a:t>Blood pressure:- </a:t>
            </a:r>
            <a:r>
              <a:rPr lang="en-US" sz="2400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Antihypertensive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BP in </a:t>
            </a:r>
            <a:r>
              <a:rPr lang="en-US" sz="2400" dirty="0" smtClean="0">
                <a:latin typeface="Arial Narrow" pitchFamily="34" charset="0"/>
              </a:rPr>
              <a:t>hypertensive patients due to effects on: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smtClean="0">
                <a:latin typeface="Arial Narrow" pitchFamily="34" charset="0"/>
                <a:sym typeface="Symbol" panose="05050102010706020507" pitchFamily="18" charset="2"/>
              </a:rPr>
              <a:t></a:t>
            </a:r>
            <a:r>
              <a:rPr lang="en-US" sz="2400" dirty="0" smtClean="0">
                <a:latin typeface="Arial Narrow" pitchFamily="34" charset="0"/>
              </a:rPr>
              <a:t> Blockade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err="1" smtClean="0">
                <a:latin typeface="Arial Narrow" pitchFamily="34" charset="0"/>
              </a:rPr>
              <a:t>renin</a:t>
            </a:r>
            <a:r>
              <a:rPr lang="en-US" sz="2400" dirty="0" smtClean="0">
                <a:latin typeface="Arial Narrow" pitchFamily="34" charset="0"/>
              </a:rPr>
              <a:t> secretion 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Ang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II </a:t>
            </a:r>
            <a:r>
              <a:rPr lang="en-US" sz="2400" dirty="0" smtClean="0">
                <a:latin typeface="Arial Narrow" pitchFamily="34" charset="0"/>
              </a:rPr>
              <a:t>&amp; </a:t>
            </a:r>
            <a:r>
              <a:rPr lang="en-US" sz="2400" dirty="0" err="1" smtClean="0">
                <a:latin typeface="Arial Narrow" pitchFamily="34" charset="0"/>
              </a:rPr>
              <a:t>aldosterone</a:t>
            </a:r>
            <a:r>
              <a:rPr lang="en-US" sz="2400" dirty="0" smtClean="0">
                <a:latin typeface="Arial Narrow" pitchFamily="34" charset="0"/>
              </a:rPr>
              <a:t> secretion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dirty="0" err="1" smtClean="0">
                <a:latin typeface="Arial Narrow" pitchFamily="34" charset="0"/>
              </a:rPr>
              <a:t>Presynaptic</a:t>
            </a:r>
            <a:r>
              <a:rPr lang="en-US" sz="2400" dirty="0" smtClean="0">
                <a:latin typeface="Arial Narrow" pitchFamily="34" charset="0"/>
              </a:rPr>
              <a:t> inhibition of NE release from adrenergic nerves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42950"/>
            <a:ext cx="6934200" cy="15209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Arial" pitchFamily="34" charset="0"/>
                <a:sym typeface="Wingdings 3"/>
              </a:rPr>
              <a:t>Blood vessels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peripheral resistance (PR) by blocking vasodilator effect 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sz="2400" dirty="0" smtClean="0">
              <a:latin typeface="Times New Roman" pitchFamily="18" charset="0"/>
              <a:sym typeface="Wingdings 3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blood flow to organs  cold extremities. 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Wingdings 3"/>
              </a:rPr>
              <a:t>ontraindicated</a:t>
            </a:r>
            <a:r>
              <a:rPr lang="en-US" sz="2400" dirty="0" smtClean="0">
                <a:latin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in peripheral diseases like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Reynaud's disease</a:t>
            </a:r>
            <a:endParaRPr lang="en-US" sz="2400" dirty="0" smtClean="0">
              <a:latin typeface="Times New Roman" pitchFamily="18" charset="0"/>
              <a:sym typeface="Wingdings 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6400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4765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2343150"/>
            <a:ext cx="1771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33350"/>
            <a:ext cx="1685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18273</TotalTime>
  <Words>1222</Words>
  <Application>Microsoft Office PowerPoint</Application>
  <PresentationFormat>On-screen Show (16:9)</PresentationFormat>
  <Paragraphs>209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 Narrow</vt:lpstr>
      <vt:lpstr>Courier New</vt:lpstr>
      <vt:lpstr>Cabin Condensed</vt:lpstr>
      <vt:lpstr>Cabin</vt:lpstr>
      <vt:lpstr>Times New Roman</vt:lpstr>
      <vt:lpstr>Algerian</vt:lpstr>
      <vt:lpstr>Wingdings</vt:lpstr>
      <vt:lpstr>Tahoma</vt:lpstr>
      <vt:lpstr>Symbol</vt:lpstr>
      <vt:lpstr>Calibri</vt:lpstr>
      <vt:lpstr>Monotype Corsiva</vt:lpstr>
      <vt:lpstr>Wingdings 3</vt:lpstr>
      <vt:lpstr>Arial</vt:lpstr>
      <vt:lpstr>Bernard MT Condensed</vt:lpstr>
      <vt:lpstr>Snug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Osama</dc:creator>
  <cp:lastModifiedBy>Osamah Y. Mohamed</cp:lastModifiedBy>
  <cp:revision>649</cp:revision>
  <dcterms:modified xsi:type="dcterms:W3CDTF">2020-02-26T10:37:38Z</dcterms:modified>
</cp:coreProperties>
</file>