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87" r:id="rId11"/>
    <p:sldId id="265" r:id="rId12"/>
    <p:sldId id="266" r:id="rId13"/>
    <p:sldId id="267" r:id="rId14"/>
    <p:sldId id="268" r:id="rId15"/>
    <p:sldId id="269" r:id="rId16"/>
    <p:sldId id="270" r:id="rId17"/>
    <p:sldId id="290" r:id="rId18"/>
    <p:sldId id="271" r:id="rId19"/>
    <p:sldId id="272" r:id="rId20"/>
    <p:sldId id="273" r:id="rId21"/>
    <p:sldId id="274" r:id="rId22"/>
    <p:sldId id="275" r:id="rId23"/>
    <p:sldId id="28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5/2/17 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7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5/2/17 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9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5/2/17 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8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5/2/17 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3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5/2/17 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8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5/2/17 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95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5/2/17 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28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5/2/17 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0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5/2/17 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9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5/2/17 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8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E96CB-E476-5549-BC6B-97F8E7E7004B}" type="datetimeFigureOut">
              <a:rPr lang="en-US" smtClean="0"/>
              <a:t>5/2/17 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Times New Roman (Arabic)" charset="-78"/>
              </a:defRPr>
            </a:lvl1pPr>
          </a:lstStyle>
          <a:p>
            <a:fld id="{416E96CB-E476-5549-BC6B-97F8E7E7004B}" type="datetimeFigureOut">
              <a:rPr lang="en-US" smtClean="0"/>
              <a:t>5/2/17 </a:t>
            </a:fld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Times New Roman (Arabic)" charset="0"/>
              </a:defRPr>
            </a:lvl1pPr>
          </a:lstStyle>
          <a:p>
            <a:fld id="{0789C851-FDA6-1B42-9A56-488A1604F078}" type="slidenum">
              <a:rPr lang="en-US" smtClean="0"/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40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440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440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Garamond" pitchFamily="18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440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776 h 1906"/>
                <a:gd name="T4" fmla="*/ 5758 w 5740"/>
                <a:gd name="T5" fmla="*/ 1776 h 1906"/>
                <a:gd name="T6" fmla="*/ 575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ea typeface="+mn-ea"/>
                <a:cs typeface="Times New Roman (Arabic)" charset="-78"/>
              </a:defRPr>
            </a:lvl1pPr>
          </a:lstStyle>
          <a:p>
            <a:endParaRPr lang="en-US"/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ＭＳ Ｐゴシック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charset="0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0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Garamond" charset="0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736725"/>
            <a:ext cx="7772400" cy="31686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Kidney Function Tests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err="1" smtClean="0">
                <a:solidFill>
                  <a:srgbClr val="FFFF00"/>
                </a:solidFill>
              </a:rPr>
              <a:t>Dr</a:t>
            </a:r>
            <a:r>
              <a:rPr lang="en-US" dirty="0" smtClean="0">
                <a:solidFill>
                  <a:srgbClr val="FFFF00"/>
                </a:solidFill>
              </a:rPr>
              <a:t> Rana </a:t>
            </a:r>
            <a:r>
              <a:rPr lang="en-US" dirty="0" err="1" smtClean="0">
                <a:solidFill>
                  <a:srgbClr val="FFFF00"/>
                </a:solidFill>
              </a:rPr>
              <a:t>hasanato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8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304800" y="538163"/>
            <a:ext cx="8458200" cy="4165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</a:rPr>
              <a:t>Serum creatinine</a:t>
            </a:r>
            <a:r>
              <a:rPr lang="en-GB" sz="3200" b="1" u="sng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(55-120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  <a:sym typeface="Symbol" charset="0"/>
              </a:rPr>
              <a:t></a:t>
            </a:r>
            <a:r>
              <a:rPr lang="en-GB" sz="2800" b="1" u="sng" dirty="0" err="1">
                <a:solidFill>
                  <a:srgbClr val="FF00FF"/>
                </a:solidFill>
                <a:latin typeface="Arial" charset="0"/>
              </a:rPr>
              <a:t>mol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/L in adult):</a:t>
            </a:r>
            <a:r>
              <a:rPr lang="en-GB" sz="1800" b="1" u="sng" dirty="0">
                <a:solidFill>
                  <a:srgbClr val="FF00FF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1800" dirty="0">
              <a:solidFill>
                <a:srgbClr val="FF00FF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 smtClean="0">
                <a:latin typeface="Arial" charset="0"/>
              </a:rPr>
              <a:t>Creatinine in the plasma is filtered freely at the glomerulus and secreted by renal tubules (10 % of urinary creatinine).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 smtClean="0">
                <a:latin typeface="Arial" charset="0"/>
              </a:rPr>
              <a:t>Creatinine is not reabsorbed by the renal tubules.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 smtClean="0">
                <a:latin typeface="Arial" charset="0"/>
              </a:rPr>
              <a:t>Plasma creatinine is an endogenous substance not affected by diet.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 smtClean="0">
                <a:latin typeface="Arial" charset="0"/>
              </a:rPr>
              <a:t>Plasma creatinine remains  fairly constant throughout  adult life.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769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395288" y="1428750"/>
            <a:ext cx="830738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22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The glomerular filtration rate (GFR) provides a useful index of the number of functioning glomeruli. </a:t>
            </a:r>
          </a:p>
          <a:p>
            <a:pPr algn="just"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It gives an estimation of the degree of renal impairment by disease.</a:t>
            </a:r>
          </a:p>
          <a:p>
            <a:pPr eaLnBrk="1" hangingPunct="1">
              <a:spcBef>
                <a:spcPct val="50000"/>
              </a:spcBef>
            </a:pPr>
            <a:endParaRPr lang="en-US" sz="2200" dirty="0">
              <a:latin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833438"/>
            <a:ext cx="4400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Creatinine </a:t>
            </a:r>
            <a:r>
              <a:rPr lang="en-GB" sz="3200" b="1" u="sng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clearance:</a:t>
            </a:r>
            <a:endParaRPr lang="en-US" sz="3200" b="1" u="sng" dirty="0">
              <a:solidFill>
                <a:srgbClr val="FF00FF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1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381000" y="419100"/>
            <a:ext cx="84582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8938" indent="-38893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dirty="0">
                <a:latin typeface="Arial" charset="0"/>
              </a:rPr>
              <a:t>    </a:t>
            </a:r>
            <a:r>
              <a:rPr lang="en-GB" sz="3200" b="1" dirty="0">
                <a:solidFill>
                  <a:srgbClr val="FFFF00"/>
                </a:solidFill>
                <a:latin typeface="Arial" charset="0"/>
              </a:rPr>
              <a:t>Accurate measurement of GRF by clearance tests requires determination of the concentration in plasma and urine of a substance that is:</a:t>
            </a: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  </a:t>
            </a:r>
            <a:endParaRPr lang="en-GB" sz="2800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400" dirty="0">
                <a:latin typeface="Arial" charset="0"/>
              </a:rPr>
              <a:t> </a:t>
            </a:r>
            <a:r>
              <a:rPr lang="en-GB" sz="2800" b="1" dirty="0">
                <a:latin typeface="Arial" charset="0"/>
              </a:rPr>
              <a:t>•</a:t>
            </a:r>
            <a:r>
              <a:rPr lang="en-GB" sz="2400" b="1" dirty="0">
                <a:latin typeface="Arial" charset="0"/>
              </a:rPr>
              <a:t>  </a:t>
            </a:r>
            <a:r>
              <a:rPr lang="en-GB" sz="2200" dirty="0">
                <a:latin typeface="Arial" charset="0"/>
              </a:rPr>
              <a:t>Freely filtered at glomeruli.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Neither reabsorbed nor secreted by tubules.</a:t>
            </a:r>
          </a:p>
          <a:p>
            <a:pPr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Its concentration in plasma needs to remains constant throughout  the period of urine collection.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Better if the substance is present endogenously.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•  Easily measured. </a:t>
            </a:r>
          </a:p>
          <a:p>
            <a:pPr eaLnBrk="1" hangingPunct="1">
              <a:spcBef>
                <a:spcPct val="50000"/>
              </a:spcBef>
            </a:pPr>
            <a:r>
              <a:rPr lang="en-GB" sz="2200" dirty="0">
                <a:solidFill>
                  <a:srgbClr val="FFFF00"/>
                </a:solidFill>
                <a:latin typeface="Arial" charset="0"/>
              </a:rPr>
              <a:t>    </a:t>
            </a:r>
            <a:endParaRPr lang="en-GB" sz="2200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200" b="1" dirty="0" smtClean="0">
                <a:solidFill>
                  <a:srgbClr val="FFFF00"/>
                </a:solidFill>
                <a:latin typeface="Arial" charset="0"/>
              </a:rPr>
              <a:t>Creatinine </a:t>
            </a:r>
            <a:r>
              <a:rPr lang="en-GB" sz="2200" b="1" dirty="0">
                <a:latin typeface="Arial" charset="0"/>
              </a:rPr>
              <a:t>meets most of these criteria.</a:t>
            </a:r>
            <a:endParaRPr lang="en-US" sz="2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98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296863" y="1899788"/>
            <a:ext cx="8523287" cy="3985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Creatinine clearance is usually about 110 ml/min in the 20-40 year old adults.</a:t>
            </a:r>
          </a:p>
          <a:p>
            <a:pPr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It falls slowly but progressively to about 70 ml/min  in individuals over 8o years of age. </a:t>
            </a:r>
          </a:p>
          <a:p>
            <a:pPr eaLnBrk="1" hangingPunct="1">
              <a:spcBef>
                <a:spcPct val="50000"/>
              </a:spcBef>
            </a:pP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In children, the GFR should be related to surface area, when this is done, results are similar to those found in young adults.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240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282575" y="1543655"/>
            <a:ext cx="861060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solidFill>
                  <a:srgbClr val="FFFF00"/>
                </a:solidFill>
                <a:latin typeface="Arial" charset="0"/>
              </a:rPr>
              <a:t>Clearance</a:t>
            </a:r>
            <a:r>
              <a:rPr lang="en-GB" sz="2200" dirty="0">
                <a:latin typeface="Arial" charset="0"/>
              </a:rPr>
              <a:t> is the volume of plasma cleared from the </a:t>
            </a:r>
            <a:r>
              <a:rPr lang="en-GB" sz="2200" u="sng" dirty="0">
                <a:latin typeface="Arial" charset="0"/>
              </a:rPr>
              <a:t>substance</a:t>
            </a:r>
            <a:r>
              <a:rPr lang="en-GB" sz="2200" dirty="0">
                <a:latin typeface="Arial" charset="0"/>
              </a:rPr>
              <a:t> excreted in urine per minute</a:t>
            </a:r>
            <a:r>
              <a:rPr lang="en-GB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</a:pPr>
            <a:r>
              <a:rPr lang="en-GB" sz="2200" dirty="0" smtClean="0">
                <a:latin typeface="Arial" charset="0"/>
              </a:rPr>
              <a:t> </a:t>
            </a: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It could be calculated from the following equation: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      </a:t>
            </a:r>
            <a:r>
              <a:rPr lang="en-GB" sz="2200" dirty="0" smtClean="0">
                <a:latin typeface="Arial" charset="0"/>
              </a:rPr>
              <a:t>       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</a:t>
            </a:r>
            <a:r>
              <a:rPr lang="en-GB" sz="2200" dirty="0" smtClean="0">
                <a:latin typeface="Arial" charset="0"/>
              </a:rPr>
              <a:t>                </a:t>
            </a:r>
            <a:r>
              <a:rPr lang="en-GB" sz="2200" dirty="0">
                <a:solidFill>
                  <a:srgbClr val="FFFF00"/>
                </a:solidFill>
                <a:latin typeface="Arial" charset="0"/>
              </a:rPr>
              <a:t>Clearance</a:t>
            </a:r>
            <a:r>
              <a:rPr lang="en-GB" sz="2200" dirty="0">
                <a:latin typeface="Arial" charset="0"/>
              </a:rPr>
              <a:t> (ml/min) =  </a:t>
            </a:r>
            <a:r>
              <a:rPr lang="en-GB" sz="2200" u="sng" dirty="0">
                <a:solidFill>
                  <a:srgbClr val="FFFF00"/>
                </a:solidFill>
                <a:latin typeface="Arial" charset="0"/>
              </a:rPr>
              <a:t>U</a:t>
            </a:r>
            <a:r>
              <a:rPr lang="en-GB" sz="2200" u="sng" dirty="0">
                <a:latin typeface="Arial" charset="0"/>
              </a:rPr>
              <a:t>  </a:t>
            </a:r>
            <a:r>
              <a:rPr lang="en-US" sz="2200" u="sng" dirty="0">
                <a:latin typeface="Arial" charset="0"/>
                <a:sym typeface="Symbol" charset="0"/>
              </a:rPr>
              <a:t></a:t>
            </a:r>
            <a:r>
              <a:rPr lang="en-GB" sz="2200" u="sng" dirty="0">
                <a:latin typeface="Arial" charset="0"/>
              </a:rPr>
              <a:t>  </a:t>
            </a:r>
            <a:r>
              <a:rPr lang="en-GB" sz="2200" u="sng" dirty="0">
                <a:solidFill>
                  <a:srgbClr val="99FF33"/>
                </a:solidFill>
                <a:latin typeface="Arial" charset="0"/>
              </a:rPr>
              <a:t>V</a:t>
            </a:r>
            <a:endParaRPr lang="en-GB" sz="2200" dirty="0">
              <a:solidFill>
                <a:srgbClr val="99FF33"/>
              </a:solidFill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                                                     </a:t>
            </a:r>
            <a:r>
              <a:rPr lang="en-GB" sz="2200" dirty="0">
                <a:solidFill>
                  <a:srgbClr val="FF00FF"/>
                </a:solidFill>
                <a:latin typeface="Arial" charset="0"/>
              </a:rPr>
              <a:t>P</a:t>
            </a:r>
            <a:r>
              <a:rPr lang="en-GB" sz="2200" dirty="0">
                <a:latin typeface="Arial" charset="0"/>
              </a:rPr>
              <a:t>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</a:t>
            </a:r>
            <a:r>
              <a:rPr lang="en-GB" sz="2200" dirty="0">
                <a:solidFill>
                  <a:srgbClr val="FFFF00"/>
                </a:solidFill>
                <a:latin typeface="Arial" charset="0"/>
              </a:rPr>
              <a:t>U</a:t>
            </a:r>
            <a:r>
              <a:rPr lang="en-GB" sz="2200" dirty="0">
                <a:latin typeface="Arial" charset="0"/>
              </a:rPr>
              <a:t> = Concentration of creatinine in urine  </a:t>
            </a:r>
            <a:r>
              <a:rPr lang="en-GB" sz="2200" dirty="0">
                <a:latin typeface="Arial" charset="0"/>
                <a:sym typeface="Symbol" charset="0"/>
              </a:rPr>
              <a:t></a:t>
            </a:r>
            <a:r>
              <a:rPr lang="en-GB" sz="2200" dirty="0" err="1">
                <a:latin typeface="Arial" charset="0"/>
              </a:rPr>
              <a:t>mol</a:t>
            </a:r>
            <a:r>
              <a:rPr lang="en-GB" sz="2200" dirty="0">
                <a:latin typeface="Arial" charset="0"/>
              </a:rPr>
              <a:t>/l 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</a:t>
            </a:r>
            <a:r>
              <a:rPr lang="en-GB" sz="2200" dirty="0">
                <a:solidFill>
                  <a:srgbClr val="99FF33"/>
                </a:solidFill>
                <a:latin typeface="Arial" charset="0"/>
              </a:rPr>
              <a:t>V</a:t>
            </a:r>
            <a:r>
              <a:rPr lang="en-GB" sz="2200" dirty="0">
                <a:latin typeface="Arial" charset="0"/>
              </a:rPr>
              <a:t> = Volume of urine per min</a:t>
            </a:r>
          </a:p>
          <a:p>
            <a:pPr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 </a:t>
            </a:r>
            <a:r>
              <a:rPr lang="en-GB" sz="2200" dirty="0">
                <a:solidFill>
                  <a:srgbClr val="FF00FF"/>
                </a:solidFill>
                <a:latin typeface="Arial" charset="0"/>
              </a:rPr>
              <a:t>P</a:t>
            </a:r>
            <a:r>
              <a:rPr lang="en-GB" sz="2200" dirty="0">
                <a:latin typeface="Arial" charset="0"/>
              </a:rPr>
              <a:t> = Concentration of creatinine in serum  </a:t>
            </a:r>
            <a:r>
              <a:rPr lang="en-GB" sz="2200" dirty="0">
                <a:latin typeface="Arial" charset="0"/>
                <a:sym typeface="Symbol" charset="0"/>
              </a:rPr>
              <a:t></a:t>
            </a:r>
            <a:r>
              <a:rPr lang="en-GB" sz="2200" dirty="0" err="1">
                <a:latin typeface="Arial" charset="0"/>
              </a:rPr>
              <a:t>mol</a:t>
            </a:r>
            <a:r>
              <a:rPr lang="en-GB" sz="2200" dirty="0">
                <a:latin typeface="Arial" charset="0"/>
              </a:rPr>
              <a:t>/l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26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  <a:t>Cockcroft-</a:t>
            </a:r>
            <a:r>
              <a:rPr lang="en-US" sz="3600" dirty="0" err="1">
                <a:solidFill>
                  <a:srgbClr val="FF00FF"/>
                </a:solidFill>
                <a:latin typeface="Arial" charset="0"/>
                <a:cs typeface="Arial" charset="0"/>
              </a:rPr>
              <a:t>Gault</a:t>
            </a:r>
            <a: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  <a:t> Formula</a:t>
            </a:r>
            <a:b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</a:br>
            <a:r>
              <a:rPr lang="en-US" sz="3600" dirty="0">
                <a:solidFill>
                  <a:srgbClr val="FF00FF"/>
                </a:solidFill>
                <a:latin typeface="Arial" charset="0"/>
                <a:cs typeface="Arial" charset="0"/>
              </a:rPr>
              <a:t>for Estimation of GFR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4825"/>
            <a:ext cx="8496300" cy="3959225"/>
          </a:xfrm>
          <a:effectLst/>
        </p:spPr>
        <p:txBody>
          <a:bodyPr/>
          <a:lstStyle/>
          <a:p>
            <a:pPr eaLnBrk="1" hangingPunct="1">
              <a:lnSpc>
                <a:spcPct val="115000"/>
              </a:lnSpc>
              <a:defRPr/>
            </a:pPr>
            <a:r>
              <a:rPr lang="en-US" sz="2200" dirty="0">
                <a:effectLst/>
                <a:latin typeface="Arial" charset="0"/>
                <a:cs typeface="Arial" charset="0"/>
              </a:rPr>
              <a:t>As indicated above, the creatinine clearance is measured by using a 24-hour urine collection, but this does introduce the potential for errors in terms of completion of the collection.</a:t>
            </a:r>
          </a:p>
          <a:p>
            <a:pPr eaLnBrk="1" hangingPunct="1">
              <a:lnSpc>
                <a:spcPct val="115000"/>
              </a:lnSpc>
              <a:buFont typeface="Wingdings" charset="0"/>
              <a:buNone/>
              <a:defRPr/>
            </a:pPr>
            <a:endParaRPr lang="en-US" sz="2200" dirty="0">
              <a:effectLst/>
              <a:latin typeface="Arial" charset="0"/>
              <a:cs typeface="Arial" charset="0"/>
            </a:endParaRPr>
          </a:p>
          <a:p>
            <a:pPr eaLnBrk="1" hangingPunct="1">
              <a:lnSpc>
                <a:spcPct val="115000"/>
              </a:lnSpc>
              <a:defRPr/>
            </a:pPr>
            <a:r>
              <a:rPr lang="en-US" sz="2200" dirty="0">
                <a:effectLst/>
                <a:latin typeface="Arial" charset="0"/>
                <a:cs typeface="Arial" charset="0"/>
              </a:rPr>
              <a:t>An alternative and convenient method is to employ various formulae devised to calculate creatinine clearance using parameters such as serum creatinine level, sex, age, and weight of the subject.</a:t>
            </a:r>
          </a:p>
        </p:txBody>
      </p:sp>
    </p:spTree>
    <p:extLst>
      <p:ext uri="{BB962C8B-B14F-4D97-AF65-F5344CB8AC3E}">
        <p14:creationId xmlns:p14="http://schemas.microsoft.com/office/powerpoint/2010/main" val="2613950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353425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dirty="0">
                <a:latin typeface="Arial" charset="0"/>
                <a:cs typeface="Arial" charset="0"/>
              </a:rPr>
              <a:t>An example is </a:t>
            </a:r>
            <a:r>
              <a:rPr lang="en-US" sz="2200" b="1" dirty="0">
                <a:latin typeface="Arial" charset="0"/>
                <a:cs typeface="Arial" charset="0"/>
              </a:rPr>
              <a:t>the </a:t>
            </a:r>
            <a:r>
              <a:rPr lang="en-US" sz="2200" b="1" dirty="0">
                <a:solidFill>
                  <a:srgbClr val="FF00FF"/>
                </a:solidFill>
                <a:latin typeface="Arial" charset="0"/>
                <a:cs typeface="Arial" charset="0"/>
              </a:rPr>
              <a:t>Cockcroft-</a:t>
            </a:r>
            <a:r>
              <a:rPr lang="en-US" sz="2200" b="1" dirty="0" err="1">
                <a:solidFill>
                  <a:srgbClr val="FF00FF"/>
                </a:solidFill>
                <a:latin typeface="Arial" charset="0"/>
                <a:cs typeface="Arial" charset="0"/>
              </a:rPr>
              <a:t>Gault</a:t>
            </a:r>
            <a:r>
              <a:rPr lang="en-US" sz="2200" b="1" dirty="0">
                <a:solidFill>
                  <a:srgbClr val="FF00FF"/>
                </a:solidFill>
                <a:latin typeface="Arial" charset="0"/>
                <a:cs typeface="Arial" charset="0"/>
              </a:rPr>
              <a:t> Formula</a:t>
            </a:r>
            <a:r>
              <a:rPr lang="en-US" sz="2200" dirty="0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                        </a:t>
            </a:r>
            <a:r>
              <a:rPr lang="en-US" sz="2200" b="1" dirty="0">
                <a:solidFill>
                  <a:srgbClr val="FFFF00"/>
                </a:solidFill>
                <a:latin typeface="Arial" charset="0"/>
                <a:cs typeface="Arial" charset="0"/>
              </a:rPr>
              <a:t>K</a:t>
            </a:r>
            <a:r>
              <a:rPr lang="en-US" sz="2200" b="1" dirty="0">
                <a:latin typeface="Arial" charset="0"/>
                <a:cs typeface="Arial" charset="0"/>
              </a:rPr>
              <a:t> </a:t>
            </a:r>
            <a:r>
              <a:rPr lang="en-US" sz="2200" b="1" dirty="0">
                <a:latin typeface="Arial" charset="0"/>
                <a:cs typeface="Arial" charset="0"/>
                <a:sym typeface="Symbol" charset="0"/>
              </a:rPr>
              <a:t> (140 – age)  Body weight</a:t>
            </a:r>
            <a:endParaRPr lang="en-US" sz="22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   GFR</a:t>
            </a:r>
            <a:r>
              <a:rPr lang="en-US" sz="2200" dirty="0">
                <a:latin typeface="Arial" charset="0"/>
                <a:cs typeface="Arial" charset="0"/>
              </a:rPr>
              <a:t>   =           ────────────────── </a:t>
            </a:r>
            <a:endParaRPr lang="en-US" sz="2200" u="sng" dirty="0">
              <a:latin typeface="Arial" charset="0"/>
              <a:cs typeface="Arial" charset="0"/>
              <a:sym typeface="Symbo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  <a:sym typeface="Symbol" charset="0"/>
              </a:rPr>
              <a:t>                            Serum creatinine (</a:t>
            </a:r>
            <a:r>
              <a:rPr lang="en-US" sz="2200" b="1" dirty="0" err="1">
                <a:latin typeface="Arial" charset="0"/>
                <a:cs typeface="Arial" charset="0"/>
                <a:sym typeface="Symbol" charset="0"/>
              </a:rPr>
              <a:t>mol</a:t>
            </a:r>
            <a:r>
              <a:rPr lang="en-US" sz="2200" b="1" dirty="0">
                <a:latin typeface="Arial" charset="0"/>
                <a:cs typeface="Arial" charset="0"/>
                <a:sym typeface="Symbol" charset="0"/>
              </a:rPr>
              <a:t>/L)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dirty="0">
                <a:latin typeface="Arial" charset="0"/>
                <a:cs typeface="Arial" charset="0"/>
              </a:rPr>
              <a:t>  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>
                <a:latin typeface="Arial" charset="0"/>
                <a:cs typeface="Arial" charset="0"/>
              </a:rPr>
              <a:t>where </a:t>
            </a:r>
            <a:r>
              <a:rPr lang="en-US" sz="2200" b="1" dirty="0">
                <a:solidFill>
                  <a:srgbClr val="FFFF00"/>
                </a:solidFill>
                <a:latin typeface="Arial" charset="0"/>
                <a:cs typeface="Arial" charset="0"/>
              </a:rPr>
              <a:t>K</a:t>
            </a:r>
            <a:r>
              <a:rPr lang="en-US" sz="2200" b="1" dirty="0">
                <a:latin typeface="Arial" charset="0"/>
                <a:cs typeface="Arial" charset="0"/>
              </a:rPr>
              <a:t> is a constant that varies with sex: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200" b="1" dirty="0">
                <a:latin typeface="Arial" charset="0"/>
                <a:cs typeface="Arial" charset="0"/>
              </a:rPr>
              <a:t>        1.23  for male   &amp;   1.04  for females.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200" b="1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b="1" dirty="0">
                <a:latin typeface="Arial" charset="0"/>
                <a:cs typeface="Arial" charset="0"/>
              </a:rPr>
              <a:t>The constant </a:t>
            </a:r>
            <a:r>
              <a:rPr lang="en-US" sz="2200" b="1" dirty="0">
                <a:solidFill>
                  <a:srgbClr val="FFFF00"/>
                </a:solidFill>
                <a:latin typeface="Arial" charset="0"/>
                <a:cs typeface="Arial" charset="0"/>
              </a:rPr>
              <a:t>K</a:t>
            </a:r>
            <a:r>
              <a:rPr lang="en-US" sz="2200" b="1" dirty="0">
                <a:latin typeface="Arial" charset="0"/>
                <a:cs typeface="Arial" charset="0"/>
              </a:rPr>
              <a:t> is used as females have a relatively lower muscle mass.</a:t>
            </a:r>
          </a:p>
        </p:txBody>
      </p:sp>
    </p:spTree>
    <p:extLst>
      <p:ext uri="{BB962C8B-B14F-4D97-AF65-F5344CB8AC3E}">
        <p14:creationId xmlns:p14="http://schemas.microsoft.com/office/powerpoint/2010/main" val="3865640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0813"/>
            <a:ext cx="9143999" cy="2210396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TO CONVERT CREATININ CONSENTRATION FROM mg</a:t>
            </a:r>
            <a:r>
              <a:rPr lang="en-US" dirty="0" smtClean="0"/>
              <a:t>/</a:t>
            </a:r>
            <a:r>
              <a:rPr lang="en-US" dirty="0" smtClean="0"/>
              <a:t>dl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err="1"/>
              <a:t>micromo</a:t>
            </a:r>
            <a:r>
              <a:rPr lang="en-US" dirty="0"/>
              <a:t>/L?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439" y="2541208"/>
            <a:ext cx="7772400" cy="3397167"/>
          </a:xfrm>
        </p:spPr>
        <p:txBody>
          <a:bodyPr/>
          <a:lstStyle/>
          <a:p>
            <a:r>
              <a:rPr lang="en-US" sz="2800" dirty="0"/>
              <a:t>THE CONVERSION FACTOR IS ( </a:t>
            </a:r>
            <a:r>
              <a:rPr lang="en-US" sz="2800" dirty="0" smtClean="0"/>
              <a:t>88.4 )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e.g</a:t>
            </a:r>
            <a:r>
              <a:rPr lang="en-US" sz="2800" dirty="0"/>
              <a:t>:</a:t>
            </a:r>
            <a:br>
              <a:rPr lang="en-US" sz="2800" dirty="0"/>
            </a:br>
            <a:r>
              <a:rPr lang="en-US" sz="2800" dirty="0"/>
              <a:t>1mg/dl = 88.4 </a:t>
            </a:r>
            <a:r>
              <a:rPr lang="en-US" sz="2800" dirty="0" err="1"/>
              <a:t>micromol</a:t>
            </a:r>
            <a:r>
              <a:rPr lang="en-US" sz="2800" dirty="0"/>
              <a:t>/l </a:t>
            </a:r>
            <a:endParaRPr lang="en-US" sz="2800" dirty="0" smtClean="0"/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That’s is : (mg/dl)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81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7958"/>
            <a:ext cx="8229600" cy="3173756"/>
          </a:xfrm>
        </p:spPr>
        <p:txBody>
          <a:bodyPr/>
          <a:lstStyle/>
          <a:p>
            <a:pPr>
              <a:defRPr/>
            </a:pPr>
            <a:r>
              <a:rPr lang="en-US" sz="2200" b="1" dirty="0">
                <a:effectLst/>
                <a:latin typeface="Arial"/>
                <a:cs typeface="Arial"/>
              </a:rPr>
              <a:t>It should </a:t>
            </a:r>
            <a:r>
              <a:rPr lang="en-US" sz="2200" b="1" dirty="0">
                <a:solidFill>
                  <a:srgbClr val="FFFF00"/>
                </a:solidFill>
                <a:effectLst/>
                <a:latin typeface="Arial"/>
                <a:cs typeface="Arial"/>
              </a:rPr>
              <a:t>not</a:t>
            </a:r>
            <a:r>
              <a:rPr lang="en-US" sz="2200" b="1" dirty="0">
                <a:effectLst/>
                <a:latin typeface="Arial"/>
                <a:cs typeface="Arial"/>
              </a:rPr>
              <a:t> be used </a:t>
            </a:r>
            <a:r>
              <a:rPr lang="en-US" sz="2200" b="1" dirty="0" smtClean="0">
                <a:effectLst/>
                <a:latin typeface="Arial"/>
                <a:cs typeface="Arial"/>
              </a:rPr>
              <a:t>if</a:t>
            </a:r>
          </a:p>
          <a:p>
            <a:pPr marL="0" indent="0">
              <a:buNone/>
              <a:defRPr/>
            </a:pPr>
            <a:endParaRPr lang="en-US" sz="2200" dirty="0">
              <a:effectLst/>
              <a:latin typeface="Arial"/>
              <a:cs typeface="Arial"/>
            </a:endParaRPr>
          </a:p>
          <a:p>
            <a:pPr lvl="1">
              <a:defRPr/>
            </a:pPr>
            <a:r>
              <a:rPr lang="en-US" sz="2200" dirty="0" smtClean="0">
                <a:effectLst/>
                <a:latin typeface="Arial"/>
                <a:cs typeface="Arial"/>
              </a:rPr>
              <a:t>Serum </a:t>
            </a:r>
            <a:r>
              <a:rPr lang="en-US" sz="2200" dirty="0">
                <a:effectLst/>
                <a:latin typeface="Arial"/>
                <a:cs typeface="Arial"/>
              </a:rPr>
              <a:t>creatinine is changing rapidly</a:t>
            </a:r>
          </a:p>
          <a:p>
            <a:pPr lvl="1">
              <a:defRPr/>
            </a:pPr>
            <a:r>
              <a:rPr lang="en-US" sz="2200" dirty="0" smtClean="0">
                <a:effectLst/>
                <a:latin typeface="Arial"/>
                <a:cs typeface="Arial"/>
              </a:rPr>
              <a:t>the </a:t>
            </a:r>
            <a:r>
              <a:rPr lang="en-US" sz="2200" dirty="0">
                <a:effectLst/>
                <a:latin typeface="Arial"/>
                <a:cs typeface="Arial"/>
              </a:rPr>
              <a:t>diet is unusual, e.g., strict vegetarian</a:t>
            </a:r>
          </a:p>
          <a:p>
            <a:pPr lvl="1">
              <a:defRPr/>
            </a:pPr>
            <a:r>
              <a:rPr lang="en-US" sz="2200" dirty="0" smtClean="0">
                <a:effectLst/>
                <a:latin typeface="Arial"/>
                <a:cs typeface="Arial"/>
              </a:rPr>
              <a:t>Low </a:t>
            </a:r>
            <a:r>
              <a:rPr lang="en-US" sz="2200" dirty="0">
                <a:effectLst/>
                <a:latin typeface="Arial"/>
                <a:cs typeface="Arial"/>
              </a:rPr>
              <a:t>muscle mass, e.g., muscle wasting</a:t>
            </a:r>
          </a:p>
          <a:p>
            <a:pPr lvl="1">
              <a:defRPr/>
            </a:pPr>
            <a:r>
              <a:rPr lang="en-US" sz="2200" dirty="0" smtClean="0">
                <a:effectLst/>
                <a:latin typeface="Arial"/>
                <a:cs typeface="Arial"/>
              </a:rPr>
              <a:t>Obesity</a:t>
            </a:r>
            <a:endParaRPr lang="en-US" sz="2200" dirty="0">
              <a:effectLst/>
              <a:latin typeface="Arial"/>
              <a:cs typeface="Arial"/>
            </a:endParaRPr>
          </a:p>
        </p:txBody>
      </p:sp>
      <p:sp>
        <p:nvSpPr>
          <p:cNvPr id="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600">
                <a:solidFill>
                  <a:srgbClr val="FF00FF"/>
                </a:solidFill>
                <a:latin typeface="Arial" charset="0"/>
                <a:cs typeface="Arial" charset="0"/>
              </a:rPr>
              <a:t>Cockcroft-Gault Formula</a:t>
            </a:r>
            <a:br>
              <a:rPr lang="en-US" sz="3600">
                <a:solidFill>
                  <a:srgbClr val="FF00FF"/>
                </a:solidFill>
                <a:latin typeface="Arial" charset="0"/>
                <a:cs typeface="Arial" charset="0"/>
              </a:rPr>
            </a:br>
            <a:r>
              <a:rPr lang="en-US" sz="3600">
                <a:solidFill>
                  <a:srgbClr val="FF00FF"/>
                </a:solidFill>
                <a:latin typeface="Arial" charset="0"/>
                <a:cs typeface="Arial" charset="0"/>
              </a:rPr>
              <a:t>for Estimation of GFR: Limitations</a:t>
            </a:r>
          </a:p>
        </p:txBody>
      </p:sp>
    </p:spTree>
    <p:extLst>
      <p:ext uri="{BB962C8B-B14F-4D97-AF65-F5344CB8AC3E}">
        <p14:creationId xmlns:p14="http://schemas.microsoft.com/office/powerpoint/2010/main" val="373385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179388" y="290513"/>
            <a:ext cx="8640762" cy="2593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Serum  </a:t>
            </a:r>
            <a:r>
              <a:rPr lang="en-GB" sz="2800" b="1" u="sng" dirty="0" smtClean="0">
                <a:solidFill>
                  <a:srgbClr val="FFFF00"/>
                </a:solidFill>
                <a:latin typeface="Arial" charset="0"/>
              </a:rPr>
              <a:t>Cr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is a better </a:t>
            </a:r>
            <a:r>
              <a:rPr lang="en-GB" sz="2800" b="1" u="sng" dirty="0" smtClean="0">
                <a:solidFill>
                  <a:srgbClr val="FFFF00"/>
                </a:solidFill>
                <a:latin typeface="Arial" charset="0"/>
              </a:rPr>
              <a:t>KFT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than creatinine clearance  </a:t>
            </a:r>
            <a:r>
              <a:rPr lang="en-GB" sz="2800" b="1" u="sng" dirty="0" smtClean="0">
                <a:solidFill>
                  <a:srgbClr val="FFFF00"/>
                </a:solidFill>
                <a:latin typeface="Arial" charset="0"/>
              </a:rPr>
              <a:t>because:</a:t>
            </a:r>
            <a:r>
              <a:rPr lang="en-GB" b="1" dirty="0" smtClean="0">
                <a:solidFill>
                  <a:srgbClr val="FFFF00"/>
                </a:solidFill>
                <a:latin typeface="Arial" charset="0"/>
              </a:rPr>
              <a:t> </a:t>
            </a:r>
            <a:endParaRPr lang="en-GB" b="1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700" dirty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GB" sz="2000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Serum </a:t>
            </a:r>
            <a:r>
              <a:rPr lang="en-GB" sz="2200" dirty="0">
                <a:latin typeface="Arial" charset="0"/>
              </a:rPr>
              <a:t>creatinine is more accurate. 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Serum </a:t>
            </a:r>
            <a:r>
              <a:rPr lang="en-GB" sz="2200" dirty="0">
                <a:latin typeface="Arial" charset="0"/>
              </a:rPr>
              <a:t>creatinine level is constant throughout adult life </a:t>
            </a:r>
            <a:endParaRPr lang="en-US" sz="2200" dirty="0">
              <a:latin typeface="Arial" charset="0"/>
            </a:endParaRP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152400" y="3284538"/>
            <a:ext cx="8763000" cy="321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Creatinine clearance is only recommended in the following conditions</a:t>
            </a:r>
            <a:r>
              <a:rPr lang="en-GB" sz="3200" b="1" u="sng" dirty="0">
                <a:solidFill>
                  <a:srgbClr val="FFFF00"/>
                </a:solidFill>
                <a:latin typeface="Arial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GB" sz="2400" b="1" dirty="0" smtClean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Patients </a:t>
            </a:r>
            <a:r>
              <a:rPr lang="en-GB" sz="2200" dirty="0">
                <a:latin typeface="Arial" charset="0"/>
              </a:rPr>
              <a:t>with early ( minor ) renal disease. 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Assessment </a:t>
            </a:r>
            <a:r>
              <a:rPr lang="en-GB" sz="2200" dirty="0">
                <a:latin typeface="Arial" charset="0"/>
              </a:rPr>
              <a:t>of possible kidney donors.</a:t>
            </a:r>
          </a:p>
          <a:p>
            <a:pPr marL="342900" indent="-3429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Detection </a:t>
            </a:r>
            <a:r>
              <a:rPr lang="en-GB" sz="2200" dirty="0">
                <a:latin typeface="Arial" charset="0"/>
              </a:rPr>
              <a:t>of renal toxicity of some nephrotoxic drugs.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93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333375"/>
            <a:ext cx="8507413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US" sz="3200" b="1" u="sng" dirty="0" smtClean="0">
                <a:latin typeface="Arial" charset="0"/>
                <a:ea typeface="+mn-ea"/>
                <a:cs typeface="Arial" charset="0"/>
              </a:rPr>
              <a:t>Objectives</a:t>
            </a:r>
            <a:endParaRPr lang="en-US" sz="3200" b="1" u="sng" dirty="0">
              <a:latin typeface="Arial" charset="0"/>
              <a:ea typeface="+mn-ea"/>
              <a:cs typeface="Arial" charset="0"/>
            </a:endParaRPr>
          </a:p>
          <a:p>
            <a:pPr marL="388938" indent="-388938">
              <a:spcBef>
                <a:spcPct val="50000"/>
              </a:spcBef>
              <a:defRPr/>
            </a:pPr>
            <a:endParaRPr lang="en-US" sz="3200" b="1" u="sng" dirty="0">
              <a:latin typeface="Arial" charset="0"/>
              <a:ea typeface="+mn-ea"/>
              <a:cs typeface="Arial" charset="0"/>
            </a:endParaRPr>
          </a:p>
          <a:p>
            <a:r>
              <a:rPr lang="en-US" sz="2400" b="1" dirty="0">
                <a:solidFill>
                  <a:srgbClr val="FFFF00"/>
                </a:solidFill>
                <a:latin typeface="Arial" charset="0"/>
                <a:cs typeface="Arial" charset="0"/>
              </a:rPr>
              <a:t>Upon completion of lectures, students should be able to: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know the physiological functions of the kidney.</a:t>
            </a:r>
            <a:endParaRPr lang="en-US" sz="2400" b="1" u="words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describe the structure and function of the nephron.</a:t>
            </a:r>
            <a:endParaRPr lang="en-US" sz="2400" b="1" u="words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identify </a:t>
            </a:r>
            <a:r>
              <a:rPr lang="en-US" sz="2400" dirty="0"/>
              <a:t>the biochemical kidney function tests with special emphasis on when to ask for the test, the indications and limitations of each kidney function tests.  </a:t>
            </a:r>
            <a:endParaRPr lang="en-US" sz="2400" b="1" u="words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interpret the kidney function tests properly. </a:t>
            </a:r>
            <a:endParaRPr lang="en-US" sz="2400" b="1" u="words" dirty="0"/>
          </a:p>
        </p:txBody>
      </p:sp>
    </p:spTree>
    <p:extLst>
      <p:ext uri="{BB962C8B-B14F-4D97-AF65-F5344CB8AC3E}">
        <p14:creationId xmlns:p14="http://schemas.microsoft.com/office/powerpoint/2010/main" val="353724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en-GB" sz="2400" b="1" u="sng" dirty="0" smtClean="0"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400" b="1" dirty="0" smtClean="0">
                <a:latin typeface="Arial" charset="0"/>
              </a:rPr>
              <a:t> </a:t>
            </a:r>
            <a:r>
              <a:rPr lang="en-GB" sz="2800" b="1" u="sng" dirty="0" smtClean="0">
                <a:solidFill>
                  <a:srgbClr val="FFFF00"/>
                </a:solidFill>
                <a:latin typeface="Arial" charset="0"/>
              </a:rPr>
              <a:t>Normal </a:t>
            </a:r>
            <a:r>
              <a:rPr lang="en-GB" sz="2800" b="1" u="sng" dirty="0">
                <a:solidFill>
                  <a:srgbClr val="FFFF00"/>
                </a:solidFill>
                <a:latin typeface="Arial" charset="0"/>
              </a:rPr>
              <a:t>adult reference values:</a:t>
            </a:r>
            <a:endParaRPr lang="en-GB" sz="2800" dirty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Urinary excretion of creatinine is 0.5 - 2.0 g per 24 hours in a normal adult, varying according to muscular weight.</a:t>
            </a:r>
          </a:p>
          <a:p>
            <a:pPr eaLnBrk="1" hangingPunct="1">
              <a:spcBef>
                <a:spcPct val="50000"/>
              </a:spcBef>
            </a:pPr>
            <a:r>
              <a:rPr lang="fr-FR" sz="2200" dirty="0">
                <a:latin typeface="Arial" charset="0"/>
              </a:rPr>
              <a:t>  -  </a:t>
            </a:r>
            <a:r>
              <a:rPr lang="fr-FR" sz="2200" dirty="0" err="1">
                <a:latin typeface="Arial" charset="0"/>
              </a:rPr>
              <a:t>Serum</a:t>
            </a:r>
            <a:r>
              <a:rPr lang="fr-FR" sz="2200" dirty="0">
                <a:latin typeface="Arial" charset="0"/>
              </a:rPr>
              <a:t> creatinine :       55 – 120  </a:t>
            </a:r>
            <a:r>
              <a:rPr lang="en-US" sz="2200" dirty="0">
                <a:latin typeface="Arial" charset="0"/>
                <a:sym typeface="Symbol" charset="0"/>
              </a:rPr>
              <a:t></a:t>
            </a:r>
            <a:r>
              <a:rPr lang="fr-FR" sz="2200" dirty="0">
                <a:latin typeface="Arial" charset="0"/>
              </a:rPr>
              <a:t>mol/L 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 -  Creatinine clearance:  90 </a:t>
            </a:r>
            <a:r>
              <a:rPr lang="fr-FR" sz="2200" dirty="0"/>
              <a:t>–</a:t>
            </a:r>
            <a:r>
              <a:rPr lang="en-GB" sz="2200" dirty="0"/>
              <a:t> </a:t>
            </a:r>
            <a:r>
              <a:rPr lang="en-GB" sz="2200" dirty="0">
                <a:latin typeface="Arial" charset="0"/>
              </a:rPr>
              <a:t>140 ml/min	 (Males)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		                </a:t>
            </a:r>
            <a:r>
              <a:rPr lang="en-GB" sz="2200" dirty="0" smtClean="0">
                <a:latin typeface="Arial" charset="0"/>
              </a:rPr>
              <a:t>              </a:t>
            </a:r>
            <a:r>
              <a:rPr lang="en-GB" sz="2200" dirty="0">
                <a:latin typeface="Arial" charset="0"/>
              </a:rPr>
              <a:t>80 </a:t>
            </a:r>
            <a:r>
              <a:rPr lang="fr-FR" sz="2200" dirty="0"/>
              <a:t>–</a:t>
            </a:r>
            <a:r>
              <a:rPr lang="en-GB" sz="2200" dirty="0"/>
              <a:t> </a:t>
            </a:r>
            <a:r>
              <a:rPr lang="en-GB" sz="2200" dirty="0">
                <a:latin typeface="Arial" charset="0"/>
              </a:rPr>
              <a:t>125 ml/min	 (Females)</a:t>
            </a:r>
            <a:endParaRPr lang="en-US" sz="2200" dirty="0">
              <a:latin typeface="Arial" charset="0"/>
            </a:endParaRP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562935" y="3933825"/>
            <a:ext cx="7907007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A raised serum creatinine is </a:t>
            </a:r>
          </a:p>
          <a:p>
            <a:pPr algn="just" eaLnBrk="1" hangingPunct="1"/>
            <a:r>
              <a:rPr lang="en-US" sz="2200" b="1" dirty="0">
                <a:latin typeface="Arial" charset="0"/>
              </a:rPr>
              <a:t>	</a:t>
            </a:r>
            <a:r>
              <a:rPr lang="en-US" sz="2200" dirty="0">
                <a:latin typeface="Arial" charset="0"/>
              </a:rPr>
              <a:t>a good indicator of impaired renal function </a:t>
            </a:r>
          </a:p>
          <a:p>
            <a:pPr algn="just" eaLnBrk="1" hangingPunct="1"/>
            <a:endParaRPr lang="en-US" sz="2200" b="1" dirty="0">
              <a:latin typeface="Arial" charset="0"/>
            </a:endParaRPr>
          </a:p>
          <a:p>
            <a:pPr algn="just" eaLnBrk="1" hangingPunct="1"/>
            <a:r>
              <a:rPr lang="en-US" sz="2200" b="1" dirty="0">
                <a:solidFill>
                  <a:srgbClr val="FFFF00"/>
                </a:solidFill>
                <a:latin typeface="Arial" charset="0"/>
              </a:rPr>
              <a:t>But  normal serum creatinine</a:t>
            </a:r>
          </a:p>
          <a:p>
            <a:pPr algn="just" eaLnBrk="1" hangingPunct="1"/>
            <a:r>
              <a:rPr lang="en-US" sz="2200" b="1" dirty="0">
                <a:latin typeface="Arial" charset="0"/>
              </a:rPr>
              <a:t>	</a:t>
            </a:r>
            <a:r>
              <a:rPr lang="en-US" sz="2200" dirty="0">
                <a:latin typeface="Arial" charset="0"/>
              </a:rPr>
              <a:t>does not necessarily indicate normal renal function as</a:t>
            </a:r>
          </a:p>
          <a:p>
            <a:pPr algn="just" eaLnBrk="1" hangingPunct="1"/>
            <a:r>
              <a:rPr lang="en-US" sz="2200" dirty="0">
                <a:latin typeface="Arial" charset="0"/>
              </a:rPr>
              <a:t>	serum creatinine may not be elevated until GFR has fallen</a:t>
            </a:r>
          </a:p>
          <a:p>
            <a:pPr algn="just" eaLnBrk="1" hangingPunct="1"/>
            <a:r>
              <a:rPr lang="en-US" sz="2200" dirty="0">
                <a:latin typeface="Arial" charset="0"/>
              </a:rPr>
              <a:t>	by as much as 50%</a:t>
            </a:r>
          </a:p>
        </p:txBody>
      </p:sp>
    </p:spTree>
    <p:extLst>
      <p:ext uri="{BB962C8B-B14F-4D97-AF65-F5344CB8AC3E}">
        <p14:creationId xmlns:p14="http://schemas.microsoft.com/office/powerpoint/2010/main" val="445824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686800" cy="56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23900" indent="-442913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Serum Urea ( 2.5-6.6 </a:t>
            </a:r>
            <a:r>
              <a:rPr lang="en-GB" sz="2800" b="1" u="sng" dirty="0" err="1">
                <a:solidFill>
                  <a:srgbClr val="FF00FF"/>
                </a:solidFill>
                <a:latin typeface="Arial" charset="0"/>
              </a:rPr>
              <a:t>mmol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/L) in adult:</a:t>
            </a: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    </a:t>
            </a:r>
            <a:r>
              <a:rPr lang="en-GB" sz="2200" dirty="0">
                <a:latin typeface="Arial" charset="0"/>
              </a:rPr>
              <a:t>Urea is formed in the liver from ammonia</a:t>
            </a:r>
            <a:r>
              <a:rPr lang="en-GB" sz="22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2200" dirty="0">
                <a:latin typeface="Arial" charset="0"/>
              </a:rPr>
              <a:t>released from deamination of amino acids. </a:t>
            </a:r>
            <a:br>
              <a:rPr lang="en-GB" sz="2200" dirty="0">
                <a:latin typeface="Arial" charset="0"/>
              </a:rPr>
            </a:b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800" b="1" dirty="0">
                <a:solidFill>
                  <a:srgbClr val="FFFF00"/>
                </a:solidFill>
                <a:latin typeface="Arial" charset="0"/>
              </a:rPr>
              <a:t>As a kidney function test, serum urea is inferior to serum creatinine </a:t>
            </a:r>
            <a:r>
              <a:rPr lang="en-GB" sz="2800" b="1" dirty="0" smtClean="0">
                <a:solidFill>
                  <a:srgbClr val="FFFF00"/>
                </a:solidFill>
                <a:latin typeface="Arial" charset="0"/>
              </a:rPr>
              <a:t>because:</a:t>
            </a:r>
            <a:endParaRPr lang="en-GB" sz="2800" dirty="0" smtClean="0">
              <a:solidFill>
                <a:srgbClr val="FFFF00"/>
              </a:solidFill>
              <a:latin typeface="Arial" charset="0"/>
            </a:endParaRPr>
          </a:p>
          <a:p>
            <a:pPr marL="738187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 High protein diet increases urea formation.</a:t>
            </a:r>
          </a:p>
          <a:p>
            <a:pPr marL="738187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 smtClean="0">
                <a:latin typeface="Arial" charset="0"/>
              </a:rPr>
              <a:t>Any </a:t>
            </a:r>
            <a:r>
              <a:rPr lang="en-GB" sz="2200" dirty="0">
                <a:latin typeface="Arial" charset="0"/>
              </a:rPr>
              <a:t>condition of </a:t>
            </a:r>
            <a:r>
              <a:rPr lang="en-GB" sz="2200" dirty="0">
                <a:solidFill>
                  <a:srgbClr val="FFFF00"/>
                </a:solidFill>
                <a:latin typeface="Arial" charset="0"/>
                <a:sym typeface="Symbol" charset="0"/>
              </a:rPr>
              <a:t></a:t>
            </a:r>
            <a:r>
              <a:rPr lang="en-GB" sz="2200" dirty="0">
                <a:latin typeface="Arial" charset="0"/>
              </a:rPr>
              <a:t> proteins catabolism </a:t>
            </a:r>
            <a:r>
              <a:rPr lang="en-GB" sz="2200" i="1" dirty="0">
                <a:latin typeface="Arial" charset="0"/>
              </a:rPr>
              <a:t>(Cushing syndrome, diabetes mellitus, starvation, thyrotoxicosis)</a:t>
            </a:r>
            <a:r>
              <a:rPr lang="en-GB" sz="2200" dirty="0">
                <a:latin typeface="Arial" charset="0"/>
              </a:rPr>
              <a:t> </a:t>
            </a:r>
            <a:r>
              <a:rPr lang="en-GB" sz="2200" dirty="0">
                <a:latin typeface="Arial" charset="0"/>
                <a:sym typeface="Symbol" charset="0"/>
              </a:rPr>
              <a:t></a:t>
            </a:r>
            <a:r>
              <a:rPr lang="en-GB" sz="2200" dirty="0">
                <a:solidFill>
                  <a:srgbClr val="FFFF00"/>
                </a:solidFill>
                <a:latin typeface="Arial" charset="0"/>
                <a:sym typeface="Symbol" charset="0"/>
              </a:rPr>
              <a:t></a:t>
            </a:r>
            <a:r>
              <a:rPr lang="en-GB" sz="2200" dirty="0">
                <a:latin typeface="Arial" charset="0"/>
              </a:rPr>
              <a:t> urea formation. </a:t>
            </a:r>
          </a:p>
          <a:p>
            <a:pPr eaLnBrk="1" hangingPunct="1">
              <a:spcBef>
                <a:spcPct val="50000"/>
              </a:spcBef>
              <a:buFont typeface="Arial"/>
              <a:buChar char="•"/>
            </a:pPr>
            <a:r>
              <a:rPr lang="en-GB" sz="2200" dirty="0">
                <a:latin typeface="Arial" charset="0"/>
              </a:rPr>
              <a:t> </a:t>
            </a:r>
            <a:r>
              <a:rPr lang="en-GB" sz="2200" dirty="0" smtClean="0">
                <a:latin typeface="Arial" charset="0"/>
              </a:rPr>
              <a:t>50 </a:t>
            </a:r>
            <a:r>
              <a:rPr lang="en-GB" sz="2200" dirty="0">
                <a:latin typeface="Arial" charset="0"/>
              </a:rPr>
              <a:t>% or more of urea filtered at the glomerulus is passively </a:t>
            </a:r>
            <a:r>
              <a:rPr lang="en-GB" sz="2200" dirty="0" smtClean="0">
                <a:latin typeface="Arial" charset="0"/>
              </a:rPr>
              <a:t>  </a:t>
            </a:r>
          </a:p>
          <a:p>
            <a:pPr marL="280987" indent="0" eaLnBrk="1" hangingPunct="1">
              <a:spcBef>
                <a:spcPct val="50000"/>
              </a:spcBef>
            </a:pPr>
            <a:r>
              <a:rPr lang="en-GB" sz="2200" dirty="0">
                <a:latin typeface="Arial" charset="0"/>
              </a:rPr>
              <a:t> </a:t>
            </a:r>
            <a:r>
              <a:rPr lang="en-GB" sz="2200" dirty="0" smtClean="0">
                <a:latin typeface="Arial" charset="0"/>
              </a:rPr>
              <a:t>      reabsorbed </a:t>
            </a:r>
            <a:r>
              <a:rPr lang="en-GB" sz="2200" dirty="0">
                <a:latin typeface="Arial" charset="0"/>
              </a:rPr>
              <a:t>by the renal tubules.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72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381000" y="16764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rtl="1" eaLnBrk="1" hangingPunct="1"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grpSp>
        <p:nvGrpSpPr>
          <p:cNvPr id="32770" name="Group 65"/>
          <p:cNvGrpSpPr>
            <a:grpSpLocks/>
          </p:cNvGrpSpPr>
          <p:nvPr/>
        </p:nvGrpSpPr>
        <p:grpSpPr bwMode="auto">
          <a:xfrm>
            <a:off x="539750" y="1268413"/>
            <a:ext cx="8229600" cy="4876800"/>
            <a:chOff x="-3" y="-3"/>
            <a:chExt cx="3058" cy="4360"/>
          </a:xfrm>
        </p:grpSpPr>
        <p:grpSp>
          <p:nvGrpSpPr>
            <p:cNvPr id="32784" name="Group 63"/>
            <p:cNvGrpSpPr>
              <a:grpSpLocks/>
            </p:cNvGrpSpPr>
            <p:nvPr/>
          </p:nvGrpSpPr>
          <p:grpSpPr bwMode="auto">
            <a:xfrm>
              <a:off x="0" y="0"/>
              <a:ext cx="3052" cy="4354"/>
              <a:chOff x="0" y="0"/>
              <a:chExt cx="3052" cy="4354"/>
            </a:xfrm>
          </p:grpSpPr>
          <p:grpSp>
            <p:nvGrpSpPr>
              <p:cNvPr id="32786" name="Group 24"/>
              <p:cNvGrpSpPr>
                <a:grpSpLocks/>
              </p:cNvGrpSpPr>
              <p:nvPr/>
            </p:nvGrpSpPr>
            <p:grpSpPr bwMode="auto">
              <a:xfrm>
                <a:off x="0" y="0"/>
                <a:ext cx="1742" cy="422"/>
                <a:chOff x="0" y="0"/>
                <a:chExt cx="1742" cy="422"/>
              </a:xfrm>
            </p:grpSpPr>
            <p:sp>
              <p:nvSpPr>
                <p:cNvPr id="32844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SODIUM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45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87" name="Group 26"/>
              <p:cNvGrpSpPr>
                <a:grpSpLocks/>
              </p:cNvGrpSpPr>
              <p:nvPr/>
            </p:nvGrpSpPr>
            <p:grpSpPr bwMode="auto">
              <a:xfrm>
                <a:off x="1742" y="0"/>
                <a:ext cx="1310" cy="422"/>
                <a:chOff x="1742" y="0"/>
                <a:chExt cx="1310" cy="422"/>
              </a:xfrm>
            </p:grpSpPr>
            <p:sp>
              <p:nvSpPr>
                <p:cNvPr id="32842" name="Rectangle 4"/>
                <p:cNvSpPr>
                  <a:spLocks noChangeArrowheads="1"/>
                </p:cNvSpPr>
                <p:nvPr/>
              </p:nvSpPr>
              <p:spPr bwMode="auto">
                <a:xfrm>
                  <a:off x="1785" y="0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135  to 145  </a:t>
                  </a:r>
                  <a:r>
                    <a:rPr lang="en-US" sz="2000" dirty="0" err="1">
                      <a:solidFill>
                        <a:srgbClr val="FFFF00"/>
                      </a:solidFill>
                      <a:latin typeface="Arial"/>
                      <a:cs typeface="Arial"/>
                    </a:rPr>
                    <a:t>mEq</a:t>
                  </a:r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/L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43" name="Rectangle 25"/>
                <p:cNvSpPr>
                  <a:spLocks noChangeArrowheads="1"/>
                </p:cNvSpPr>
                <p:nvPr/>
              </p:nvSpPr>
              <p:spPr bwMode="auto">
                <a:xfrm>
                  <a:off x="1742" y="0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88" name="Group 28"/>
              <p:cNvGrpSpPr>
                <a:grpSpLocks/>
              </p:cNvGrpSpPr>
              <p:nvPr/>
            </p:nvGrpSpPr>
            <p:grpSpPr bwMode="auto">
              <a:xfrm>
                <a:off x="0" y="422"/>
                <a:ext cx="1742" cy="422"/>
                <a:chOff x="0" y="422"/>
                <a:chExt cx="1742" cy="422"/>
              </a:xfrm>
            </p:grpSpPr>
            <p:sp>
              <p:nvSpPr>
                <p:cNvPr id="32840" name="Rectangle 5"/>
                <p:cNvSpPr>
                  <a:spLocks noChangeArrowheads="1"/>
                </p:cNvSpPr>
                <p:nvPr/>
              </p:nvSpPr>
              <p:spPr bwMode="auto">
                <a:xfrm>
                  <a:off x="43" y="422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POTASSIUM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41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422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89" name="Group 30"/>
              <p:cNvGrpSpPr>
                <a:grpSpLocks/>
              </p:cNvGrpSpPr>
              <p:nvPr/>
            </p:nvGrpSpPr>
            <p:grpSpPr bwMode="auto">
              <a:xfrm>
                <a:off x="1742" y="422"/>
                <a:ext cx="1310" cy="422"/>
                <a:chOff x="1742" y="422"/>
                <a:chExt cx="1310" cy="422"/>
              </a:xfrm>
            </p:grpSpPr>
            <p:sp>
              <p:nvSpPr>
                <p:cNvPr id="32838" name="Rectangle 6"/>
                <p:cNvSpPr>
                  <a:spLocks noChangeArrowheads="1"/>
                </p:cNvSpPr>
                <p:nvPr/>
              </p:nvSpPr>
              <p:spPr bwMode="auto">
                <a:xfrm>
                  <a:off x="1785" y="422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3.5   to 5.5  </a:t>
                  </a:r>
                  <a:r>
                    <a:rPr lang="en-US" sz="2000" dirty="0" err="1">
                      <a:latin typeface="Arial"/>
                      <a:cs typeface="Arial"/>
                    </a:rPr>
                    <a:t>mEq</a:t>
                  </a:r>
                  <a:r>
                    <a:rPr lang="en-US" sz="2000" dirty="0">
                      <a:latin typeface="Arial"/>
                      <a:cs typeface="Arial"/>
                    </a:rPr>
                    <a:t>/L</a:t>
                  </a:r>
                </a:p>
                <a:p>
                  <a:pPr eaLnBrk="0" hangingPunct="0"/>
                  <a:endParaRPr lang="en-US" sz="20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2839" name="Rectangle 29"/>
                <p:cNvSpPr>
                  <a:spLocks noChangeArrowheads="1"/>
                </p:cNvSpPr>
                <p:nvPr/>
              </p:nvSpPr>
              <p:spPr bwMode="auto">
                <a:xfrm>
                  <a:off x="1742" y="422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0" name="Group 32"/>
              <p:cNvGrpSpPr>
                <a:grpSpLocks/>
              </p:cNvGrpSpPr>
              <p:nvPr/>
            </p:nvGrpSpPr>
            <p:grpSpPr bwMode="auto">
              <a:xfrm>
                <a:off x="0" y="844"/>
                <a:ext cx="1742" cy="422"/>
                <a:chOff x="0" y="844"/>
                <a:chExt cx="1742" cy="422"/>
              </a:xfrm>
            </p:grpSpPr>
            <p:sp>
              <p:nvSpPr>
                <p:cNvPr id="32836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844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CHLORIDES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37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844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1" name="Group 34"/>
              <p:cNvGrpSpPr>
                <a:grpSpLocks/>
              </p:cNvGrpSpPr>
              <p:nvPr/>
            </p:nvGrpSpPr>
            <p:grpSpPr bwMode="auto">
              <a:xfrm>
                <a:off x="1742" y="844"/>
                <a:ext cx="1310" cy="422"/>
                <a:chOff x="1742" y="844"/>
                <a:chExt cx="1310" cy="422"/>
              </a:xfrm>
            </p:grpSpPr>
            <p:sp>
              <p:nvSpPr>
                <p:cNvPr id="32834" name="Rectangle 8"/>
                <p:cNvSpPr>
                  <a:spLocks noChangeArrowheads="1"/>
                </p:cNvSpPr>
                <p:nvPr/>
              </p:nvSpPr>
              <p:spPr bwMode="auto">
                <a:xfrm>
                  <a:off x="1785" y="844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100  to 110   </a:t>
                  </a:r>
                  <a:r>
                    <a:rPr lang="en-US" sz="2000" dirty="0" err="1">
                      <a:solidFill>
                        <a:srgbClr val="FFFF00"/>
                      </a:solidFill>
                      <a:latin typeface="Arial"/>
                      <a:cs typeface="Arial"/>
                    </a:rPr>
                    <a:t>mEq</a:t>
                  </a:r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/L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35" name="Rectangle 33"/>
                <p:cNvSpPr>
                  <a:spLocks noChangeArrowheads="1"/>
                </p:cNvSpPr>
                <p:nvPr/>
              </p:nvSpPr>
              <p:spPr bwMode="auto">
                <a:xfrm>
                  <a:off x="1742" y="844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2" name="Group 36"/>
              <p:cNvGrpSpPr>
                <a:grpSpLocks/>
              </p:cNvGrpSpPr>
              <p:nvPr/>
            </p:nvGrpSpPr>
            <p:grpSpPr bwMode="auto">
              <a:xfrm>
                <a:off x="0" y="1266"/>
                <a:ext cx="1742" cy="422"/>
                <a:chOff x="0" y="1266"/>
                <a:chExt cx="1742" cy="422"/>
              </a:xfrm>
            </p:grpSpPr>
            <p:sp>
              <p:nvSpPr>
                <p:cNvPr id="32832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1266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BICARBONATE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33" name="Rectangle 35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3" name="Group 38"/>
              <p:cNvGrpSpPr>
                <a:grpSpLocks/>
              </p:cNvGrpSpPr>
              <p:nvPr/>
            </p:nvGrpSpPr>
            <p:grpSpPr bwMode="auto">
              <a:xfrm>
                <a:off x="1742" y="1266"/>
                <a:ext cx="1310" cy="422"/>
                <a:chOff x="1742" y="1266"/>
                <a:chExt cx="1310" cy="422"/>
              </a:xfrm>
            </p:grpSpPr>
            <p:sp>
              <p:nvSpPr>
                <p:cNvPr id="32830" name="Rectangle 10"/>
                <p:cNvSpPr>
                  <a:spLocks noChangeArrowheads="1"/>
                </p:cNvSpPr>
                <p:nvPr/>
              </p:nvSpPr>
              <p:spPr bwMode="auto">
                <a:xfrm>
                  <a:off x="1785" y="1266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"/>
                      <a:cs typeface="Arial"/>
                    </a:rPr>
                    <a:t>24  to 26   mEq/L</a:t>
                  </a:r>
                </a:p>
                <a:p>
                  <a:pPr eaLnBrk="0" hangingPunct="0"/>
                  <a:endParaRPr lang="en-US" sz="2000">
                    <a:latin typeface="Arial"/>
                    <a:cs typeface="Arial"/>
                  </a:endParaRPr>
                </a:p>
              </p:txBody>
            </p:sp>
            <p:sp>
              <p:nvSpPr>
                <p:cNvPr id="32831" name="Rectangle 37"/>
                <p:cNvSpPr>
                  <a:spLocks noChangeArrowheads="1"/>
                </p:cNvSpPr>
                <p:nvPr/>
              </p:nvSpPr>
              <p:spPr bwMode="auto">
                <a:xfrm>
                  <a:off x="1742" y="1266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4" name="Group 40"/>
              <p:cNvGrpSpPr>
                <a:grpSpLocks/>
              </p:cNvGrpSpPr>
              <p:nvPr/>
            </p:nvGrpSpPr>
            <p:grpSpPr bwMode="auto">
              <a:xfrm>
                <a:off x="0" y="1688"/>
                <a:ext cx="1742" cy="422"/>
                <a:chOff x="0" y="1688"/>
                <a:chExt cx="1742" cy="422"/>
              </a:xfrm>
            </p:grpSpPr>
            <p:sp>
              <p:nvSpPr>
                <p:cNvPr id="32828" name="Rectangle 11"/>
                <p:cNvSpPr>
                  <a:spLocks noChangeArrowheads="1"/>
                </p:cNvSpPr>
                <p:nvPr/>
              </p:nvSpPr>
              <p:spPr bwMode="auto">
                <a:xfrm>
                  <a:off x="43" y="1688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CALCIUM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29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688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5" name="Group 42"/>
              <p:cNvGrpSpPr>
                <a:grpSpLocks/>
              </p:cNvGrpSpPr>
              <p:nvPr/>
            </p:nvGrpSpPr>
            <p:grpSpPr bwMode="auto">
              <a:xfrm>
                <a:off x="1742" y="1688"/>
                <a:ext cx="1310" cy="422"/>
                <a:chOff x="1742" y="1688"/>
                <a:chExt cx="1310" cy="422"/>
              </a:xfrm>
            </p:grpSpPr>
            <p:sp>
              <p:nvSpPr>
                <p:cNvPr id="32826" name="Rectangle 12"/>
                <p:cNvSpPr>
                  <a:spLocks noChangeArrowheads="1"/>
                </p:cNvSpPr>
                <p:nvPr/>
              </p:nvSpPr>
              <p:spPr bwMode="auto">
                <a:xfrm>
                  <a:off x="1785" y="1688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8.6  to 10 mg/dl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27" name="Rectangle 41"/>
                <p:cNvSpPr>
                  <a:spLocks noChangeArrowheads="1"/>
                </p:cNvSpPr>
                <p:nvPr/>
              </p:nvSpPr>
              <p:spPr bwMode="auto">
                <a:xfrm>
                  <a:off x="1742" y="1688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6" name="Group 44"/>
              <p:cNvGrpSpPr>
                <a:grpSpLocks/>
              </p:cNvGrpSpPr>
              <p:nvPr/>
            </p:nvGrpSpPr>
            <p:grpSpPr bwMode="auto">
              <a:xfrm>
                <a:off x="0" y="2110"/>
                <a:ext cx="1742" cy="422"/>
                <a:chOff x="0" y="2110"/>
                <a:chExt cx="1742" cy="422"/>
              </a:xfrm>
            </p:grpSpPr>
            <p:sp>
              <p:nvSpPr>
                <p:cNvPr id="328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" y="2110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MAGNESIUM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25" name="Rectangle 43"/>
                <p:cNvSpPr>
                  <a:spLocks noChangeArrowheads="1"/>
                </p:cNvSpPr>
                <p:nvPr/>
              </p:nvSpPr>
              <p:spPr bwMode="auto">
                <a:xfrm>
                  <a:off x="0" y="2110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7" name="Group 46"/>
              <p:cNvGrpSpPr>
                <a:grpSpLocks/>
              </p:cNvGrpSpPr>
              <p:nvPr/>
            </p:nvGrpSpPr>
            <p:grpSpPr bwMode="auto">
              <a:xfrm>
                <a:off x="1742" y="2110"/>
                <a:ext cx="1310" cy="422"/>
                <a:chOff x="1742" y="2110"/>
                <a:chExt cx="1310" cy="422"/>
              </a:xfrm>
            </p:grpSpPr>
            <p:sp>
              <p:nvSpPr>
                <p:cNvPr id="32822" name="Rectangle 14"/>
                <p:cNvSpPr>
                  <a:spLocks noChangeArrowheads="1"/>
                </p:cNvSpPr>
                <p:nvPr/>
              </p:nvSpPr>
              <p:spPr bwMode="auto">
                <a:xfrm>
                  <a:off x="1785" y="2110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1.6  to 2.4  mg/dl</a:t>
                  </a:r>
                </a:p>
                <a:p>
                  <a:pPr eaLnBrk="0" hangingPunct="0"/>
                  <a:endParaRPr lang="en-US" sz="2000" dirty="0">
                    <a:solidFill>
                      <a:srgbClr val="66FFFF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23" name="Rectangle 45"/>
                <p:cNvSpPr>
                  <a:spLocks noChangeArrowheads="1"/>
                </p:cNvSpPr>
                <p:nvPr/>
              </p:nvSpPr>
              <p:spPr bwMode="auto">
                <a:xfrm>
                  <a:off x="1742" y="2110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8" name="Group 48"/>
              <p:cNvGrpSpPr>
                <a:grpSpLocks/>
              </p:cNvGrpSpPr>
              <p:nvPr/>
            </p:nvGrpSpPr>
            <p:grpSpPr bwMode="auto">
              <a:xfrm>
                <a:off x="0" y="2532"/>
                <a:ext cx="1742" cy="422"/>
                <a:chOff x="0" y="2532"/>
                <a:chExt cx="1742" cy="422"/>
              </a:xfrm>
            </p:grpSpPr>
            <p:sp>
              <p:nvSpPr>
                <p:cNvPr id="32820" name="Rectangle 15"/>
                <p:cNvSpPr>
                  <a:spLocks noChangeArrowheads="1"/>
                </p:cNvSpPr>
                <p:nvPr/>
              </p:nvSpPr>
              <p:spPr bwMode="auto">
                <a:xfrm>
                  <a:off x="43" y="2532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PHOSPHORUS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21" name="Rectangle 47"/>
                <p:cNvSpPr>
                  <a:spLocks noChangeArrowheads="1"/>
                </p:cNvSpPr>
                <p:nvPr/>
              </p:nvSpPr>
              <p:spPr bwMode="auto">
                <a:xfrm>
                  <a:off x="0" y="2532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799" name="Group 50"/>
              <p:cNvGrpSpPr>
                <a:grpSpLocks/>
              </p:cNvGrpSpPr>
              <p:nvPr/>
            </p:nvGrpSpPr>
            <p:grpSpPr bwMode="auto">
              <a:xfrm>
                <a:off x="1742" y="2532"/>
                <a:ext cx="1310" cy="422"/>
                <a:chOff x="1742" y="2532"/>
                <a:chExt cx="1310" cy="422"/>
              </a:xfrm>
            </p:grpSpPr>
            <p:sp>
              <p:nvSpPr>
                <p:cNvPr id="32818" name="Rectangle 16"/>
                <p:cNvSpPr>
                  <a:spLocks noChangeArrowheads="1"/>
                </p:cNvSpPr>
                <p:nvPr/>
              </p:nvSpPr>
              <p:spPr bwMode="auto">
                <a:xfrm>
                  <a:off x="1785" y="2532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3.0  to 5.0  mg/dl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19" name="Rectangle 49"/>
                <p:cNvSpPr>
                  <a:spLocks noChangeArrowheads="1"/>
                </p:cNvSpPr>
                <p:nvPr/>
              </p:nvSpPr>
              <p:spPr bwMode="auto">
                <a:xfrm>
                  <a:off x="1742" y="2532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0" name="Group 52"/>
              <p:cNvGrpSpPr>
                <a:grpSpLocks/>
              </p:cNvGrpSpPr>
              <p:nvPr/>
            </p:nvGrpSpPr>
            <p:grpSpPr bwMode="auto">
              <a:xfrm>
                <a:off x="0" y="2954"/>
                <a:ext cx="1742" cy="422"/>
                <a:chOff x="0" y="2954"/>
                <a:chExt cx="1742" cy="422"/>
              </a:xfrm>
            </p:grpSpPr>
            <p:sp>
              <p:nvSpPr>
                <p:cNvPr id="32816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2954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URIC ACID</a:t>
                  </a:r>
                </a:p>
                <a:p>
                  <a:pPr eaLnBrk="0" hangingPunct="0"/>
                  <a:endParaRPr lang="en-US" sz="2000">
                    <a:solidFill>
                      <a:srgbClr val="66FFFF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17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2954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1" name="Group 54"/>
              <p:cNvGrpSpPr>
                <a:grpSpLocks/>
              </p:cNvGrpSpPr>
              <p:nvPr/>
            </p:nvGrpSpPr>
            <p:grpSpPr bwMode="auto">
              <a:xfrm>
                <a:off x="1742" y="2954"/>
                <a:ext cx="1310" cy="422"/>
                <a:chOff x="1742" y="2954"/>
                <a:chExt cx="1310" cy="422"/>
              </a:xfrm>
            </p:grpSpPr>
            <p:sp>
              <p:nvSpPr>
                <p:cNvPr id="32814" name="Rectangle 18"/>
                <p:cNvSpPr>
                  <a:spLocks noChangeArrowheads="1"/>
                </p:cNvSpPr>
                <p:nvPr/>
              </p:nvSpPr>
              <p:spPr bwMode="auto">
                <a:xfrm>
                  <a:off x="1785" y="2954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2.5  to 6.0  mg/dl</a:t>
                  </a:r>
                </a:p>
                <a:p>
                  <a:pPr eaLnBrk="0" hangingPunct="0"/>
                  <a:endParaRPr lang="en-US" sz="20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2815" name="Rectangle 53"/>
                <p:cNvSpPr>
                  <a:spLocks noChangeArrowheads="1"/>
                </p:cNvSpPr>
                <p:nvPr/>
              </p:nvSpPr>
              <p:spPr bwMode="auto">
                <a:xfrm>
                  <a:off x="1742" y="2954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2" name="Group 56"/>
              <p:cNvGrpSpPr>
                <a:grpSpLocks/>
              </p:cNvGrpSpPr>
              <p:nvPr/>
            </p:nvGrpSpPr>
            <p:grpSpPr bwMode="auto">
              <a:xfrm>
                <a:off x="0" y="3376"/>
                <a:ext cx="1742" cy="422"/>
                <a:chOff x="0" y="3376"/>
                <a:chExt cx="1742" cy="422"/>
              </a:xfrm>
            </p:grpSpPr>
            <p:sp>
              <p:nvSpPr>
                <p:cNvPr id="32812" name="Rectangle 19"/>
                <p:cNvSpPr>
                  <a:spLocks noChangeArrowheads="1"/>
                </p:cNvSpPr>
                <p:nvPr/>
              </p:nvSpPr>
              <p:spPr bwMode="auto">
                <a:xfrm>
                  <a:off x="43" y="3376"/>
                  <a:ext cx="1656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solidFill>
                        <a:srgbClr val="FFFF00"/>
                      </a:solidFill>
                      <a:latin typeface="Arial Black" charset="0"/>
                    </a:rPr>
                    <a:t>pH</a:t>
                  </a:r>
                </a:p>
                <a:p>
                  <a:pPr eaLnBrk="0" hangingPunct="0"/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13" name="Rectangle 55"/>
                <p:cNvSpPr>
                  <a:spLocks noChangeArrowheads="1"/>
                </p:cNvSpPr>
                <p:nvPr/>
              </p:nvSpPr>
              <p:spPr bwMode="auto">
                <a:xfrm>
                  <a:off x="0" y="3376"/>
                  <a:ext cx="1742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3" name="Group 58"/>
              <p:cNvGrpSpPr>
                <a:grpSpLocks/>
              </p:cNvGrpSpPr>
              <p:nvPr/>
            </p:nvGrpSpPr>
            <p:grpSpPr bwMode="auto">
              <a:xfrm>
                <a:off x="1742" y="3376"/>
                <a:ext cx="1310" cy="422"/>
                <a:chOff x="1742" y="3376"/>
                <a:chExt cx="1310" cy="422"/>
              </a:xfrm>
            </p:grpSpPr>
            <p:sp>
              <p:nvSpPr>
                <p:cNvPr id="32810" name="Rectangle 20"/>
                <p:cNvSpPr>
                  <a:spLocks noChangeArrowheads="1"/>
                </p:cNvSpPr>
                <p:nvPr/>
              </p:nvSpPr>
              <p:spPr bwMode="auto">
                <a:xfrm>
                  <a:off x="1785" y="3376"/>
                  <a:ext cx="1224" cy="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solidFill>
                        <a:srgbClr val="FFFF00"/>
                      </a:solidFill>
                      <a:latin typeface="Arial"/>
                      <a:cs typeface="Arial"/>
                    </a:rPr>
                    <a:t>7.4</a:t>
                  </a:r>
                </a:p>
                <a:p>
                  <a:pPr eaLnBrk="0" hangingPunct="0"/>
                  <a:endParaRPr lang="en-US" sz="2000" dirty="0">
                    <a:solidFill>
                      <a:srgbClr val="FFFF00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32811" name="Rectangle 57"/>
                <p:cNvSpPr>
                  <a:spLocks noChangeArrowheads="1"/>
                </p:cNvSpPr>
                <p:nvPr/>
              </p:nvSpPr>
              <p:spPr bwMode="auto">
                <a:xfrm>
                  <a:off x="1742" y="3376"/>
                  <a:ext cx="1310" cy="42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4" name="Group 60"/>
              <p:cNvGrpSpPr>
                <a:grpSpLocks/>
              </p:cNvGrpSpPr>
              <p:nvPr/>
            </p:nvGrpSpPr>
            <p:grpSpPr bwMode="auto">
              <a:xfrm>
                <a:off x="0" y="3798"/>
                <a:ext cx="1742" cy="556"/>
                <a:chOff x="0" y="3798"/>
                <a:chExt cx="1742" cy="556"/>
              </a:xfrm>
            </p:grpSpPr>
            <p:sp>
              <p:nvSpPr>
                <p:cNvPr id="32808" name="Rectangle 21"/>
                <p:cNvSpPr>
                  <a:spLocks noChangeArrowheads="1"/>
                </p:cNvSpPr>
                <p:nvPr/>
              </p:nvSpPr>
              <p:spPr bwMode="auto">
                <a:xfrm>
                  <a:off x="43" y="3798"/>
                  <a:ext cx="1656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>
                      <a:latin typeface="Arial Black" charset="0"/>
                    </a:rPr>
                    <a:t>CREATININE</a:t>
                  </a:r>
                  <a:r>
                    <a:rPr lang="en-US" sz="2000">
                      <a:solidFill>
                        <a:srgbClr val="66FFFF"/>
                      </a:solidFill>
                      <a:latin typeface="Arial Black" charset="0"/>
                    </a:rPr>
                    <a:t/>
                  </a:r>
                  <a:br>
                    <a:rPr lang="en-US" sz="2000">
                      <a:solidFill>
                        <a:srgbClr val="66FFFF"/>
                      </a:solidFill>
                      <a:latin typeface="Arial Black" charset="0"/>
                    </a:rPr>
                  </a:br>
                  <a:endParaRPr lang="en-US" sz="2000">
                    <a:solidFill>
                      <a:srgbClr val="FFFF00"/>
                    </a:solidFill>
                    <a:latin typeface="Arial Black" charset="0"/>
                  </a:endParaRPr>
                </a:p>
              </p:txBody>
            </p:sp>
            <p:sp>
              <p:nvSpPr>
                <p:cNvPr id="32809" name="Rectangle 59"/>
                <p:cNvSpPr>
                  <a:spLocks noChangeArrowheads="1"/>
                </p:cNvSpPr>
                <p:nvPr/>
              </p:nvSpPr>
              <p:spPr bwMode="auto">
                <a:xfrm>
                  <a:off x="0" y="3798"/>
                  <a:ext cx="1742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805" name="Group 62"/>
              <p:cNvGrpSpPr>
                <a:grpSpLocks/>
              </p:cNvGrpSpPr>
              <p:nvPr/>
            </p:nvGrpSpPr>
            <p:grpSpPr bwMode="auto">
              <a:xfrm>
                <a:off x="1742" y="3798"/>
                <a:ext cx="1310" cy="556"/>
                <a:chOff x="1742" y="3798"/>
                <a:chExt cx="1310" cy="556"/>
              </a:xfrm>
            </p:grpSpPr>
            <p:sp>
              <p:nvSpPr>
                <p:cNvPr id="32806" name="Rectangle 22"/>
                <p:cNvSpPr>
                  <a:spLocks noChangeArrowheads="1"/>
                </p:cNvSpPr>
                <p:nvPr/>
              </p:nvSpPr>
              <p:spPr bwMode="auto">
                <a:xfrm>
                  <a:off x="1785" y="3798"/>
                  <a:ext cx="1224" cy="5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 sz="2000" dirty="0">
                      <a:latin typeface="Arial"/>
                      <a:cs typeface="Arial"/>
                    </a:rPr>
                    <a:t>0.8  to 1.4 mg/dl</a:t>
                  </a:r>
                  <a:br>
                    <a:rPr lang="en-US" sz="2000" dirty="0">
                      <a:latin typeface="Arial"/>
                      <a:cs typeface="Arial"/>
                    </a:rPr>
                  </a:br>
                  <a:endParaRPr lang="en-US" sz="2000" dirty="0">
                    <a:latin typeface="Arial"/>
                    <a:cs typeface="Arial"/>
                  </a:endParaRPr>
                </a:p>
              </p:txBody>
            </p:sp>
            <p:sp>
              <p:nvSpPr>
                <p:cNvPr id="32807" name="Rectangle 61"/>
                <p:cNvSpPr>
                  <a:spLocks noChangeArrowheads="1"/>
                </p:cNvSpPr>
                <p:nvPr/>
              </p:nvSpPr>
              <p:spPr bwMode="auto">
                <a:xfrm>
                  <a:off x="1742" y="3798"/>
                  <a:ext cx="1310" cy="55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2785" name="Rectangle 64"/>
            <p:cNvSpPr>
              <a:spLocks noChangeArrowheads="1"/>
            </p:cNvSpPr>
            <p:nvPr/>
          </p:nvSpPr>
          <p:spPr bwMode="auto">
            <a:xfrm>
              <a:off x="-3" y="-3"/>
              <a:ext cx="3058" cy="4360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1" name="Text Box 66"/>
          <p:cNvSpPr txBox="1">
            <a:spLocks noChangeArrowheads="1"/>
          </p:cNvSpPr>
          <p:nvPr/>
        </p:nvSpPr>
        <p:spPr bwMode="auto">
          <a:xfrm>
            <a:off x="304800" y="1524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rtl="1" eaLnBrk="1" hangingPunct="1">
              <a:spcBef>
                <a:spcPct val="50000"/>
              </a:spcBef>
            </a:pPr>
            <a:r>
              <a:rPr lang="en-US" sz="2400">
                <a:solidFill>
                  <a:srgbClr val="FF00FF"/>
                </a:solidFill>
                <a:latin typeface="Arial Black" charset="0"/>
              </a:rPr>
              <a:t>Normal values of </a:t>
            </a:r>
            <a:r>
              <a:rPr lang="en-US" sz="2400" u="sng">
                <a:solidFill>
                  <a:srgbClr val="FFCCFF"/>
                </a:solidFill>
                <a:latin typeface="Arial Black" charset="0"/>
              </a:rPr>
              <a:t>Internal Chemical Environment</a:t>
            </a:r>
            <a:r>
              <a:rPr lang="en-US" sz="2400">
                <a:solidFill>
                  <a:srgbClr val="FF00FF"/>
                </a:solidFill>
                <a:latin typeface="Arial Black" charset="0"/>
              </a:rPr>
              <a:t> controlled by the Kidneys:</a:t>
            </a:r>
          </a:p>
        </p:txBody>
      </p:sp>
      <p:graphicFrame>
        <p:nvGraphicFramePr>
          <p:cNvPr id="32868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778644"/>
              </p:ext>
            </p:extLst>
          </p:nvPr>
        </p:nvGraphicFramePr>
        <p:xfrm>
          <a:off x="5257800" y="6172200"/>
          <a:ext cx="3505200" cy="457200"/>
        </p:xfrm>
        <a:graphic>
          <a:graphicData uri="http://schemas.openxmlformats.org/drawingml/2006/table">
            <a:tbl>
              <a:tblPr rtl="1"/>
              <a:tblGrid>
                <a:gridCol w="3505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/>
                          <a:cs typeface="Arial"/>
                        </a:rPr>
                        <a:t>15  to 20 mg/dl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/>
                        <a:cs typeface="Arial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867" name="Group 99"/>
          <p:cNvGraphicFramePr>
            <a:graphicFrameLocks noGrp="1"/>
          </p:cNvGraphicFramePr>
          <p:nvPr/>
        </p:nvGraphicFramePr>
        <p:xfrm>
          <a:off x="533400" y="6172200"/>
          <a:ext cx="4724400" cy="457200"/>
        </p:xfrm>
        <a:graphic>
          <a:graphicData uri="http://schemas.openxmlformats.org/drawingml/2006/table">
            <a:tbl>
              <a:tblPr rtl="1"/>
              <a:tblGrid>
                <a:gridCol w="4724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charset="0"/>
                          <a:ea typeface="ＭＳ Ｐゴシック" charset="0"/>
                          <a:cs typeface="Arial" charset="0"/>
                        </a:rPr>
                        <a:t>  BUN  (Blood Urea Nitrogen)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9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763000" cy="256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GB" sz="3600" b="1" u="sng" dirty="0">
                <a:solidFill>
                  <a:srgbClr val="FF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GB" sz="3200" b="1" u="sng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References</a:t>
            </a:r>
            <a:r>
              <a:rPr lang="en-GB" sz="3200" b="1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GB" sz="3200" b="1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: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GB" sz="3200" dirty="0">
              <a:solidFill>
                <a:srgbClr val="99FF33"/>
              </a:solidFill>
              <a:latin typeface="Arial" charset="0"/>
              <a:ea typeface="+mn-ea"/>
              <a:cs typeface="Arial" charset="0"/>
            </a:endParaRP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Clinical Chemistry: Techniques, Principles, Correlations. 6</a:t>
            </a:r>
            <a:r>
              <a:rPr lang="en-US" sz="2200" baseline="30000" dirty="0" smtClean="0">
                <a:latin typeface="Arial" charset="0"/>
                <a:ea typeface="+mn-ea"/>
                <a:cs typeface="Arial" charset="0"/>
              </a:rPr>
              <a:t>th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+mn-ea"/>
                <a:cs typeface="Arial" charset="0"/>
              </a:rPr>
              <a:t>ed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, Michael L. Bishop, Edward P. </a:t>
            </a:r>
            <a:r>
              <a:rPr lang="en-US" sz="2200" dirty="0" err="1" smtClean="0">
                <a:latin typeface="Arial" charset="0"/>
                <a:ea typeface="+mn-ea"/>
                <a:cs typeface="Arial" charset="0"/>
              </a:rPr>
              <a:t>Fody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, Larry E. </a:t>
            </a:r>
            <a:r>
              <a:rPr lang="en-US" sz="2200" dirty="0" err="1" smtClean="0">
                <a:latin typeface="Arial" charset="0"/>
                <a:ea typeface="+mn-ea"/>
                <a:cs typeface="Arial" charset="0"/>
              </a:rPr>
              <a:t>Schoeff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. C </a:t>
            </a:r>
            <a:r>
              <a:rPr lang="en-US" sz="2200" dirty="0" err="1" smtClean="0">
                <a:latin typeface="Arial" charset="0"/>
                <a:ea typeface="+mn-ea"/>
                <a:cs typeface="Arial" charset="0"/>
              </a:rPr>
              <a:t>hapter</a:t>
            </a:r>
            <a:r>
              <a:rPr lang="en-US" sz="2200" dirty="0" smtClean="0">
                <a:latin typeface="Arial" charset="0"/>
                <a:ea typeface="+mn-ea"/>
                <a:cs typeface="Arial" charset="0"/>
              </a:rPr>
              <a:t> 26</a:t>
            </a:r>
            <a:r>
              <a:rPr lang="en-US" sz="2200" dirty="0" smtClean="0">
                <a:latin typeface="Arial" charset="0"/>
                <a:cs typeface="Arial" charset="0"/>
              </a:rPr>
              <a:t>, 2010, pp 557-577</a:t>
            </a:r>
            <a:endParaRPr lang="en-US" sz="2200" dirty="0" smtClean="0"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55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333375"/>
            <a:ext cx="8507413" cy="481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US" sz="3200" b="1" u="sng" dirty="0">
                <a:latin typeface="Arial" charset="0"/>
                <a:ea typeface="+mn-ea"/>
                <a:cs typeface="Arial" charset="0"/>
              </a:rPr>
              <a:t>Contents: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US" sz="3200" b="1" u="sng" dirty="0">
              <a:latin typeface="Arial" charset="0"/>
              <a:ea typeface="+mn-ea"/>
              <a:cs typeface="Arial" charset="0"/>
            </a:endParaRP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Functional units</a:t>
            </a: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Kidney functions</a:t>
            </a:r>
          </a:p>
          <a:p>
            <a:pPr marL="388938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Routine </a:t>
            </a: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kidney function 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tests (KFTs):</a:t>
            </a:r>
            <a:endParaRPr lang="en-GB" sz="2400" b="1" dirty="0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Serum 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creatinine</a:t>
            </a:r>
            <a:endParaRPr lang="en-GB" sz="2400" u="sng" dirty="0">
              <a:solidFill>
                <a:srgbClr val="FFFF00"/>
              </a:solidFill>
              <a:latin typeface="Arial" charset="0"/>
              <a:ea typeface="+mn-ea"/>
              <a:cs typeface="Arial" charset="0"/>
            </a:endParaRP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Creatinine clearance</a:t>
            </a: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Cockcroft-</a:t>
            </a:r>
            <a:r>
              <a:rPr lang="en-GB" sz="2400" b="1" dirty="0" err="1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Gault</a:t>
            </a: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 formula for GFR estimation</a:t>
            </a:r>
            <a:r>
              <a:rPr lang="en-GB" sz="2400" b="1" u="sng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 </a:t>
            </a:r>
          </a:p>
          <a:p>
            <a:pPr marL="846138" lvl="1" indent="-388938">
              <a:lnSpc>
                <a:spcPct val="85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en-GB" sz="2400" b="1" dirty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Serum </a:t>
            </a:r>
            <a:r>
              <a:rPr lang="en-GB" sz="2400" b="1" dirty="0" smtClean="0">
                <a:solidFill>
                  <a:srgbClr val="FFFF00"/>
                </a:solidFill>
                <a:latin typeface="Arial" charset="0"/>
                <a:ea typeface="+mn-ea"/>
                <a:cs typeface="Arial" charset="0"/>
              </a:rPr>
              <a:t>Urea</a:t>
            </a:r>
            <a:endParaRPr lang="en-GB" sz="2400" b="1" dirty="0" smtClean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23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765175"/>
            <a:ext cx="8763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8938" indent="-388938">
              <a:spcBef>
                <a:spcPct val="50000"/>
              </a:spcBef>
              <a:defRPr/>
            </a:pPr>
            <a:r>
              <a:rPr lang="en-GB" sz="3600" b="1" u="sng" dirty="0">
                <a:solidFill>
                  <a:srgbClr val="FF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GB" sz="32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Functional units</a:t>
            </a:r>
            <a:r>
              <a:rPr lang="en-GB" sz="3200" b="1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 :</a:t>
            </a:r>
          </a:p>
          <a:p>
            <a:pPr marL="388938" indent="-388938">
              <a:spcBef>
                <a:spcPct val="50000"/>
              </a:spcBef>
              <a:defRPr/>
            </a:pPr>
            <a:endParaRPr lang="en-GB" sz="3200" dirty="0">
              <a:solidFill>
                <a:srgbClr val="99FF33"/>
              </a:solidFill>
              <a:latin typeface="Arial" charset="0"/>
              <a:ea typeface="+mn-ea"/>
              <a:cs typeface="Arial" charset="0"/>
            </a:endParaRP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The </a:t>
            </a:r>
            <a:r>
              <a:rPr lang="en-GB" sz="2200" u="sng" dirty="0" err="1">
                <a:latin typeface="Arial" charset="0"/>
                <a:ea typeface="+mn-ea"/>
                <a:cs typeface="Arial" charset="0"/>
              </a:rPr>
              <a:t>nephron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is the functional unit of the kidney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Each kidney contains about </a:t>
            </a:r>
            <a:r>
              <a:rPr lang="en-US" sz="2200" dirty="0">
                <a:latin typeface="Arial" charset="0"/>
                <a:ea typeface="+mn-ea"/>
                <a:cs typeface="Arial" charset="0"/>
              </a:rPr>
              <a:t>1,000,000 to 1,300,000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nephrons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. 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The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nephron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is composed of </a:t>
            </a:r>
            <a:r>
              <a:rPr lang="en-GB" sz="2200" u="sng" dirty="0" err="1">
                <a:latin typeface="Arial" charset="0"/>
                <a:ea typeface="+mn-ea"/>
                <a:cs typeface="Arial" charset="0"/>
              </a:rPr>
              <a:t>glomerulus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and </a:t>
            </a:r>
            <a:r>
              <a:rPr lang="en-GB" sz="2200" u="sng" dirty="0">
                <a:latin typeface="Arial" charset="0"/>
                <a:ea typeface="+mn-ea"/>
                <a:cs typeface="Arial" charset="0"/>
              </a:rPr>
              <a:t>renal tubules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.</a:t>
            </a:r>
          </a:p>
          <a:p>
            <a:pPr marL="388938" indent="-388938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GB" sz="2200" dirty="0">
                <a:latin typeface="Arial" charset="0"/>
                <a:ea typeface="+mn-ea"/>
                <a:cs typeface="Arial" charset="0"/>
              </a:rPr>
              <a:t>The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nephron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performs its homeostatic function by ultra filtration at 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glomerulus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and secretion and </a:t>
            </a:r>
            <a:r>
              <a:rPr lang="en-GB" sz="2200" dirty="0" err="1">
                <a:latin typeface="Arial" charset="0"/>
                <a:ea typeface="+mn-ea"/>
                <a:cs typeface="Arial" charset="0"/>
              </a:rPr>
              <a:t>reabsorption</a:t>
            </a:r>
            <a:r>
              <a:rPr lang="en-GB" sz="2200" dirty="0">
                <a:latin typeface="Arial" charset="0"/>
                <a:ea typeface="+mn-ea"/>
                <a:cs typeface="Arial" charset="0"/>
              </a:rPr>
              <a:t> at renal tubules. </a:t>
            </a:r>
            <a:endParaRPr lang="en-US" sz="2200" dirty="0"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339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11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31866"/>
          </a:xfrm>
          <a:prstGeom prst="rect">
            <a:avLst/>
          </a:prstGeom>
        </p:spPr>
      </p:pic>
      <p:sp>
        <p:nvSpPr>
          <p:cNvPr id="16386" name="Text Box 1027"/>
          <p:cNvSpPr txBox="1">
            <a:spLocks noChangeArrowheads="1"/>
          </p:cNvSpPr>
          <p:nvPr/>
        </p:nvSpPr>
        <p:spPr bwMode="auto">
          <a:xfrm>
            <a:off x="0" y="6165850"/>
            <a:ext cx="9144000" cy="747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</a:rPr>
              <a:t>Representation of a </a:t>
            </a:r>
            <a:r>
              <a:rPr lang="en-US" sz="2800" b="1">
                <a:solidFill>
                  <a:srgbClr val="FFFF00"/>
                </a:solidFill>
                <a:latin typeface="Arial" charset="0"/>
              </a:rPr>
              <a:t>nephron</a:t>
            </a:r>
            <a:r>
              <a:rPr lang="en-US" sz="2800" b="1">
                <a:latin typeface="Arial" charset="0"/>
              </a:rPr>
              <a:t> and its blood supply</a:t>
            </a:r>
          </a:p>
          <a:p>
            <a:pPr algn="ctr" eaLnBrk="1" hangingPunct="1">
              <a:spcBef>
                <a:spcPct val="50000"/>
              </a:spcBef>
            </a:pPr>
            <a:endParaRPr lang="en-US" sz="10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56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3"/>
          <p:cNvSpPr txBox="1">
            <a:spLocks noChangeArrowheads="1"/>
          </p:cNvSpPr>
          <p:nvPr/>
        </p:nvSpPr>
        <p:spPr bwMode="auto">
          <a:xfrm>
            <a:off x="0" y="946150"/>
            <a:ext cx="91440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33488" indent="-669925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3824288" indent="-4572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2814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47386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51958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5653088" indent="-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Regulation</a:t>
            </a:r>
            <a:r>
              <a:rPr lang="en-GB" sz="2400" b="1" dirty="0">
                <a:latin typeface="Arial" charset="0"/>
              </a:rPr>
              <a:t> of : </a:t>
            </a:r>
          </a:p>
          <a:p>
            <a:pPr lvl="4" eaLnBrk="1" hangingPunct="1">
              <a:spcBef>
                <a:spcPct val="50000"/>
              </a:spcBef>
              <a:buClr>
                <a:schemeClr val="bg1"/>
              </a:buClr>
              <a:buFont typeface="Wingdings" charset="0"/>
              <a:buNone/>
            </a:pPr>
            <a:r>
              <a:rPr lang="en-GB" sz="2400" b="1" dirty="0">
                <a:latin typeface="Arial" charset="0"/>
              </a:rPr>
              <a:t>- </a:t>
            </a:r>
            <a:r>
              <a:rPr lang="en-GB" sz="2200" b="1" dirty="0">
                <a:latin typeface="Arial" charset="0"/>
              </a:rPr>
              <a:t>water and electrolyte balance.</a:t>
            </a:r>
          </a:p>
          <a:p>
            <a:pPr lvl="4" eaLnBrk="1" hangingPunct="1">
              <a:spcBef>
                <a:spcPct val="50000"/>
              </a:spcBef>
              <a:buClr>
                <a:schemeClr val="bg1"/>
              </a:buClr>
              <a:buFont typeface="Wingdings" charset="0"/>
              <a:buNone/>
            </a:pPr>
            <a:r>
              <a:rPr lang="en-GB" sz="2200" b="1" dirty="0">
                <a:latin typeface="Arial" charset="0"/>
              </a:rPr>
              <a:t>- acid base balance.</a:t>
            </a:r>
            <a:endParaRPr lang="en-GB" sz="2200" dirty="0">
              <a:latin typeface="Arial" charset="0"/>
            </a:endParaRPr>
          </a:p>
          <a:p>
            <a:pPr lvl="4" eaLnBrk="1" hangingPunct="1">
              <a:spcBef>
                <a:spcPct val="50000"/>
              </a:spcBef>
              <a:buFont typeface="Wingdings" charset="0"/>
              <a:buNone/>
            </a:pPr>
            <a:r>
              <a:rPr lang="en-GB" sz="2200" b="1" dirty="0">
                <a:latin typeface="Arial" charset="0"/>
              </a:rPr>
              <a:t>- arterial blood pressure.</a:t>
            </a:r>
            <a:r>
              <a:rPr lang="en-GB" sz="2400" b="1" dirty="0">
                <a:latin typeface="Arial" charset="0"/>
              </a:rPr>
              <a:t> </a:t>
            </a:r>
            <a:endParaRPr lang="en-GB" sz="24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Excretion</a:t>
            </a:r>
            <a:r>
              <a:rPr lang="en-GB" sz="2400" b="1" dirty="0">
                <a:latin typeface="Arial" charset="0"/>
              </a:rPr>
              <a:t> </a:t>
            </a:r>
            <a:r>
              <a:rPr lang="en-GB" sz="2200" b="1" dirty="0">
                <a:latin typeface="Arial" charset="0"/>
              </a:rPr>
              <a:t>of metabolic waste products and foreign chemicals.</a:t>
            </a: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Hormonal Function</a:t>
            </a:r>
            <a:r>
              <a:rPr lang="en-GB" sz="2400" b="1" dirty="0">
                <a:latin typeface="Arial" charset="0"/>
              </a:rPr>
              <a:t>: </a:t>
            </a:r>
            <a:r>
              <a:rPr lang="en-GB" sz="2200" b="1" dirty="0">
                <a:latin typeface="Arial" charset="0"/>
              </a:rPr>
              <a:t>Secretion of erythropoietin &amp; activation of vitamin D and activation of angiotensinogen by renin</a:t>
            </a:r>
            <a:endParaRPr lang="en-GB" sz="22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GB" sz="2400" b="1" dirty="0">
                <a:solidFill>
                  <a:srgbClr val="FFFF00"/>
                </a:solidFill>
                <a:latin typeface="Arial" charset="0"/>
              </a:rPr>
              <a:t>Metabolic Function</a:t>
            </a:r>
            <a:r>
              <a:rPr lang="en-GB" sz="2400" b="1" dirty="0">
                <a:latin typeface="Arial" charset="0"/>
              </a:rPr>
              <a:t>:</a:t>
            </a:r>
            <a:r>
              <a:rPr lang="en-GB" sz="24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2200" b="1" dirty="0">
                <a:latin typeface="Arial" charset="0"/>
              </a:rPr>
              <a:t>site for gluconeogenesis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95288" y="115888"/>
            <a:ext cx="417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Kidney functions</a:t>
            </a:r>
            <a:r>
              <a:rPr lang="en-GB" sz="3600" b="1" dirty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 :</a:t>
            </a:r>
            <a:endParaRPr lang="en-US" sz="3600" b="1" dirty="0">
              <a:solidFill>
                <a:srgbClr val="FF00FF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068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228600" y="1649413"/>
            <a:ext cx="8534400" cy="4154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8938" indent="-38893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Many diseases affect renal function</a:t>
            </a:r>
            <a:r>
              <a:rPr lang="en-GB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</a:pPr>
            <a:r>
              <a:rPr lang="en-GB" sz="2200" dirty="0" smtClean="0">
                <a:latin typeface="Arial" charset="0"/>
              </a:rPr>
              <a:t> </a:t>
            </a:r>
            <a:endParaRPr lang="en-GB" sz="22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In some, several functions are affected</a:t>
            </a:r>
            <a:r>
              <a:rPr lang="en-GB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</a:pPr>
            <a:r>
              <a:rPr lang="en-GB" sz="2200" dirty="0" smtClean="0">
                <a:latin typeface="Arial" charset="0"/>
              </a:rPr>
              <a:t> </a:t>
            </a:r>
            <a:endParaRPr lang="en-GB" sz="22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In others, there is selective impairment of glomerular function or one or more of tubular  functions</a:t>
            </a:r>
            <a:r>
              <a:rPr lang="en-GB" sz="2200" dirty="0" smtClean="0">
                <a:latin typeface="Arial" charset="0"/>
              </a:rPr>
              <a:t>.</a:t>
            </a:r>
          </a:p>
          <a:p>
            <a:pPr marL="0" indent="0" eaLnBrk="1" hangingPunct="1">
              <a:spcBef>
                <a:spcPct val="50000"/>
              </a:spcBef>
              <a:buClr>
                <a:srgbClr val="FFFF00"/>
              </a:buClr>
            </a:pPr>
            <a:endParaRPr lang="en-GB" sz="22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Most types of renal diseases cause destruction of  complete nephron. </a:t>
            </a:r>
            <a:endParaRPr lang="en-US" sz="2200" dirty="0">
              <a:latin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9750" y="411163"/>
            <a:ext cx="73661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1" u="sng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Why </a:t>
            </a:r>
            <a:r>
              <a:rPr lang="en-GB" sz="3600" b="1" u="sng" dirty="0" smtClean="0">
                <a:solidFill>
                  <a:srgbClr val="FF00FF"/>
                </a:solidFill>
                <a:latin typeface="Arial" charset="0"/>
                <a:cs typeface="Arial" charset="0"/>
              </a:rPr>
              <a:t>to test the r</a:t>
            </a:r>
            <a:r>
              <a:rPr lang="en-GB" sz="3600" b="1" u="sng" dirty="0" smtClean="0">
                <a:solidFill>
                  <a:srgbClr val="FF00FF"/>
                </a:solidFill>
                <a:latin typeface="Arial" charset="0"/>
                <a:ea typeface="+mn-ea"/>
                <a:cs typeface="Arial" charset="0"/>
              </a:rPr>
              <a:t>enal functions?</a:t>
            </a:r>
            <a:endParaRPr lang="en-US" sz="2800" b="1" u="sng" dirty="0">
              <a:solidFill>
                <a:srgbClr val="FF00FF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87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228600" y="404813"/>
            <a:ext cx="8839200" cy="547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Routine </a:t>
            </a:r>
            <a:r>
              <a:rPr lang="en-GB" sz="2800" b="1" u="sng" dirty="0" smtClean="0">
                <a:solidFill>
                  <a:srgbClr val="FF00FF"/>
                </a:solidFill>
                <a:latin typeface="Arial" charset="0"/>
              </a:rPr>
              <a:t>KFTs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include the measurement of :</a:t>
            </a:r>
            <a:r>
              <a:rPr lang="en-GB" sz="2800" b="1" u="sng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 </a:t>
            </a:r>
            <a:endParaRPr lang="en-GB" sz="2800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400" b="1" dirty="0">
                <a:latin typeface="Arial" charset="0"/>
              </a:rPr>
              <a:t> </a:t>
            </a:r>
            <a:r>
              <a:rPr lang="en-GB" sz="2200" dirty="0">
                <a:latin typeface="Arial" charset="0"/>
              </a:rPr>
              <a:t>Serum </a:t>
            </a:r>
            <a:r>
              <a:rPr lang="en-GB" sz="2200" dirty="0" smtClean="0">
                <a:latin typeface="Arial" charset="0"/>
              </a:rPr>
              <a:t>creatinine (Cr). </a:t>
            </a:r>
            <a:endParaRPr lang="en-GB" sz="2200" dirty="0">
              <a:latin typeface="Arial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Creatinine clearance.</a:t>
            </a:r>
            <a:endParaRPr lang="en-GB" sz="2200" u="sng" dirty="0">
              <a:latin typeface="Arial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Serum urea. </a:t>
            </a:r>
            <a:r>
              <a:rPr lang="en-GB" sz="2000" u="sng" dirty="0"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2800" b="1" u="sng" dirty="0">
              <a:solidFill>
                <a:srgbClr val="FF00FF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Both serum </a:t>
            </a:r>
            <a:r>
              <a:rPr lang="en-GB" sz="2800" b="1" u="sng" dirty="0" smtClean="0">
                <a:solidFill>
                  <a:srgbClr val="FF00FF"/>
                </a:solidFill>
                <a:latin typeface="Arial" charset="0"/>
              </a:rPr>
              <a:t>Cr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and creatinine clearance are used as kidney function tests to :</a:t>
            </a:r>
            <a:r>
              <a:rPr lang="en-GB" sz="3200" b="1" dirty="0">
                <a:solidFill>
                  <a:srgbClr val="66FFFF"/>
                </a:solidFill>
                <a:latin typeface="Times New Roman" charset="0"/>
                <a:cs typeface="Times New Roman" charset="0"/>
              </a:rPr>
              <a:t> </a:t>
            </a:r>
            <a:endParaRPr lang="en-GB" sz="3200" u="sng" dirty="0">
              <a:solidFill>
                <a:srgbClr val="66FFFF"/>
              </a:solidFill>
              <a:latin typeface="Times New Roman" charset="0"/>
              <a:cs typeface="Times New Roman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400" dirty="0">
                <a:latin typeface="Arial" charset="0"/>
              </a:rPr>
              <a:t> </a:t>
            </a:r>
            <a:r>
              <a:rPr lang="en-GB" sz="2200" dirty="0">
                <a:latin typeface="Arial" charset="0"/>
              </a:rPr>
              <a:t> Confirm the diagnosis of renal disease.</a:t>
            </a:r>
            <a:endParaRPr lang="en-GB" sz="2200" u="sng" dirty="0">
              <a:latin typeface="Arial" charset="0"/>
            </a:endParaRP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 Give an idea about the severity of the disease. </a:t>
            </a:r>
          </a:p>
          <a:p>
            <a:pPr marL="623888" indent="-342900" eaLnBrk="1" hangingPunct="1">
              <a:spcBef>
                <a:spcPct val="50000"/>
              </a:spcBef>
              <a:buClr>
                <a:srgbClr val="FFFF00"/>
              </a:buClr>
              <a:buFont typeface="Arial"/>
              <a:buChar char="•"/>
            </a:pPr>
            <a:r>
              <a:rPr lang="en-GB" sz="2200" dirty="0">
                <a:latin typeface="Arial" charset="0"/>
              </a:rPr>
              <a:t>  Follow up the treatment. </a:t>
            </a:r>
            <a:endParaRPr lang="en-US" sz="2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53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304800" y="538163"/>
            <a:ext cx="8458200" cy="4402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600" b="1" u="sng" dirty="0">
                <a:solidFill>
                  <a:srgbClr val="FF00FF"/>
                </a:solidFill>
                <a:latin typeface="Arial" charset="0"/>
              </a:rPr>
              <a:t>Serum creatinine</a:t>
            </a:r>
            <a:r>
              <a:rPr lang="en-GB" sz="3200" b="1" u="sng" dirty="0">
                <a:solidFill>
                  <a:srgbClr val="FF00FF"/>
                </a:solidFill>
                <a:latin typeface="Arial" charset="0"/>
              </a:rPr>
              <a:t>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(55-120 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  <a:sym typeface="Symbol" charset="0"/>
              </a:rPr>
              <a:t></a:t>
            </a:r>
            <a:r>
              <a:rPr lang="en-GB" sz="2800" b="1" u="sng" dirty="0" err="1">
                <a:solidFill>
                  <a:srgbClr val="FF00FF"/>
                </a:solidFill>
                <a:latin typeface="Arial" charset="0"/>
              </a:rPr>
              <a:t>mol</a:t>
            </a:r>
            <a:r>
              <a:rPr lang="en-GB" sz="2800" b="1" u="sng" dirty="0">
                <a:solidFill>
                  <a:srgbClr val="FF00FF"/>
                </a:solidFill>
                <a:latin typeface="Arial" charset="0"/>
              </a:rPr>
              <a:t>/L in adult):</a:t>
            </a:r>
            <a:r>
              <a:rPr lang="en-GB" sz="1800" b="1" u="sng" dirty="0">
                <a:solidFill>
                  <a:srgbClr val="FF00FF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GB" sz="1800" dirty="0">
              <a:solidFill>
                <a:srgbClr val="FF00FF"/>
              </a:solidFill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Creatinine is the  end product of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catabolism.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98% of the body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is present in the muscles where it functions  as store of high energy in the form of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phosphate</a:t>
            </a:r>
            <a:r>
              <a:rPr lang="en-GB" sz="2200" dirty="0" smtClean="0">
                <a:latin typeface="Arial" charset="0"/>
              </a:rPr>
              <a:t>.</a:t>
            </a:r>
            <a:endParaRPr lang="en-GB" sz="2200" dirty="0">
              <a:latin typeface="Arial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Arial" charset="0"/>
              </a:rPr>
              <a:t>About 1-2 % of total muscle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or </a:t>
            </a:r>
            <a:r>
              <a:rPr lang="en-GB" sz="2200" dirty="0" err="1">
                <a:latin typeface="Arial" charset="0"/>
              </a:rPr>
              <a:t>creatine</a:t>
            </a:r>
            <a:r>
              <a:rPr lang="en-GB" sz="2200" dirty="0">
                <a:latin typeface="Arial" charset="0"/>
              </a:rPr>
              <a:t> phosphate  pool is converted daily to creatinine through the spontaneous, non enzymatic  loss of water or phosphate</a:t>
            </a:r>
            <a:r>
              <a:rPr lang="en-GB" sz="2200" dirty="0" smtClean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8252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w Theme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Theme.thmx</Template>
  <TotalTime>292</TotalTime>
  <Words>1018</Words>
  <Application>Microsoft Macintosh PowerPoint</Application>
  <PresentationFormat>On-screen Show (4:3)</PresentationFormat>
  <Paragraphs>172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New Theme</vt:lpstr>
      <vt:lpstr>Kidney Function Tests Dr Rana hasanato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Cockcroft-Gault Formula for Estimation of GFR</vt:lpstr>
      <vt:lpstr>PowerPoint Presentation</vt:lpstr>
      <vt:lpstr>HOW TO CONVERT CREATININ CONSENTRATION FROM mg/dl TO micromo/L?   </vt:lpstr>
      <vt:lpstr>Cockcroft-Gault Formula for Estimation of GFR: Limitations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PKU</dc:creator>
  <cp:lastModifiedBy>maha</cp:lastModifiedBy>
  <cp:revision>47</cp:revision>
  <dcterms:created xsi:type="dcterms:W3CDTF">2016-04-01T17:13:17Z</dcterms:created>
  <dcterms:modified xsi:type="dcterms:W3CDTF">2017-05-02T15:17:00Z</dcterms:modified>
</cp:coreProperties>
</file>