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315" r:id="rId3"/>
    <p:sldId id="327" r:id="rId4"/>
    <p:sldId id="270" r:id="rId5"/>
    <p:sldId id="274" r:id="rId6"/>
    <p:sldId id="341" r:id="rId7"/>
    <p:sldId id="328" r:id="rId8"/>
    <p:sldId id="292" r:id="rId9"/>
    <p:sldId id="340" r:id="rId10"/>
    <p:sldId id="329" r:id="rId11"/>
    <p:sldId id="320" r:id="rId12"/>
    <p:sldId id="337" r:id="rId13"/>
    <p:sldId id="275" r:id="rId14"/>
    <p:sldId id="326" r:id="rId15"/>
    <p:sldId id="333" r:id="rId16"/>
    <p:sldId id="323" r:id="rId17"/>
    <p:sldId id="307" r:id="rId18"/>
    <p:sldId id="338" r:id="rId19"/>
    <p:sldId id="339" r:id="rId20"/>
    <p:sldId id="297" r:id="rId21"/>
    <p:sldId id="343" r:id="rId22"/>
    <p:sldId id="331" r:id="rId23"/>
    <p:sldId id="299" r:id="rId24"/>
    <p:sldId id="348" r:id="rId25"/>
    <p:sldId id="344" r:id="rId26"/>
    <p:sldId id="330" r:id="rId27"/>
    <p:sldId id="342" r:id="rId28"/>
    <p:sldId id="347" r:id="rId29"/>
    <p:sldId id="345" r:id="rId30"/>
    <p:sldId id="346" r:id="rId31"/>
    <p:sldId id="300" r:id="rId32"/>
    <p:sldId id="31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14" d="100"/>
          <a:sy n="114" d="100"/>
        </p:scale>
        <p:origin x="18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551963-A673-43FA-9E1B-C4AB6B82D8B7}" type="datetimeFigureOut">
              <a:rPr lang="en-US" smtClean="0"/>
              <a:t>15-Apr-20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7E741-D1F2-472D-9F55-AAD126DED9B1}" type="slidenum">
              <a:rPr lang="en-US" smtClean="0"/>
              <a:t>‹#›</a:t>
            </a:fld>
            <a:endParaRPr lang="en-US"/>
          </a:p>
        </p:txBody>
      </p:sp>
    </p:spTree>
    <p:extLst>
      <p:ext uri="{BB962C8B-B14F-4D97-AF65-F5344CB8AC3E}">
        <p14:creationId xmlns:p14="http://schemas.microsoft.com/office/powerpoint/2010/main" val="3517180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0196F3BA-2343-4986-9DD3-0733520220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4AB690C-F4F8-4939-B53D-EBCBBAB8FD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Slide Number Placeholder 3">
            <a:extLst>
              <a:ext uri="{FF2B5EF4-FFF2-40B4-BE49-F238E27FC236}">
                <a16:creationId xmlns:a16="http://schemas.microsoft.com/office/drawing/2014/main" id="{77833AB8-6D95-4023-BDF5-49728AE861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282C683-92DE-41FC-9C96-8ABDDB5DEF34}" type="slidenum">
              <a:rPr lang="en-US" altLang="en-US" smtClean="0"/>
              <a:pPr fontAlgn="base">
                <a:spcBef>
                  <a:spcPct val="0"/>
                </a:spcBef>
                <a:spcAft>
                  <a:spcPct val="0"/>
                </a:spcAft>
              </a:pPr>
              <a:t>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8860D490-4FC4-41FB-90FA-42A4E8BCD5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54727862-9AC5-4A31-AD30-85AEB3A1D3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cs typeface="Arial" panose="020B0604020202020204" pitchFamily="34" charset="0"/>
            </a:endParaRPr>
          </a:p>
        </p:txBody>
      </p:sp>
      <p:sp>
        <p:nvSpPr>
          <p:cNvPr id="12292" name="Slide Number Placeholder 3">
            <a:extLst>
              <a:ext uri="{FF2B5EF4-FFF2-40B4-BE49-F238E27FC236}">
                <a16:creationId xmlns:a16="http://schemas.microsoft.com/office/drawing/2014/main" id="{8C0CD72E-EBAF-422E-A0DC-C7F7C48F2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FB10F415-A369-4AB6-A59E-2D14DD0C3B4F}" type="slidenum">
              <a:rPr lang="en-US" altLang="en-US" smtClean="0">
                <a:latin typeface="Arial" panose="020B0604020202020204" pitchFamily="34" charset="0"/>
                <a:cs typeface="Arial" panose="020B0604020202020204" pitchFamily="34" charset="0"/>
              </a:rPr>
              <a:pPr fontAlgn="base">
                <a:spcBef>
                  <a:spcPct val="0"/>
                </a:spcBef>
                <a:spcAft>
                  <a:spcPct val="0"/>
                </a:spcAft>
              </a:pPr>
              <a:t>5</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B7ECAAD-6995-49EF-B767-AF824271A4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CE550776-50D4-4D51-B967-FADE44C2C6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Occurs within minutes to hours after transplantation in a pre-sensitized host (i.e. a preformed anti-donor antibody is already present in the recipient’s circulation and it is directed against some antigen that is present on the donor kidney). It leads to blood vessel damage, vasculitis, arterial thrombosis, fibrinoid necrosis of the blood vessel, hemorrhage, odema, infarct of the kidney (coagulative necrosis) and loss of graft.</a:t>
            </a:r>
          </a:p>
          <a:p>
            <a:pPr eaLnBrk="1" hangingPunct="1"/>
            <a:r>
              <a:rPr lang="en-US" altLang="en-US"/>
              <a:t>These preformed antibodies that react against donor antigens, develop during a prior exposure of the recipient to donor derived antigens in connection with a blood transfusion, pregnancy or abortion.  </a:t>
            </a:r>
          </a:p>
          <a:p>
            <a:pPr eaLnBrk="1" hangingPunct="1"/>
            <a:r>
              <a:rPr lang="en-US" altLang="en-US"/>
              <a:t>HLA and endothelium associated ABO blood group antigens of the donor are the usual target for antibody mediated rejection. Immune reactions mediated by antibodies to the ABO blood group system have now become uncommon and are usually the result of technical errors.</a:t>
            </a:r>
          </a:p>
          <a:p>
            <a:pPr eaLnBrk="1" hangingPunct="1"/>
            <a:r>
              <a:rPr lang="en-US" altLang="en-US"/>
              <a:t>Hyperacute rejection causes immediate and complete failure of the newly transplanted kidney. Prevention for this type of rejection is careful analysis of the match between the donor and the recipient.</a:t>
            </a:r>
          </a:p>
          <a:p>
            <a:pPr eaLnBrk="1" hangingPunct="1"/>
            <a:r>
              <a:rPr lang="en-US" altLang="en-US"/>
              <a:t>Clinically: no urine output.</a:t>
            </a:r>
          </a:p>
          <a:p>
            <a:pPr eaLnBrk="1" hangingPunct="1"/>
            <a:r>
              <a:rPr lang="en-US" altLang="en-US"/>
              <a:t>Grossly: kidney is cyanotic. The capsule bulges out due to marked edema and rupture of the graft may occur. Necrosis.</a:t>
            </a:r>
          </a:p>
          <a:p>
            <a:pPr eaLnBrk="1" hangingPunct="1"/>
            <a:r>
              <a:rPr lang="en-US" altLang="en-US"/>
              <a:t>LM: acute arteritis and arteriolitis with fibrionoid necrosis of the vessels, thrombosis and ischemic/coagulative necrosis of renal parenchyma. </a:t>
            </a:r>
          </a:p>
          <a:p>
            <a:pPr eaLnBrk="1" hangingPunct="1"/>
            <a:endParaRPr lang="en-US" altLang="en-US"/>
          </a:p>
          <a:p>
            <a:endParaRPr lang="en-US" altLang="en-US"/>
          </a:p>
        </p:txBody>
      </p:sp>
      <p:sp>
        <p:nvSpPr>
          <p:cNvPr id="20484" name="Slide Number Placeholder 3">
            <a:extLst>
              <a:ext uri="{FF2B5EF4-FFF2-40B4-BE49-F238E27FC236}">
                <a16:creationId xmlns:a16="http://schemas.microsoft.com/office/drawing/2014/main" id="{B4C58513-F390-433C-91E7-6A165ACAB3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0CCD4D8-61EB-464A-9C57-B4E9B04DBABE}" type="slidenum">
              <a:rPr lang="en-US" altLang="en-US" smtClean="0"/>
              <a:pPr fontAlgn="base">
                <a:spcBef>
                  <a:spcPct val="0"/>
                </a:spcBef>
                <a:spcAft>
                  <a:spcPct val="0"/>
                </a:spcAft>
              </a:pPr>
              <a:t>12</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B922B8FF-CD76-45B1-8D27-125EBACD17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5358ED46-3531-4488-B6AA-B9FDB207FB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Clinical:  rising serum creatinine over a few days, folllowed by signs of renal failure. Fever and graft tenderness +/-.</a:t>
            </a:r>
          </a:p>
          <a:p>
            <a:pPr eaLnBrk="1" hangingPunct="1"/>
            <a:r>
              <a:rPr lang="en-US" altLang="en-US"/>
              <a:t>Gross: variable</a:t>
            </a:r>
          </a:p>
          <a:p>
            <a:pPr eaLnBrk="1" hangingPunct="1"/>
            <a:r>
              <a:rPr lang="en-US" altLang="en-US"/>
              <a:t>LM: T-lymphocytes are the principal agents of acute cellular rejection. They travel to and recognize the allograft. In the allograft (new transplanted kidney) they infiltrate and damage the tubules (called as tubulitis) and the interstitium. The damage can be mild, moderate or severe depending on the extent of  tubulitis and T-cell infiltration in the interstitium. This extent has been classified by Banff classification into grade I (A and B), grade II (A and B) and grade III.</a:t>
            </a:r>
            <a:endParaRPr lang="en-US" altLang="en-US" u="sng"/>
          </a:p>
          <a:p>
            <a:endParaRPr lang="en-US" altLang="en-US"/>
          </a:p>
        </p:txBody>
      </p:sp>
      <p:sp>
        <p:nvSpPr>
          <p:cNvPr id="23556" name="Slide Number Placeholder 3">
            <a:extLst>
              <a:ext uri="{FF2B5EF4-FFF2-40B4-BE49-F238E27FC236}">
                <a16:creationId xmlns:a16="http://schemas.microsoft.com/office/drawing/2014/main" id="{E4A76FB3-C302-402F-8F82-737D1A8AA5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D63298E-2212-4530-9B9F-F45D61BE0C59}" type="slidenum">
              <a:rPr lang="en-US" altLang="en-US" smtClean="0"/>
              <a:pPr fontAlgn="base">
                <a:spcBef>
                  <a:spcPct val="0"/>
                </a:spcBef>
                <a:spcAft>
                  <a:spcPct val="0"/>
                </a:spcAft>
              </a:pPr>
              <a:t>14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F6E39FB1-2EB3-4F5E-8B13-87910E2ACB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2B7A3D5E-02DD-4F8D-97A5-2274697511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Clinical:  rising serum creatinine over a few days, folllowed by signs of renal failure. Fever and graft tenderness +/-.</a:t>
            </a:r>
          </a:p>
          <a:p>
            <a:pPr eaLnBrk="1" hangingPunct="1"/>
            <a:r>
              <a:rPr lang="en-US" altLang="en-US"/>
              <a:t>Gross: variable</a:t>
            </a:r>
          </a:p>
          <a:p>
            <a:pPr eaLnBrk="1" hangingPunct="1"/>
            <a:r>
              <a:rPr lang="en-US" altLang="en-US"/>
              <a:t>LM: T-lymphocytes are the principal agents of acute cellular rejection. They travel to and recognize the allograft. In the allograft (new transplanted kidney) they infiltrate and damage the tubules (called as tubulitis) and the interstitium. The damage can be mild, moderate or severe depending on the extent of  tubulitis and T-cell infiltration in the interstitium. This extent has been classified by Banff classification into grade I (A and B), grade II (A and B) and grade III.</a:t>
            </a:r>
            <a:endParaRPr lang="en-US" altLang="en-US" u="sng"/>
          </a:p>
          <a:p>
            <a:endParaRPr lang="en-US" altLang="en-US"/>
          </a:p>
        </p:txBody>
      </p:sp>
      <p:sp>
        <p:nvSpPr>
          <p:cNvPr id="25604" name="Slide Number Placeholder 3">
            <a:extLst>
              <a:ext uri="{FF2B5EF4-FFF2-40B4-BE49-F238E27FC236}">
                <a16:creationId xmlns:a16="http://schemas.microsoft.com/office/drawing/2014/main" id="{6F0299DB-656F-420F-B521-DDC13D1E47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AAD85F9-C1CC-4431-87BD-69136DA549C6}" type="slidenum">
              <a:rPr lang="en-US" altLang="en-US" smtClean="0"/>
              <a:pPr fontAlgn="base">
                <a:spcBef>
                  <a:spcPct val="0"/>
                </a:spcBef>
                <a:spcAft>
                  <a:spcPct val="0"/>
                </a:spcAft>
              </a:pPr>
              <a:t>15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6410EC23-EDF7-4005-8F27-64864B5FF2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EF4F2A4-4D13-4317-AFA2-46A91EAFD6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a16="http://schemas.microsoft.com/office/drawing/2014/main" id="{F6ECB590-1A71-415F-8CC5-DC28F3F7C4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1E128C8-318D-44AA-8B2B-08A7C7A9CCCF}" type="slidenum">
              <a:rPr lang="en-US" altLang="en-US" smtClean="0"/>
              <a:pPr fontAlgn="base">
                <a:spcBef>
                  <a:spcPct val="0"/>
                </a:spcBef>
                <a:spcAft>
                  <a:spcPct val="0"/>
                </a:spcAft>
              </a:pPr>
              <a:t>16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EDAC5EA8-D2BF-4EB8-BBB3-C0F096B39C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BA3D0450-8566-48CC-AD19-7EE37DCF4D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F3937692-41E5-4EEA-82B7-5CB677D468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B151DFF-4229-4D06-9897-1AF929886C97}" type="slidenum">
              <a:rPr lang="en-US" altLang="en-US" smtClean="0"/>
              <a:pPr fontAlgn="base">
                <a:spcBef>
                  <a:spcPct val="0"/>
                </a:spcBef>
                <a:spcAft>
                  <a:spcPct val="0"/>
                </a:spcAft>
              </a:pPr>
              <a:t>18</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1361B-A0A3-4E50-AE8C-A9E8F28D19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09B955-2898-41CD-B3DE-82A01A473F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DA055D-0AE7-46EC-B419-94D513D0B58C}"/>
              </a:ext>
            </a:extLst>
          </p:cNvPr>
          <p:cNvSpPr>
            <a:spLocks noGrp="1"/>
          </p:cNvSpPr>
          <p:nvPr>
            <p:ph type="dt" sz="half" idx="10"/>
          </p:nvPr>
        </p:nvSpPr>
        <p:spPr/>
        <p:txBody>
          <a:bodyPr/>
          <a:lstStyle/>
          <a:p>
            <a:fld id="{07D1AA40-0CAD-4B19-88A8-05E8D5CF917B}" type="datetimeFigureOut">
              <a:rPr lang="en-US" smtClean="0"/>
              <a:t>15-Apr-20</a:t>
            </a:fld>
            <a:endParaRPr lang="en-US"/>
          </a:p>
        </p:txBody>
      </p:sp>
      <p:sp>
        <p:nvSpPr>
          <p:cNvPr id="5" name="Footer Placeholder 4">
            <a:extLst>
              <a:ext uri="{FF2B5EF4-FFF2-40B4-BE49-F238E27FC236}">
                <a16:creationId xmlns:a16="http://schemas.microsoft.com/office/drawing/2014/main" id="{662A92CB-6A51-41D4-885B-F205924B9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19339-7EA3-4325-BA5B-94CF04391E70}"/>
              </a:ext>
            </a:extLst>
          </p:cNvPr>
          <p:cNvSpPr>
            <a:spLocks noGrp="1"/>
          </p:cNvSpPr>
          <p:nvPr>
            <p:ph type="sldNum" sz="quarter" idx="12"/>
          </p:nvPr>
        </p:nvSpPr>
        <p:spPr/>
        <p:txBody>
          <a:bodyPr/>
          <a:lstStyle/>
          <a:p>
            <a:fld id="{48283C0B-3F5B-4D6D-AFE4-9531F80002E8}" type="slidenum">
              <a:rPr lang="en-US" smtClean="0"/>
              <a:t>‹#›</a:t>
            </a:fld>
            <a:endParaRPr lang="en-US"/>
          </a:p>
        </p:txBody>
      </p:sp>
    </p:spTree>
    <p:extLst>
      <p:ext uri="{BB962C8B-B14F-4D97-AF65-F5344CB8AC3E}">
        <p14:creationId xmlns:p14="http://schemas.microsoft.com/office/powerpoint/2010/main" val="765013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A369B-2806-4231-A2A7-343745FA20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C9B14C-BD3C-48AC-918D-0378D5BD2A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9CBBCC-670B-4DE4-8722-B0BCDFAD1AEE}"/>
              </a:ext>
            </a:extLst>
          </p:cNvPr>
          <p:cNvSpPr>
            <a:spLocks noGrp="1"/>
          </p:cNvSpPr>
          <p:nvPr>
            <p:ph type="dt" sz="half" idx="10"/>
          </p:nvPr>
        </p:nvSpPr>
        <p:spPr/>
        <p:txBody>
          <a:bodyPr/>
          <a:lstStyle/>
          <a:p>
            <a:fld id="{07D1AA40-0CAD-4B19-88A8-05E8D5CF917B}" type="datetimeFigureOut">
              <a:rPr lang="en-US" smtClean="0"/>
              <a:t>15-Apr-20</a:t>
            </a:fld>
            <a:endParaRPr lang="en-US"/>
          </a:p>
        </p:txBody>
      </p:sp>
      <p:sp>
        <p:nvSpPr>
          <p:cNvPr id="5" name="Footer Placeholder 4">
            <a:extLst>
              <a:ext uri="{FF2B5EF4-FFF2-40B4-BE49-F238E27FC236}">
                <a16:creationId xmlns:a16="http://schemas.microsoft.com/office/drawing/2014/main" id="{D534CF66-5FC2-42C1-B029-D2B2CE14C1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B0899C-5D82-4CB2-8163-C5297C55CA34}"/>
              </a:ext>
            </a:extLst>
          </p:cNvPr>
          <p:cNvSpPr>
            <a:spLocks noGrp="1"/>
          </p:cNvSpPr>
          <p:nvPr>
            <p:ph type="sldNum" sz="quarter" idx="12"/>
          </p:nvPr>
        </p:nvSpPr>
        <p:spPr/>
        <p:txBody>
          <a:bodyPr/>
          <a:lstStyle/>
          <a:p>
            <a:fld id="{48283C0B-3F5B-4D6D-AFE4-9531F80002E8}" type="slidenum">
              <a:rPr lang="en-US" smtClean="0"/>
              <a:t>‹#›</a:t>
            </a:fld>
            <a:endParaRPr lang="en-US"/>
          </a:p>
        </p:txBody>
      </p:sp>
    </p:spTree>
    <p:extLst>
      <p:ext uri="{BB962C8B-B14F-4D97-AF65-F5344CB8AC3E}">
        <p14:creationId xmlns:p14="http://schemas.microsoft.com/office/powerpoint/2010/main" val="962135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4E6822-BAB5-431C-9FA7-45A57DF5F8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48D61E-82DA-4376-8396-BB9B644DCD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39014-5244-4C57-8BCD-BBBC962C9F2B}"/>
              </a:ext>
            </a:extLst>
          </p:cNvPr>
          <p:cNvSpPr>
            <a:spLocks noGrp="1"/>
          </p:cNvSpPr>
          <p:nvPr>
            <p:ph type="dt" sz="half" idx="10"/>
          </p:nvPr>
        </p:nvSpPr>
        <p:spPr/>
        <p:txBody>
          <a:bodyPr/>
          <a:lstStyle/>
          <a:p>
            <a:fld id="{07D1AA40-0CAD-4B19-88A8-05E8D5CF917B}" type="datetimeFigureOut">
              <a:rPr lang="en-US" smtClean="0"/>
              <a:t>15-Apr-20</a:t>
            </a:fld>
            <a:endParaRPr lang="en-US"/>
          </a:p>
        </p:txBody>
      </p:sp>
      <p:sp>
        <p:nvSpPr>
          <p:cNvPr id="5" name="Footer Placeholder 4">
            <a:extLst>
              <a:ext uri="{FF2B5EF4-FFF2-40B4-BE49-F238E27FC236}">
                <a16:creationId xmlns:a16="http://schemas.microsoft.com/office/drawing/2014/main" id="{C595D32D-711F-495C-9F4F-E0121211F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1FF871-8223-46AC-ABF1-1EA8498431A7}"/>
              </a:ext>
            </a:extLst>
          </p:cNvPr>
          <p:cNvSpPr>
            <a:spLocks noGrp="1"/>
          </p:cNvSpPr>
          <p:nvPr>
            <p:ph type="sldNum" sz="quarter" idx="12"/>
          </p:nvPr>
        </p:nvSpPr>
        <p:spPr/>
        <p:txBody>
          <a:bodyPr/>
          <a:lstStyle/>
          <a:p>
            <a:fld id="{48283C0B-3F5B-4D6D-AFE4-9531F80002E8}" type="slidenum">
              <a:rPr lang="en-US" smtClean="0"/>
              <a:t>‹#›</a:t>
            </a:fld>
            <a:endParaRPr lang="en-US"/>
          </a:p>
        </p:txBody>
      </p:sp>
    </p:spTree>
    <p:extLst>
      <p:ext uri="{BB962C8B-B14F-4D97-AF65-F5344CB8AC3E}">
        <p14:creationId xmlns:p14="http://schemas.microsoft.com/office/powerpoint/2010/main" val="74124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2FD27-24B9-49D8-AF59-F29F16A10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C94EEA-1661-40E4-A3FC-DB48BBF22D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6457C-8BD8-45E0-88DE-A548B1B5E862}"/>
              </a:ext>
            </a:extLst>
          </p:cNvPr>
          <p:cNvSpPr>
            <a:spLocks noGrp="1"/>
          </p:cNvSpPr>
          <p:nvPr>
            <p:ph type="dt" sz="half" idx="10"/>
          </p:nvPr>
        </p:nvSpPr>
        <p:spPr/>
        <p:txBody>
          <a:bodyPr/>
          <a:lstStyle/>
          <a:p>
            <a:fld id="{07D1AA40-0CAD-4B19-88A8-05E8D5CF917B}" type="datetimeFigureOut">
              <a:rPr lang="en-US" smtClean="0"/>
              <a:t>15-Apr-20</a:t>
            </a:fld>
            <a:endParaRPr lang="en-US"/>
          </a:p>
        </p:txBody>
      </p:sp>
      <p:sp>
        <p:nvSpPr>
          <p:cNvPr id="5" name="Footer Placeholder 4">
            <a:extLst>
              <a:ext uri="{FF2B5EF4-FFF2-40B4-BE49-F238E27FC236}">
                <a16:creationId xmlns:a16="http://schemas.microsoft.com/office/drawing/2014/main" id="{1E987A56-C8B0-4C59-85CF-FA5D80ABF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5FC5A-350F-4A67-9B83-DA0E31FD963C}"/>
              </a:ext>
            </a:extLst>
          </p:cNvPr>
          <p:cNvSpPr>
            <a:spLocks noGrp="1"/>
          </p:cNvSpPr>
          <p:nvPr>
            <p:ph type="sldNum" sz="quarter" idx="12"/>
          </p:nvPr>
        </p:nvSpPr>
        <p:spPr/>
        <p:txBody>
          <a:bodyPr/>
          <a:lstStyle/>
          <a:p>
            <a:fld id="{48283C0B-3F5B-4D6D-AFE4-9531F80002E8}" type="slidenum">
              <a:rPr lang="en-US" smtClean="0"/>
              <a:t>‹#›</a:t>
            </a:fld>
            <a:endParaRPr lang="en-US"/>
          </a:p>
        </p:txBody>
      </p:sp>
    </p:spTree>
    <p:extLst>
      <p:ext uri="{BB962C8B-B14F-4D97-AF65-F5344CB8AC3E}">
        <p14:creationId xmlns:p14="http://schemas.microsoft.com/office/powerpoint/2010/main" val="297115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054D-70A4-4696-AF89-A07104DD66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39AFDA-4ADC-458A-B0D8-FB8197FC18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931273-FE38-4598-BD03-28BF2693D362}"/>
              </a:ext>
            </a:extLst>
          </p:cNvPr>
          <p:cNvSpPr>
            <a:spLocks noGrp="1"/>
          </p:cNvSpPr>
          <p:nvPr>
            <p:ph type="dt" sz="half" idx="10"/>
          </p:nvPr>
        </p:nvSpPr>
        <p:spPr/>
        <p:txBody>
          <a:bodyPr/>
          <a:lstStyle/>
          <a:p>
            <a:fld id="{07D1AA40-0CAD-4B19-88A8-05E8D5CF917B}" type="datetimeFigureOut">
              <a:rPr lang="en-US" smtClean="0"/>
              <a:t>15-Apr-20</a:t>
            </a:fld>
            <a:endParaRPr lang="en-US"/>
          </a:p>
        </p:txBody>
      </p:sp>
      <p:sp>
        <p:nvSpPr>
          <p:cNvPr id="5" name="Footer Placeholder 4">
            <a:extLst>
              <a:ext uri="{FF2B5EF4-FFF2-40B4-BE49-F238E27FC236}">
                <a16:creationId xmlns:a16="http://schemas.microsoft.com/office/drawing/2014/main" id="{041DCE06-54EE-4A90-B2B1-FB74CC09DA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207AC-F679-4107-BF7B-8C0640245EA7}"/>
              </a:ext>
            </a:extLst>
          </p:cNvPr>
          <p:cNvSpPr>
            <a:spLocks noGrp="1"/>
          </p:cNvSpPr>
          <p:nvPr>
            <p:ph type="sldNum" sz="quarter" idx="12"/>
          </p:nvPr>
        </p:nvSpPr>
        <p:spPr/>
        <p:txBody>
          <a:bodyPr/>
          <a:lstStyle/>
          <a:p>
            <a:fld id="{48283C0B-3F5B-4D6D-AFE4-9531F80002E8}" type="slidenum">
              <a:rPr lang="en-US" smtClean="0"/>
              <a:t>‹#›</a:t>
            </a:fld>
            <a:endParaRPr lang="en-US"/>
          </a:p>
        </p:txBody>
      </p:sp>
    </p:spTree>
    <p:extLst>
      <p:ext uri="{BB962C8B-B14F-4D97-AF65-F5344CB8AC3E}">
        <p14:creationId xmlns:p14="http://schemas.microsoft.com/office/powerpoint/2010/main" val="3841060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A48BA-8EA7-49BC-9541-51AE7C5925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7A5CF8-2B50-475B-A144-A3F4CE93C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D6A239-5928-4844-8998-11DAA11AA6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30EBDF-4730-4EDC-AFF1-8BC9AFE66120}"/>
              </a:ext>
            </a:extLst>
          </p:cNvPr>
          <p:cNvSpPr>
            <a:spLocks noGrp="1"/>
          </p:cNvSpPr>
          <p:nvPr>
            <p:ph type="dt" sz="half" idx="10"/>
          </p:nvPr>
        </p:nvSpPr>
        <p:spPr/>
        <p:txBody>
          <a:bodyPr/>
          <a:lstStyle/>
          <a:p>
            <a:fld id="{07D1AA40-0CAD-4B19-88A8-05E8D5CF917B}" type="datetimeFigureOut">
              <a:rPr lang="en-US" smtClean="0"/>
              <a:t>15-Apr-20</a:t>
            </a:fld>
            <a:endParaRPr lang="en-US"/>
          </a:p>
        </p:txBody>
      </p:sp>
      <p:sp>
        <p:nvSpPr>
          <p:cNvPr id="6" name="Footer Placeholder 5">
            <a:extLst>
              <a:ext uri="{FF2B5EF4-FFF2-40B4-BE49-F238E27FC236}">
                <a16:creationId xmlns:a16="http://schemas.microsoft.com/office/drawing/2014/main" id="{2AF7A2FE-DD47-475A-AE96-8429863A3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812418-AB9E-4267-91C9-C1D1A7BE5CD8}"/>
              </a:ext>
            </a:extLst>
          </p:cNvPr>
          <p:cNvSpPr>
            <a:spLocks noGrp="1"/>
          </p:cNvSpPr>
          <p:nvPr>
            <p:ph type="sldNum" sz="quarter" idx="12"/>
          </p:nvPr>
        </p:nvSpPr>
        <p:spPr/>
        <p:txBody>
          <a:bodyPr/>
          <a:lstStyle/>
          <a:p>
            <a:fld id="{48283C0B-3F5B-4D6D-AFE4-9531F80002E8}" type="slidenum">
              <a:rPr lang="en-US" smtClean="0"/>
              <a:t>‹#›</a:t>
            </a:fld>
            <a:endParaRPr lang="en-US"/>
          </a:p>
        </p:txBody>
      </p:sp>
    </p:spTree>
    <p:extLst>
      <p:ext uri="{BB962C8B-B14F-4D97-AF65-F5344CB8AC3E}">
        <p14:creationId xmlns:p14="http://schemas.microsoft.com/office/powerpoint/2010/main" val="81658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8C3D9-B675-4059-942A-95297E371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9DC9EB-73FF-4D09-82E2-2F354393A3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3768D5-DA1E-4F04-908F-AFAF0B85C4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574F72-2A3B-486A-923F-25638829A0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9A9CD-0326-4D9F-8A80-22CA351C0B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F397B5-1DD0-411F-B183-E5F23D8CD1BC}"/>
              </a:ext>
            </a:extLst>
          </p:cNvPr>
          <p:cNvSpPr>
            <a:spLocks noGrp="1"/>
          </p:cNvSpPr>
          <p:nvPr>
            <p:ph type="dt" sz="half" idx="10"/>
          </p:nvPr>
        </p:nvSpPr>
        <p:spPr/>
        <p:txBody>
          <a:bodyPr/>
          <a:lstStyle/>
          <a:p>
            <a:fld id="{07D1AA40-0CAD-4B19-88A8-05E8D5CF917B}" type="datetimeFigureOut">
              <a:rPr lang="en-US" smtClean="0"/>
              <a:t>15-Apr-20</a:t>
            </a:fld>
            <a:endParaRPr lang="en-US"/>
          </a:p>
        </p:txBody>
      </p:sp>
      <p:sp>
        <p:nvSpPr>
          <p:cNvPr id="8" name="Footer Placeholder 7">
            <a:extLst>
              <a:ext uri="{FF2B5EF4-FFF2-40B4-BE49-F238E27FC236}">
                <a16:creationId xmlns:a16="http://schemas.microsoft.com/office/drawing/2014/main" id="{C0532E62-A504-4004-8F29-662F0AA3CC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5C4E0B-424B-4B32-BD37-9628AD6A58B3}"/>
              </a:ext>
            </a:extLst>
          </p:cNvPr>
          <p:cNvSpPr>
            <a:spLocks noGrp="1"/>
          </p:cNvSpPr>
          <p:nvPr>
            <p:ph type="sldNum" sz="quarter" idx="12"/>
          </p:nvPr>
        </p:nvSpPr>
        <p:spPr/>
        <p:txBody>
          <a:bodyPr/>
          <a:lstStyle/>
          <a:p>
            <a:fld id="{48283C0B-3F5B-4D6D-AFE4-9531F80002E8}" type="slidenum">
              <a:rPr lang="en-US" smtClean="0"/>
              <a:t>‹#›</a:t>
            </a:fld>
            <a:endParaRPr lang="en-US"/>
          </a:p>
        </p:txBody>
      </p:sp>
    </p:spTree>
    <p:extLst>
      <p:ext uri="{BB962C8B-B14F-4D97-AF65-F5344CB8AC3E}">
        <p14:creationId xmlns:p14="http://schemas.microsoft.com/office/powerpoint/2010/main" val="2682604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81F87-F13C-48DE-A03F-8314D487D9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AACECD-FDEC-494F-A18A-E2963E44E6F3}"/>
              </a:ext>
            </a:extLst>
          </p:cNvPr>
          <p:cNvSpPr>
            <a:spLocks noGrp="1"/>
          </p:cNvSpPr>
          <p:nvPr>
            <p:ph type="dt" sz="half" idx="10"/>
          </p:nvPr>
        </p:nvSpPr>
        <p:spPr/>
        <p:txBody>
          <a:bodyPr/>
          <a:lstStyle/>
          <a:p>
            <a:fld id="{07D1AA40-0CAD-4B19-88A8-05E8D5CF917B}" type="datetimeFigureOut">
              <a:rPr lang="en-US" smtClean="0"/>
              <a:t>15-Apr-20</a:t>
            </a:fld>
            <a:endParaRPr lang="en-US"/>
          </a:p>
        </p:txBody>
      </p:sp>
      <p:sp>
        <p:nvSpPr>
          <p:cNvPr id="4" name="Footer Placeholder 3">
            <a:extLst>
              <a:ext uri="{FF2B5EF4-FFF2-40B4-BE49-F238E27FC236}">
                <a16:creationId xmlns:a16="http://schemas.microsoft.com/office/drawing/2014/main" id="{3FB25A46-2AA6-4B52-B553-4B772C21A3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5ACB2B-12AF-4E4E-B176-EE9126CBA6F3}"/>
              </a:ext>
            </a:extLst>
          </p:cNvPr>
          <p:cNvSpPr>
            <a:spLocks noGrp="1"/>
          </p:cNvSpPr>
          <p:nvPr>
            <p:ph type="sldNum" sz="quarter" idx="12"/>
          </p:nvPr>
        </p:nvSpPr>
        <p:spPr/>
        <p:txBody>
          <a:bodyPr/>
          <a:lstStyle/>
          <a:p>
            <a:fld id="{48283C0B-3F5B-4D6D-AFE4-9531F80002E8}" type="slidenum">
              <a:rPr lang="en-US" smtClean="0"/>
              <a:t>‹#›</a:t>
            </a:fld>
            <a:endParaRPr lang="en-US"/>
          </a:p>
        </p:txBody>
      </p:sp>
    </p:spTree>
    <p:extLst>
      <p:ext uri="{BB962C8B-B14F-4D97-AF65-F5344CB8AC3E}">
        <p14:creationId xmlns:p14="http://schemas.microsoft.com/office/powerpoint/2010/main" val="534197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ECDDB-D216-4AB1-9F67-4EBB3ED2ED27}"/>
              </a:ext>
            </a:extLst>
          </p:cNvPr>
          <p:cNvSpPr>
            <a:spLocks noGrp="1"/>
          </p:cNvSpPr>
          <p:nvPr>
            <p:ph type="dt" sz="half" idx="10"/>
          </p:nvPr>
        </p:nvSpPr>
        <p:spPr/>
        <p:txBody>
          <a:bodyPr/>
          <a:lstStyle/>
          <a:p>
            <a:fld id="{07D1AA40-0CAD-4B19-88A8-05E8D5CF917B}" type="datetimeFigureOut">
              <a:rPr lang="en-US" smtClean="0"/>
              <a:t>15-Apr-20</a:t>
            </a:fld>
            <a:endParaRPr lang="en-US"/>
          </a:p>
        </p:txBody>
      </p:sp>
      <p:sp>
        <p:nvSpPr>
          <p:cNvPr id="3" name="Footer Placeholder 2">
            <a:extLst>
              <a:ext uri="{FF2B5EF4-FFF2-40B4-BE49-F238E27FC236}">
                <a16:creationId xmlns:a16="http://schemas.microsoft.com/office/drawing/2014/main" id="{4B312305-49AA-484D-8606-137EE458D1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27975C-466B-4580-9E23-EFE0675BC9BF}"/>
              </a:ext>
            </a:extLst>
          </p:cNvPr>
          <p:cNvSpPr>
            <a:spLocks noGrp="1"/>
          </p:cNvSpPr>
          <p:nvPr>
            <p:ph type="sldNum" sz="quarter" idx="12"/>
          </p:nvPr>
        </p:nvSpPr>
        <p:spPr/>
        <p:txBody>
          <a:bodyPr/>
          <a:lstStyle/>
          <a:p>
            <a:fld id="{48283C0B-3F5B-4D6D-AFE4-9531F80002E8}" type="slidenum">
              <a:rPr lang="en-US" smtClean="0"/>
              <a:t>‹#›</a:t>
            </a:fld>
            <a:endParaRPr lang="en-US"/>
          </a:p>
        </p:txBody>
      </p:sp>
    </p:spTree>
    <p:extLst>
      <p:ext uri="{BB962C8B-B14F-4D97-AF65-F5344CB8AC3E}">
        <p14:creationId xmlns:p14="http://schemas.microsoft.com/office/powerpoint/2010/main" val="3988672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66C5E-518D-47AD-8BB8-CEB6E171F4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AFF875-2B78-4083-A7C3-CF2CDD59BB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690FC0-2568-4CAC-9C64-508CF5A545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81C9AD-A57A-4E71-91AE-93225089BCFB}"/>
              </a:ext>
            </a:extLst>
          </p:cNvPr>
          <p:cNvSpPr>
            <a:spLocks noGrp="1"/>
          </p:cNvSpPr>
          <p:nvPr>
            <p:ph type="dt" sz="half" idx="10"/>
          </p:nvPr>
        </p:nvSpPr>
        <p:spPr/>
        <p:txBody>
          <a:bodyPr/>
          <a:lstStyle/>
          <a:p>
            <a:fld id="{07D1AA40-0CAD-4B19-88A8-05E8D5CF917B}" type="datetimeFigureOut">
              <a:rPr lang="en-US" smtClean="0"/>
              <a:t>15-Apr-20</a:t>
            </a:fld>
            <a:endParaRPr lang="en-US"/>
          </a:p>
        </p:txBody>
      </p:sp>
      <p:sp>
        <p:nvSpPr>
          <p:cNvPr id="6" name="Footer Placeholder 5">
            <a:extLst>
              <a:ext uri="{FF2B5EF4-FFF2-40B4-BE49-F238E27FC236}">
                <a16:creationId xmlns:a16="http://schemas.microsoft.com/office/drawing/2014/main" id="{1616D397-D4F6-42BF-8415-69FDD7CD6F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565752-325E-493F-9C48-E8A83EBC43E7}"/>
              </a:ext>
            </a:extLst>
          </p:cNvPr>
          <p:cNvSpPr>
            <a:spLocks noGrp="1"/>
          </p:cNvSpPr>
          <p:nvPr>
            <p:ph type="sldNum" sz="quarter" idx="12"/>
          </p:nvPr>
        </p:nvSpPr>
        <p:spPr/>
        <p:txBody>
          <a:bodyPr/>
          <a:lstStyle/>
          <a:p>
            <a:fld id="{48283C0B-3F5B-4D6D-AFE4-9531F80002E8}" type="slidenum">
              <a:rPr lang="en-US" smtClean="0"/>
              <a:t>‹#›</a:t>
            </a:fld>
            <a:endParaRPr lang="en-US"/>
          </a:p>
        </p:txBody>
      </p:sp>
    </p:spTree>
    <p:extLst>
      <p:ext uri="{BB962C8B-B14F-4D97-AF65-F5344CB8AC3E}">
        <p14:creationId xmlns:p14="http://schemas.microsoft.com/office/powerpoint/2010/main" val="4115805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48BEB-3C9D-493E-B66E-CEB854203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F0F5BE-9F00-4647-ADED-4276D6522D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5C8292-A732-475A-B95A-46F6E90873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C48CF-8828-46ED-BE01-50BFF4F74E13}"/>
              </a:ext>
            </a:extLst>
          </p:cNvPr>
          <p:cNvSpPr>
            <a:spLocks noGrp="1"/>
          </p:cNvSpPr>
          <p:nvPr>
            <p:ph type="dt" sz="half" idx="10"/>
          </p:nvPr>
        </p:nvSpPr>
        <p:spPr/>
        <p:txBody>
          <a:bodyPr/>
          <a:lstStyle/>
          <a:p>
            <a:fld id="{07D1AA40-0CAD-4B19-88A8-05E8D5CF917B}" type="datetimeFigureOut">
              <a:rPr lang="en-US" smtClean="0"/>
              <a:t>15-Apr-20</a:t>
            </a:fld>
            <a:endParaRPr lang="en-US"/>
          </a:p>
        </p:txBody>
      </p:sp>
      <p:sp>
        <p:nvSpPr>
          <p:cNvPr id="6" name="Footer Placeholder 5">
            <a:extLst>
              <a:ext uri="{FF2B5EF4-FFF2-40B4-BE49-F238E27FC236}">
                <a16:creationId xmlns:a16="http://schemas.microsoft.com/office/drawing/2014/main" id="{C54D81F6-34BD-4584-A8F2-1031D183E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8F83E5-4AAC-45C4-ADAE-52B057E517F5}"/>
              </a:ext>
            </a:extLst>
          </p:cNvPr>
          <p:cNvSpPr>
            <a:spLocks noGrp="1"/>
          </p:cNvSpPr>
          <p:nvPr>
            <p:ph type="sldNum" sz="quarter" idx="12"/>
          </p:nvPr>
        </p:nvSpPr>
        <p:spPr/>
        <p:txBody>
          <a:bodyPr/>
          <a:lstStyle/>
          <a:p>
            <a:fld id="{48283C0B-3F5B-4D6D-AFE4-9531F80002E8}" type="slidenum">
              <a:rPr lang="en-US" smtClean="0"/>
              <a:t>‹#›</a:t>
            </a:fld>
            <a:endParaRPr lang="en-US"/>
          </a:p>
        </p:txBody>
      </p:sp>
    </p:spTree>
    <p:extLst>
      <p:ext uri="{BB962C8B-B14F-4D97-AF65-F5344CB8AC3E}">
        <p14:creationId xmlns:p14="http://schemas.microsoft.com/office/powerpoint/2010/main" val="2490782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CAF029-2D65-48AB-AF8F-362E4DF8C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47F3E7-6229-40A5-A02F-B92D9F981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23158-72E3-493B-862C-45B842283F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1AA40-0CAD-4B19-88A8-05E8D5CF917B}" type="datetimeFigureOut">
              <a:rPr lang="en-US" smtClean="0"/>
              <a:t>15-Apr-20</a:t>
            </a:fld>
            <a:endParaRPr lang="en-US"/>
          </a:p>
        </p:txBody>
      </p:sp>
      <p:sp>
        <p:nvSpPr>
          <p:cNvPr id="5" name="Footer Placeholder 4">
            <a:extLst>
              <a:ext uri="{FF2B5EF4-FFF2-40B4-BE49-F238E27FC236}">
                <a16:creationId xmlns:a16="http://schemas.microsoft.com/office/drawing/2014/main" id="{E737E6B3-D1EF-435A-BB5B-39A1DE9703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FA548B-2711-4BF3-B9A5-0071887E52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283C0B-3F5B-4D6D-AFE4-9531F80002E8}" type="slidenum">
              <a:rPr lang="en-US" smtClean="0"/>
              <a:t>‹#›</a:t>
            </a:fld>
            <a:endParaRPr lang="en-US"/>
          </a:p>
        </p:txBody>
      </p:sp>
    </p:spTree>
    <p:extLst>
      <p:ext uri="{BB962C8B-B14F-4D97-AF65-F5344CB8AC3E}">
        <p14:creationId xmlns:p14="http://schemas.microsoft.com/office/powerpoint/2010/main" val="3696835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https://pathology.uic.edu/assets/1/6/c4d_web.p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46FA1438-395E-486F-8F54-3F01695AC10D}"/>
              </a:ext>
            </a:extLst>
          </p:cNvPr>
          <p:cNvSpPr>
            <a:spLocks noGrp="1" noChangeArrowheads="1"/>
          </p:cNvSpPr>
          <p:nvPr>
            <p:ph type="ctrTitle"/>
          </p:nvPr>
        </p:nvSpPr>
        <p:spPr>
          <a:xfrm>
            <a:off x="1404938" y="1895475"/>
            <a:ext cx="9809162" cy="747713"/>
          </a:xfrm>
        </p:spPr>
        <p:txBody>
          <a:bodyPr rtlCol="0">
            <a:normAutofit fontScale="90000"/>
          </a:bodyPr>
          <a:lstStyle/>
          <a:p>
            <a:pPr eaLnBrk="1" fontAlgn="auto" hangingPunct="1">
              <a:spcAft>
                <a:spcPts val="0"/>
              </a:spcAft>
              <a:defRPr/>
            </a:pPr>
            <a:br>
              <a:rPr lang="en-US" altLang="en-US" b="1" dirty="0"/>
            </a:br>
            <a:r>
              <a:rPr lang="en-US" altLang="en-US" b="1" dirty="0"/>
              <a:t>Pathology of Renal Allograft</a:t>
            </a:r>
          </a:p>
        </p:txBody>
      </p:sp>
      <p:sp>
        <p:nvSpPr>
          <p:cNvPr id="14337" name="Subtitle 2">
            <a:extLst>
              <a:ext uri="{FF2B5EF4-FFF2-40B4-BE49-F238E27FC236}">
                <a16:creationId xmlns:a16="http://schemas.microsoft.com/office/drawing/2014/main" id="{EC2F2759-59DA-4F08-A0B8-7A115E6632E8}"/>
              </a:ext>
            </a:extLst>
          </p:cNvPr>
          <p:cNvSpPr>
            <a:spLocks noGrp="1" noChangeArrowheads="1"/>
          </p:cNvSpPr>
          <p:nvPr>
            <p:ph type="subTitle" idx="1"/>
          </p:nvPr>
        </p:nvSpPr>
        <p:spPr>
          <a:xfrm>
            <a:off x="977900" y="2511425"/>
            <a:ext cx="9955213" cy="4227513"/>
          </a:xfrm>
        </p:spPr>
        <p:txBody>
          <a:bodyPr rtlCol="0"/>
          <a:lstStyle/>
          <a:p>
            <a:pPr eaLnBrk="1" fontAlgn="auto" hangingPunct="1">
              <a:spcAft>
                <a:spcPts val="0"/>
              </a:spcAft>
              <a:buClr>
                <a:schemeClr val="accent1">
                  <a:lumMod val="75000"/>
                </a:schemeClr>
              </a:buClr>
              <a:defRPr/>
            </a:pPr>
            <a:r>
              <a:rPr lang="en-US" b="1" dirty="0"/>
              <a:t>APRIL 2020</a:t>
            </a:r>
          </a:p>
          <a:p>
            <a:pPr eaLnBrk="1" fontAlgn="auto" hangingPunct="1">
              <a:spcAft>
                <a:spcPts val="0"/>
              </a:spcAft>
              <a:buClr>
                <a:schemeClr val="accent1">
                  <a:lumMod val="75000"/>
                </a:schemeClr>
              </a:buClr>
              <a:defRPr/>
            </a:pPr>
            <a:endParaRPr lang="en-US" b="1" dirty="0"/>
          </a:p>
          <a:p>
            <a:pPr eaLnBrk="1" fontAlgn="auto" hangingPunct="1">
              <a:spcAft>
                <a:spcPts val="0"/>
              </a:spcAft>
              <a:buClr>
                <a:schemeClr val="accent1">
                  <a:lumMod val="75000"/>
                </a:schemeClr>
              </a:buClr>
              <a:defRPr/>
            </a:pPr>
            <a:r>
              <a:rPr lang="en-US" b="1" dirty="0"/>
              <a:t>Reference: Robbins &amp; </a:t>
            </a:r>
            <a:r>
              <a:rPr lang="en-US" b="1" dirty="0" err="1"/>
              <a:t>Cotran</a:t>
            </a:r>
            <a:r>
              <a:rPr lang="en-US" b="1" dirty="0"/>
              <a:t> Pathology and Rubin’s Pathology</a:t>
            </a:r>
          </a:p>
          <a:p>
            <a:pPr eaLnBrk="1" fontAlgn="auto" hangingPunct="1">
              <a:spcAft>
                <a:spcPts val="0"/>
              </a:spcAft>
              <a:buClr>
                <a:schemeClr val="accent1">
                  <a:lumMod val="75000"/>
                </a:schemeClr>
              </a:buClr>
              <a:defRPr/>
            </a:pPr>
            <a:endParaRPr lang="en-US" dirty="0"/>
          </a:p>
          <a:p>
            <a:pPr eaLnBrk="1" fontAlgn="auto" hangingPunct="1">
              <a:spcAft>
                <a:spcPts val="0"/>
              </a:spcAft>
              <a:buClr>
                <a:schemeClr val="accent1">
                  <a:lumMod val="75000"/>
                </a:schemeClr>
              </a:buClr>
              <a:defRPr/>
            </a:pPr>
            <a:r>
              <a:rPr lang="en-US" dirty="0"/>
              <a:t>Sufia Husain</a:t>
            </a:r>
          </a:p>
          <a:p>
            <a:pPr eaLnBrk="1" fontAlgn="auto" hangingPunct="1">
              <a:spcAft>
                <a:spcPts val="0"/>
              </a:spcAft>
              <a:buClr>
                <a:schemeClr val="accent1">
                  <a:lumMod val="75000"/>
                </a:schemeClr>
              </a:buClr>
              <a:defRPr/>
            </a:pPr>
            <a:r>
              <a:rPr lang="en-US" dirty="0"/>
              <a:t>Associate Professor</a:t>
            </a:r>
          </a:p>
          <a:p>
            <a:pPr eaLnBrk="1" fontAlgn="auto" hangingPunct="1">
              <a:spcAft>
                <a:spcPts val="0"/>
              </a:spcAft>
              <a:buClr>
                <a:schemeClr val="accent1">
                  <a:lumMod val="75000"/>
                </a:schemeClr>
              </a:buClr>
              <a:defRPr/>
            </a:pPr>
            <a:r>
              <a:rPr lang="en-US" dirty="0"/>
              <a:t>Pathology Department</a:t>
            </a:r>
          </a:p>
          <a:p>
            <a:pPr eaLnBrk="1" fontAlgn="auto" hangingPunct="1">
              <a:spcAft>
                <a:spcPts val="0"/>
              </a:spcAft>
              <a:buClr>
                <a:schemeClr val="accent1">
                  <a:lumMod val="75000"/>
                </a:schemeClr>
              </a:buClr>
              <a:defRPr/>
            </a:pPr>
            <a:r>
              <a:rPr lang="en-US" dirty="0"/>
              <a:t>College of Medicine</a:t>
            </a:r>
          </a:p>
          <a:p>
            <a:pPr eaLnBrk="1" fontAlgn="auto" hangingPunct="1">
              <a:spcAft>
                <a:spcPts val="0"/>
              </a:spcAft>
              <a:buClr>
                <a:schemeClr val="accent1">
                  <a:lumMod val="75000"/>
                </a:schemeClr>
              </a:buClr>
              <a:defRPr/>
            </a:pPr>
            <a:r>
              <a:rPr lang="en-US" dirty="0"/>
              <a:t>KSU, Riyadh</a:t>
            </a:r>
          </a:p>
          <a:p>
            <a:pPr eaLnBrk="1" fontAlgn="auto" hangingPunct="1">
              <a:spcAft>
                <a:spcPts val="0"/>
              </a:spcAft>
              <a:defRPr/>
            </a:pPr>
            <a:endParaRPr lang="en-US" altLang="en-US" sz="40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4406C-18A6-4FAC-907D-CE77C36ECED7}"/>
              </a:ext>
            </a:extLst>
          </p:cNvPr>
          <p:cNvSpPr>
            <a:spLocks noGrp="1"/>
          </p:cNvSpPr>
          <p:nvPr>
            <p:ph type="title"/>
          </p:nvPr>
        </p:nvSpPr>
        <p:spPr>
          <a:xfrm>
            <a:off x="1295400" y="2130425"/>
            <a:ext cx="9601200" cy="2359025"/>
          </a:xfrm>
        </p:spPr>
        <p:txBody>
          <a:bodyPr rtlCol="0"/>
          <a:lstStyle/>
          <a:p>
            <a:pPr eaLnBrk="1" fontAlgn="auto" hangingPunct="1">
              <a:spcAft>
                <a:spcPts val="0"/>
              </a:spcAft>
              <a:defRPr/>
            </a:pPr>
            <a:r>
              <a:rPr lang="en-US" altLang="en-US" b="1" dirty="0"/>
              <a:t>REJECTION</a:t>
            </a:r>
            <a:endParaRPr lang="en-US" dirty="0"/>
          </a:p>
        </p:txBody>
      </p:sp>
      <p:sp>
        <p:nvSpPr>
          <p:cNvPr id="3" name="Text Placeholder 2">
            <a:extLst>
              <a:ext uri="{FF2B5EF4-FFF2-40B4-BE49-F238E27FC236}">
                <a16:creationId xmlns:a16="http://schemas.microsoft.com/office/drawing/2014/main" id="{D6981F15-4830-4A30-97ED-1D85F46E39A8}"/>
              </a:ext>
            </a:extLst>
          </p:cNvPr>
          <p:cNvSpPr>
            <a:spLocks noGrp="1"/>
          </p:cNvSpPr>
          <p:nvPr>
            <p:ph type="body" idx="1"/>
          </p:nvPr>
        </p:nvSpPr>
        <p:spPr>
          <a:xfrm>
            <a:off x="1295400" y="4572000"/>
            <a:ext cx="9601200" cy="841375"/>
          </a:xfrm>
        </p:spPr>
        <p:txBody>
          <a:bodyPr rtlCol="0">
            <a:normAutofit/>
          </a:bodyPr>
          <a:lstStyle/>
          <a:p>
            <a:pPr eaLnBrk="1" fontAlgn="auto" hangingPunct="1">
              <a:spcAft>
                <a:spcPts val="0"/>
              </a:spcAft>
              <a:defRPr/>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DC8E3ED8-7D0F-464A-9B30-3A5528CD182B}"/>
              </a:ext>
            </a:extLst>
          </p:cNvPr>
          <p:cNvSpPr>
            <a:spLocks noGrp="1" noChangeArrowheads="1"/>
          </p:cNvSpPr>
          <p:nvPr>
            <p:ph type="title"/>
          </p:nvPr>
        </p:nvSpPr>
        <p:spPr>
          <a:xfrm>
            <a:off x="1341438" y="466725"/>
            <a:ext cx="9509125" cy="638175"/>
          </a:xfrm>
        </p:spPr>
        <p:txBody>
          <a:bodyPr/>
          <a:lstStyle/>
          <a:p>
            <a:pPr algn="ctr" eaLnBrk="1" hangingPunct="1"/>
            <a:r>
              <a:rPr lang="en-US" altLang="en-US" sz="3200" b="1"/>
              <a:t>REJECTION</a:t>
            </a:r>
            <a:endParaRPr lang="en-US" altLang="en-US" b="1"/>
          </a:p>
        </p:txBody>
      </p:sp>
      <p:sp>
        <p:nvSpPr>
          <p:cNvPr id="24577" name="Content Placeholder 3">
            <a:extLst>
              <a:ext uri="{FF2B5EF4-FFF2-40B4-BE49-F238E27FC236}">
                <a16:creationId xmlns:a16="http://schemas.microsoft.com/office/drawing/2014/main" id="{9ED6B74A-2FD2-4CDC-A1B3-DC1CDC4372E4}"/>
              </a:ext>
            </a:extLst>
          </p:cNvPr>
          <p:cNvSpPr>
            <a:spLocks noGrp="1" noChangeArrowheads="1"/>
          </p:cNvSpPr>
          <p:nvPr>
            <p:ph idx="1"/>
          </p:nvPr>
        </p:nvSpPr>
        <p:spPr>
          <a:xfrm>
            <a:off x="638175" y="1249363"/>
            <a:ext cx="10915650" cy="5141912"/>
          </a:xfrm>
        </p:spPr>
        <p:txBody>
          <a:bodyPr rtlCol="0">
            <a:noAutofit/>
          </a:bodyPr>
          <a:lstStyle/>
          <a:p>
            <a:pPr marL="306000" indent="-306000" eaLnBrk="1" fontAlgn="auto" hangingPunct="1">
              <a:spcAft>
                <a:spcPts val="0"/>
              </a:spcAft>
              <a:buFont typeface="Wingdings" pitchFamily="2" charset="2"/>
              <a:buChar char="§"/>
              <a:defRPr/>
            </a:pPr>
            <a:r>
              <a:rPr lang="en-US" altLang="en-US" dirty="0"/>
              <a:t>Rejection is a major complication seen post-transplantation. </a:t>
            </a:r>
          </a:p>
          <a:p>
            <a:pPr marL="306000" indent="-306000" eaLnBrk="1" fontAlgn="auto" hangingPunct="1">
              <a:spcAft>
                <a:spcPts val="0"/>
              </a:spcAft>
              <a:buFont typeface="Wingdings" pitchFamily="2" charset="2"/>
              <a:buChar char="§"/>
              <a:defRPr/>
            </a:pPr>
            <a:r>
              <a:rPr lang="en-US" altLang="en-US" dirty="0"/>
              <a:t>Transplant rejection occurs when transplanted tissue is rejected by the recipient's immune system and the recipient's immune system destroys the transplanted tissue.  </a:t>
            </a:r>
          </a:p>
          <a:p>
            <a:pPr marL="0" indent="0" eaLnBrk="1" fontAlgn="auto" hangingPunct="1">
              <a:spcAft>
                <a:spcPts val="0"/>
              </a:spcAft>
              <a:buFont typeface="Wingdings 2" panose="05020102010507070707" pitchFamily="18" charset="2"/>
              <a:buNone/>
              <a:defRPr/>
            </a:pPr>
            <a:r>
              <a:rPr lang="en-US" dirty="0"/>
              <a:t>There are different types of rejection:  </a:t>
            </a:r>
          </a:p>
          <a:p>
            <a:pPr marL="838200" lvl="1" indent="-514350" eaLnBrk="1" fontAlgn="auto" hangingPunct="1">
              <a:spcAft>
                <a:spcPts val="0"/>
              </a:spcAft>
              <a:buFont typeface="+mj-lt"/>
              <a:buAutoNum type="alphaLcParenR"/>
              <a:defRPr/>
            </a:pPr>
            <a:r>
              <a:rPr lang="en-US" sz="2000" dirty="0"/>
              <a:t>Hyper-acute rejection</a:t>
            </a:r>
          </a:p>
          <a:p>
            <a:pPr marL="838200" lvl="1" indent="-514350" eaLnBrk="1" fontAlgn="auto" hangingPunct="1">
              <a:spcAft>
                <a:spcPts val="0"/>
              </a:spcAft>
              <a:buFont typeface="+mj-lt"/>
              <a:buAutoNum type="alphaLcParenR"/>
              <a:defRPr/>
            </a:pPr>
            <a:r>
              <a:rPr lang="en-US" sz="2000" dirty="0"/>
              <a:t>Acute rejection</a:t>
            </a:r>
          </a:p>
          <a:p>
            <a:pPr marL="1242775" lvl="3" indent="-306000" eaLnBrk="1" fontAlgn="auto" hangingPunct="1">
              <a:spcAft>
                <a:spcPts val="0"/>
              </a:spcAft>
              <a:buFont typeface="Wingdings" pitchFamily="2" charset="2"/>
              <a:buChar char="Ø"/>
              <a:defRPr/>
            </a:pPr>
            <a:r>
              <a:rPr lang="en-US" sz="2000" dirty="0"/>
              <a:t>acute T-cell mediated rejection </a:t>
            </a:r>
          </a:p>
          <a:p>
            <a:pPr marL="1242775" lvl="3" indent="-306000" eaLnBrk="1" fontAlgn="auto" hangingPunct="1">
              <a:spcAft>
                <a:spcPts val="0"/>
              </a:spcAft>
              <a:buFont typeface="Wingdings" pitchFamily="2" charset="2"/>
              <a:buChar char="Ø"/>
              <a:defRPr/>
            </a:pPr>
            <a:r>
              <a:rPr lang="en-US" sz="2000" dirty="0"/>
              <a:t>and acute antibody-mediated rejection.</a:t>
            </a:r>
          </a:p>
          <a:p>
            <a:pPr marL="838200" lvl="1" indent="-514350" eaLnBrk="1" fontAlgn="auto" hangingPunct="1">
              <a:spcAft>
                <a:spcPts val="0"/>
              </a:spcAft>
              <a:buFont typeface="+mj-lt"/>
              <a:buAutoNum type="alphaLcParenR"/>
              <a:defRPr/>
            </a:pPr>
            <a:r>
              <a:rPr lang="en-US" sz="2000" dirty="0"/>
              <a:t>Chronic rejection </a:t>
            </a:r>
          </a:p>
          <a:p>
            <a:pPr marL="1242775" lvl="3" indent="-306000" eaLnBrk="1" fontAlgn="auto" hangingPunct="1">
              <a:spcAft>
                <a:spcPts val="0"/>
              </a:spcAft>
              <a:buFont typeface="Wingdings" pitchFamily="2" charset="2"/>
              <a:buChar char="Ø"/>
              <a:defRPr/>
            </a:pPr>
            <a:r>
              <a:rPr lang="en-US" sz="2000" dirty="0"/>
              <a:t>chronic T-cell mediated rejection </a:t>
            </a:r>
          </a:p>
          <a:p>
            <a:pPr marL="1242775" lvl="3" indent="-306000" eaLnBrk="1" fontAlgn="auto" hangingPunct="1">
              <a:spcAft>
                <a:spcPts val="0"/>
              </a:spcAft>
              <a:buFont typeface="Wingdings" pitchFamily="2" charset="2"/>
              <a:buChar char="Ø"/>
              <a:defRPr/>
            </a:pPr>
            <a:r>
              <a:rPr lang="en-US" sz="2000" dirty="0"/>
              <a:t>and chronic antibody-mediated rejection.</a:t>
            </a:r>
          </a:p>
          <a:p>
            <a:pPr marL="0" indent="0" eaLnBrk="1" fontAlgn="auto" hangingPunct="1">
              <a:spcAft>
                <a:spcPts val="0"/>
              </a:spcAft>
              <a:buFont typeface="Wingdings 2" panose="05020102010507070707" pitchFamily="18" charset="2"/>
              <a:buNone/>
              <a:defRPr/>
            </a:pPr>
            <a:r>
              <a:rPr lang="en-US" dirty="0"/>
              <a:t>Rejection has been classified by a system called as the Banff Classification</a:t>
            </a:r>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A9B3DA10-D526-4575-8AF2-2BDDA0D99CFD}"/>
              </a:ext>
            </a:extLst>
          </p:cNvPr>
          <p:cNvSpPr>
            <a:spLocks noGrp="1" noChangeArrowheads="1"/>
          </p:cNvSpPr>
          <p:nvPr>
            <p:ph type="title"/>
          </p:nvPr>
        </p:nvSpPr>
        <p:spPr>
          <a:xfrm>
            <a:off x="461963" y="238125"/>
            <a:ext cx="6557962" cy="534988"/>
          </a:xfrm>
        </p:spPr>
        <p:txBody>
          <a:bodyPr>
            <a:normAutofit fontScale="90000"/>
          </a:bodyPr>
          <a:lstStyle/>
          <a:p>
            <a:pPr algn="ctr" eaLnBrk="1" hangingPunct="1"/>
            <a:r>
              <a:rPr lang="en-US" altLang="en-US" b="1"/>
              <a:t>a) HYPERACUTE REJECTION</a:t>
            </a:r>
          </a:p>
        </p:txBody>
      </p:sp>
      <p:sp>
        <p:nvSpPr>
          <p:cNvPr id="29698" name="Content Placeholder 2">
            <a:extLst>
              <a:ext uri="{FF2B5EF4-FFF2-40B4-BE49-F238E27FC236}">
                <a16:creationId xmlns:a16="http://schemas.microsoft.com/office/drawing/2014/main" id="{0AE5659E-9BDC-40A8-8D80-814135F6012A}"/>
              </a:ext>
            </a:extLst>
          </p:cNvPr>
          <p:cNvSpPr>
            <a:spLocks noGrp="1" noChangeArrowheads="1"/>
          </p:cNvSpPr>
          <p:nvPr>
            <p:ph sz="half" idx="1"/>
          </p:nvPr>
        </p:nvSpPr>
        <p:spPr>
          <a:xfrm>
            <a:off x="342900" y="773113"/>
            <a:ext cx="6786563" cy="5678487"/>
          </a:xfrm>
        </p:spPr>
        <p:txBody>
          <a:bodyPr rtlCol="0">
            <a:normAutofit fontScale="77500" lnSpcReduction="20000"/>
          </a:bodyPr>
          <a:lstStyle/>
          <a:p>
            <a:pPr marL="306000" indent="-306000" eaLnBrk="1" fontAlgn="auto" hangingPunct="1">
              <a:spcAft>
                <a:spcPts val="0"/>
              </a:spcAft>
              <a:defRPr/>
            </a:pPr>
            <a:endParaRPr lang="en-US" sz="2400" dirty="0"/>
          </a:p>
          <a:p>
            <a:pPr marL="306000" indent="-306000" eaLnBrk="1" fontAlgn="auto" hangingPunct="1">
              <a:spcAft>
                <a:spcPts val="0"/>
              </a:spcAft>
              <a:defRPr/>
            </a:pPr>
            <a:r>
              <a:rPr lang="en-US" sz="2900" dirty="0"/>
              <a:t>Rare</a:t>
            </a:r>
          </a:p>
          <a:p>
            <a:pPr marL="306000" indent="-306000" eaLnBrk="1" fontAlgn="auto" hangingPunct="1">
              <a:spcAft>
                <a:spcPts val="0"/>
              </a:spcAft>
              <a:defRPr/>
            </a:pPr>
            <a:r>
              <a:rPr lang="en-US" sz="2900" dirty="0"/>
              <a:t>It is rejection of the allograft occurring immediately after implantation and perfusion of graft.</a:t>
            </a:r>
            <a:endParaRPr lang="en-US" sz="2900" b="1" dirty="0"/>
          </a:p>
          <a:p>
            <a:pPr marL="306000" indent="-306000" eaLnBrk="1" fontAlgn="auto" hangingPunct="1">
              <a:spcAft>
                <a:spcPts val="0"/>
              </a:spcAft>
              <a:defRPr/>
            </a:pPr>
            <a:r>
              <a:rPr lang="en-US" altLang="en-US" sz="2900" dirty="0"/>
              <a:t>Occurs within minutes to hours after transplantation. </a:t>
            </a:r>
          </a:p>
          <a:p>
            <a:pPr marL="0" indent="0" eaLnBrk="1" fontAlgn="auto" hangingPunct="1">
              <a:spcAft>
                <a:spcPts val="0"/>
              </a:spcAft>
              <a:buFont typeface="Wingdings 2" panose="05020102010507070707" pitchFamily="18" charset="2"/>
              <a:buNone/>
              <a:defRPr/>
            </a:pPr>
            <a:r>
              <a:rPr lang="en-US" sz="2900" b="1" dirty="0"/>
              <a:t>Gross</a:t>
            </a:r>
          </a:p>
          <a:p>
            <a:pPr marL="306000" indent="-306000" eaLnBrk="1" fontAlgn="auto" hangingPunct="1">
              <a:spcAft>
                <a:spcPts val="0"/>
              </a:spcAft>
              <a:defRPr/>
            </a:pPr>
            <a:r>
              <a:rPr lang="en-US" sz="2900" dirty="0"/>
              <a:t>Cyanosis of graft minutes to hours after perfusion</a:t>
            </a:r>
            <a:endParaRPr lang="en-US" sz="2900" b="1" dirty="0"/>
          </a:p>
          <a:p>
            <a:pPr marL="306000" indent="-306000" eaLnBrk="1" fontAlgn="auto" hangingPunct="1">
              <a:spcAft>
                <a:spcPts val="0"/>
              </a:spcAft>
              <a:defRPr/>
            </a:pPr>
            <a:r>
              <a:rPr lang="en-US" sz="2900" dirty="0"/>
              <a:t>Graft becomes swollen, hemorrhagic, and necrotic</a:t>
            </a:r>
          </a:p>
          <a:p>
            <a:pPr marL="0" indent="0" eaLnBrk="1" fontAlgn="auto" hangingPunct="1">
              <a:spcAft>
                <a:spcPts val="0"/>
              </a:spcAft>
              <a:buFont typeface="Wingdings 2" panose="05020102010507070707" pitchFamily="18" charset="2"/>
              <a:buNone/>
              <a:defRPr/>
            </a:pPr>
            <a:r>
              <a:rPr lang="en-US" sz="2900" b="1" dirty="0"/>
              <a:t>Microscopic</a:t>
            </a:r>
          </a:p>
          <a:p>
            <a:pPr marL="306000" indent="-306000" eaLnBrk="1" fontAlgn="auto" hangingPunct="1">
              <a:spcAft>
                <a:spcPts val="0"/>
              </a:spcAft>
              <a:defRPr/>
            </a:pPr>
            <a:r>
              <a:rPr lang="en-US" altLang="en-US" sz="2900" dirty="0"/>
              <a:t>Vasculitis, thrombosis, fibrinoid necrosis of blood vessels </a:t>
            </a:r>
          </a:p>
          <a:p>
            <a:pPr marL="306000" indent="-306000" eaLnBrk="1" fontAlgn="auto" hangingPunct="1">
              <a:spcAft>
                <a:spcPts val="0"/>
              </a:spcAft>
              <a:defRPr/>
            </a:pPr>
            <a:r>
              <a:rPr lang="en-US" sz="2900" dirty="0"/>
              <a:t>Thrombi in glomeruli</a:t>
            </a:r>
            <a:endParaRPr lang="en-US" altLang="en-US" sz="2900" dirty="0"/>
          </a:p>
          <a:p>
            <a:pPr marL="306000" indent="-306000" eaLnBrk="1" fontAlgn="auto" hangingPunct="1">
              <a:spcAft>
                <a:spcPts val="0"/>
              </a:spcAft>
              <a:defRPr/>
            </a:pPr>
            <a:r>
              <a:rPr lang="en-US" altLang="en-US" sz="2900" dirty="0"/>
              <a:t>Interstitial edema and hemorrhage</a:t>
            </a:r>
          </a:p>
          <a:p>
            <a:pPr marL="306000" indent="-306000" eaLnBrk="1" fontAlgn="auto" hangingPunct="1">
              <a:spcAft>
                <a:spcPts val="0"/>
              </a:spcAft>
              <a:defRPr/>
            </a:pPr>
            <a:r>
              <a:rPr lang="en-US" altLang="en-US" sz="2900" dirty="0"/>
              <a:t>Infarct of the kidney (coagulative necrosis) and loss of graft.</a:t>
            </a:r>
          </a:p>
        </p:txBody>
      </p:sp>
      <p:pic>
        <p:nvPicPr>
          <p:cNvPr id="19460" name="Content Placeholder 4">
            <a:extLst>
              <a:ext uri="{FF2B5EF4-FFF2-40B4-BE49-F238E27FC236}">
                <a16:creationId xmlns:a16="http://schemas.microsoft.com/office/drawing/2014/main" id="{033F4BCB-6591-4207-9F54-43D289DF236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21563" y="0"/>
            <a:ext cx="4608512" cy="3498850"/>
          </a:xfrm>
        </p:spPr>
      </p:pic>
      <p:sp>
        <p:nvSpPr>
          <p:cNvPr id="19461" name="Rectangle 3">
            <a:extLst>
              <a:ext uri="{FF2B5EF4-FFF2-40B4-BE49-F238E27FC236}">
                <a16:creationId xmlns:a16="http://schemas.microsoft.com/office/drawing/2014/main" id="{AA66E06D-C15A-42B6-9AAE-6E969C0BF0DA}"/>
              </a:ext>
            </a:extLst>
          </p:cNvPr>
          <p:cNvSpPr>
            <a:spLocks noChangeArrowheads="1"/>
          </p:cNvSpPr>
          <p:nvPr/>
        </p:nvSpPr>
        <p:spPr bwMode="auto">
          <a:xfrm>
            <a:off x="7815263" y="3457575"/>
            <a:ext cx="34321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100">
                <a:latin typeface="Century Gothic" panose="020B0502020202020204" pitchFamily="34" charset="0"/>
              </a:rPr>
              <a:t>https://tpis.upmc.com/tpis/images/H00021k.jpg</a:t>
            </a:r>
          </a:p>
        </p:txBody>
      </p:sp>
      <p:pic>
        <p:nvPicPr>
          <p:cNvPr id="19462" name="Picture 3">
            <a:extLst>
              <a:ext uri="{FF2B5EF4-FFF2-40B4-BE49-F238E27FC236}">
                <a16:creationId xmlns:a16="http://schemas.microsoft.com/office/drawing/2014/main" id="{45DE7FA5-C9BD-44D3-9B12-C2C6E58B63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1563" y="3757613"/>
            <a:ext cx="4618037"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5A73424B-82DE-4EF6-99E7-1621A213AE38}"/>
              </a:ext>
            </a:extLst>
          </p:cNvPr>
          <p:cNvSpPr>
            <a:spLocks noGrp="1" noChangeArrowheads="1"/>
          </p:cNvSpPr>
          <p:nvPr>
            <p:ph type="title"/>
          </p:nvPr>
        </p:nvSpPr>
        <p:spPr/>
        <p:txBody>
          <a:bodyPr/>
          <a:lstStyle/>
          <a:p>
            <a:pPr algn="ctr" eaLnBrk="1" hangingPunct="1"/>
            <a:r>
              <a:rPr lang="en-US" altLang="en-US" b="1"/>
              <a:t>b) ACUTE REJECTION </a:t>
            </a:r>
          </a:p>
        </p:txBody>
      </p:sp>
      <p:sp>
        <p:nvSpPr>
          <p:cNvPr id="21507" name="Content Placeholder 2">
            <a:extLst>
              <a:ext uri="{FF2B5EF4-FFF2-40B4-BE49-F238E27FC236}">
                <a16:creationId xmlns:a16="http://schemas.microsoft.com/office/drawing/2014/main" id="{69945439-F8CA-4B06-B44A-5D99496DED2E}"/>
              </a:ext>
            </a:extLst>
          </p:cNvPr>
          <p:cNvSpPr>
            <a:spLocks noGrp="1" noChangeArrowheads="1"/>
          </p:cNvSpPr>
          <p:nvPr>
            <p:ph idx="1"/>
          </p:nvPr>
        </p:nvSpPr>
        <p:spPr>
          <a:xfrm>
            <a:off x="857250" y="1985963"/>
            <a:ext cx="10572750" cy="4110037"/>
          </a:xfrm>
        </p:spPr>
        <p:txBody>
          <a:bodyPr/>
          <a:lstStyle/>
          <a:p>
            <a:pPr eaLnBrk="1" hangingPunct="1"/>
            <a:r>
              <a:rPr lang="en-US" altLang="en-US" sz="2400"/>
              <a:t>Acute Rejection is the most common type of rejection in the newly transplanted kidney patient. It can occur within days or the first few months after surgery. Sometimes it can occur after years. </a:t>
            </a:r>
          </a:p>
          <a:p>
            <a:pPr eaLnBrk="1" hangingPunct="1"/>
            <a:r>
              <a:rPr lang="en-US" altLang="en-US" sz="2400"/>
              <a:t>2 types</a:t>
            </a:r>
          </a:p>
          <a:p>
            <a:pPr marL="955675" lvl="1" indent="-514350" eaLnBrk="1" hangingPunct="1"/>
            <a:r>
              <a:rPr lang="en-US" altLang="en-US" sz="2400" b="1"/>
              <a:t>Acute T-cell mediated rejection/ acute cellular rejection.</a:t>
            </a:r>
          </a:p>
          <a:p>
            <a:pPr marL="955675" lvl="1" indent="-514350" eaLnBrk="1" hangingPunct="1"/>
            <a:r>
              <a:rPr lang="en-US" altLang="en-US" sz="2400" b="1"/>
              <a:t>Acute antibody-mediated rejection</a:t>
            </a:r>
            <a:r>
              <a:rPr lang="en-US" altLang="en-US" sz="2400"/>
              <a:t>.</a:t>
            </a:r>
          </a:p>
          <a:p>
            <a:pPr eaLnBrk="1" hangingPunct="1"/>
            <a:endParaRPr lang="en-US" altLang="en-US"/>
          </a:p>
          <a:p>
            <a:pPr eaLnBrk="1" hangingPunct="1"/>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F59D3170-D1E7-4218-BFB8-485F81D25140}"/>
              </a:ext>
            </a:extLst>
          </p:cNvPr>
          <p:cNvSpPr>
            <a:spLocks noGrp="1" noChangeArrowheads="1"/>
          </p:cNvSpPr>
          <p:nvPr>
            <p:ph type="title"/>
          </p:nvPr>
        </p:nvSpPr>
        <p:spPr/>
        <p:txBody>
          <a:bodyPr/>
          <a:lstStyle/>
          <a:p>
            <a:pPr algn="ctr" eaLnBrk="1" hangingPunct="1"/>
            <a:r>
              <a:rPr lang="en-US" altLang="en-US" sz="3600" b="1"/>
              <a:t>b) ACUTE REJECTION </a:t>
            </a:r>
            <a:br>
              <a:rPr lang="en-US" altLang="en-US" sz="3600" b="1"/>
            </a:br>
            <a:r>
              <a:rPr lang="en-US" altLang="en-US" sz="3600" b="1">
                <a:solidFill>
                  <a:srgbClr val="0070C0"/>
                </a:solidFill>
              </a:rPr>
              <a:t>Acute T-cell mediated rejection (acute TCMR)</a:t>
            </a:r>
            <a:endParaRPr lang="en-US" altLang="en-US"/>
          </a:p>
        </p:txBody>
      </p:sp>
      <p:sp>
        <p:nvSpPr>
          <p:cNvPr id="22531" name="Content Placeholder 5">
            <a:extLst>
              <a:ext uri="{FF2B5EF4-FFF2-40B4-BE49-F238E27FC236}">
                <a16:creationId xmlns:a16="http://schemas.microsoft.com/office/drawing/2014/main" id="{D548AEC5-1016-4B69-A008-C3175B1FC76D}"/>
              </a:ext>
            </a:extLst>
          </p:cNvPr>
          <p:cNvSpPr>
            <a:spLocks noGrp="1" noChangeArrowheads="1"/>
          </p:cNvSpPr>
          <p:nvPr>
            <p:ph idx="1"/>
          </p:nvPr>
        </p:nvSpPr>
        <p:spPr>
          <a:xfrm>
            <a:off x="207963" y="1700213"/>
            <a:ext cx="11769725" cy="4691062"/>
          </a:xfrm>
        </p:spPr>
        <p:txBody>
          <a:bodyPr/>
          <a:lstStyle/>
          <a:p>
            <a:pPr marL="304800" indent="-304800" eaLnBrk="1" hangingPunct="1"/>
            <a:r>
              <a:rPr lang="en-US" altLang="en-US" sz="2400"/>
              <a:t>It is a common form of rejection. It is an acute immune reaction by the recipient against the antigens present in the allograft (called alloantigens). It is mediated by T cells. </a:t>
            </a:r>
          </a:p>
          <a:p>
            <a:pPr marL="304800" indent="-304800" eaLnBrk="1" hangingPunct="1"/>
            <a:r>
              <a:rPr lang="en-US" altLang="en-US" sz="2400"/>
              <a:t>Classically it develops in the first 3 months after transplantation, but may erupt at any time, even after many years. </a:t>
            </a:r>
          </a:p>
          <a:p>
            <a:pPr marL="304800" indent="-304800" eaLnBrk="1" hangingPunct="1"/>
            <a:r>
              <a:rPr lang="en-US" altLang="en-US" sz="2400"/>
              <a:t>Clinically </a:t>
            </a:r>
            <a:r>
              <a:rPr lang="en-US" altLang="en-US" sz="2400">
                <a:sym typeface="Wingdings" panose="05000000000000000000" pitchFamily="2" charset="2"/>
              </a:rPr>
              <a:t> there is </a:t>
            </a:r>
            <a:r>
              <a:rPr lang="en-US" altLang="en-US" sz="2400"/>
              <a:t>loss of graft function and it presents as rising creatinine. </a:t>
            </a:r>
          </a:p>
          <a:p>
            <a:pPr marL="304800" indent="-304800" eaLnBrk="1" hangingPunct="1"/>
            <a:r>
              <a:rPr lang="en-US" altLang="en-US" sz="2400"/>
              <a:t>In acute TCMR there is infiltration of allograft by lymphocytes (mainly T-cells) and other inflammatory cells. The inflammation is primarily in the tubules (tubulitis) and the interstitium (together called tubulointerstitial inflammation) and may also involve the arteries called vasculitis/arteritis</a:t>
            </a:r>
            <a:r>
              <a:rPr lang="en-US" altLang="en-US" sz="2400">
                <a:ea typeface="Calibri" panose="020F0502020204030204" pitchFamily="34" charset="0"/>
                <a:cs typeface="Calibri" panose="020F0502020204030204" pitchFamily="34" charset="0"/>
              </a:rPr>
              <a:t> (+/- fibrinoid necrosis of arteries</a:t>
            </a:r>
            <a:r>
              <a:rPr lang="en-US" altLang="en-US" sz="2400"/>
              <a:t>).</a:t>
            </a:r>
          </a:p>
          <a:p>
            <a:pPr marL="304800" indent="-304800" eaLnBrk="1" hangingPunct="1"/>
            <a:r>
              <a:rPr lang="en-US" altLang="en-US" sz="2400"/>
              <a:t>Acute TCMR responds well to immunosuppressive drug therapy.</a:t>
            </a:r>
          </a:p>
          <a:p>
            <a:pPr marL="304800" indent="-304800" eaLnBrk="1" hangingPunct="1"/>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6ACE8139-BFB6-45F5-A3BC-B9563B2FA660}"/>
              </a:ext>
            </a:extLst>
          </p:cNvPr>
          <p:cNvSpPr>
            <a:spLocks noGrp="1" noChangeArrowheads="1"/>
          </p:cNvSpPr>
          <p:nvPr>
            <p:ph type="title"/>
          </p:nvPr>
        </p:nvSpPr>
        <p:spPr>
          <a:xfrm>
            <a:off x="350838" y="201613"/>
            <a:ext cx="6656387" cy="1233487"/>
          </a:xfrm>
        </p:spPr>
        <p:txBody>
          <a:bodyPr/>
          <a:lstStyle/>
          <a:p>
            <a:pPr algn="ctr" eaLnBrk="1" hangingPunct="1"/>
            <a:r>
              <a:rPr lang="en-US" altLang="en-US" sz="3600" b="1"/>
              <a:t>b) ACUTE REJECTION </a:t>
            </a:r>
            <a:br>
              <a:rPr lang="en-US" altLang="en-US" sz="3600" b="1"/>
            </a:br>
            <a:r>
              <a:rPr lang="en-US" altLang="en-US" sz="3200" b="1">
                <a:solidFill>
                  <a:srgbClr val="0070C0"/>
                </a:solidFill>
              </a:rPr>
              <a:t>Acute T-cell mediated rejection</a:t>
            </a:r>
            <a:r>
              <a:rPr lang="en-US" altLang="en-US"/>
              <a:t>.</a:t>
            </a:r>
          </a:p>
        </p:txBody>
      </p:sp>
      <p:sp>
        <p:nvSpPr>
          <p:cNvPr id="36865" name="Content Placeholder 2">
            <a:extLst>
              <a:ext uri="{FF2B5EF4-FFF2-40B4-BE49-F238E27FC236}">
                <a16:creationId xmlns:a16="http://schemas.microsoft.com/office/drawing/2014/main" id="{4052A49A-45FC-4F0D-8D6E-558344164EBC}"/>
              </a:ext>
            </a:extLst>
          </p:cNvPr>
          <p:cNvSpPr>
            <a:spLocks noGrp="1" noChangeArrowheads="1"/>
          </p:cNvSpPr>
          <p:nvPr>
            <p:ph sz="half" idx="1"/>
          </p:nvPr>
        </p:nvSpPr>
        <p:spPr>
          <a:xfrm>
            <a:off x="673100" y="1984375"/>
            <a:ext cx="6619875" cy="3657600"/>
          </a:xfrm>
          <a:ln w="38100">
            <a:solidFill>
              <a:srgbClr val="6D0D62"/>
            </a:solidFill>
          </a:ln>
        </p:spPr>
        <p:txBody>
          <a:bodyPr rtlCol="0">
            <a:noAutofit/>
          </a:bodyPr>
          <a:lstStyle/>
          <a:p>
            <a:pPr marL="0" indent="0" eaLnBrk="1" fontAlgn="auto" hangingPunct="1">
              <a:spcBef>
                <a:spcPts val="0"/>
              </a:spcBef>
              <a:spcAft>
                <a:spcPts val="0"/>
              </a:spcAft>
              <a:buFont typeface="Wingdings 2" panose="05020102010507070707" pitchFamily="18" charset="2"/>
              <a:buNone/>
              <a:defRPr/>
            </a:pPr>
            <a:r>
              <a:rPr lang="en-US" sz="2400" b="1" dirty="0">
                <a:cs typeface="Calibri" panose="020F0502020204030204" pitchFamily="34" charset="0"/>
              </a:rPr>
              <a:t>MICROSCOPY</a:t>
            </a:r>
          </a:p>
          <a:p>
            <a:pPr marL="0" indent="0" eaLnBrk="1" fontAlgn="auto" hangingPunct="1">
              <a:spcBef>
                <a:spcPts val="0"/>
              </a:spcBef>
              <a:spcAft>
                <a:spcPts val="0"/>
              </a:spcAft>
              <a:buFont typeface="Wingdings 2" panose="05020102010507070707" pitchFamily="18" charset="2"/>
              <a:buNone/>
              <a:defRPr/>
            </a:pPr>
            <a:endParaRPr lang="en-US" sz="2400" b="1" dirty="0">
              <a:cs typeface="Calibri" panose="020F0502020204030204" pitchFamily="34" charset="0"/>
            </a:endParaRPr>
          </a:p>
          <a:p>
            <a:pPr marL="342900" indent="-342900" eaLnBrk="1" fontAlgn="auto" hangingPunct="1">
              <a:spcBef>
                <a:spcPts val="0"/>
              </a:spcBef>
              <a:spcAft>
                <a:spcPts val="0"/>
              </a:spcAft>
              <a:buFont typeface="+mj-lt"/>
              <a:buAutoNum type="arabicPeriod"/>
              <a:defRPr/>
            </a:pPr>
            <a:r>
              <a:rPr lang="en-US" b="1" dirty="0">
                <a:cs typeface="Calibri" panose="020F0502020204030204" pitchFamily="34" charset="0"/>
              </a:rPr>
              <a:t>Tubulointerstitial inflammation </a:t>
            </a:r>
            <a:r>
              <a:rPr lang="en-US" dirty="0">
                <a:cs typeface="Calibri" panose="020F0502020204030204" pitchFamily="34" charset="0"/>
              </a:rPr>
              <a:t>with or without </a:t>
            </a:r>
            <a:r>
              <a:rPr lang="en-US" b="1" dirty="0">
                <a:cs typeface="Calibri" panose="020F0502020204030204" pitchFamily="34" charset="0"/>
              </a:rPr>
              <a:t>arteritis</a:t>
            </a:r>
          </a:p>
          <a:p>
            <a:pPr marL="0" indent="0" eaLnBrk="1" fontAlgn="auto" hangingPunct="1">
              <a:spcBef>
                <a:spcPts val="0"/>
              </a:spcBef>
              <a:spcAft>
                <a:spcPts val="0"/>
              </a:spcAft>
              <a:buFont typeface="Wingdings 2" panose="05020102010507070707" pitchFamily="18" charset="2"/>
              <a:buNone/>
              <a:defRPr/>
            </a:pPr>
            <a:endParaRPr lang="en-US" b="1" dirty="0">
              <a:cs typeface="Calibri" panose="020F0502020204030204" pitchFamily="34" charset="0"/>
            </a:endParaRPr>
          </a:p>
          <a:p>
            <a:pPr marL="342900" indent="-342900" eaLnBrk="1" fontAlgn="auto" hangingPunct="1">
              <a:spcBef>
                <a:spcPts val="0"/>
              </a:spcBef>
              <a:spcAft>
                <a:spcPts val="0"/>
              </a:spcAft>
              <a:buFont typeface="+mj-lt"/>
              <a:buAutoNum type="arabicPeriod" startAt="2"/>
              <a:defRPr/>
            </a:pPr>
            <a:r>
              <a:rPr lang="en-US" b="1" dirty="0">
                <a:cs typeface="Calibri" panose="020F0502020204030204" pitchFamily="34" charset="0"/>
              </a:rPr>
              <a:t>Interstitial edema and sometimes hemorrhage</a:t>
            </a:r>
          </a:p>
          <a:p>
            <a:pPr marL="0" indent="0" eaLnBrk="1" fontAlgn="auto" hangingPunct="1">
              <a:spcBef>
                <a:spcPts val="0"/>
              </a:spcBef>
              <a:spcAft>
                <a:spcPts val="0"/>
              </a:spcAft>
              <a:buFont typeface="Wingdings 2" panose="05020102010507070707" pitchFamily="18" charset="2"/>
              <a:buNone/>
              <a:defRPr/>
            </a:pPr>
            <a:endParaRPr lang="en-US" dirty="0">
              <a:cs typeface="Calibri" panose="020F0502020204030204" pitchFamily="34" charset="0"/>
            </a:endParaRPr>
          </a:p>
          <a:p>
            <a:pPr marL="0" indent="0" eaLnBrk="1" fontAlgn="auto" hangingPunct="1">
              <a:spcBef>
                <a:spcPts val="0"/>
              </a:spcBef>
              <a:spcAft>
                <a:spcPts val="0"/>
              </a:spcAft>
              <a:buFont typeface="Wingdings 2" panose="05020102010507070707" pitchFamily="18" charset="2"/>
              <a:buNone/>
              <a:defRPr/>
            </a:pPr>
            <a:r>
              <a:rPr lang="en-US" dirty="0">
                <a:cs typeface="Calibri" panose="020F0502020204030204" pitchFamily="34" charset="0"/>
              </a:rPr>
              <a:t>Note: glomerular usually not involved </a:t>
            </a:r>
            <a:endParaRPr lang="en-US" altLang="en-US" dirty="0">
              <a:cs typeface="Calibri" panose="020F0502020204030204" pitchFamily="34" charset="0"/>
            </a:endParaRPr>
          </a:p>
        </p:txBody>
      </p:sp>
      <p:pic>
        <p:nvPicPr>
          <p:cNvPr id="24580" name="Content Placeholder 4">
            <a:extLst>
              <a:ext uri="{FF2B5EF4-FFF2-40B4-BE49-F238E27FC236}">
                <a16:creationId xmlns:a16="http://schemas.microsoft.com/office/drawing/2014/main" id="{517D7DD5-69CE-4C43-8DC6-1734A24AD81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932738" y="0"/>
            <a:ext cx="4048125" cy="3190875"/>
          </a:xfrm>
        </p:spPr>
      </p:pic>
      <p:sp>
        <p:nvSpPr>
          <p:cNvPr id="24581" name="Rectangle 9">
            <a:extLst>
              <a:ext uri="{FF2B5EF4-FFF2-40B4-BE49-F238E27FC236}">
                <a16:creationId xmlns:a16="http://schemas.microsoft.com/office/drawing/2014/main" id="{D67E3B6D-2458-4DBB-A1DC-68C028DD0FD9}"/>
              </a:ext>
            </a:extLst>
          </p:cNvPr>
          <p:cNvSpPr>
            <a:spLocks noChangeArrowheads="1"/>
          </p:cNvSpPr>
          <p:nvPr/>
        </p:nvSpPr>
        <p:spPr bwMode="auto">
          <a:xfrm>
            <a:off x="7950200" y="2871788"/>
            <a:ext cx="33909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800"/>
              </a:spcBef>
              <a:buSzPct val="80000"/>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1000"/>
              </a:spcBef>
              <a:buSzPct val="80000"/>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800"/>
              </a:spcBef>
              <a:buSzPct val="80000"/>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800"/>
              </a:spcBef>
              <a:buSzPct val="80000"/>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800"/>
              </a:spcBef>
              <a:buSzPct val="80000"/>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lnSpc>
                <a:spcPct val="90000"/>
              </a:lnSpc>
              <a:spcBef>
                <a:spcPts val="800"/>
              </a:spcBef>
              <a:spcAft>
                <a:spcPct val="0"/>
              </a:spcAft>
              <a:buSzPct val="80000"/>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lnSpc>
                <a:spcPct val="90000"/>
              </a:lnSpc>
              <a:spcBef>
                <a:spcPts val="800"/>
              </a:spcBef>
              <a:spcAft>
                <a:spcPct val="0"/>
              </a:spcAft>
              <a:buSzPct val="80000"/>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lnSpc>
                <a:spcPct val="90000"/>
              </a:lnSpc>
              <a:spcBef>
                <a:spcPts val="800"/>
              </a:spcBef>
              <a:spcAft>
                <a:spcPct val="0"/>
              </a:spcAft>
              <a:buSzPct val="80000"/>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lnSpc>
                <a:spcPct val="90000"/>
              </a:lnSpc>
              <a:spcBef>
                <a:spcPts val="800"/>
              </a:spcBef>
              <a:spcAft>
                <a:spcPct val="0"/>
              </a:spcAft>
              <a:buSzPct val="80000"/>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SzTx/>
              <a:buFontTx/>
              <a:buNone/>
            </a:pPr>
            <a:r>
              <a:rPr lang="en-US" altLang="en-US" sz="1000" b="1" i="1">
                <a:latin typeface="Century Gothic" panose="020B0502020202020204" pitchFamily="34" charset="0"/>
                <a:hlinkClick r:id="rId4"/>
              </a:rPr>
              <a:t>https://pathology.uic.edu/assets/1/6/c4d_web.png</a:t>
            </a:r>
            <a:endParaRPr lang="en-US" altLang="en-US" sz="1000" b="1" i="1">
              <a:latin typeface="Century Gothic" panose="020B0502020202020204" pitchFamily="34" charset="0"/>
            </a:endParaRPr>
          </a:p>
        </p:txBody>
      </p:sp>
      <p:pic>
        <p:nvPicPr>
          <p:cNvPr id="24582" name="Picture 1">
            <a:extLst>
              <a:ext uri="{FF2B5EF4-FFF2-40B4-BE49-F238E27FC236}">
                <a16:creationId xmlns:a16="http://schemas.microsoft.com/office/drawing/2014/main" id="{C19E533C-A504-414A-9A6F-48DB8514A0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3200" y="3257550"/>
            <a:ext cx="4267200" cy="320040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3" name="Rectangle 2">
            <a:extLst>
              <a:ext uri="{FF2B5EF4-FFF2-40B4-BE49-F238E27FC236}">
                <a16:creationId xmlns:a16="http://schemas.microsoft.com/office/drawing/2014/main" id="{71972926-74C1-4AAF-8166-EA6ABA42558F}"/>
              </a:ext>
            </a:extLst>
          </p:cNvPr>
          <p:cNvSpPr>
            <a:spLocks noChangeArrowheads="1"/>
          </p:cNvSpPr>
          <p:nvPr/>
        </p:nvSpPr>
        <p:spPr bwMode="auto">
          <a:xfrm>
            <a:off x="7823200" y="6138863"/>
            <a:ext cx="426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900" b="1" i="1"/>
              <a:t>Pathology of Renal Transplantation by Javed I. Kazi and Muhammed Mubarak from Topics in Renal Biopsy and Pathology. April 2012. DOI: 10.5772/39182. Source: InTech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75E22DB6-D76F-4E44-B8C3-62E6DA001F0A}"/>
              </a:ext>
            </a:extLst>
          </p:cNvPr>
          <p:cNvSpPr>
            <a:spLocks noGrp="1" noChangeArrowheads="1"/>
          </p:cNvSpPr>
          <p:nvPr>
            <p:ph type="title"/>
          </p:nvPr>
        </p:nvSpPr>
        <p:spPr/>
        <p:txBody>
          <a:bodyPr/>
          <a:lstStyle/>
          <a:p>
            <a:pPr eaLnBrk="1" hangingPunct="1"/>
            <a:endParaRPr lang="en-US" altLang="en-US"/>
          </a:p>
        </p:txBody>
      </p:sp>
      <p:pic>
        <p:nvPicPr>
          <p:cNvPr id="26627" name="Content Placeholder 4">
            <a:extLst>
              <a:ext uri="{FF2B5EF4-FFF2-40B4-BE49-F238E27FC236}">
                <a16:creationId xmlns:a16="http://schemas.microsoft.com/office/drawing/2014/main" id="{F490DE00-3A78-458A-8CCF-108A69B1AE0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354013"/>
            <a:ext cx="6188075" cy="5113337"/>
          </a:xfrm>
        </p:spPr>
      </p:pic>
      <p:pic>
        <p:nvPicPr>
          <p:cNvPr id="26628" name="Content Placeholder 5">
            <a:extLst>
              <a:ext uri="{FF2B5EF4-FFF2-40B4-BE49-F238E27FC236}">
                <a16:creationId xmlns:a16="http://schemas.microsoft.com/office/drawing/2014/main" id="{6D9DE752-91B5-470B-943B-72C620C9C015}"/>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296025" y="354013"/>
            <a:ext cx="6208713" cy="4881562"/>
          </a:xfrm>
        </p:spPr>
      </p:pic>
      <p:sp>
        <p:nvSpPr>
          <p:cNvPr id="26629" name="Rectangle 6">
            <a:extLst>
              <a:ext uri="{FF2B5EF4-FFF2-40B4-BE49-F238E27FC236}">
                <a16:creationId xmlns:a16="http://schemas.microsoft.com/office/drawing/2014/main" id="{FD3D53DB-6279-4DB1-9FD1-FDBC5AA34DC1}"/>
              </a:ext>
            </a:extLst>
          </p:cNvPr>
          <p:cNvSpPr>
            <a:spLocks noChangeArrowheads="1"/>
          </p:cNvSpPr>
          <p:nvPr/>
        </p:nvSpPr>
        <p:spPr bwMode="auto">
          <a:xfrm>
            <a:off x="2647950" y="6572250"/>
            <a:ext cx="72961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000">
                <a:latin typeface="Century Gothic" panose="020B0502020202020204" pitchFamily="34" charset="0"/>
              </a:rPr>
              <a:t>http://www.pathologyoutlines.com/imgau/kidneyacutechroniccellularrejectionsaglam9032_2 and 8973.jpg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E50C2B0C-2A04-4893-B4EC-C09CA458315A}"/>
              </a:ext>
            </a:extLst>
          </p:cNvPr>
          <p:cNvSpPr>
            <a:spLocks noGrp="1" noChangeArrowheads="1"/>
          </p:cNvSpPr>
          <p:nvPr>
            <p:ph type="title"/>
          </p:nvPr>
        </p:nvSpPr>
        <p:spPr>
          <a:xfrm>
            <a:off x="423863" y="3811588"/>
            <a:ext cx="11029950" cy="566737"/>
          </a:xfrm>
        </p:spPr>
        <p:txBody>
          <a:bodyPr/>
          <a:lstStyle/>
          <a:p>
            <a:pPr eaLnBrk="1" hangingPunct="1"/>
            <a:r>
              <a:rPr lang="en-US" altLang="en-US"/>
              <a:t>ARTERITIS (vasculitis)</a:t>
            </a:r>
          </a:p>
        </p:txBody>
      </p:sp>
      <p:pic>
        <p:nvPicPr>
          <p:cNvPr id="28675" name="Picture 2">
            <a:extLst>
              <a:ext uri="{FF2B5EF4-FFF2-40B4-BE49-F238E27FC236}">
                <a16:creationId xmlns:a16="http://schemas.microsoft.com/office/drawing/2014/main" id="{7A52BA7D-D2D6-4A86-9A1F-E924D630B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3225" y="1076325"/>
            <a:ext cx="59070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3">
            <a:extLst>
              <a:ext uri="{FF2B5EF4-FFF2-40B4-BE49-F238E27FC236}">
                <a16:creationId xmlns:a16="http://schemas.microsoft.com/office/drawing/2014/main" id="{D61507DE-BF90-4152-A266-3FB8C3112699}"/>
              </a:ext>
            </a:extLst>
          </p:cNvPr>
          <p:cNvSpPr>
            <a:spLocks noChangeArrowheads="1"/>
          </p:cNvSpPr>
          <p:nvPr/>
        </p:nvSpPr>
        <p:spPr bwMode="auto">
          <a:xfrm>
            <a:off x="5713413" y="5829300"/>
            <a:ext cx="5676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00" i="1"/>
              <a:t>https://www.kidneypathology.com/Imagenes/Rechazo/V2.w.jpg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3B5F43F-E3AE-4E86-A2C8-BB13096D10B9}"/>
              </a:ext>
            </a:extLst>
          </p:cNvPr>
          <p:cNvSpPr>
            <a:spLocks noGrp="1" noChangeArrowheads="1"/>
          </p:cNvSpPr>
          <p:nvPr>
            <p:ph type="title"/>
          </p:nvPr>
        </p:nvSpPr>
        <p:spPr>
          <a:xfrm>
            <a:off x="1341438" y="185738"/>
            <a:ext cx="9509125" cy="969962"/>
          </a:xfrm>
        </p:spPr>
        <p:txBody>
          <a:bodyPr/>
          <a:lstStyle/>
          <a:p>
            <a:pPr algn="ctr" eaLnBrk="1" hangingPunct="1"/>
            <a:r>
              <a:rPr lang="en-US" altLang="en-US" sz="3200" b="1"/>
              <a:t>A) ACUTE REJECTION </a:t>
            </a:r>
            <a:br>
              <a:rPr lang="en-US" altLang="en-US" sz="3200" b="1"/>
            </a:br>
            <a:r>
              <a:rPr lang="en-US" altLang="en-US" sz="3200" b="1">
                <a:solidFill>
                  <a:srgbClr val="0070C0"/>
                </a:solidFill>
              </a:rPr>
              <a:t>Acute antibody-mediated rejection (acute ABMR)</a:t>
            </a:r>
          </a:p>
        </p:txBody>
      </p:sp>
      <p:sp>
        <p:nvSpPr>
          <p:cNvPr id="48129" name="Content Placeholder 2">
            <a:extLst>
              <a:ext uri="{FF2B5EF4-FFF2-40B4-BE49-F238E27FC236}">
                <a16:creationId xmlns:a16="http://schemas.microsoft.com/office/drawing/2014/main" id="{0CCBD31D-6A59-4EF3-9111-FE0B1FA756B5}"/>
              </a:ext>
            </a:extLst>
          </p:cNvPr>
          <p:cNvSpPr>
            <a:spLocks noGrp="1" noChangeArrowheads="1"/>
          </p:cNvSpPr>
          <p:nvPr>
            <p:ph sz="half" idx="1"/>
          </p:nvPr>
        </p:nvSpPr>
        <p:spPr>
          <a:xfrm>
            <a:off x="534988" y="1266825"/>
            <a:ext cx="11331575" cy="5143500"/>
          </a:xfrm>
        </p:spPr>
        <p:txBody>
          <a:bodyPr rtlCol="0">
            <a:normAutofit fontScale="92500"/>
          </a:bodyPr>
          <a:lstStyle/>
          <a:p>
            <a:pPr marL="306000" indent="-306000" eaLnBrk="1" fontAlgn="auto" hangingPunct="1">
              <a:spcAft>
                <a:spcPts val="0"/>
              </a:spcAft>
              <a:defRPr/>
            </a:pPr>
            <a:r>
              <a:rPr lang="en-US" altLang="en-US" sz="2800" dirty="0"/>
              <a:t>Also called as acute humoral rejection.</a:t>
            </a:r>
          </a:p>
          <a:p>
            <a:pPr marL="306000" indent="-306000" eaLnBrk="1" fontAlgn="auto" hangingPunct="1">
              <a:spcAft>
                <a:spcPts val="0"/>
              </a:spcAft>
              <a:defRPr/>
            </a:pPr>
            <a:r>
              <a:rPr lang="en-US" altLang="en-US" sz="2800" dirty="0"/>
              <a:t>It is an acute antibody mediated immune reaction.</a:t>
            </a:r>
          </a:p>
          <a:p>
            <a:pPr marL="306000" indent="-306000" eaLnBrk="1" fontAlgn="auto" hangingPunct="1">
              <a:spcAft>
                <a:spcPts val="0"/>
              </a:spcAft>
              <a:defRPr/>
            </a:pPr>
            <a:r>
              <a:rPr lang="en-US" altLang="en-US" sz="2800" dirty="0"/>
              <a:t>It is mediated by the anti-allograft antibodies (alloantibodies) called donor specific antibodies (DSA). </a:t>
            </a:r>
          </a:p>
          <a:p>
            <a:pPr marL="306000" indent="-306000" eaLnBrk="1" fontAlgn="auto" hangingPunct="1">
              <a:spcAft>
                <a:spcPts val="0"/>
              </a:spcAft>
              <a:defRPr/>
            </a:pPr>
            <a:r>
              <a:rPr lang="en-US" altLang="en-US" sz="2800" dirty="0"/>
              <a:t>In it the recipient already has preformed (i.e. present before transplantation) circulating anti-donor specific antibodies (DSA). These antibodies are directed against the endothelial cells in the allograft kidney </a:t>
            </a:r>
            <a:r>
              <a:rPr lang="en-US" altLang="en-US" sz="2800" dirty="0">
                <a:sym typeface="Wingdings" pitchFamily="2" charset="2"/>
              </a:rPr>
              <a:t> they attack the allograft endothelial cells in the blood vessels (esp. the endothelial cells of the glomeruli and peritubular capillaries)  resulting in rejection. </a:t>
            </a:r>
            <a:r>
              <a:rPr lang="en-US" altLang="en-US" sz="2800" dirty="0"/>
              <a:t> </a:t>
            </a:r>
          </a:p>
          <a:p>
            <a:pPr marL="306000" indent="-306000" eaLnBrk="1" fontAlgn="auto" hangingPunct="1">
              <a:spcAft>
                <a:spcPts val="0"/>
              </a:spcAft>
              <a:defRPr/>
            </a:pPr>
            <a:r>
              <a:rPr lang="en-US" altLang="en-US" sz="2800" dirty="0"/>
              <a:t>The microvasculature of the kidney (i.e. glomeruli and peritubular capillaries) is the main target.</a:t>
            </a:r>
          </a:p>
          <a:p>
            <a:pPr marL="306000" indent="-306000" eaLnBrk="1" fontAlgn="auto" hangingPunct="1">
              <a:spcAft>
                <a:spcPts val="0"/>
              </a:spcAft>
              <a:defRPr/>
            </a:pPr>
            <a:r>
              <a:rPr lang="en-US" altLang="en-US" sz="2800" dirty="0"/>
              <a:t>Clinically there is loss of graft function presenting as rising creatinine.</a:t>
            </a:r>
          </a:p>
          <a:p>
            <a:pPr marL="0" indent="0" eaLnBrk="1" fontAlgn="auto" hangingPunct="1">
              <a:spcAft>
                <a:spcPts val="0"/>
              </a:spcAft>
              <a:buFont typeface="Wingdings 2" pitchFamily="2" charset="2"/>
              <a:buNone/>
              <a:defRPr/>
            </a:pPr>
            <a:endParaRPr lang="en-US"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AB1D20CF-4DBC-468F-AAFE-C357F7F649E7}"/>
              </a:ext>
            </a:extLst>
          </p:cNvPr>
          <p:cNvSpPr>
            <a:spLocks noGrp="1" noChangeArrowheads="1"/>
          </p:cNvSpPr>
          <p:nvPr>
            <p:ph type="title"/>
          </p:nvPr>
        </p:nvSpPr>
        <p:spPr>
          <a:xfrm>
            <a:off x="1474788" y="315913"/>
            <a:ext cx="9509125" cy="969962"/>
          </a:xfrm>
        </p:spPr>
        <p:txBody>
          <a:bodyPr/>
          <a:lstStyle/>
          <a:p>
            <a:pPr algn="ctr" eaLnBrk="1" hangingPunct="1"/>
            <a:r>
              <a:rPr lang="en-US" altLang="en-US" sz="3200" b="1"/>
              <a:t>Acute rejection </a:t>
            </a:r>
            <a:br>
              <a:rPr lang="en-US" altLang="en-US" sz="3200" b="1"/>
            </a:br>
            <a:r>
              <a:rPr lang="en-US" altLang="en-US" sz="3200" b="1">
                <a:solidFill>
                  <a:srgbClr val="0070C0"/>
                </a:solidFill>
              </a:rPr>
              <a:t>Acute antibody-mediated rejection (acute ABMR)</a:t>
            </a:r>
            <a:endParaRPr lang="en-US" altLang="en-US" sz="3200"/>
          </a:p>
        </p:txBody>
      </p:sp>
      <p:sp>
        <p:nvSpPr>
          <p:cNvPr id="28675" name="Content Placeholder 2">
            <a:extLst>
              <a:ext uri="{FF2B5EF4-FFF2-40B4-BE49-F238E27FC236}">
                <a16:creationId xmlns:a16="http://schemas.microsoft.com/office/drawing/2014/main" id="{8F1CD627-BCBF-4D77-84CD-93AF56256320}"/>
              </a:ext>
            </a:extLst>
          </p:cNvPr>
          <p:cNvSpPr>
            <a:spLocks noGrp="1" noChangeArrowheads="1"/>
          </p:cNvSpPr>
          <p:nvPr>
            <p:ph idx="1"/>
          </p:nvPr>
        </p:nvSpPr>
        <p:spPr>
          <a:xfrm>
            <a:off x="0" y="1927225"/>
            <a:ext cx="6315075" cy="4127500"/>
          </a:xfrm>
        </p:spPr>
        <p:txBody>
          <a:bodyPr/>
          <a:lstStyle/>
          <a:p>
            <a:pPr eaLnBrk="1" hangingPunct="1">
              <a:defRPr/>
            </a:pPr>
            <a:r>
              <a:rPr lang="en-US" altLang="en-US" dirty="0"/>
              <a:t>Microscopy: </a:t>
            </a:r>
          </a:p>
          <a:p>
            <a:pPr marL="868363" lvl="1" indent="-342900" eaLnBrk="1" hangingPunct="1">
              <a:buFont typeface="Wingdings" panose="05000000000000000000" pitchFamily="2" charset="2"/>
              <a:buChar char="ü"/>
              <a:defRPr/>
            </a:pPr>
            <a:r>
              <a:rPr lang="en-US" altLang="en-US" sz="2000" dirty="0"/>
              <a:t>Glomerulitis, </a:t>
            </a:r>
            <a:r>
              <a:rPr lang="en-US" altLang="en-US" sz="2000" dirty="0" err="1"/>
              <a:t>capillaritis</a:t>
            </a:r>
            <a:r>
              <a:rPr lang="en-US" altLang="en-US" sz="2000" dirty="0"/>
              <a:t> of the peritubular capillaries (peritubular </a:t>
            </a:r>
            <a:r>
              <a:rPr lang="en-US" altLang="en-US" sz="2000" dirty="0" err="1"/>
              <a:t>capillaritis</a:t>
            </a:r>
            <a:r>
              <a:rPr lang="en-US" altLang="en-US" sz="2000" dirty="0"/>
              <a:t>).</a:t>
            </a:r>
          </a:p>
          <a:p>
            <a:pPr marL="868363" lvl="1" indent="-342900" eaLnBrk="1" hangingPunct="1">
              <a:buFont typeface="Wingdings" panose="05000000000000000000" pitchFamily="2" charset="2"/>
              <a:buChar char="ü"/>
              <a:defRPr/>
            </a:pPr>
            <a:r>
              <a:rPr lang="en-US" altLang="en-US" sz="2000" dirty="0"/>
              <a:t>Positive C4d </a:t>
            </a:r>
            <a:r>
              <a:rPr lang="en-US" altLang="en-US" sz="2000" dirty="0" err="1"/>
              <a:t>immunostain</a:t>
            </a:r>
            <a:r>
              <a:rPr lang="en-US" altLang="en-US" sz="2000" dirty="0"/>
              <a:t> in the peritubular capillaries.</a:t>
            </a:r>
          </a:p>
          <a:p>
            <a:pPr marL="868363" lvl="1" indent="-342900" eaLnBrk="1" hangingPunct="1">
              <a:buFont typeface="Wingdings" panose="05000000000000000000" pitchFamily="2" charset="2"/>
              <a:buChar char="ü"/>
              <a:defRPr/>
            </a:pPr>
            <a:r>
              <a:rPr lang="en-US" altLang="en-US" sz="2000" dirty="0"/>
              <a:t>Acute tubular injury/ necrosis.</a:t>
            </a:r>
          </a:p>
          <a:p>
            <a:pPr marL="868363" lvl="1" indent="-342900" eaLnBrk="1" hangingPunct="1">
              <a:buFont typeface="Wingdings" panose="05000000000000000000" pitchFamily="2" charset="2"/>
              <a:buChar char="ü"/>
              <a:defRPr/>
            </a:pPr>
            <a:r>
              <a:rPr lang="en-US" altLang="en-US" sz="2000" dirty="0"/>
              <a:t>Arteritis +/- fibrinoid necrosis.</a:t>
            </a:r>
          </a:p>
          <a:p>
            <a:pPr marL="868363" lvl="1" indent="-342900" eaLnBrk="1" hangingPunct="1">
              <a:buFont typeface="Wingdings" panose="05000000000000000000" pitchFamily="2" charset="2"/>
              <a:buChar char="ü"/>
              <a:defRPr/>
            </a:pPr>
            <a:r>
              <a:rPr lang="en-US" altLang="en-US" sz="2000" dirty="0">
                <a:ea typeface="Calibri" panose="020F0502020204030204" pitchFamily="34" charset="0"/>
                <a:cs typeface="Calibri" panose="020F0502020204030204" pitchFamily="34" charset="0"/>
              </a:rPr>
              <a:t>Acute thrombotic microangiopathy like picture</a:t>
            </a:r>
            <a:endParaRPr lang="en-US" altLang="en-US" sz="2000" dirty="0"/>
          </a:p>
          <a:p>
            <a:pPr marL="44450" indent="0" eaLnBrk="1" hangingPunct="1">
              <a:buFont typeface="Arial" panose="020B0604020202020204" pitchFamily="34" charset="0"/>
              <a:buNone/>
              <a:defRPr/>
            </a:pPr>
            <a:r>
              <a:rPr lang="en-US" altLang="en-US" dirty="0">
                <a:solidFill>
                  <a:srgbClr val="FF0000"/>
                </a:solidFill>
              </a:rPr>
              <a:t>NOTE: </a:t>
            </a:r>
            <a:r>
              <a:rPr lang="en-US" altLang="en-US" dirty="0"/>
              <a:t>arteritis/ vasculitis can be seen in both acute TCMR and acute ABMR.</a:t>
            </a:r>
          </a:p>
        </p:txBody>
      </p:sp>
      <p:pic>
        <p:nvPicPr>
          <p:cNvPr id="31748" name="Picture 1">
            <a:extLst>
              <a:ext uri="{FF2B5EF4-FFF2-40B4-BE49-F238E27FC236}">
                <a16:creationId xmlns:a16="http://schemas.microsoft.com/office/drawing/2014/main" id="{2333D32F-498D-4794-A4EC-E242060F6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8725" y="1927225"/>
            <a:ext cx="560705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2">
            <a:extLst>
              <a:ext uri="{FF2B5EF4-FFF2-40B4-BE49-F238E27FC236}">
                <a16:creationId xmlns:a16="http://schemas.microsoft.com/office/drawing/2014/main" id="{030DF428-875B-4213-9CE7-7B3AA4DDDF31}"/>
              </a:ext>
            </a:extLst>
          </p:cNvPr>
          <p:cNvSpPr>
            <a:spLocks noChangeArrowheads="1"/>
          </p:cNvSpPr>
          <p:nvPr/>
        </p:nvSpPr>
        <p:spPr bwMode="auto">
          <a:xfrm>
            <a:off x="7508875" y="6164263"/>
            <a:ext cx="3786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Glomerulitis &amp; peritubular capillaritis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a:extLst>
              <a:ext uri="{FF2B5EF4-FFF2-40B4-BE49-F238E27FC236}">
                <a16:creationId xmlns:a16="http://schemas.microsoft.com/office/drawing/2014/main" id="{86A3041C-ED6C-47D2-A6D0-1D04F931E367}"/>
              </a:ext>
            </a:extLst>
          </p:cNvPr>
          <p:cNvSpPr>
            <a:spLocks noGrp="1" noChangeArrowheads="1"/>
          </p:cNvSpPr>
          <p:nvPr>
            <p:ph type="title"/>
          </p:nvPr>
        </p:nvSpPr>
        <p:spPr/>
        <p:txBody>
          <a:bodyPr/>
          <a:lstStyle/>
          <a:p>
            <a:pPr eaLnBrk="1" hangingPunct="1"/>
            <a:r>
              <a:rPr lang="en-US" altLang="en-US" b="1" u="sng"/>
              <a:t>Objectives:</a:t>
            </a:r>
            <a:br>
              <a:rPr lang="en-US" altLang="en-US"/>
            </a:br>
            <a:endParaRPr lang="en-US" altLang="en-US"/>
          </a:p>
        </p:txBody>
      </p:sp>
      <p:sp>
        <p:nvSpPr>
          <p:cNvPr id="2" name="Content Placeholder 1">
            <a:extLst>
              <a:ext uri="{FF2B5EF4-FFF2-40B4-BE49-F238E27FC236}">
                <a16:creationId xmlns:a16="http://schemas.microsoft.com/office/drawing/2014/main" id="{870F1D5B-047F-44BD-87A2-257886D8C669}"/>
              </a:ext>
            </a:extLst>
          </p:cNvPr>
          <p:cNvSpPr>
            <a:spLocks noGrp="1"/>
          </p:cNvSpPr>
          <p:nvPr>
            <p:ph idx="1"/>
          </p:nvPr>
        </p:nvSpPr>
        <p:spPr>
          <a:xfrm>
            <a:off x="738188" y="1411288"/>
            <a:ext cx="10515600" cy="4979987"/>
          </a:xfrm>
        </p:spPr>
        <p:txBody>
          <a:bodyPr rtlCol="0">
            <a:normAutofit fontScale="77500" lnSpcReduction="20000"/>
          </a:bodyPr>
          <a:lstStyle/>
          <a:p>
            <a:pPr marL="306000" indent="-306000" eaLnBrk="1" fontAlgn="auto" hangingPunct="1">
              <a:spcAft>
                <a:spcPts val="0"/>
              </a:spcAft>
              <a:defRPr/>
            </a:pPr>
            <a:r>
              <a:rPr lang="en-US" dirty="0"/>
              <a:t>At the end of the lecture the students will be able to:</a:t>
            </a:r>
          </a:p>
          <a:p>
            <a:pPr marL="306000" indent="-306000" eaLnBrk="1" fontAlgn="auto" hangingPunct="1">
              <a:spcAft>
                <a:spcPts val="0"/>
              </a:spcAft>
              <a:defRPr/>
            </a:pPr>
            <a:r>
              <a:rPr lang="en-US" dirty="0"/>
              <a:t>Recognize the concept of renal allograft.</a:t>
            </a:r>
          </a:p>
          <a:p>
            <a:pPr marL="306000" indent="-306000" eaLnBrk="1" fontAlgn="auto" hangingPunct="1">
              <a:spcAft>
                <a:spcPts val="0"/>
              </a:spcAft>
              <a:defRPr/>
            </a:pPr>
            <a:r>
              <a:rPr lang="en-US" dirty="0"/>
              <a:t>Describe the pathology of rejection and differentiate acute cell-mediated and antibody-mediated rejection.</a:t>
            </a:r>
          </a:p>
          <a:p>
            <a:pPr marL="306000" indent="-306000" eaLnBrk="1" fontAlgn="auto" hangingPunct="1">
              <a:spcAft>
                <a:spcPts val="0"/>
              </a:spcAft>
              <a:defRPr/>
            </a:pPr>
            <a:r>
              <a:rPr lang="en-US" dirty="0"/>
              <a:t>Differentiate between acute and chronic rejection.</a:t>
            </a:r>
          </a:p>
          <a:p>
            <a:pPr marL="306000" indent="-306000" eaLnBrk="1" fontAlgn="auto" hangingPunct="1">
              <a:spcAft>
                <a:spcPts val="0"/>
              </a:spcAft>
              <a:defRPr/>
            </a:pPr>
            <a:r>
              <a:rPr lang="en-US" dirty="0"/>
              <a:t>Recognize the pathology of the principal infections inherent to renal transplantation.</a:t>
            </a:r>
          </a:p>
          <a:p>
            <a:pPr marL="306000" indent="-306000" eaLnBrk="1" fontAlgn="auto" hangingPunct="1">
              <a:spcAft>
                <a:spcPts val="0"/>
              </a:spcAft>
              <a:defRPr/>
            </a:pPr>
            <a:r>
              <a:rPr lang="en-US" dirty="0"/>
              <a:t>Recognize the pathology of acute and chronic drug toxicity.</a:t>
            </a:r>
          </a:p>
          <a:p>
            <a:pPr marL="0" indent="0" eaLnBrk="1" fontAlgn="auto" hangingPunct="1">
              <a:spcAft>
                <a:spcPts val="0"/>
              </a:spcAft>
              <a:buFont typeface="Wingdings" pitchFamily="2" charset="2"/>
              <a:buNone/>
              <a:defRPr/>
            </a:pPr>
            <a:r>
              <a:rPr lang="en-US" b="1" u="sng" dirty="0"/>
              <a:t>Key Outlines:</a:t>
            </a:r>
            <a:endParaRPr lang="en-US" dirty="0"/>
          </a:p>
          <a:p>
            <a:pPr marL="306000" indent="-306000" eaLnBrk="1" fontAlgn="auto" hangingPunct="1">
              <a:spcAft>
                <a:spcPts val="0"/>
              </a:spcAft>
              <a:defRPr/>
            </a:pPr>
            <a:r>
              <a:rPr lang="en-US" dirty="0"/>
              <a:t>Acute T-cell mediated rejection.</a:t>
            </a:r>
          </a:p>
          <a:p>
            <a:pPr marL="306000" indent="-306000" eaLnBrk="1" fontAlgn="auto" hangingPunct="1">
              <a:spcAft>
                <a:spcPts val="0"/>
              </a:spcAft>
              <a:defRPr/>
            </a:pPr>
            <a:r>
              <a:rPr lang="en-US" dirty="0"/>
              <a:t>Acute antibody-mediated rejection.</a:t>
            </a:r>
          </a:p>
          <a:p>
            <a:pPr marL="306000" indent="-306000" eaLnBrk="1" fontAlgn="auto" hangingPunct="1">
              <a:spcAft>
                <a:spcPts val="0"/>
              </a:spcAft>
              <a:defRPr/>
            </a:pPr>
            <a:r>
              <a:rPr lang="en-US" dirty="0"/>
              <a:t>Pathology of chronic rejection.</a:t>
            </a:r>
          </a:p>
          <a:p>
            <a:pPr marL="306000" indent="-306000" eaLnBrk="1" fontAlgn="auto" hangingPunct="1">
              <a:spcAft>
                <a:spcPts val="0"/>
              </a:spcAft>
              <a:defRPr/>
            </a:pPr>
            <a:r>
              <a:rPr lang="en-US" dirty="0"/>
              <a:t>Pathology of the principal infections of the renal allograft.</a:t>
            </a:r>
          </a:p>
          <a:p>
            <a:pPr marL="306000" indent="-306000" eaLnBrk="1" fontAlgn="auto" hangingPunct="1">
              <a:spcAft>
                <a:spcPts val="0"/>
              </a:spcAft>
              <a:defRPr/>
            </a:pPr>
            <a:r>
              <a:rPr lang="en-US" dirty="0"/>
              <a:t>Pathology of acute and chronic drug toxicity.</a:t>
            </a:r>
          </a:p>
          <a:p>
            <a:pPr marL="306000" indent="-306000" eaLnBrk="1" fontAlgn="auto" hangingPunct="1">
              <a:spcAft>
                <a:spcPts val="0"/>
              </a:spcAft>
              <a:defRPr/>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E73703CB-50B8-41CE-9C1F-A7A8B39E7843}"/>
              </a:ext>
            </a:extLst>
          </p:cNvPr>
          <p:cNvSpPr>
            <a:spLocks noGrp="1" noChangeArrowheads="1"/>
          </p:cNvSpPr>
          <p:nvPr>
            <p:ph type="title"/>
          </p:nvPr>
        </p:nvSpPr>
        <p:spPr>
          <a:xfrm>
            <a:off x="1252538" y="198438"/>
            <a:ext cx="9509125" cy="717550"/>
          </a:xfrm>
        </p:spPr>
        <p:txBody>
          <a:bodyPr/>
          <a:lstStyle/>
          <a:p>
            <a:pPr algn="ctr" eaLnBrk="1" hangingPunct="1"/>
            <a:r>
              <a:rPr lang="en-US" altLang="en-US" b="1"/>
              <a:t>c) CHRONIC REJECTION</a:t>
            </a:r>
          </a:p>
        </p:txBody>
      </p:sp>
      <p:sp>
        <p:nvSpPr>
          <p:cNvPr id="51202" name="Content Placeholder 2">
            <a:extLst>
              <a:ext uri="{FF2B5EF4-FFF2-40B4-BE49-F238E27FC236}">
                <a16:creationId xmlns:a16="http://schemas.microsoft.com/office/drawing/2014/main" id="{FC77C883-D6B5-4216-90CD-AAE7B1C21BE4}"/>
              </a:ext>
            </a:extLst>
          </p:cNvPr>
          <p:cNvSpPr>
            <a:spLocks noGrp="1" noChangeArrowheads="1"/>
          </p:cNvSpPr>
          <p:nvPr>
            <p:ph idx="1"/>
          </p:nvPr>
        </p:nvSpPr>
        <p:spPr>
          <a:xfrm>
            <a:off x="798513" y="915988"/>
            <a:ext cx="10594975" cy="5535612"/>
          </a:xfrm>
        </p:spPr>
        <p:txBody>
          <a:bodyPr rtlCol="0">
            <a:normAutofit fontScale="70000" lnSpcReduction="20000"/>
          </a:bodyPr>
          <a:lstStyle/>
          <a:p>
            <a:pPr marL="306000" indent="-306000" eaLnBrk="1" fontAlgn="auto" hangingPunct="1">
              <a:spcAft>
                <a:spcPts val="0"/>
              </a:spcAft>
              <a:defRPr/>
            </a:pPr>
            <a:endParaRPr lang="en-US" altLang="en-US" sz="2400" dirty="0"/>
          </a:p>
          <a:p>
            <a:pPr marL="306000" indent="-306000" eaLnBrk="1" fontAlgn="auto" hangingPunct="1">
              <a:spcAft>
                <a:spcPts val="0"/>
              </a:spcAft>
              <a:defRPr/>
            </a:pPr>
            <a:r>
              <a:rPr lang="en-US" altLang="en-US" sz="3300" dirty="0"/>
              <a:t>Chronic rejection is the type of rejection that happens over an extended period of time and can eventually lead to loss of the graft. </a:t>
            </a:r>
          </a:p>
          <a:p>
            <a:pPr marL="306000" indent="-306000" eaLnBrk="1" fontAlgn="auto" hangingPunct="1">
              <a:spcAft>
                <a:spcPts val="0"/>
              </a:spcAft>
              <a:defRPr/>
            </a:pPr>
            <a:r>
              <a:rPr lang="en-US" altLang="en-US" sz="3300" dirty="0"/>
              <a:t>Usually occurs after the first year of transplantation.</a:t>
            </a:r>
          </a:p>
          <a:p>
            <a:pPr marL="306000" indent="-306000" eaLnBrk="1" fontAlgn="auto" hangingPunct="1">
              <a:spcAft>
                <a:spcPts val="0"/>
              </a:spcAft>
              <a:defRPr/>
            </a:pPr>
            <a:r>
              <a:rPr lang="en-US" sz="3300" dirty="0"/>
              <a:t>Persistent or recurrent episodes of TCMR or ABMR </a:t>
            </a:r>
            <a:r>
              <a:rPr lang="en-US" sz="3300" dirty="0">
                <a:sym typeface="Wingdings" pitchFamily="2" charset="2"/>
              </a:rPr>
              <a:t> </a:t>
            </a:r>
            <a:r>
              <a:rPr lang="en-US" sz="3300" dirty="0"/>
              <a:t>lead to chronic changes in allograft </a:t>
            </a:r>
            <a:r>
              <a:rPr lang="en-US" sz="3300" dirty="0">
                <a:sym typeface="Wingdings" pitchFamily="2" charset="2"/>
              </a:rPr>
              <a:t></a:t>
            </a:r>
            <a:r>
              <a:rPr lang="en-US" sz="3300" dirty="0"/>
              <a:t> chronic rejection (chronic TCMR and chronic ABMR) </a:t>
            </a:r>
            <a:r>
              <a:rPr lang="en-US" sz="3300" dirty="0">
                <a:sym typeface="Wingdings" panose="05000000000000000000" pitchFamily="2" charset="2"/>
              </a:rPr>
              <a:t> end stage allograft kidney (graft loss)</a:t>
            </a:r>
            <a:r>
              <a:rPr lang="en-US" sz="3300" dirty="0"/>
              <a:t>. </a:t>
            </a:r>
          </a:p>
          <a:p>
            <a:pPr marL="306000" indent="-306000" eaLnBrk="1" fontAlgn="auto" hangingPunct="1">
              <a:spcAft>
                <a:spcPts val="0"/>
              </a:spcAft>
              <a:defRPr/>
            </a:pPr>
            <a:r>
              <a:rPr lang="en-US" altLang="en-US" sz="3300" dirty="0"/>
              <a:t>Clinically: gradual rise in serum creatinine. </a:t>
            </a:r>
            <a:r>
              <a:rPr lang="en-US" sz="3300" dirty="0"/>
              <a:t>Patients presents with chronic graft dysfunction/ chronic renal failure, proteinuria and hypertension.</a:t>
            </a:r>
          </a:p>
          <a:p>
            <a:pPr marL="306000" indent="-306000" eaLnBrk="1" fontAlgn="auto" hangingPunct="1">
              <a:spcAft>
                <a:spcPts val="0"/>
              </a:spcAft>
              <a:defRPr/>
            </a:pPr>
            <a:r>
              <a:rPr lang="en-US" altLang="en-US" sz="3300" dirty="0"/>
              <a:t>It does not respond to immunosuppressive therapy.</a:t>
            </a:r>
            <a:endParaRPr lang="en-US" sz="3300" dirty="0"/>
          </a:p>
          <a:p>
            <a:pPr marL="306000" indent="-306000" eaLnBrk="1" fontAlgn="auto" hangingPunct="1">
              <a:spcAft>
                <a:spcPts val="0"/>
              </a:spcAft>
              <a:defRPr/>
            </a:pPr>
            <a:r>
              <a:rPr lang="en-US" altLang="en-US" sz="3300" dirty="0">
                <a:solidFill>
                  <a:srgbClr val="0070C0"/>
                </a:solidFill>
              </a:rPr>
              <a:t>Additional information </a:t>
            </a:r>
            <a:r>
              <a:rPr lang="en-US" altLang="en-US" sz="3300" dirty="0">
                <a:solidFill>
                  <a:srgbClr val="0070C0"/>
                </a:solidFill>
                <a:sym typeface="Wingdings" panose="05000000000000000000" pitchFamily="2" charset="2"/>
              </a:rPr>
              <a:t> </a:t>
            </a:r>
            <a:r>
              <a:rPr lang="en-US" altLang="en-US" sz="3300" dirty="0">
                <a:solidFill>
                  <a:srgbClr val="0070C0"/>
                </a:solidFill>
              </a:rPr>
              <a:t>Microscopy can show any or all of the following </a:t>
            </a:r>
          </a:p>
          <a:p>
            <a:pPr marL="868363" lvl="1" indent="-342900" eaLnBrk="1" fontAlgn="auto" hangingPunct="1">
              <a:spcAft>
                <a:spcPts val="0"/>
              </a:spcAft>
              <a:buFont typeface="Wingdings" pitchFamily="2" charset="2"/>
              <a:buChar char="ü"/>
              <a:defRPr/>
            </a:pPr>
            <a:r>
              <a:rPr lang="en-US" altLang="en-US" sz="3300" dirty="0" err="1">
                <a:solidFill>
                  <a:srgbClr val="0070C0"/>
                </a:solidFill>
              </a:rPr>
              <a:t>Tubulitis</a:t>
            </a:r>
            <a:r>
              <a:rPr lang="en-US" altLang="en-US" sz="3300" dirty="0">
                <a:solidFill>
                  <a:srgbClr val="0070C0"/>
                </a:solidFill>
              </a:rPr>
              <a:t> and tubular atrophy.  </a:t>
            </a:r>
          </a:p>
          <a:p>
            <a:pPr marL="868363" lvl="1" indent="-342900" eaLnBrk="1" fontAlgn="auto" hangingPunct="1">
              <a:spcAft>
                <a:spcPts val="0"/>
              </a:spcAft>
              <a:buFont typeface="Wingdings" pitchFamily="2" charset="2"/>
              <a:buChar char="ü"/>
              <a:defRPr/>
            </a:pPr>
            <a:r>
              <a:rPr lang="en-US" altLang="en-US" sz="3300" dirty="0">
                <a:solidFill>
                  <a:srgbClr val="0070C0"/>
                </a:solidFill>
              </a:rPr>
              <a:t>Interstitial inflammation and fibrosis.</a:t>
            </a:r>
          </a:p>
          <a:p>
            <a:pPr marL="868363" lvl="1" indent="-342900" eaLnBrk="1" fontAlgn="auto" hangingPunct="1">
              <a:spcAft>
                <a:spcPts val="0"/>
              </a:spcAft>
              <a:buFont typeface="Wingdings" pitchFamily="2" charset="2"/>
              <a:buChar char="ü"/>
              <a:defRPr/>
            </a:pPr>
            <a:r>
              <a:rPr lang="en-US" altLang="en-US" sz="3300" dirty="0">
                <a:solidFill>
                  <a:srgbClr val="0070C0"/>
                </a:solidFill>
              </a:rPr>
              <a:t>Arteries show intimal fibrosis with chronic inflammation called c</a:t>
            </a:r>
            <a:r>
              <a:rPr lang="en-US" sz="3300" dirty="0">
                <a:solidFill>
                  <a:srgbClr val="0070C0"/>
                </a:solidFill>
                <a:cs typeface="Calibri" panose="020F0502020204030204" pitchFamily="34" charset="0"/>
              </a:rPr>
              <a:t>hronic transplant arteriopathy.</a:t>
            </a:r>
          </a:p>
          <a:p>
            <a:pPr marL="868363" lvl="1" indent="-342900" eaLnBrk="1" fontAlgn="auto" hangingPunct="1">
              <a:spcAft>
                <a:spcPts val="0"/>
              </a:spcAft>
              <a:buFont typeface="Wingdings" pitchFamily="2" charset="2"/>
              <a:buChar char="ü"/>
              <a:defRPr/>
            </a:pPr>
            <a:r>
              <a:rPr lang="en-US" sz="3300" dirty="0">
                <a:solidFill>
                  <a:srgbClr val="0070C0"/>
                </a:solidFill>
              </a:rPr>
              <a:t>Glomeruli:</a:t>
            </a:r>
            <a:r>
              <a:rPr lang="en-US" sz="3300" b="1" dirty="0">
                <a:solidFill>
                  <a:srgbClr val="0070C0"/>
                </a:solidFill>
              </a:rPr>
              <a:t> </a:t>
            </a:r>
            <a:r>
              <a:rPr lang="en-US" sz="3300" dirty="0">
                <a:solidFill>
                  <a:srgbClr val="0070C0"/>
                </a:solidFill>
              </a:rPr>
              <a:t>global or focal segmental glomerulosclerosis</a:t>
            </a:r>
            <a:endParaRPr lang="en-US" sz="3300" b="1" dirty="0">
              <a:solidFill>
                <a:srgbClr val="0070C0"/>
              </a:solidFill>
            </a:endParaRPr>
          </a:p>
          <a:p>
            <a:pPr marL="868363" lvl="1" indent="-342900" eaLnBrk="1" fontAlgn="auto" hangingPunct="1">
              <a:spcAft>
                <a:spcPts val="0"/>
              </a:spcAft>
              <a:buFont typeface="Wingdings" pitchFamily="2" charset="2"/>
              <a:buChar char="ü"/>
              <a:defRPr/>
            </a:pPr>
            <a:r>
              <a:rPr lang="en-US" altLang="en-US" sz="3300" dirty="0">
                <a:solidFill>
                  <a:srgbClr val="0070C0"/>
                </a:solidFill>
              </a:rPr>
              <a:t>Chronic ABMR </a:t>
            </a:r>
            <a:r>
              <a:rPr lang="en-US" altLang="en-US" sz="3300" dirty="0">
                <a:solidFill>
                  <a:srgbClr val="0070C0"/>
                </a:solidFill>
                <a:sym typeface="Wingdings" pitchFamily="2" charset="2"/>
              </a:rPr>
              <a:t>also shows a unique type of glomerular injury called </a:t>
            </a:r>
            <a:r>
              <a:rPr lang="en-US" altLang="en-US" sz="3300" b="1" dirty="0">
                <a:solidFill>
                  <a:srgbClr val="0070C0"/>
                </a:solidFill>
                <a:sym typeface="Wingdings" pitchFamily="2" charset="2"/>
              </a:rPr>
              <a:t>transplant glomerulopathy.</a:t>
            </a:r>
            <a:r>
              <a:rPr lang="en-US" altLang="en-US" sz="3300" b="1" dirty="0">
                <a:solidFill>
                  <a:srgbClr val="0070C0"/>
                </a:solidFill>
              </a:rPr>
              <a:t> </a:t>
            </a:r>
          </a:p>
          <a:p>
            <a:pPr marL="306000" indent="-306000" eaLnBrk="1" fontAlgn="auto" hangingPunct="1">
              <a:spcAft>
                <a:spcPts val="0"/>
              </a:spcAft>
              <a:defRPr/>
            </a:pPr>
            <a:endParaRPr lang="en-US" dirty="0">
              <a:solidFill>
                <a:srgbClr val="0070C0"/>
              </a:solidFill>
            </a:endParaRPr>
          </a:p>
          <a:p>
            <a:pPr marL="0" indent="0" eaLnBrk="1" fontAlgn="auto" hangingPunct="1">
              <a:spcAft>
                <a:spcPts val="0"/>
              </a:spcAft>
              <a:buFont typeface="Wingdings 2" panose="05020102010507070707" pitchFamily="18" charset="2"/>
              <a:buNone/>
              <a:defRPr/>
            </a:pPr>
            <a:endParaRPr lang="en-US"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796EB7-4FBE-4C62-928F-5EA7A1F562AF}"/>
              </a:ext>
            </a:extLst>
          </p:cNvPr>
          <p:cNvSpPr>
            <a:spLocks noGrp="1"/>
          </p:cNvSpPr>
          <p:nvPr>
            <p:ph idx="1"/>
          </p:nvPr>
        </p:nvSpPr>
        <p:spPr>
          <a:xfrm>
            <a:off x="1146175" y="1036638"/>
            <a:ext cx="10007600" cy="4784725"/>
          </a:xfrm>
        </p:spPr>
        <p:txBody>
          <a:bodyPr rtlCol="0">
            <a:normAutofit/>
          </a:bodyPr>
          <a:lstStyle/>
          <a:p>
            <a:pPr marL="0" indent="0" eaLnBrk="1" fontAlgn="auto" hangingPunct="1">
              <a:spcAft>
                <a:spcPts val="0"/>
              </a:spcAft>
              <a:buFont typeface="Wingdings 2" panose="05020102010507070707" pitchFamily="18" charset="2"/>
              <a:buNone/>
              <a:defRPr/>
            </a:pPr>
            <a:r>
              <a:rPr lang="en-US" altLang="en-US" sz="2400" b="1" dirty="0"/>
              <a:t>Pathology of injury in kidney transplant </a:t>
            </a:r>
          </a:p>
          <a:p>
            <a:pPr marL="630000" lvl="1" indent="-306000" eaLnBrk="1" fontAlgn="auto" hangingPunct="1">
              <a:spcAft>
                <a:spcPts val="0"/>
              </a:spcAft>
              <a:defRPr/>
            </a:pPr>
            <a:r>
              <a:rPr lang="en-US" sz="2400" dirty="0"/>
              <a:t>Harvest injury</a:t>
            </a:r>
          </a:p>
          <a:p>
            <a:pPr marL="630000" lvl="1" indent="-306000" eaLnBrk="1" fontAlgn="auto" hangingPunct="1">
              <a:spcAft>
                <a:spcPts val="0"/>
              </a:spcAft>
              <a:defRPr/>
            </a:pPr>
            <a:r>
              <a:rPr lang="en-US" sz="2400" dirty="0"/>
              <a:t>Rejection: hyper-acute rejection, acute rejection (T-cell mediated and antibody mediated) and chronic rejection </a:t>
            </a:r>
          </a:p>
          <a:p>
            <a:pPr marL="630000" lvl="1" indent="-306000" eaLnBrk="1" fontAlgn="auto" hangingPunct="1">
              <a:spcAft>
                <a:spcPts val="0"/>
              </a:spcAft>
              <a:defRPr/>
            </a:pPr>
            <a:r>
              <a:rPr lang="en-US" sz="2400" b="1" dirty="0">
                <a:solidFill>
                  <a:srgbClr val="FF0000"/>
                </a:solidFill>
              </a:rPr>
              <a:t>Infections of the renal allograft.</a:t>
            </a:r>
          </a:p>
          <a:p>
            <a:pPr marL="630000" lvl="1" indent="-306000" eaLnBrk="1" fontAlgn="auto" hangingPunct="1">
              <a:spcAft>
                <a:spcPts val="0"/>
              </a:spcAft>
              <a:defRPr/>
            </a:pPr>
            <a:r>
              <a:rPr lang="en-US" sz="2400" dirty="0"/>
              <a:t>Drug toxicity, acute and chronic.</a:t>
            </a:r>
          </a:p>
          <a:p>
            <a:pPr marL="630000" lvl="1" indent="-306000" eaLnBrk="1" fontAlgn="auto" hangingPunct="1">
              <a:spcAft>
                <a:spcPts val="0"/>
              </a:spcAft>
              <a:defRPr/>
            </a:pPr>
            <a:r>
              <a:rPr lang="en-US" sz="2400" dirty="0"/>
              <a:t>Recurrence of primary disease</a:t>
            </a:r>
          </a:p>
          <a:p>
            <a:pPr marL="630000" lvl="1" indent="-306000" eaLnBrk="1" fontAlgn="auto" hangingPunct="1">
              <a:spcAft>
                <a:spcPts val="0"/>
              </a:spcAft>
              <a:defRPr/>
            </a:pPr>
            <a:r>
              <a:rPr lang="en-US" sz="2400" dirty="0"/>
              <a:t>De-novo (new) disease</a:t>
            </a:r>
          </a:p>
          <a:p>
            <a:pPr marL="306000" indent="-306000" eaLnBrk="1" fontAlgn="auto" hangingPunct="1">
              <a:spcAft>
                <a:spcPts val="0"/>
              </a:spcAft>
              <a:defRPr/>
            </a:pP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07372-EB43-4A86-BA1A-1A08A8016A93}"/>
              </a:ext>
            </a:extLst>
          </p:cNvPr>
          <p:cNvSpPr>
            <a:spLocks noGrp="1"/>
          </p:cNvSpPr>
          <p:nvPr>
            <p:ph type="title"/>
          </p:nvPr>
        </p:nvSpPr>
        <p:spPr>
          <a:xfrm>
            <a:off x="1295400" y="2130425"/>
            <a:ext cx="9601200" cy="2359025"/>
          </a:xfrm>
        </p:spPr>
        <p:txBody>
          <a:bodyPr rtlCol="0"/>
          <a:lstStyle/>
          <a:p>
            <a:pPr eaLnBrk="1" fontAlgn="auto" hangingPunct="1">
              <a:spcAft>
                <a:spcPts val="0"/>
              </a:spcAft>
              <a:defRPr/>
            </a:pPr>
            <a:r>
              <a:rPr lang="en-US" altLang="en-US" b="1" dirty="0"/>
              <a:t>INFECTIONS OF THE RENAL ALLOGRAFT</a:t>
            </a:r>
            <a:endParaRPr lang="en-US" dirty="0"/>
          </a:p>
        </p:txBody>
      </p:sp>
      <p:sp>
        <p:nvSpPr>
          <p:cNvPr id="3" name="Text Placeholder 2">
            <a:extLst>
              <a:ext uri="{FF2B5EF4-FFF2-40B4-BE49-F238E27FC236}">
                <a16:creationId xmlns:a16="http://schemas.microsoft.com/office/drawing/2014/main" id="{8C8F7BBA-61B8-4929-A5C4-ECEBEF746A34}"/>
              </a:ext>
            </a:extLst>
          </p:cNvPr>
          <p:cNvSpPr>
            <a:spLocks noGrp="1"/>
          </p:cNvSpPr>
          <p:nvPr>
            <p:ph type="body" idx="1"/>
          </p:nvPr>
        </p:nvSpPr>
        <p:spPr>
          <a:xfrm>
            <a:off x="1295400" y="4572000"/>
            <a:ext cx="9601200" cy="841375"/>
          </a:xfrm>
        </p:spPr>
        <p:txBody>
          <a:bodyPr rtlCol="0">
            <a:normAutofit/>
          </a:bodyPr>
          <a:lstStyle/>
          <a:p>
            <a:pPr eaLnBrk="1" fontAlgn="auto" hangingPunct="1">
              <a:spcAft>
                <a:spcPts val="0"/>
              </a:spcAft>
              <a:defRPr/>
            </a:pP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26A146AA-CE8E-40DC-AB43-8FAF36D1E1BD}"/>
              </a:ext>
            </a:extLst>
          </p:cNvPr>
          <p:cNvSpPr>
            <a:spLocks noGrp="1" noChangeArrowheads="1"/>
          </p:cNvSpPr>
          <p:nvPr>
            <p:ph type="title"/>
          </p:nvPr>
        </p:nvSpPr>
        <p:spPr>
          <a:xfrm>
            <a:off x="1341438" y="466725"/>
            <a:ext cx="9509125" cy="779463"/>
          </a:xfrm>
        </p:spPr>
        <p:txBody>
          <a:bodyPr/>
          <a:lstStyle/>
          <a:p>
            <a:pPr algn="ctr" eaLnBrk="1" hangingPunct="1"/>
            <a:r>
              <a:rPr lang="en-US" altLang="en-US" sz="3200" b="1"/>
              <a:t>INFECTIONS OF THE RENAL ALLOGRAFT</a:t>
            </a:r>
          </a:p>
        </p:txBody>
      </p:sp>
      <p:sp>
        <p:nvSpPr>
          <p:cNvPr id="35843" name="Content Placeholder 2">
            <a:extLst>
              <a:ext uri="{FF2B5EF4-FFF2-40B4-BE49-F238E27FC236}">
                <a16:creationId xmlns:a16="http://schemas.microsoft.com/office/drawing/2014/main" id="{C3A219B3-7B9A-42E3-8010-0084C2CFC70B}"/>
              </a:ext>
            </a:extLst>
          </p:cNvPr>
          <p:cNvSpPr>
            <a:spLocks noGrp="1" noChangeArrowheads="1"/>
          </p:cNvSpPr>
          <p:nvPr>
            <p:ph idx="1"/>
          </p:nvPr>
        </p:nvSpPr>
        <p:spPr>
          <a:xfrm>
            <a:off x="452438" y="1417638"/>
            <a:ext cx="11444287" cy="4681537"/>
          </a:xfrm>
        </p:spPr>
        <p:txBody>
          <a:bodyPr/>
          <a:lstStyle/>
          <a:p>
            <a:pPr marL="304800" indent="-304800" eaLnBrk="1" hangingPunct="1"/>
            <a:r>
              <a:rPr lang="en-US" altLang="en-US" sz="2400"/>
              <a:t>The patients who are recipients of allograft kidney are given various immunosuppressive drugs and are therefore immunosuppressed (immunocompromised). This makes such patients predisposed to various renal infections like Polyomavirus (SV40 virus), Adenovirus, Cytomegalovirus and Epstein–Barr virus (EBV).</a:t>
            </a:r>
          </a:p>
          <a:p>
            <a:pPr marL="304800" indent="-304800" eaLnBrk="1" hangingPunct="1"/>
            <a:r>
              <a:rPr lang="en-US" altLang="en-US" sz="2400"/>
              <a:t>They primarily infect the tubules and cause tubulointerstitial inflammation and acute tubular injury. The infected tubular epithelial cells show viral nuclear changes.</a:t>
            </a:r>
          </a:p>
          <a:p>
            <a:pPr marL="304800" indent="-304800" eaLnBrk="1" hangingPunct="1"/>
            <a:r>
              <a:rPr lang="en-US" altLang="en-US" sz="2400"/>
              <a:t>Theses infections can lead to graft loss.</a:t>
            </a:r>
          </a:p>
          <a:p>
            <a:pPr marL="304800" indent="-304800" eaLnBrk="1" hangingPunct="1"/>
            <a:r>
              <a:rPr lang="en-US" altLang="en-US" sz="2400"/>
              <a:t>Infection with EBV can also lead to post transplant lymphoproliferative disorder (PTLD).</a:t>
            </a:r>
          </a:p>
          <a:p>
            <a:pPr marL="304800" indent="-304800" eaLnBrk="1" hangingPunct="1"/>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BAE08F27-3029-4DBA-950C-01B9128BF777}"/>
              </a:ext>
            </a:extLst>
          </p:cNvPr>
          <p:cNvSpPr>
            <a:spLocks noGrp="1" noChangeArrowheads="1"/>
          </p:cNvSpPr>
          <p:nvPr>
            <p:ph type="title"/>
          </p:nvPr>
        </p:nvSpPr>
        <p:spPr/>
        <p:txBody>
          <a:bodyPr/>
          <a:lstStyle/>
          <a:p>
            <a:r>
              <a:rPr lang="en-US" altLang="en-US"/>
              <a:t>Renal tubules showing Polyomavirus infection in allograft kidney (arrows)</a:t>
            </a:r>
          </a:p>
        </p:txBody>
      </p:sp>
      <p:pic>
        <p:nvPicPr>
          <p:cNvPr id="36867" name="Content Placeholder 4">
            <a:extLst>
              <a:ext uri="{FF2B5EF4-FFF2-40B4-BE49-F238E27FC236}">
                <a16:creationId xmlns:a16="http://schemas.microsoft.com/office/drawing/2014/main" id="{1AA8A882-2736-4970-8777-6628593099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9038" y="2112963"/>
            <a:ext cx="6192837" cy="4127500"/>
          </a:xfrm>
        </p:spPr>
      </p:pic>
      <p:sp>
        <p:nvSpPr>
          <p:cNvPr id="36868" name="Rectangle 3">
            <a:extLst>
              <a:ext uri="{FF2B5EF4-FFF2-40B4-BE49-F238E27FC236}">
                <a16:creationId xmlns:a16="http://schemas.microsoft.com/office/drawing/2014/main" id="{7324F6F4-1835-4A77-834B-0CB6B3856477}"/>
              </a:ext>
            </a:extLst>
          </p:cNvPr>
          <p:cNvSpPr>
            <a:spLocks noChangeArrowheads="1"/>
          </p:cNvSpPr>
          <p:nvPr/>
        </p:nvSpPr>
        <p:spPr bwMode="auto">
          <a:xfrm>
            <a:off x="1658938" y="5899150"/>
            <a:ext cx="9191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000" i="1"/>
              <a:t>By Nephron - Own work, CC BY-SA 3.0, https://commons.wikimedia.org/w/index.php?curid=17821564</a:t>
            </a:r>
          </a:p>
        </p:txBody>
      </p:sp>
      <p:pic>
        <p:nvPicPr>
          <p:cNvPr id="36869" name="Picture 5">
            <a:extLst>
              <a:ext uri="{FF2B5EF4-FFF2-40B4-BE49-F238E27FC236}">
                <a16:creationId xmlns:a16="http://schemas.microsoft.com/office/drawing/2014/main" id="{80027E8F-E780-4D4D-82FD-A75A7D900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1706563"/>
            <a:ext cx="3292475" cy="493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17597BAC-90A7-427B-BC49-A1B5339E16E5}"/>
              </a:ext>
            </a:extLst>
          </p:cNvPr>
          <p:cNvCxnSpPr>
            <a:cxnSpLocks/>
          </p:cNvCxnSpPr>
          <p:nvPr/>
        </p:nvCxnSpPr>
        <p:spPr>
          <a:xfrm flipH="1">
            <a:off x="9104313" y="3919538"/>
            <a:ext cx="1316037"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19C90AC8-D400-4228-B14C-DB7E7FE736DC}"/>
              </a:ext>
            </a:extLst>
          </p:cNvPr>
          <p:cNvCxnSpPr/>
          <p:nvPr/>
        </p:nvCxnSpPr>
        <p:spPr>
          <a:xfrm>
            <a:off x="4446588" y="3090863"/>
            <a:ext cx="914400" cy="9144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4B1314FC-2F20-47E7-B545-EA3F65F3A391}"/>
              </a:ext>
            </a:extLst>
          </p:cNvPr>
          <p:cNvCxnSpPr/>
          <p:nvPr/>
        </p:nvCxnSpPr>
        <p:spPr>
          <a:xfrm>
            <a:off x="4554538" y="2316163"/>
            <a:ext cx="914400" cy="9144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2254975E-1AD0-4A92-AEA7-1D187C9A37B5}"/>
              </a:ext>
            </a:extLst>
          </p:cNvPr>
          <p:cNvCxnSpPr>
            <a:cxnSpLocks/>
          </p:cNvCxnSpPr>
          <p:nvPr/>
        </p:nvCxnSpPr>
        <p:spPr>
          <a:xfrm flipH="1">
            <a:off x="8913813" y="2403475"/>
            <a:ext cx="13176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246A0A-0827-4498-BAA9-BE861E1E45BD}"/>
              </a:ext>
            </a:extLst>
          </p:cNvPr>
          <p:cNvSpPr>
            <a:spLocks noGrp="1"/>
          </p:cNvSpPr>
          <p:nvPr>
            <p:ph idx="1"/>
          </p:nvPr>
        </p:nvSpPr>
        <p:spPr>
          <a:xfrm>
            <a:off x="1146175" y="1036638"/>
            <a:ext cx="10007600" cy="4784725"/>
          </a:xfrm>
        </p:spPr>
        <p:txBody>
          <a:bodyPr rtlCol="0">
            <a:normAutofit/>
          </a:bodyPr>
          <a:lstStyle/>
          <a:p>
            <a:pPr marL="0" indent="0" eaLnBrk="1" fontAlgn="auto" hangingPunct="1">
              <a:spcAft>
                <a:spcPts val="0"/>
              </a:spcAft>
              <a:buFont typeface="Wingdings 2" panose="05020102010507070707" pitchFamily="18" charset="2"/>
              <a:buNone/>
              <a:defRPr/>
            </a:pPr>
            <a:r>
              <a:rPr lang="en-US" altLang="en-US" sz="2400" b="1" dirty="0"/>
              <a:t>Pathology of injury in kidney transplant </a:t>
            </a:r>
          </a:p>
          <a:p>
            <a:pPr marL="630000" lvl="1" indent="-306000" eaLnBrk="1" fontAlgn="auto" hangingPunct="1">
              <a:spcAft>
                <a:spcPts val="0"/>
              </a:spcAft>
              <a:defRPr/>
            </a:pPr>
            <a:r>
              <a:rPr lang="en-US" sz="2400" dirty="0"/>
              <a:t>Harvest injury</a:t>
            </a:r>
          </a:p>
          <a:p>
            <a:pPr marL="630000" lvl="1" indent="-306000" eaLnBrk="1" fontAlgn="auto" hangingPunct="1">
              <a:spcAft>
                <a:spcPts val="0"/>
              </a:spcAft>
              <a:defRPr/>
            </a:pPr>
            <a:r>
              <a:rPr lang="en-US" sz="2400" dirty="0"/>
              <a:t>Rejection: hyper-acute rejection, acute rejection (T-cell mediated and antibody mediated) and chronic rejection </a:t>
            </a:r>
          </a:p>
          <a:p>
            <a:pPr marL="630000" lvl="1" indent="-306000" eaLnBrk="1" fontAlgn="auto" hangingPunct="1">
              <a:spcAft>
                <a:spcPts val="0"/>
              </a:spcAft>
              <a:defRPr/>
            </a:pPr>
            <a:r>
              <a:rPr lang="en-US" sz="2400" dirty="0"/>
              <a:t>Infections of the renal allograft.</a:t>
            </a:r>
          </a:p>
          <a:p>
            <a:pPr marL="630000" lvl="1" indent="-306000" eaLnBrk="1" fontAlgn="auto" hangingPunct="1">
              <a:spcAft>
                <a:spcPts val="0"/>
              </a:spcAft>
              <a:defRPr/>
            </a:pPr>
            <a:r>
              <a:rPr lang="en-US" sz="2400" b="1" dirty="0">
                <a:solidFill>
                  <a:srgbClr val="FF0000"/>
                </a:solidFill>
              </a:rPr>
              <a:t>Drug toxicity, acute and chronic.</a:t>
            </a:r>
          </a:p>
          <a:p>
            <a:pPr marL="630000" lvl="1" indent="-306000" eaLnBrk="1" fontAlgn="auto" hangingPunct="1">
              <a:spcAft>
                <a:spcPts val="0"/>
              </a:spcAft>
              <a:defRPr/>
            </a:pPr>
            <a:r>
              <a:rPr lang="en-US" sz="2400" dirty="0"/>
              <a:t>Recurrence of primary disease</a:t>
            </a:r>
          </a:p>
          <a:p>
            <a:pPr marL="630000" lvl="1" indent="-306000" eaLnBrk="1" fontAlgn="auto" hangingPunct="1">
              <a:spcAft>
                <a:spcPts val="0"/>
              </a:spcAft>
              <a:defRPr/>
            </a:pPr>
            <a:r>
              <a:rPr lang="en-US" sz="2400" dirty="0"/>
              <a:t>De-novo (new) disease</a:t>
            </a:r>
          </a:p>
          <a:p>
            <a:pPr marL="306000" indent="-306000" eaLnBrk="1" fontAlgn="auto" hangingPunct="1">
              <a:spcAft>
                <a:spcPts val="0"/>
              </a:spcAft>
              <a:defRPr/>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B4CEC-06C6-4748-93BB-808ED7CB3407}"/>
              </a:ext>
            </a:extLst>
          </p:cNvPr>
          <p:cNvSpPr>
            <a:spLocks noGrp="1"/>
          </p:cNvSpPr>
          <p:nvPr>
            <p:ph type="title"/>
          </p:nvPr>
        </p:nvSpPr>
        <p:spPr>
          <a:xfrm>
            <a:off x="1295400" y="2130425"/>
            <a:ext cx="9601200" cy="2359025"/>
          </a:xfrm>
        </p:spPr>
        <p:txBody>
          <a:bodyPr rtlCol="0"/>
          <a:lstStyle/>
          <a:p>
            <a:pPr eaLnBrk="1" fontAlgn="auto" hangingPunct="1">
              <a:spcAft>
                <a:spcPts val="0"/>
              </a:spcAft>
              <a:defRPr/>
            </a:pPr>
            <a:r>
              <a:rPr lang="en-US" altLang="en-US" b="1" dirty="0"/>
              <a:t> DRUG TOXICITY</a:t>
            </a:r>
            <a:endParaRPr lang="en-US" dirty="0"/>
          </a:p>
        </p:txBody>
      </p:sp>
      <p:sp>
        <p:nvSpPr>
          <p:cNvPr id="3" name="Text Placeholder 2">
            <a:extLst>
              <a:ext uri="{FF2B5EF4-FFF2-40B4-BE49-F238E27FC236}">
                <a16:creationId xmlns:a16="http://schemas.microsoft.com/office/drawing/2014/main" id="{831BC843-07C7-400B-9C8D-55D1A49EC790}"/>
              </a:ext>
            </a:extLst>
          </p:cNvPr>
          <p:cNvSpPr>
            <a:spLocks noGrp="1"/>
          </p:cNvSpPr>
          <p:nvPr>
            <p:ph type="body" idx="1"/>
          </p:nvPr>
        </p:nvSpPr>
        <p:spPr>
          <a:xfrm>
            <a:off x="1295400" y="4572000"/>
            <a:ext cx="9601200" cy="841375"/>
          </a:xfrm>
        </p:spPr>
        <p:txBody>
          <a:bodyPr rtlCol="0">
            <a:normAutofit/>
          </a:bodyPr>
          <a:lstStyle/>
          <a:p>
            <a:pPr eaLnBrk="1" fontAlgn="auto" hangingPunct="1">
              <a:spcAft>
                <a:spcPts val="0"/>
              </a:spcAft>
              <a:defRPr/>
            </a:pP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60A86BCF-0069-4731-BE49-1547D0ABC875}"/>
              </a:ext>
            </a:extLst>
          </p:cNvPr>
          <p:cNvSpPr>
            <a:spLocks noGrp="1" noChangeArrowheads="1"/>
          </p:cNvSpPr>
          <p:nvPr>
            <p:ph type="title"/>
          </p:nvPr>
        </p:nvSpPr>
        <p:spPr>
          <a:xfrm>
            <a:off x="1341438" y="466725"/>
            <a:ext cx="9509125" cy="709613"/>
          </a:xfrm>
        </p:spPr>
        <p:txBody>
          <a:bodyPr/>
          <a:lstStyle/>
          <a:p>
            <a:pPr algn="ctr" eaLnBrk="1" hangingPunct="1"/>
            <a:r>
              <a:rPr lang="en-US" altLang="en-US" b="1"/>
              <a:t> Drug toxicity</a:t>
            </a:r>
          </a:p>
        </p:txBody>
      </p:sp>
      <p:sp>
        <p:nvSpPr>
          <p:cNvPr id="58369" name="Content Placeholder 2">
            <a:extLst>
              <a:ext uri="{FF2B5EF4-FFF2-40B4-BE49-F238E27FC236}">
                <a16:creationId xmlns:a16="http://schemas.microsoft.com/office/drawing/2014/main" id="{AE73A25E-6079-4B5C-9F27-94F3762D687D}"/>
              </a:ext>
            </a:extLst>
          </p:cNvPr>
          <p:cNvSpPr>
            <a:spLocks noGrp="1" noChangeArrowheads="1"/>
          </p:cNvSpPr>
          <p:nvPr>
            <p:ph idx="1"/>
          </p:nvPr>
        </p:nvSpPr>
        <p:spPr>
          <a:xfrm>
            <a:off x="960438" y="1525588"/>
            <a:ext cx="10412412" cy="4322762"/>
          </a:xfrm>
        </p:spPr>
        <p:txBody>
          <a:bodyPr rtlCol="0">
            <a:normAutofit lnSpcReduction="10000"/>
          </a:bodyPr>
          <a:lstStyle/>
          <a:p>
            <a:pPr marL="306000" indent="-306000" eaLnBrk="1" fontAlgn="auto" hangingPunct="1">
              <a:spcAft>
                <a:spcPts val="0"/>
              </a:spcAft>
              <a:defRPr/>
            </a:pPr>
            <a:r>
              <a:rPr lang="en-US" altLang="en-US" dirty="0"/>
              <a:t>Calcineurin inhibitors (CNIs) are immunosuppressive drugs given to the recipients in order to </a:t>
            </a:r>
            <a:r>
              <a:rPr lang="en-US" dirty="0"/>
              <a:t>decrease the recipients immune system's response to the transplanted kidney </a:t>
            </a:r>
            <a:r>
              <a:rPr lang="en-US" altLang="en-US" dirty="0"/>
              <a:t>and therefore help suppress acute rejection.</a:t>
            </a:r>
          </a:p>
          <a:p>
            <a:pPr marL="306000" indent="-306000" eaLnBrk="1" fontAlgn="auto" hangingPunct="1">
              <a:spcAft>
                <a:spcPts val="0"/>
              </a:spcAft>
              <a:defRPr/>
            </a:pPr>
            <a:r>
              <a:rPr lang="en-US" altLang="en-US" dirty="0"/>
              <a:t>Examples of CNI drugs: cyclosporine and tacrolimus</a:t>
            </a:r>
          </a:p>
          <a:p>
            <a:pPr marL="306000" indent="-306000" eaLnBrk="1" fontAlgn="auto" hangingPunct="1">
              <a:spcAft>
                <a:spcPts val="0"/>
              </a:spcAft>
              <a:defRPr/>
            </a:pPr>
            <a:r>
              <a:rPr lang="en-US" altLang="en-US" dirty="0"/>
              <a:t>The problem is that CNIs are also nephrotoxic and can cause acute or chronic damage to the graft. They can cause acute CNI toxicity and chronic CNI toxicity in the kidney</a:t>
            </a:r>
            <a:r>
              <a:rPr lang="en-US" altLang="en-US" dirty="0">
                <a:sym typeface="Wingdings" pitchFamily="2" charset="2"/>
              </a:rPr>
              <a:t> </a:t>
            </a:r>
          </a:p>
          <a:p>
            <a:pPr marL="306000" indent="-306000" eaLnBrk="1" fontAlgn="auto" hangingPunct="1">
              <a:spcAft>
                <a:spcPts val="0"/>
              </a:spcAft>
              <a:defRPr/>
            </a:pPr>
            <a:r>
              <a:rPr lang="en-US" altLang="en-US" dirty="0"/>
              <a:t>Blood tests show:</a:t>
            </a:r>
            <a:endParaRPr lang="en-US" altLang="en-US" dirty="0">
              <a:sym typeface="Wingdings" pitchFamily="2" charset="2"/>
            </a:endParaRPr>
          </a:p>
          <a:p>
            <a:pPr marL="1114425" lvl="2" indent="-457200" eaLnBrk="1" fontAlgn="auto" hangingPunct="1">
              <a:spcAft>
                <a:spcPts val="0"/>
              </a:spcAft>
              <a:buFont typeface="Wingdings" pitchFamily="2" charset="2"/>
              <a:buChar char="Ø"/>
              <a:defRPr/>
            </a:pPr>
            <a:r>
              <a:rPr lang="en-US" sz="2000" dirty="0"/>
              <a:t>Rising serum creatinine, </a:t>
            </a:r>
          </a:p>
          <a:p>
            <a:pPr marL="1114425" lvl="2" indent="-457200" eaLnBrk="1" fontAlgn="auto" hangingPunct="1">
              <a:spcAft>
                <a:spcPts val="0"/>
              </a:spcAft>
              <a:buFont typeface="Wingdings" pitchFamily="2" charset="2"/>
              <a:buChar char="Ø"/>
              <a:defRPr/>
            </a:pPr>
            <a:r>
              <a:rPr lang="en-US" sz="2000" dirty="0"/>
              <a:t>Elevated levels of CNI in blood</a:t>
            </a:r>
          </a:p>
          <a:p>
            <a:pPr marL="0" indent="0" eaLnBrk="1" fontAlgn="auto" hangingPunct="1">
              <a:spcAft>
                <a:spcPts val="0"/>
              </a:spcAft>
              <a:buFont typeface="Arial" panose="020B0604020202020204" pitchFamily="34" charset="0"/>
              <a:buNone/>
              <a:defRPr/>
            </a:pPr>
            <a:endParaRPr lang="en-US" altLang="en-US" sz="3600" dirty="0"/>
          </a:p>
          <a:p>
            <a:pPr marL="306150" indent="-306000" eaLnBrk="1" fontAlgn="auto" hangingPunct="1">
              <a:spcAft>
                <a:spcPts val="0"/>
              </a:spcAft>
              <a:buFont typeface="Wingdings" pitchFamily="2" charset="2"/>
              <a:buChar char="§"/>
              <a:defRPr/>
            </a:pPr>
            <a:endParaRPr lang="en-US"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C6ADBC93-CA7B-407C-8601-2B1BD9F260F5}"/>
              </a:ext>
            </a:extLst>
          </p:cNvPr>
          <p:cNvSpPr>
            <a:spLocks noGrp="1" noChangeArrowheads="1"/>
          </p:cNvSpPr>
          <p:nvPr>
            <p:ph type="title"/>
          </p:nvPr>
        </p:nvSpPr>
        <p:spPr>
          <a:xfrm>
            <a:off x="1341438" y="466725"/>
            <a:ext cx="9509125" cy="949325"/>
          </a:xfrm>
        </p:spPr>
        <p:txBody>
          <a:bodyPr/>
          <a:lstStyle/>
          <a:p>
            <a:pPr algn="ctr" eaLnBrk="1" hangingPunct="1"/>
            <a:r>
              <a:rPr lang="en-US" altLang="en-US"/>
              <a:t>ADDITIONAL information</a:t>
            </a:r>
          </a:p>
        </p:txBody>
      </p:sp>
      <p:sp>
        <p:nvSpPr>
          <p:cNvPr id="3" name="Content Placeholder 2">
            <a:extLst>
              <a:ext uri="{FF2B5EF4-FFF2-40B4-BE49-F238E27FC236}">
                <a16:creationId xmlns:a16="http://schemas.microsoft.com/office/drawing/2014/main" id="{46C77E01-7B48-4DAC-AFC5-3C53BF0CDC2D}"/>
              </a:ext>
            </a:extLst>
          </p:cNvPr>
          <p:cNvSpPr>
            <a:spLocks noGrp="1"/>
          </p:cNvSpPr>
          <p:nvPr>
            <p:ph idx="1"/>
          </p:nvPr>
        </p:nvSpPr>
        <p:spPr>
          <a:xfrm>
            <a:off x="581025" y="1563688"/>
            <a:ext cx="11029950" cy="4676775"/>
          </a:xfrm>
        </p:spPr>
        <p:txBody>
          <a:bodyPr rtlCol="0">
            <a:normAutofit/>
          </a:bodyPr>
          <a:lstStyle/>
          <a:p>
            <a:pPr marL="571650" indent="-571500" eaLnBrk="1" fontAlgn="auto" hangingPunct="1">
              <a:spcAft>
                <a:spcPts val="0"/>
              </a:spcAft>
              <a:buFont typeface="Wingdings" pitchFamily="2" charset="2"/>
              <a:buChar char="§"/>
              <a:defRPr/>
            </a:pPr>
            <a:r>
              <a:rPr lang="en-US" altLang="en-US" sz="2600" b="1" dirty="0">
                <a:solidFill>
                  <a:srgbClr val="0070C0"/>
                </a:solidFill>
              </a:rPr>
              <a:t>Acute CNI toxicity shows:</a:t>
            </a:r>
          </a:p>
          <a:p>
            <a:pPr marL="1213000" lvl="2" indent="-571500" eaLnBrk="1" fontAlgn="auto" hangingPunct="1">
              <a:spcAft>
                <a:spcPts val="0"/>
              </a:spcAft>
              <a:buFont typeface="Calibri" panose="020F0502020204030204" pitchFamily="34" charset="0"/>
              <a:buChar char="»"/>
              <a:defRPr/>
            </a:pPr>
            <a:r>
              <a:rPr lang="en-US" altLang="en-US" sz="2600" dirty="0">
                <a:solidFill>
                  <a:srgbClr val="0070C0"/>
                </a:solidFill>
              </a:rPr>
              <a:t>a</a:t>
            </a:r>
            <a:r>
              <a:rPr lang="en-US" sz="2600" dirty="0">
                <a:solidFill>
                  <a:srgbClr val="0070C0"/>
                </a:solidFill>
              </a:rPr>
              <a:t>cute tubular injury </a:t>
            </a:r>
          </a:p>
          <a:p>
            <a:pPr marL="1213000" lvl="2" indent="-571500" eaLnBrk="1" fontAlgn="auto" hangingPunct="1">
              <a:spcAft>
                <a:spcPts val="0"/>
              </a:spcAft>
              <a:buFont typeface="Calibri" panose="020F0502020204030204" pitchFamily="34" charset="0"/>
              <a:buChar char="»"/>
              <a:defRPr/>
            </a:pPr>
            <a:r>
              <a:rPr lang="en-US" sz="2600" dirty="0">
                <a:solidFill>
                  <a:srgbClr val="0070C0"/>
                </a:solidFill>
              </a:rPr>
              <a:t>isometric vacuolization of proximal tubules</a:t>
            </a:r>
          </a:p>
          <a:p>
            <a:pPr marL="1213000" lvl="2" indent="-571500" eaLnBrk="1" fontAlgn="auto" hangingPunct="1">
              <a:spcAft>
                <a:spcPts val="0"/>
              </a:spcAft>
              <a:buFont typeface="Calibri" panose="020F0502020204030204" pitchFamily="34" charset="0"/>
              <a:buChar char="»"/>
              <a:defRPr/>
            </a:pPr>
            <a:r>
              <a:rPr lang="en-US" sz="2600" dirty="0">
                <a:solidFill>
                  <a:srgbClr val="0070C0"/>
                </a:solidFill>
              </a:rPr>
              <a:t>acute thrombotic microangiopathy like picture.</a:t>
            </a:r>
          </a:p>
          <a:p>
            <a:pPr marL="571650" indent="-571500" eaLnBrk="1" fontAlgn="auto" hangingPunct="1">
              <a:spcAft>
                <a:spcPts val="0"/>
              </a:spcAft>
              <a:buFont typeface="Wingdings" pitchFamily="2" charset="2"/>
              <a:buChar char="§"/>
              <a:defRPr/>
            </a:pPr>
            <a:r>
              <a:rPr lang="en-US" altLang="en-US" sz="2600" b="1" dirty="0">
                <a:solidFill>
                  <a:srgbClr val="0070C0"/>
                </a:solidFill>
              </a:rPr>
              <a:t>Chronic CNI toxicity shows:</a:t>
            </a:r>
          </a:p>
          <a:p>
            <a:pPr marL="1213000" lvl="2" indent="-571500" eaLnBrk="1" fontAlgn="auto" hangingPunct="1">
              <a:spcAft>
                <a:spcPts val="0"/>
              </a:spcAft>
              <a:buFont typeface="Calibri" panose="020F0502020204030204" pitchFamily="34" charset="0"/>
              <a:buChar char="»"/>
              <a:defRPr/>
            </a:pPr>
            <a:r>
              <a:rPr lang="en-US" altLang="en-US" sz="2600" dirty="0">
                <a:solidFill>
                  <a:srgbClr val="0070C0"/>
                </a:solidFill>
                <a:sym typeface="Wingdings" pitchFamily="2" charset="2"/>
              </a:rPr>
              <a:t>s</a:t>
            </a:r>
            <a:r>
              <a:rPr lang="en-US" sz="2600" dirty="0">
                <a:solidFill>
                  <a:srgbClr val="0070C0"/>
                </a:solidFill>
              </a:rPr>
              <a:t>triped interstitial fibrosis </a:t>
            </a:r>
          </a:p>
          <a:p>
            <a:pPr marL="1213000" lvl="2" indent="-571500" eaLnBrk="1" fontAlgn="auto" hangingPunct="1">
              <a:spcAft>
                <a:spcPts val="0"/>
              </a:spcAft>
              <a:buFont typeface="Calibri" panose="020F0502020204030204" pitchFamily="34" charset="0"/>
              <a:buChar char="»"/>
              <a:defRPr/>
            </a:pPr>
            <a:r>
              <a:rPr lang="en-US" sz="2600" dirty="0">
                <a:solidFill>
                  <a:srgbClr val="0070C0"/>
                </a:solidFill>
              </a:rPr>
              <a:t>tubular atrophy</a:t>
            </a:r>
          </a:p>
          <a:p>
            <a:pPr marL="1213000" lvl="2" indent="-571500" eaLnBrk="1" fontAlgn="auto" hangingPunct="1">
              <a:spcAft>
                <a:spcPts val="0"/>
              </a:spcAft>
              <a:buFont typeface="Calibri" panose="020F0502020204030204" pitchFamily="34" charset="0"/>
              <a:buChar char="»"/>
              <a:defRPr/>
            </a:pPr>
            <a:r>
              <a:rPr lang="en-US" sz="2600" dirty="0">
                <a:solidFill>
                  <a:srgbClr val="0070C0"/>
                </a:solidFill>
              </a:rPr>
              <a:t>Microcalcifications</a:t>
            </a:r>
          </a:p>
          <a:p>
            <a:pPr marL="1213000" lvl="2" indent="-571500" eaLnBrk="1" fontAlgn="auto" hangingPunct="1">
              <a:spcAft>
                <a:spcPts val="0"/>
              </a:spcAft>
              <a:buFont typeface="Calibri" panose="020F0502020204030204" pitchFamily="34" charset="0"/>
              <a:buChar char="»"/>
              <a:defRPr/>
            </a:pPr>
            <a:r>
              <a:rPr lang="en-US" sz="2600" dirty="0">
                <a:solidFill>
                  <a:srgbClr val="0070C0"/>
                </a:solidFill>
              </a:rPr>
              <a:t>nodular arteriolar hyalinosis </a:t>
            </a:r>
          </a:p>
          <a:p>
            <a:pPr marL="1213000" lvl="2" indent="-571500" eaLnBrk="1" fontAlgn="auto" hangingPunct="1">
              <a:spcAft>
                <a:spcPts val="0"/>
              </a:spcAft>
              <a:buFont typeface="Calibri" panose="020F0502020204030204" pitchFamily="34" charset="0"/>
              <a:buChar char="»"/>
              <a:defRPr/>
            </a:pPr>
            <a:r>
              <a:rPr lang="en-US" sz="2600" dirty="0">
                <a:solidFill>
                  <a:srgbClr val="0070C0"/>
                </a:solidFill>
              </a:rPr>
              <a:t>chronic thrombotic microangiopathy like picture. </a:t>
            </a:r>
            <a:endParaRPr lang="en-US" altLang="en-US" sz="2600" dirty="0">
              <a:solidFill>
                <a:srgbClr val="0070C0"/>
              </a:solidFill>
            </a:endParaRPr>
          </a:p>
          <a:p>
            <a:pPr marL="306000" indent="-306000" eaLnBrk="1" fontAlgn="auto" hangingPunct="1">
              <a:spcAft>
                <a:spcPts val="0"/>
              </a:spcAft>
              <a:buFont typeface="Wingdings 2" pitchFamily="2" charset="2"/>
              <a:buChar char=""/>
              <a:defRPr/>
            </a:pP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E394F0-31BE-4C50-8959-227B4EA8F48F}"/>
              </a:ext>
            </a:extLst>
          </p:cNvPr>
          <p:cNvSpPr>
            <a:spLocks noGrp="1"/>
          </p:cNvSpPr>
          <p:nvPr>
            <p:ph idx="1"/>
          </p:nvPr>
        </p:nvSpPr>
        <p:spPr>
          <a:xfrm>
            <a:off x="1146175" y="1036638"/>
            <a:ext cx="10007600" cy="4784725"/>
          </a:xfrm>
        </p:spPr>
        <p:txBody>
          <a:bodyPr rtlCol="0">
            <a:normAutofit/>
          </a:bodyPr>
          <a:lstStyle/>
          <a:p>
            <a:pPr marL="0" indent="0" eaLnBrk="1" fontAlgn="auto" hangingPunct="1">
              <a:spcAft>
                <a:spcPts val="0"/>
              </a:spcAft>
              <a:buFont typeface="Wingdings 2" panose="05020102010507070707" pitchFamily="18" charset="2"/>
              <a:buNone/>
              <a:defRPr/>
            </a:pPr>
            <a:r>
              <a:rPr lang="en-US" altLang="en-US" sz="2400" b="1" dirty="0"/>
              <a:t>Pathology of injury in kidney transplant </a:t>
            </a:r>
          </a:p>
          <a:p>
            <a:pPr marL="630000" lvl="1" indent="-306000" eaLnBrk="1" fontAlgn="auto" hangingPunct="1">
              <a:spcAft>
                <a:spcPts val="0"/>
              </a:spcAft>
              <a:defRPr/>
            </a:pPr>
            <a:r>
              <a:rPr lang="en-US" sz="2400" dirty="0"/>
              <a:t>Harvest injury</a:t>
            </a:r>
          </a:p>
          <a:p>
            <a:pPr marL="630000" lvl="1" indent="-306000" eaLnBrk="1" fontAlgn="auto" hangingPunct="1">
              <a:spcAft>
                <a:spcPts val="0"/>
              </a:spcAft>
              <a:defRPr/>
            </a:pPr>
            <a:r>
              <a:rPr lang="en-US" sz="2400" dirty="0"/>
              <a:t>Rejection: hyper-acute rejection, acute rejection (T-cell mediated and antibody mediated) and chronic rejection </a:t>
            </a:r>
          </a:p>
          <a:p>
            <a:pPr marL="630000" lvl="1" indent="-306000" eaLnBrk="1" fontAlgn="auto" hangingPunct="1">
              <a:spcAft>
                <a:spcPts val="0"/>
              </a:spcAft>
              <a:defRPr/>
            </a:pPr>
            <a:r>
              <a:rPr lang="en-US" sz="2400" dirty="0"/>
              <a:t>Infections of the renal allograft.</a:t>
            </a:r>
          </a:p>
          <a:p>
            <a:pPr marL="630000" lvl="1" indent="-306000" eaLnBrk="1" fontAlgn="auto" hangingPunct="1">
              <a:spcAft>
                <a:spcPts val="0"/>
              </a:spcAft>
              <a:defRPr/>
            </a:pPr>
            <a:r>
              <a:rPr lang="en-US" sz="2400" dirty="0"/>
              <a:t>Drug toxicity, acute and chronic.</a:t>
            </a:r>
          </a:p>
          <a:p>
            <a:pPr marL="630000" lvl="1" indent="-306000" eaLnBrk="1" fontAlgn="auto" hangingPunct="1">
              <a:spcAft>
                <a:spcPts val="0"/>
              </a:spcAft>
              <a:defRPr/>
            </a:pPr>
            <a:r>
              <a:rPr lang="en-US" sz="2400" b="1" dirty="0">
                <a:solidFill>
                  <a:srgbClr val="FF0000"/>
                </a:solidFill>
              </a:rPr>
              <a:t>Recurrence of primary disease</a:t>
            </a:r>
          </a:p>
          <a:p>
            <a:pPr marL="630000" lvl="1" indent="-306000" eaLnBrk="1" fontAlgn="auto" hangingPunct="1">
              <a:spcAft>
                <a:spcPts val="0"/>
              </a:spcAft>
              <a:defRPr/>
            </a:pPr>
            <a:r>
              <a:rPr lang="en-US" sz="2400" b="1" dirty="0">
                <a:solidFill>
                  <a:srgbClr val="FF0000"/>
                </a:solidFill>
              </a:rPr>
              <a:t>De-novo (new) disease</a:t>
            </a:r>
          </a:p>
          <a:p>
            <a:pPr marL="306000" indent="-306000" eaLnBrk="1" fontAlgn="auto" hangingPunct="1">
              <a:spcAft>
                <a:spcPts val="0"/>
              </a:spcAft>
              <a:defRP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FDD9F1A-E3BA-4A0B-8DA3-59ED4DB32147}"/>
              </a:ext>
            </a:extLst>
          </p:cNvPr>
          <p:cNvSpPr>
            <a:spLocks noGrp="1" noChangeArrowheads="1"/>
          </p:cNvSpPr>
          <p:nvPr>
            <p:ph type="title"/>
          </p:nvPr>
        </p:nvSpPr>
        <p:spPr/>
        <p:txBody>
          <a:bodyPr/>
          <a:lstStyle/>
          <a:p>
            <a:pPr algn="ctr" eaLnBrk="1" hangingPunct="1"/>
            <a:r>
              <a:rPr lang="en-US" altLang="en-US"/>
              <a:t>Lecture outline</a:t>
            </a:r>
          </a:p>
        </p:txBody>
      </p:sp>
      <p:sp>
        <p:nvSpPr>
          <p:cNvPr id="3" name="Content Placeholder 2">
            <a:extLst>
              <a:ext uri="{FF2B5EF4-FFF2-40B4-BE49-F238E27FC236}">
                <a16:creationId xmlns:a16="http://schemas.microsoft.com/office/drawing/2014/main" id="{8BBBB7F1-DE64-46E9-B123-3FED93803518}"/>
              </a:ext>
            </a:extLst>
          </p:cNvPr>
          <p:cNvSpPr>
            <a:spLocks noGrp="1"/>
          </p:cNvSpPr>
          <p:nvPr>
            <p:ph idx="1"/>
          </p:nvPr>
        </p:nvSpPr>
        <p:spPr>
          <a:xfrm>
            <a:off x="581025" y="1843088"/>
            <a:ext cx="11029950" cy="4786312"/>
          </a:xfrm>
        </p:spPr>
        <p:txBody>
          <a:bodyPr rtlCol="0">
            <a:normAutofit/>
          </a:bodyPr>
          <a:lstStyle/>
          <a:p>
            <a:pPr marL="0" indent="0" eaLnBrk="1" fontAlgn="auto" hangingPunct="1">
              <a:spcAft>
                <a:spcPts val="0"/>
              </a:spcAft>
              <a:buFont typeface="Wingdings 2" panose="05020102010507070707" pitchFamily="18" charset="2"/>
              <a:buNone/>
              <a:defRPr/>
            </a:pPr>
            <a:r>
              <a:rPr lang="en-US" altLang="en-US" sz="2400" b="1" dirty="0"/>
              <a:t>Pathology of injury in kidney transplant </a:t>
            </a:r>
          </a:p>
          <a:p>
            <a:pPr marL="630000" lvl="1" indent="-306000" eaLnBrk="1" fontAlgn="auto" hangingPunct="1">
              <a:spcAft>
                <a:spcPts val="0"/>
              </a:spcAft>
              <a:defRPr/>
            </a:pPr>
            <a:r>
              <a:rPr lang="en-US" sz="2400" dirty="0"/>
              <a:t>Harvest injury</a:t>
            </a:r>
          </a:p>
          <a:p>
            <a:pPr marL="630000" lvl="1" indent="-306000" eaLnBrk="1" fontAlgn="auto" hangingPunct="1">
              <a:spcAft>
                <a:spcPts val="0"/>
              </a:spcAft>
              <a:defRPr/>
            </a:pPr>
            <a:r>
              <a:rPr lang="en-US" sz="2400" dirty="0"/>
              <a:t>Rejection: hyper-acute rejection, acute rejection (T-cell mediated and antibody mediated) and chronic rejection </a:t>
            </a:r>
          </a:p>
          <a:p>
            <a:pPr marL="630000" lvl="1" indent="-306000" eaLnBrk="1" fontAlgn="auto" hangingPunct="1">
              <a:spcAft>
                <a:spcPts val="0"/>
              </a:spcAft>
              <a:defRPr/>
            </a:pPr>
            <a:r>
              <a:rPr lang="en-US" sz="2400" dirty="0"/>
              <a:t>Infections in the renal allograft.</a:t>
            </a:r>
          </a:p>
          <a:p>
            <a:pPr marL="630000" lvl="1" indent="-306000" eaLnBrk="1" fontAlgn="auto" hangingPunct="1">
              <a:spcAft>
                <a:spcPts val="0"/>
              </a:spcAft>
              <a:defRPr/>
            </a:pPr>
            <a:r>
              <a:rPr lang="en-US" sz="2400" dirty="0"/>
              <a:t>Drug toxicity, acute and chronic.</a:t>
            </a:r>
          </a:p>
          <a:p>
            <a:pPr marL="630000" lvl="1" indent="-306000" eaLnBrk="1" fontAlgn="auto" hangingPunct="1">
              <a:spcAft>
                <a:spcPts val="0"/>
              </a:spcAft>
              <a:defRPr/>
            </a:pPr>
            <a:r>
              <a:rPr lang="en-US" sz="2400" dirty="0"/>
              <a:t>Recurrence of primary disease</a:t>
            </a:r>
          </a:p>
          <a:p>
            <a:pPr marL="630000" lvl="1" indent="-306000" eaLnBrk="1" fontAlgn="auto" hangingPunct="1">
              <a:spcAft>
                <a:spcPts val="0"/>
              </a:spcAft>
              <a:defRPr/>
            </a:pPr>
            <a:r>
              <a:rPr lang="en-US" sz="2400" dirty="0"/>
              <a:t>De-novo (new) disease</a:t>
            </a:r>
          </a:p>
          <a:p>
            <a:pPr marL="306000" indent="-306000" eaLnBrk="1" fontAlgn="auto" hangingPunct="1">
              <a:spcAft>
                <a:spcPts val="0"/>
              </a:spcAft>
              <a:defRP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3DBE577A-914E-4F07-9382-4C23D82D605E}"/>
              </a:ext>
            </a:extLst>
          </p:cNvPr>
          <p:cNvSpPr>
            <a:spLocks noGrp="1" noChangeArrowheads="1"/>
          </p:cNvSpPr>
          <p:nvPr>
            <p:ph type="title"/>
          </p:nvPr>
        </p:nvSpPr>
        <p:spPr>
          <a:xfrm>
            <a:off x="1295400" y="2130425"/>
            <a:ext cx="9601200" cy="2359025"/>
          </a:xfrm>
        </p:spPr>
        <p:txBody>
          <a:bodyPr/>
          <a:lstStyle/>
          <a:p>
            <a:pPr marL="342900" indent="-342900" eaLnBrk="1" hangingPunct="1"/>
            <a:r>
              <a:rPr lang="en-US" altLang="en-US" sz="4000" b="1">
                <a:solidFill>
                  <a:srgbClr val="BFBFBF"/>
                </a:solidFill>
              </a:rPr>
              <a:t>RECURRENCE OF PRIMARY DISEASE</a:t>
            </a:r>
            <a:br>
              <a:rPr lang="en-US" altLang="en-US" sz="4000" b="1">
                <a:solidFill>
                  <a:srgbClr val="BFBFBF"/>
                </a:solidFill>
              </a:rPr>
            </a:br>
            <a:r>
              <a:rPr lang="en-US" altLang="en-US" sz="4000" b="1">
                <a:solidFill>
                  <a:srgbClr val="BFBFBF"/>
                </a:solidFill>
              </a:rPr>
              <a:t>AND</a:t>
            </a:r>
            <a:br>
              <a:rPr lang="en-US" altLang="en-US" sz="4000" b="1">
                <a:solidFill>
                  <a:srgbClr val="BFBFBF"/>
                </a:solidFill>
              </a:rPr>
            </a:br>
            <a:r>
              <a:rPr lang="en-US" altLang="en-US" sz="4000" b="1">
                <a:solidFill>
                  <a:srgbClr val="BFBFBF"/>
                </a:solidFill>
              </a:rPr>
              <a:t>DE-NOVO (NEW) DISEASE</a:t>
            </a:r>
          </a:p>
        </p:txBody>
      </p:sp>
      <p:sp>
        <p:nvSpPr>
          <p:cNvPr id="3" name="Text Placeholder 2">
            <a:extLst>
              <a:ext uri="{FF2B5EF4-FFF2-40B4-BE49-F238E27FC236}">
                <a16:creationId xmlns:a16="http://schemas.microsoft.com/office/drawing/2014/main" id="{F390D8F8-FA56-4A4B-9F96-3FAF393D7458}"/>
              </a:ext>
            </a:extLst>
          </p:cNvPr>
          <p:cNvSpPr>
            <a:spLocks noGrp="1"/>
          </p:cNvSpPr>
          <p:nvPr>
            <p:ph type="body" idx="1"/>
          </p:nvPr>
        </p:nvSpPr>
        <p:spPr>
          <a:xfrm>
            <a:off x="1295400" y="4572000"/>
            <a:ext cx="9601200" cy="841375"/>
          </a:xfrm>
        </p:spPr>
        <p:txBody>
          <a:bodyPr rtlCol="0">
            <a:normAutofit/>
          </a:bodyPr>
          <a:lstStyle/>
          <a:p>
            <a:pPr eaLnBrk="1" fontAlgn="auto" hangingPunct="1">
              <a:spcAft>
                <a:spcPts val="0"/>
              </a:spcAft>
              <a:defRPr/>
            </a:pP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7E6C2A19-0A17-4A7F-9967-8DF5EA775650}"/>
              </a:ext>
            </a:extLst>
          </p:cNvPr>
          <p:cNvSpPr>
            <a:spLocks noGrp="1" noChangeArrowheads="1"/>
          </p:cNvSpPr>
          <p:nvPr>
            <p:ph type="title"/>
          </p:nvPr>
        </p:nvSpPr>
        <p:spPr>
          <a:xfrm>
            <a:off x="1341438" y="466725"/>
            <a:ext cx="9509125" cy="919163"/>
          </a:xfrm>
        </p:spPr>
        <p:txBody>
          <a:bodyPr/>
          <a:lstStyle/>
          <a:p>
            <a:pPr algn="ctr" eaLnBrk="1" hangingPunct="1"/>
            <a:r>
              <a:rPr lang="en-US" altLang="en-US" sz="3600" b="1"/>
              <a:t>RECURRENT &amp; DE-NOVO DISEASE</a:t>
            </a:r>
          </a:p>
        </p:txBody>
      </p:sp>
      <p:sp>
        <p:nvSpPr>
          <p:cNvPr id="43011" name="Text Placeholder 1">
            <a:extLst>
              <a:ext uri="{FF2B5EF4-FFF2-40B4-BE49-F238E27FC236}">
                <a16:creationId xmlns:a16="http://schemas.microsoft.com/office/drawing/2014/main" id="{5FE07EAB-F2CB-4C2E-8323-26E849773655}"/>
              </a:ext>
            </a:extLst>
          </p:cNvPr>
          <p:cNvSpPr>
            <a:spLocks noGrp="1" noChangeArrowheads="1"/>
          </p:cNvSpPr>
          <p:nvPr>
            <p:ph type="body" idx="1"/>
          </p:nvPr>
        </p:nvSpPr>
        <p:spPr>
          <a:xfrm>
            <a:off x="377825" y="1816100"/>
            <a:ext cx="5230813" cy="766763"/>
          </a:xfrm>
        </p:spPr>
        <p:txBody>
          <a:bodyPr rtlCol="0"/>
          <a:lstStyle/>
          <a:p>
            <a:pPr eaLnBrk="1" fontAlgn="auto" hangingPunct="1">
              <a:spcAft>
                <a:spcPts val="0"/>
              </a:spcAft>
              <a:defRPr/>
            </a:pPr>
            <a:r>
              <a:rPr lang="en-US" altLang="en-US" sz="2400" b="1" dirty="0"/>
              <a:t>5) Recurrence of primary disease</a:t>
            </a:r>
            <a:endParaRPr lang="en-US" altLang="en-US" b="1" dirty="0"/>
          </a:p>
        </p:txBody>
      </p:sp>
      <p:sp>
        <p:nvSpPr>
          <p:cNvPr id="44036" name="Content Placeholder 2">
            <a:extLst>
              <a:ext uri="{FF2B5EF4-FFF2-40B4-BE49-F238E27FC236}">
                <a16:creationId xmlns:a16="http://schemas.microsoft.com/office/drawing/2014/main" id="{2A57DF23-0907-4C74-ACF5-1F0E1B5CEE79}"/>
              </a:ext>
            </a:extLst>
          </p:cNvPr>
          <p:cNvSpPr>
            <a:spLocks noGrp="1" noChangeArrowheads="1"/>
          </p:cNvSpPr>
          <p:nvPr>
            <p:ph sz="half" idx="2"/>
          </p:nvPr>
        </p:nvSpPr>
        <p:spPr>
          <a:xfrm>
            <a:off x="481013" y="2740025"/>
            <a:ext cx="4572000" cy="3289300"/>
          </a:xfrm>
        </p:spPr>
        <p:txBody>
          <a:bodyPr/>
          <a:lstStyle/>
          <a:p>
            <a:pPr eaLnBrk="1" hangingPunct="1"/>
            <a:r>
              <a:rPr lang="en-US" altLang="en-US" sz="2800"/>
              <a:t>The primary disease which lead to end stage kidney and eventual transplant can recur as early as 6 months post-transplant.</a:t>
            </a:r>
          </a:p>
        </p:txBody>
      </p:sp>
      <p:sp>
        <p:nvSpPr>
          <p:cNvPr id="43013" name="Text Placeholder 2">
            <a:extLst>
              <a:ext uri="{FF2B5EF4-FFF2-40B4-BE49-F238E27FC236}">
                <a16:creationId xmlns:a16="http://schemas.microsoft.com/office/drawing/2014/main" id="{54B499C1-FF0C-4B4C-BDE7-740DF52637C4}"/>
              </a:ext>
            </a:extLst>
          </p:cNvPr>
          <p:cNvSpPr>
            <a:spLocks noGrp="1" noChangeArrowheads="1"/>
          </p:cNvSpPr>
          <p:nvPr>
            <p:ph type="body" sz="quarter" idx="3"/>
          </p:nvPr>
        </p:nvSpPr>
        <p:spPr>
          <a:xfrm>
            <a:off x="6583363" y="1776413"/>
            <a:ext cx="5087937" cy="846137"/>
          </a:xfrm>
        </p:spPr>
        <p:txBody>
          <a:bodyPr rtlCol="0"/>
          <a:lstStyle/>
          <a:p>
            <a:pPr eaLnBrk="1" fontAlgn="auto" hangingPunct="1">
              <a:spcAft>
                <a:spcPts val="0"/>
              </a:spcAft>
              <a:defRPr/>
            </a:pPr>
            <a:r>
              <a:rPr lang="en-US" altLang="en-US" sz="2400" b="1" dirty="0"/>
              <a:t>6) De-novo (new) disease/ glomerulonephritis</a:t>
            </a:r>
          </a:p>
        </p:txBody>
      </p:sp>
      <p:sp>
        <p:nvSpPr>
          <p:cNvPr id="4" name="Content Placeholder 3">
            <a:extLst>
              <a:ext uri="{FF2B5EF4-FFF2-40B4-BE49-F238E27FC236}">
                <a16:creationId xmlns:a16="http://schemas.microsoft.com/office/drawing/2014/main" id="{A0398167-AA88-49D4-8BD3-7F1180B01E1B}"/>
              </a:ext>
            </a:extLst>
          </p:cNvPr>
          <p:cNvSpPr>
            <a:spLocks noGrp="1"/>
          </p:cNvSpPr>
          <p:nvPr>
            <p:ph sz="quarter" idx="4"/>
          </p:nvPr>
        </p:nvSpPr>
        <p:spPr>
          <a:xfrm>
            <a:off x="6731000" y="2740025"/>
            <a:ext cx="5087938" cy="3289300"/>
          </a:xfrm>
        </p:spPr>
        <p:txBody>
          <a:bodyPr rtlCol="0"/>
          <a:lstStyle/>
          <a:p>
            <a:pPr marL="306000" indent="-306000" eaLnBrk="1" fontAlgn="auto" hangingPunct="1">
              <a:spcAft>
                <a:spcPts val="0"/>
              </a:spcAft>
              <a:defRPr/>
            </a:pPr>
            <a:r>
              <a:rPr lang="en-US" altLang="en-US" sz="2800" dirty="0"/>
              <a:t>It is the development of another kidney disease</a:t>
            </a:r>
            <a:r>
              <a:rPr lang="en-US" sz="2800" dirty="0"/>
              <a:t> in the renal allograft, different from the disease the patient originally suffered from.</a:t>
            </a:r>
          </a:p>
          <a:p>
            <a:pPr marL="306000" indent="-306000" eaLnBrk="1" fontAlgn="auto" hangingPunct="1">
              <a:spcAft>
                <a:spcPts val="0"/>
              </a:spcAft>
              <a:defRPr/>
            </a:pPr>
            <a:r>
              <a:rPr lang="en-US" altLang="en-US" sz="2800" dirty="0"/>
              <a:t>It is rare.</a:t>
            </a:r>
          </a:p>
          <a:p>
            <a:pPr marL="0" indent="0" eaLnBrk="1" fontAlgn="auto" hangingPunct="1">
              <a:spcAft>
                <a:spcPts val="0"/>
              </a:spcAft>
              <a:buFont typeface="Wingdings 2" panose="05020102010507070707" pitchFamily="18" charset="2"/>
              <a:buNone/>
              <a:defRPr/>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C573B5-1FBE-4BE5-82C8-ADC76F528796}"/>
              </a:ext>
            </a:extLst>
          </p:cNvPr>
          <p:cNvSpPr>
            <a:spLocks noGrp="1"/>
          </p:cNvSpPr>
          <p:nvPr>
            <p:ph type="title"/>
          </p:nvPr>
        </p:nvSpPr>
        <p:spPr>
          <a:xfrm>
            <a:off x="1295400" y="2130425"/>
            <a:ext cx="9601200" cy="2359025"/>
          </a:xfrm>
        </p:spPr>
        <p:txBody>
          <a:bodyPr rtlCol="0"/>
          <a:lstStyle/>
          <a:p>
            <a:pPr eaLnBrk="1" fontAlgn="auto" hangingPunct="1">
              <a:spcAft>
                <a:spcPts val="0"/>
              </a:spcAft>
              <a:defRPr/>
            </a:pPr>
            <a:r>
              <a:rPr lang="en-US" dirty="0"/>
              <a:t>END</a:t>
            </a:r>
          </a:p>
        </p:txBody>
      </p:sp>
      <p:sp>
        <p:nvSpPr>
          <p:cNvPr id="5" name="Text Placeholder 4">
            <a:extLst>
              <a:ext uri="{FF2B5EF4-FFF2-40B4-BE49-F238E27FC236}">
                <a16:creationId xmlns:a16="http://schemas.microsoft.com/office/drawing/2014/main" id="{1BE8F79F-BB5F-473E-B1C8-D4078E9E50F0}"/>
              </a:ext>
            </a:extLst>
          </p:cNvPr>
          <p:cNvSpPr>
            <a:spLocks noGrp="1"/>
          </p:cNvSpPr>
          <p:nvPr>
            <p:ph type="body" idx="1"/>
          </p:nvPr>
        </p:nvSpPr>
        <p:spPr>
          <a:xfrm>
            <a:off x="1295400" y="4572000"/>
            <a:ext cx="9601200" cy="841375"/>
          </a:xfrm>
        </p:spPr>
        <p:txBody>
          <a:bodyPr rtlCol="0">
            <a:normAutofit/>
          </a:bodyPr>
          <a:lstStyle/>
          <a:p>
            <a:pPr eaLnBrk="1" fontAlgn="auto" hangingPunct="1">
              <a:spcAft>
                <a:spcPts val="0"/>
              </a:spcAft>
              <a:defRPr/>
            </a:pP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A7624CD4-E313-4E2F-8420-9FBA5D269379}"/>
              </a:ext>
            </a:extLst>
          </p:cNvPr>
          <p:cNvSpPr>
            <a:spLocks noGrp="1" noChangeArrowheads="1"/>
          </p:cNvSpPr>
          <p:nvPr>
            <p:ph type="title"/>
          </p:nvPr>
        </p:nvSpPr>
        <p:spPr>
          <a:xfrm>
            <a:off x="1150938" y="234950"/>
            <a:ext cx="9509125" cy="749300"/>
          </a:xfrm>
        </p:spPr>
        <p:txBody>
          <a:bodyPr/>
          <a:lstStyle/>
          <a:p>
            <a:pPr algn="ctr" eaLnBrk="1" hangingPunct="1"/>
            <a:r>
              <a:rPr lang="en-US" altLang="en-US"/>
              <a:t>Kidney transplant:</a:t>
            </a:r>
          </a:p>
        </p:txBody>
      </p:sp>
      <p:sp>
        <p:nvSpPr>
          <p:cNvPr id="9219" name="Content Placeholder 2">
            <a:extLst>
              <a:ext uri="{FF2B5EF4-FFF2-40B4-BE49-F238E27FC236}">
                <a16:creationId xmlns:a16="http://schemas.microsoft.com/office/drawing/2014/main" id="{0EED06FE-724A-4903-9262-67446E4A9CB4}"/>
              </a:ext>
            </a:extLst>
          </p:cNvPr>
          <p:cNvSpPr>
            <a:spLocks noGrp="1" noChangeArrowheads="1"/>
          </p:cNvSpPr>
          <p:nvPr>
            <p:ph idx="1"/>
          </p:nvPr>
        </p:nvSpPr>
        <p:spPr>
          <a:xfrm>
            <a:off x="581025" y="1246188"/>
            <a:ext cx="11029950" cy="4892675"/>
          </a:xfrm>
        </p:spPr>
        <p:txBody>
          <a:bodyPr>
            <a:normAutofit fontScale="85000" lnSpcReduction="10000"/>
          </a:bodyPr>
          <a:lstStyle/>
          <a:p>
            <a:pPr eaLnBrk="1" hangingPunct="1">
              <a:defRPr/>
            </a:pPr>
            <a:r>
              <a:rPr lang="en-US" altLang="en-US" dirty="0"/>
              <a:t>End-stage renal disease (resulting from any cause) is treated by renal replacement therapy (e.g.</a:t>
            </a:r>
            <a:r>
              <a:rPr lang="en-US" dirty="0"/>
              <a:t> hemofiltration, hemodialysis, peritoneal dialysis)</a:t>
            </a:r>
            <a:r>
              <a:rPr lang="en-US" altLang="en-US" dirty="0"/>
              <a:t> or renal transplant.</a:t>
            </a:r>
          </a:p>
          <a:p>
            <a:pPr eaLnBrk="1" hangingPunct="1">
              <a:defRPr/>
            </a:pPr>
            <a:r>
              <a:rPr lang="en-US" altLang="en-US" dirty="0"/>
              <a:t>Kidney transplantation is now a routine procedure in most large hospitals in the world. </a:t>
            </a:r>
          </a:p>
          <a:p>
            <a:pPr eaLnBrk="1" hangingPunct="1">
              <a:defRPr/>
            </a:pPr>
            <a:r>
              <a:rPr lang="en-US" altLang="en-US" dirty="0"/>
              <a:t>The first kidney transplant between humans was conducted in 1933 by a Russian surgeon in Ukraine. The kidney was implanted in the groin under local anesthesia and the host survived four days.</a:t>
            </a:r>
          </a:p>
          <a:p>
            <a:pPr eaLnBrk="1" hangingPunct="1">
              <a:defRPr/>
            </a:pPr>
            <a:r>
              <a:rPr lang="en-US" altLang="en-US" dirty="0"/>
              <a:t>The patient who donates the kidney is called as the </a:t>
            </a:r>
            <a:r>
              <a:rPr lang="en-US" altLang="en-US" b="1" dirty="0"/>
              <a:t>“donor”.</a:t>
            </a:r>
          </a:p>
          <a:p>
            <a:pPr eaLnBrk="1" hangingPunct="1">
              <a:defRPr/>
            </a:pPr>
            <a:r>
              <a:rPr lang="en-US" altLang="en-US" dirty="0"/>
              <a:t>The patient who receives the “new” transplant kidney is called as the </a:t>
            </a:r>
            <a:r>
              <a:rPr lang="en-US" altLang="en-US" b="1" dirty="0"/>
              <a:t>“recipient”.</a:t>
            </a:r>
          </a:p>
          <a:p>
            <a:pPr eaLnBrk="1" hangingPunct="1">
              <a:defRPr/>
            </a:pPr>
            <a:r>
              <a:rPr lang="en-US" altLang="en-US" dirty="0"/>
              <a:t>The transplanted (“new”) kidney is called </a:t>
            </a:r>
            <a:r>
              <a:rPr lang="en-US" altLang="en-US" b="1" dirty="0"/>
              <a:t>“donor kidney”,</a:t>
            </a:r>
            <a:r>
              <a:rPr lang="en-US" altLang="en-US" dirty="0"/>
              <a:t> </a:t>
            </a:r>
            <a:r>
              <a:rPr lang="en-US" altLang="en-US" b="1" dirty="0"/>
              <a:t>“allograft” or “graft”.</a:t>
            </a:r>
          </a:p>
          <a:p>
            <a:pPr eaLnBrk="1" hangingPunct="1">
              <a:defRPr/>
            </a:pPr>
            <a:r>
              <a:rPr lang="en-US" altLang="en-US" dirty="0"/>
              <a:t>The antigens present in the allograft kidney are called </a:t>
            </a:r>
            <a:r>
              <a:rPr lang="en-US" altLang="en-US" b="1" dirty="0"/>
              <a:t>“</a:t>
            </a:r>
            <a:r>
              <a:rPr lang="en-US" altLang="en-US" b="1" dirty="0" err="1"/>
              <a:t>alloantigens</a:t>
            </a:r>
            <a:r>
              <a:rPr lang="en-US" altLang="en-US" b="1" dirty="0"/>
              <a:t>”.</a:t>
            </a:r>
          </a:p>
          <a:p>
            <a:pPr eaLnBrk="1" hangingPunct="1">
              <a:defRPr/>
            </a:pPr>
            <a:r>
              <a:rPr lang="en-US" altLang="en-US" dirty="0"/>
              <a:t>The antibodies that are against </a:t>
            </a:r>
            <a:r>
              <a:rPr lang="en-US" altLang="en-US" dirty="0" err="1"/>
              <a:t>alloantigens</a:t>
            </a:r>
            <a:r>
              <a:rPr lang="en-US" altLang="en-US" dirty="0"/>
              <a:t> (that target the </a:t>
            </a:r>
            <a:r>
              <a:rPr lang="en-US" altLang="en-US" dirty="0" err="1"/>
              <a:t>alloantigens</a:t>
            </a:r>
            <a:r>
              <a:rPr lang="en-US" altLang="en-US" dirty="0"/>
              <a:t>) are anti-allograft antibodies and they are called </a:t>
            </a:r>
            <a:r>
              <a:rPr lang="en-US" altLang="en-US" b="1" dirty="0"/>
              <a:t>“alloantibodies”.</a:t>
            </a:r>
          </a:p>
          <a:p>
            <a:pPr marL="44450" indent="0" eaLnBrk="1" hangingPunct="1">
              <a:buFont typeface="Arial" panose="020B0604020202020204" pitchFamily="34" charset="0"/>
              <a:buNone/>
              <a:defRPr/>
            </a:pPr>
            <a:endParaRPr lang="en-US" altLang="en-US" sz="2400" b="1" dirty="0"/>
          </a:p>
          <a:p>
            <a:pPr eaLnBrk="1" hangingPunct="1">
              <a:defRPr/>
            </a:pPr>
            <a:endParaRPr lang="en-US" altLang="en-US"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a:extLst>
              <a:ext uri="{FF2B5EF4-FFF2-40B4-BE49-F238E27FC236}">
                <a16:creationId xmlns:a16="http://schemas.microsoft.com/office/drawing/2014/main" id="{F8FA4B40-310C-4550-83AB-16F0929CFCF2}"/>
              </a:ext>
            </a:extLst>
          </p:cNvPr>
          <p:cNvSpPr>
            <a:spLocks noGrp="1" noChangeArrowheads="1"/>
          </p:cNvSpPr>
          <p:nvPr>
            <p:ph type="title"/>
          </p:nvPr>
        </p:nvSpPr>
        <p:spPr/>
        <p:txBody>
          <a:bodyPr/>
          <a:lstStyle/>
          <a:p>
            <a:pPr algn="ctr" eaLnBrk="1" hangingPunct="1"/>
            <a:r>
              <a:rPr lang="en-US" altLang="en-US"/>
              <a:t>Kidney transplant</a:t>
            </a:r>
          </a:p>
        </p:txBody>
      </p:sp>
      <p:sp>
        <p:nvSpPr>
          <p:cNvPr id="11267" name="Content Placeholder 2">
            <a:extLst>
              <a:ext uri="{FF2B5EF4-FFF2-40B4-BE49-F238E27FC236}">
                <a16:creationId xmlns:a16="http://schemas.microsoft.com/office/drawing/2014/main" id="{854983C4-3C6E-429F-86E6-1163B2EB638F}"/>
              </a:ext>
            </a:extLst>
          </p:cNvPr>
          <p:cNvSpPr>
            <a:spLocks noGrp="1" noChangeArrowheads="1"/>
          </p:cNvSpPr>
          <p:nvPr>
            <p:ph sz="half" idx="1"/>
          </p:nvPr>
        </p:nvSpPr>
        <p:spPr>
          <a:xfrm>
            <a:off x="588963" y="2622550"/>
            <a:ext cx="6224587" cy="3127375"/>
          </a:xfrm>
        </p:spPr>
        <p:txBody>
          <a:bodyPr/>
          <a:lstStyle/>
          <a:p>
            <a:pPr eaLnBrk="1" hangingPunct="1"/>
            <a:r>
              <a:rPr lang="en-US" altLang="en-US" sz="2400"/>
              <a:t>The donor kidney is placed in the recipients iliac fossa or groin region. The donor ureter is inserted into the bladder.  The blood vessels are anastomosed.</a:t>
            </a:r>
          </a:p>
          <a:p>
            <a:pPr eaLnBrk="1" hangingPunct="1"/>
            <a:r>
              <a:rPr lang="en-US" altLang="en-US" sz="2400"/>
              <a:t>The donor of the kidney can be from a living or a deceased person.</a:t>
            </a:r>
          </a:p>
        </p:txBody>
      </p:sp>
      <p:pic>
        <p:nvPicPr>
          <p:cNvPr id="11268" name="Picture 2">
            <a:extLst>
              <a:ext uri="{FF2B5EF4-FFF2-40B4-BE49-F238E27FC236}">
                <a16:creationId xmlns:a16="http://schemas.microsoft.com/office/drawing/2014/main" id="{A74F24C9-C3BC-4F00-A7BE-593D203E927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953250" y="2085975"/>
            <a:ext cx="4792663" cy="4305300"/>
          </a:xfr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9C75DB-5675-4443-AB94-BE7715C6F51C}"/>
              </a:ext>
            </a:extLst>
          </p:cNvPr>
          <p:cNvSpPr>
            <a:spLocks noGrp="1"/>
          </p:cNvSpPr>
          <p:nvPr>
            <p:ph idx="1"/>
          </p:nvPr>
        </p:nvSpPr>
        <p:spPr>
          <a:xfrm>
            <a:off x="1146175" y="1036638"/>
            <a:ext cx="10007600" cy="4784725"/>
          </a:xfrm>
        </p:spPr>
        <p:txBody>
          <a:bodyPr rtlCol="0">
            <a:normAutofit/>
          </a:bodyPr>
          <a:lstStyle/>
          <a:p>
            <a:pPr marL="0" indent="0" eaLnBrk="1" fontAlgn="auto" hangingPunct="1">
              <a:spcAft>
                <a:spcPts val="0"/>
              </a:spcAft>
              <a:buFont typeface="Wingdings 2" panose="05020102010507070707" pitchFamily="18" charset="2"/>
              <a:buNone/>
              <a:defRPr/>
            </a:pPr>
            <a:r>
              <a:rPr lang="en-US" altLang="en-US" sz="2400" b="1" dirty="0"/>
              <a:t>Pathology of injury in kidney transplant </a:t>
            </a:r>
          </a:p>
          <a:p>
            <a:pPr marL="630000" lvl="1" indent="-306000" eaLnBrk="1" fontAlgn="auto" hangingPunct="1">
              <a:spcAft>
                <a:spcPts val="0"/>
              </a:spcAft>
              <a:defRPr/>
            </a:pPr>
            <a:r>
              <a:rPr lang="en-US" sz="2400" b="1" dirty="0">
                <a:solidFill>
                  <a:srgbClr val="FF0000"/>
                </a:solidFill>
              </a:rPr>
              <a:t>Harvest injury</a:t>
            </a:r>
          </a:p>
          <a:p>
            <a:pPr marL="630000" lvl="1" indent="-306000" eaLnBrk="1" fontAlgn="auto" hangingPunct="1">
              <a:spcAft>
                <a:spcPts val="0"/>
              </a:spcAft>
              <a:defRPr/>
            </a:pPr>
            <a:r>
              <a:rPr lang="en-US" sz="2400" dirty="0"/>
              <a:t>Rejection: hyper-acute rejection, acute rejection (T-cell mediated and antibody mediated) and chronic rejection </a:t>
            </a:r>
          </a:p>
          <a:p>
            <a:pPr marL="630000" lvl="1" indent="-306000" eaLnBrk="1" fontAlgn="auto" hangingPunct="1">
              <a:spcAft>
                <a:spcPts val="0"/>
              </a:spcAft>
              <a:defRPr/>
            </a:pPr>
            <a:r>
              <a:rPr lang="en-US" sz="2400" dirty="0"/>
              <a:t>Infections in the renal allograft.</a:t>
            </a:r>
          </a:p>
          <a:p>
            <a:pPr marL="630000" lvl="1" indent="-306000" eaLnBrk="1" fontAlgn="auto" hangingPunct="1">
              <a:spcAft>
                <a:spcPts val="0"/>
              </a:spcAft>
              <a:defRPr/>
            </a:pPr>
            <a:r>
              <a:rPr lang="en-US" sz="2400" dirty="0"/>
              <a:t>Drug toxicity, acute and chronic.</a:t>
            </a:r>
          </a:p>
          <a:p>
            <a:pPr marL="630000" lvl="1" indent="-306000" eaLnBrk="1" fontAlgn="auto" hangingPunct="1">
              <a:spcAft>
                <a:spcPts val="0"/>
              </a:spcAft>
              <a:defRPr/>
            </a:pPr>
            <a:r>
              <a:rPr lang="en-US" sz="2400" dirty="0"/>
              <a:t>Recurrence of primary disease</a:t>
            </a:r>
          </a:p>
          <a:p>
            <a:pPr marL="630000" lvl="1" indent="-306000" eaLnBrk="1" fontAlgn="auto" hangingPunct="1">
              <a:spcAft>
                <a:spcPts val="0"/>
              </a:spcAft>
              <a:defRPr/>
            </a:pPr>
            <a:r>
              <a:rPr lang="en-US" sz="2400" dirty="0"/>
              <a:t>De-novo (new) disease</a:t>
            </a:r>
          </a:p>
          <a:p>
            <a:pPr marL="306000" indent="-306000" eaLnBrk="1" fontAlgn="auto" hangingPunct="1">
              <a:spcAft>
                <a:spcPts val="0"/>
              </a:spcAft>
              <a:defRPr/>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0DE6-6614-4CF3-A6B4-B86B4A73B429}"/>
              </a:ext>
            </a:extLst>
          </p:cNvPr>
          <p:cNvSpPr>
            <a:spLocks noGrp="1"/>
          </p:cNvSpPr>
          <p:nvPr>
            <p:ph type="title"/>
          </p:nvPr>
        </p:nvSpPr>
        <p:spPr>
          <a:xfrm>
            <a:off x="1295400" y="2130425"/>
            <a:ext cx="9601200" cy="2359025"/>
          </a:xfrm>
        </p:spPr>
        <p:txBody>
          <a:bodyPr rtlCol="0"/>
          <a:lstStyle/>
          <a:p>
            <a:pPr eaLnBrk="1" fontAlgn="auto" hangingPunct="1">
              <a:spcAft>
                <a:spcPts val="0"/>
              </a:spcAft>
              <a:defRPr/>
            </a:pPr>
            <a:r>
              <a:rPr lang="en-US" altLang="en-US" b="1" dirty="0"/>
              <a:t>HARVEST INJURY</a:t>
            </a:r>
            <a:endParaRPr lang="en-US" dirty="0"/>
          </a:p>
        </p:txBody>
      </p:sp>
      <p:sp>
        <p:nvSpPr>
          <p:cNvPr id="3" name="Text Placeholder 2">
            <a:extLst>
              <a:ext uri="{FF2B5EF4-FFF2-40B4-BE49-F238E27FC236}">
                <a16:creationId xmlns:a16="http://schemas.microsoft.com/office/drawing/2014/main" id="{C6389114-D2AB-4840-AABC-05C9122248D9}"/>
              </a:ext>
            </a:extLst>
          </p:cNvPr>
          <p:cNvSpPr>
            <a:spLocks noGrp="1"/>
          </p:cNvSpPr>
          <p:nvPr>
            <p:ph type="body" idx="1"/>
          </p:nvPr>
        </p:nvSpPr>
        <p:spPr>
          <a:xfrm>
            <a:off x="1295400" y="4572000"/>
            <a:ext cx="9601200" cy="841375"/>
          </a:xfrm>
        </p:spPr>
        <p:txBody>
          <a:bodyPr rtlCol="0">
            <a:normAutofit/>
          </a:bodyPr>
          <a:lstStyle/>
          <a:p>
            <a:pPr eaLnBrk="1" fontAlgn="auto" hangingPunct="1">
              <a:spcAft>
                <a:spcPts val="0"/>
              </a:spcAft>
              <a:defRPr/>
            </a:pP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0FF71B03-F4A5-41BF-B632-1EB994F7DFDA}"/>
              </a:ext>
            </a:extLst>
          </p:cNvPr>
          <p:cNvSpPr>
            <a:spLocks noGrp="1" noChangeArrowheads="1"/>
          </p:cNvSpPr>
          <p:nvPr>
            <p:ph type="title"/>
          </p:nvPr>
        </p:nvSpPr>
        <p:spPr/>
        <p:txBody>
          <a:bodyPr/>
          <a:lstStyle/>
          <a:p>
            <a:pPr algn="ctr" eaLnBrk="1" hangingPunct="1"/>
            <a:r>
              <a:rPr lang="en-US" altLang="en-US" b="1"/>
              <a:t>HARVEST INJURY</a:t>
            </a:r>
          </a:p>
        </p:txBody>
      </p:sp>
      <p:sp>
        <p:nvSpPr>
          <p:cNvPr id="15363" name="Content Placeholder 2">
            <a:extLst>
              <a:ext uri="{FF2B5EF4-FFF2-40B4-BE49-F238E27FC236}">
                <a16:creationId xmlns:a16="http://schemas.microsoft.com/office/drawing/2014/main" id="{B654ED63-A6A9-44E5-A8A9-02132EB5D4B9}"/>
              </a:ext>
            </a:extLst>
          </p:cNvPr>
          <p:cNvSpPr>
            <a:spLocks noGrp="1" noChangeArrowheads="1"/>
          </p:cNvSpPr>
          <p:nvPr>
            <p:ph idx="1"/>
          </p:nvPr>
        </p:nvSpPr>
        <p:spPr>
          <a:xfrm>
            <a:off x="357188" y="1801813"/>
            <a:ext cx="11477625" cy="4127500"/>
          </a:xfrm>
        </p:spPr>
        <p:txBody>
          <a:bodyPr/>
          <a:lstStyle/>
          <a:p>
            <a:pPr eaLnBrk="1" hangingPunct="1"/>
            <a:r>
              <a:rPr lang="en-US" altLang="en-US" sz="2800"/>
              <a:t>At the time of transplant there can be tubular injury to the transplanted allograft kidney. </a:t>
            </a:r>
          </a:p>
          <a:p>
            <a:pPr eaLnBrk="1" hangingPunct="1"/>
            <a:r>
              <a:rPr lang="en-US" altLang="en-US" sz="2800"/>
              <a:t>It is generally due to cold ischemia time or the mode of death of the donor. </a:t>
            </a:r>
          </a:p>
          <a:p>
            <a:pPr eaLnBrk="1" hangingPunct="1"/>
            <a:r>
              <a:rPr lang="en-US" altLang="en-US" sz="2800"/>
              <a:t>It can lead to non-functioning kidney immediately after transplant (the patient develops anuria). </a:t>
            </a:r>
          </a:p>
          <a:p>
            <a:pPr eaLnBrk="1" hangingPunct="1"/>
            <a:r>
              <a:rPr lang="en-US" altLang="en-US" sz="2800"/>
              <a:t>The good thing is that harvest kidney usually recover with appropriate management.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04097-AE6F-4317-9A2D-DECD8DDE8DC5}"/>
              </a:ext>
            </a:extLst>
          </p:cNvPr>
          <p:cNvSpPr>
            <a:spLocks noGrp="1"/>
          </p:cNvSpPr>
          <p:nvPr>
            <p:ph idx="1"/>
          </p:nvPr>
        </p:nvSpPr>
        <p:spPr>
          <a:xfrm>
            <a:off x="1146175" y="1036638"/>
            <a:ext cx="10007600" cy="4784725"/>
          </a:xfrm>
        </p:spPr>
        <p:txBody>
          <a:bodyPr rtlCol="0">
            <a:normAutofit/>
          </a:bodyPr>
          <a:lstStyle/>
          <a:p>
            <a:pPr marL="0" indent="0" eaLnBrk="1" fontAlgn="auto" hangingPunct="1">
              <a:spcAft>
                <a:spcPts val="0"/>
              </a:spcAft>
              <a:buFont typeface="Wingdings 2" panose="05020102010507070707" pitchFamily="18" charset="2"/>
              <a:buNone/>
              <a:defRPr/>
            </a:pPr>
            <a:r>
              <a:rPr lang="en-US" altLang="en-US" sz="2400" b="1" dirty="0"/>
              <a:t>Pathology of injury in kidney transplant </a:t>
            </a:r>
          </a:p>
          <a:p>
            <a:pPr marL="630000" lvl="1" indent="-306000" eaLnBrk="1" fontAlgn="auto" hangingPunct="1">
              <a:spcAft>
                <a:spcPts val="0"/>
              </a:spcAft>
              <a:defRPr/>
            </a:pPr>
            <a:r>
              <a:rPr lang="en-US" sz="2400" dirty="0"/>
              <a:t>Harvest injury</a:t>
            </a:r>
          </a:p>
          <a:p>
            <a:pPr marL="630000" lvl="1" indent="-306000" eaLnBrk="1" fontAlgn="auto" hangingPunct="1">
              <a:spcAft>
                <a:spcPts val="0"/>
              </a:spcAft>
              <a:defRPr/>
            </a:pPr>
            <a:r>
              <a:rPr lang="en-US" sz="2400" b="1" dirty="0">
                <a:solidFill>
                  <a:srgbClr val="FF0000"/>
                </a:solidFill>
              </a:rPr>
              <a:t>Rejection: hyper-acute rejection, acute rejection (T-cell mediated and antibody mediated) and chronic rejection </a:t>
            </a:r>
          </a:p>
          <a:p>
            <a:pPr marL="630000" lvl="1" indent="-306000" eaLnBrk="1" fontAlgn="auto" hangingPunct="1">
              <a:spcAft>
                <a:spcPts val="0"/>
              </a:spcAft>
              <a:defRPr/>
            </a:pPr>
            <a:r>
              <a:rPr lang="en-US" sz="2400" dirty="0"/>
              <a:t>Infections in the renal allograft.</a:t>
            </a:r>
          </a:p>
          <a:p>
            <a:pPr marL="630000" lvl="1" indent="-306000" eaLnBrk="1" fontAlgn="auto" hangingPunct="1">
              <a:spcAft>
                <a:spcPts val="0"/>
              </a:spcAft>
              <a:defRPr/>
            </a:pPr>
            <a:r>
              <a:rPr lang="en-US" sz="2400" dirty="0"/>
              <a:t>Drug toxicity, acute and chronic.</a:t>
            </a:r>
          </a:p>
          <a:p>
            <a:pPr marL="630000" lvl="1" indent="-306000" eaLnBrk="1" fontAlgn="auto" hangingPunct="1">
              <a:spcAft>
                <a:spcPts val="0"/>
              </a:spcAft>
              <a:defRPr/>
            </a:pPr>
            <a:r>
              <a:rPr lang="en-US" sz="2400" dirty="0"/>
              <a:t>Recurrence of primary disease</a:t>
            </a:r>
          </a:p>
          <a:p>
            <a:pPr marL="630000" lvl="1" indent="-306000" eaLnBrk="1" fontAlgn="auto" hangingPunct="1">
              <a:spcAft>
                <a:spcPts val="0"/>
              </a:spcAft>
              <a:defRPr/>
            </a:pPr>
            <a:r>
              <a:rPr lang="en-US" sz="2400" dirty="0"/>
              <a:t>De-novo (new) disease</a:t>
            </a:r>
          </a:p>
          <a:p>
            <a:pPr marL="306000" indent="-306000" eaLnBrk="1" fontAlgn="auto" hangingPunct="1">
              <a:spcAft>
                <a:spcPts val="0"/>
              </a:spcAft>
              <a:defRPr/>
            </a:pP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2369</Words>
  <Application>Microsoft Office PowerPoint</Application>
  <PresentationFormat>Widescreen</PresentationFormat>
  <Paragraphs>219</Paragraphs>
  <Slides>32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Century Gothic</vt:lpstr>
      <vt:lpstr>Wingdings</vt:lpstr>
      <vt:lpstr>Wingdings 2</vt:lpstr>
      <vt:lpstr>Office Theme</vt:lpstr>
      <vt:lpstr> Pathology of Renal Allograft</vt:lpstr>
      <vt:lpstr>Objectives: </vt:lpstr>
      <vt:lpstr>Lecture outline</vt:lpstr>
      <vt:lpstr>Kidney transplant:</vt:lpstr>
      <vt:lpstr>Kidney transplant</vt:lpstr>
      <vt:lpstr>PowerPoint Presentation</vt:lpstr>
      <vt:lpstr>HARVEST INJURY</vt:lpstr>
      <vt:lpstr>HARVEST INJURY</vt:lpstr>
      <vt:lpstr>PowerPoint Presentation</vt:lpstr>
      <vt:lpstr>REJECTION</vt:lpstr>
      <vt:lpstr>REJECTION</vt:lpstr>
      <vt:lpstr>a) HYPERACUTE REJECTION</vt:lpstr>
      <vt:lpstr>b) ACUTE REJECTION </vt:lpstr>
      <vt:lpstr>b) ACUTE REJECTION  Acute T-cell mediated rejection (acute TCMR)</vt:lpstr>
      <vt:lpstr>b) ACUTE REJECTION  Acute T-cell mediated rejection.</vt:lpstr>
      <vt:lpstr>PowerPoint Presentation</vt:lpstr>
      <vt:lpstr>ARTERITIS (vasculitis)</vt:lpstr>
      <vt:lpstr>A) ACUTE REJECTION  Acute antibody-mediated rejection (acute ABMR)</vt:lpstr>
      <vt:lpstr>Acute rejection  Acute antibody-mediated rejection (acute ABMR)</vt:lpstr>
      <vt:lpstr>c) CHRONIC REJECTION</vt:lpstr>
      <vt:lpstr>PowerPoint Presentation</vt:lpstr>
      <vt:lpstr>INFECTIONS OF THE RENAL ALLOGRAFT</vt:lpstr>
      <vt:lpstr>INFECTIONS OF THE RENAL ALLOGRAFT</vt:lpstr>
      <vt:lpstr>Renal tubules showing Polyomavirus infection in allograft kidney (arrows)</vt:lpstr>
      <vt:lpstr>PowerPoint Presentation</vt:lpstr>
      <vt:lpstr> DRUG TOXICITY</vt:lpstr>
      <vt:lpstr> Drug toxicity</vt:lpstr>
      <vt:lpstr>ADDITIONAL information</vt:lpstr>
      <vt:lpstr>PowerPoint Presentation</vt:lpstr>
      <vt:lpstr>RECURRENCE OF PRIMARY DISEASE AND DE-NOVO (NEW) DISEASE</vt:lpstr>
      <vt:lpstr>RECURRENT &amp; DE-NOVO DISEASE</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sufia husain</dc:creator>
  <cp:lastModifiedBy>sufia husain</cp:lastModifiedBy>
  <cp:revision>2</cp:revision>
  <dcterms:created xsi:type="dcterms:W3CDTF">2020-04-15T07:19:05Z</dcterms:created>
  <dcterms:modified xsi:type="dcterms:W3CDTF">2020-04-15T07:20:53Z</dcterms:modified>
</cp:coreProperties>
</file>