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0"/>
  </p:notesMasterIdLst>
  <p:sldIdLst>
    <p:sldId id="363" r:id="rId2"/>
    <p:sldId id="361" r:id="rId3"/>
    <p:sldId id="563" r:id="rId4"/>
    <p:sldId id="583" r:id="rId5"/>
    <p:sldId id="584" r:id="rId6"/>
    <p:sldId id="587" r:id="rId7"/>
    <p:sldId id="588" r:id="rId8"/>
    <p:sldId id="590" r:id="rId9"/>
    <p:sldId id="591" r:id="rId10"/>
    <p:sldId id="662" r:id="rId11"/>
    <p:sldId id="632" r:id="rId12"/>
    <p:sldId id="594" r:id="rId13"/>
    <p:sldId id="595" r:id="rId14"/>
    <p:sldId id="596" r:id="rId15"/>
    <p:sldId id="641" r:id="rId16"/>
    <p:sldId id="600" r:id="rId17"/>
    <p:sldId id="601" r:id="rId18"/>
    <p:sldId id="603" r:id="rId19"/>
    <p:sldId id="605" r:id="rId20"/>
    <p:sldId id="606" r:id="rId21"/>
    <p:sldId id="607" r:id="rId22"/>
    <p:sldId id="611" r:id="rId23"/>
    <p:sldId id="618" r:id="rId24"/>
    <p:sldId id="619" r:id="rId25"/>
    <p:sldId id="620" r:id="rId26"/>
    <p:sldId id="621" r:id="rId27"/>
    <p:sldId id="622" r:id="rId28"/>
    <p:sldId id="659" r:id="rId29"/>
    <p:sldId id="661" r:id="rId30"/>
    <p:sldId id="624" r:id="rId31"/>
    <p:sldId id="660" r:id="rId32"/>
    <p:sldId id="625" r:id="rId33"/>
    <p:sldId id="634" r:id="rId34"/>
    <p:sldId id="643" r:id="rId35"/>
    <p:sldId id="627" r:id="rId36"/>
    <p:sldId id="629" r:id="rId37"/>
    <p:sldId id="630" r:id="rId38"/>
    <p:sldId id="56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660033"/>
    <a:srgbClr val="0000FF"/>
    <a:srgbClr val="8FE2FF"/>
    <a:srgbClr val="FF99FF"/>
    <a:srgbClr val="B85C00"/>
    <a:srgbClr val="0033CC"/>
    <a:srgbClr val="993366"/>
    <a:srgbClr val="006600"/>
    <a:srgbClr val="6D0D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20" autoAdjust="0"/>
    <p:restoredTop sz="94654"/>
  </p:normalViewPr>
  <p:slideViewPr>
    <p:cSldViewPr>
      <p:cViewPr varScale="1">
        <p:scale>
          <a:sx n="108" d="100"/>
          <a:sy n="108" d="100"/>
        </p:scale>
        <p:origin x="138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BD03A-6460-46A9-9444-6B095F1FE410}" type="datetimeFigureOut">
              <a:rPr lang="en-US" smtClean="0"/>
              <a:pPr/>
              <a:t>31-Mar-20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29D23-3FD0-473C-92FF-E143B92659B9}" type="slidenum">
              <a:rPr lang="en-US" smtClean="0"/>
              <a:pPr/>
              <a:t>‹#›</a:t>
            </a:fld>
            <a:endParaRPr lang="en-US"/>
          </a:p>
        </p:txBody>
      </p:sp>
    </p:spTree>
    <p:extLst>
      <p:ext uri="{BB962C8B-B14F-4D97-AF65-F5344CB8AC3E}">
        <p14:creationId xmlns:p14="http://schemas.microsoft.com/office/powerpoint/2010/main" val="154132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575F6D"/>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25396235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extLst>
      <p:ext uri="{BB962C8B-B14F-4D97-AF65-F5344CB8AC3E}">
        <p14:creationId xmlns:p14="http://schemas.microsoft.com/office/powerpoint/2010/main" val="158128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575F6D"/>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extLst>
      <p:ext uri="{BB962C8B-B14F-4D97-AF65-F5344CB8AC3E}">
        <p14:creationId xmlns:p14="http://schemas.microsoft.com/office/powerpoint/2010/main" val="12493989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102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575F6D"/>
              </a:solidFill>
            </a:endParaRPr>
          </a:p>
        </p:txBody>
      </p:sp>
    </p:spTree>
    <p:extLst>
      <p:ext uri="{BB962C8B-B14F-4D97-AF65-F5344CB8AC3E}">
        <p14:creationId xmlns:p14="http://schemas.microsoft.com/office/powerpoint/2010/main" val="34923562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solidFill>
                  <a:srgbClr val="575F6D"/>
                </a:solidFill>
              </a:rPr>
              <a:pPr/>
              <a:t>31-Mar-20</a:t>
            </a:fld>
            <a:endParaRPr lang="en-US">
              <a:solidFill>
                <a:srgbClr val="575F6D"/>
              </a:solidFill>
            </a:endParaRPr>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575F6D"/>
              </a:solidFill>
            </a:endParaRPr>
          </a:p>
        </p:txBody>
      </p:sp>
    </p:spTree>
    <p:extLst>
      <p:ext uri="{BB962C8B-B14F-4D97-AF65-F5344CB8AC3E}">
        <p14:creationId xmlns:p14="http://schemas.microsoft.com/office/powerpoint/2010/main" val="91550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solidFill>
                  <a:srgbClr val="575F6D"/>
                </a:solidFill>
              </a:rPr>
              <a:pPr/>
              <a:t>31-Mar-20</a:t>
            </a:fld>
            <a:endParaRPr lang="en-US">
              <a:solidFill>
                <a:srgbClr val="575F6D"/>
              </a:solidFill>
            </a:endParaRPr>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575F6D"/>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79061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4" name="Footer Placeholder 3"/>
          <p:cNvSpPr>
            <a:spLocks noGrp="1"/>
          </p:cNvSpPr>
          <p:nvPr>
            <p:ph type="ftr" sz="quarter" idx="11"/>
          </p:nvPr>
        </p:nvSpPr>
        <p:spPr/>
        <p:txBody>
          <a:bodyPr/>
          <a:lstStyle/>
          <a:p>
            <a:endParaRPr lang="en-US">
              <a:solidFill>
                <a:srgbClr val="575F6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341973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429341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3251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solidFill>
                  <a:srgbClr val="575F6D"/>
                </a:solidFill>
              </a:rPr>
              <a:pPr/>
              <a:t>31-Mar-20</a:t>
            </a:fld>
            <a:endParaRPr lang="en-US">
              <a:solidFill>
                <a:srgbClr val="575F6D"/>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575F6D"/>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42286434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solidFill>
                  <a:srgbClr val="575F6D"/>
                </a:solidFill>
              </a:rPr>
              <a:pPr/>
              <a:t>31-Mar-20</a:t>
            </a:fld>
            <a:endParaRPr lang="en-US">
              <a:solidFill>
                <a:srgbClr val="575F6D"/>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575F6D"/>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6518345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33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2926198" y="1447800"/>
            <a:ext cx="3723180" cy="37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295400" y="4876800"/>
            <a:ext cx="6984776" cy="1008112"/>
          </a:xfrm>
          <a:prstGeom prst="rect">
            <a:avLst/>
          </a:prstGeom>
        </p:spPr>
        <p:txBody>
          <a:bodyPr vert="horz" anchor="b">
            <a:noAutofit/>
          </a:bodyPr>
          <a:lstStyle>
            <a:lvl1pPr algn="l" rtl="1" eaLnBrk="1" latinLnBrk="0" hangingPunct="1">
              <a:spcBef>
                <a:spcPct val="0"/>
              </a:spcBef>
              <a:buNone/>
              <a:defRPr kumimoji="0" sz="3000" b="1" kern="1200" cap="small" baseline="0">
                <a:solidFill>
                  <a:schemeClr val="tx2"/>
                </a:solidFill>
                <a:latin typeface="+mj-lt"/>
                <a:ea typeface="+mj-ea"/>
                <a:cs typeface="+mj-cs"/>
              </a:defRPr>
            </a:lvl1pPr>
          </a:lstStyle>
          <a:p>
            <a:pPr algn="ctr"/>
            <a:r>
              <a:rPr lang="en-US" sz="4400" i="1" dirty="0">
                <a:solidFill>
                  <a:srgbClr val="00B0F0"/>
                </a:solidFill>
                <a:effectLst>
                  <a:outerShdw blurRad="38100" dist="38100" dir="2700000" algn="tl">
                    <a:srgbClr val="000000">
                      <a:alpha val="43137"/>
                    </a:srgbClr>
                  </a:outerShdw>
                </a:effectLst>
                <a:latin typeface="+mn-lt"/>
                <a:cs typeface="Aharoni" pitchFamily="2" charset="-79"/>
              </a:rPr>
              <a:t>Pathology </a:t>
            </a:r>
            <a:r>
              <a:rPr lang="en-US" sz="4400" i="1" dirty="0" err="1">
                <a:solidFill>
                  <a:srgbClr val="00B0F0"/>
                </a:solidFill>
                <a:effectLst>
                  <a:outerShdw blurRad="38100" dist="38100" dir="2700000" algn="tl">
                    <a:srgbClr val="000000">
                      <a:alpha val="43137"/>
                    </a:srgbClr>
                  </a:outerShdw>
                </a:effectLst>
                <a:latin typeface="+mn-lt"/>
                <a:cs typeface="Aharoni" pitchFamily="2" charset="-79"/>
              </a:rPr>
              <a:t>Practicals</a:t>
            </a:r>
            <a:r>
              <a:rPr lang="en-US" sz="4400" i="1" dirty="0">
                <a:solidFill>
                  <a:srgbClr val="00B0F0"/>
                </a:solidFill>
                <a:effectLst>
                  <a:outerShdw blurRad="38100" dist="38100" dir="2700000" algn="tl">
                    <a:srgbClr val="000000">
                      <a:alpha val="43137"/>
                    </a:srgbClr>
                  </a:outerShdw>
                </a:effectLst>
                <a:latin typeface="+mn-lt"/>
                <a:cs typeface="Aharoni" pitchFamily="2" charset="-79"/>
              </a:rPr>
              <a:t> 1 &amp; 2</a:t>
            </a:r>
          </a:p>
        </p:txBody>
      </p:sp>
      <p:sp>
        <p:nvSpPr>
          <p:cNvPr id="6" name="Rounded Rectangle 5"/>
          <p:cNvSpPr/>
          <p:nvPr/>
        </p:nvSpPr>
        <p:spPr>
          <a:xfrm>
            <a:off x="1828800" y="90763"/>
            <a:ext cx="5486400" cy="108012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RENAL BLOCK </a:t>
            </a:r>
          </a:p>
        </p:txBody>
      </p:sp>
      <p:sp>
        <p:nvSpPr>
          <p:cNvPr id="9" name="TextBox 7"/>
          <p:cNvSpPr txBox="1"/>
          <p:nvPr/>
        </p:nvSpPr>
        <p:spPr>
          <a:xfrm>
            <a:off x="771331" y="6260068"/>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Prepared by:</a:t>
            </a:r>
          </a:p>
        </p:txBody>
      </p:sp>
      <p:sp>
        <p:nvSpPr>
          <p:cNvPr id="10" name="TextBox 8"/>
          <p:cNvSpPr txBox="1"/>
          <p:nvPr/>
        </p:nvSpPr>
        <p:spPr>
          <a:xfrm>
            <a:off x="2422893" y="6308290"/>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solidFill>
                  <a:schemeClr val="bg1"/>
                </a:solidFill>
              </a:rPr>
              <a:t>Prof.  Ammar Al Rikabi</a:t>
            </a:r>
          </a:p>
          <a:p>
            <a:pPr marL="171450" indent="-171450">
              <a:buFont typeface="Arial" panose="020B0604020202020204" pitchFamily="34" charset="0"/>
              <a:buChar char="•"/>
            </a:pPr>
            <a:r>
              <a:rPr lang="en-US" sz="1050" b="1" i="1" dirty="0">
                <a:solidFill>
                  <a:schemeClr val="bg1"/>
                </a:solidFill>
              </a:rPr>
              <a:t>Dr. Sayed Al Esawy</a:t>
            </a:r>
          </a:p>
        </p:txBody>
      </p:sp>
    </p:spTree>
    <p:extLst>
      <p:ext uri="{BB962C8B-B14F-4D97-AF65-F5344CB8AC3E}">
        <p14:creationId xmlns:p14="http://schemas.microsoft.com/office/powerpoint/2010/main" val="192092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636" y="2743199"/>
            <a:ext cx="8229600" cy="1143001"/>
          </a:xfrm>
          <a:solidFill>
            <a:srgbClr val="92D050"/>
          </a:solidFill>
        </p:spPr>
        <p:txBody>
          <a:bodyPr>
            <a:noAutofit/>
          </a:bodyPr>
          <a:lstStyle/>
          <a:p>
            <a:r>
              <a:rPr lang="en-US" sz="3200" b="1" cap="none" dirty="0">
                <a:solidFill>
                  <a:schemeClr val="bg1"/>
                </a:solidFill>
              </a:rPr>
              <a:t>Acute tubular necrosis</a:t>
            </a:r>
            <a:br>
              <a:rPr lang="en-US" sz="3200" b="1" cap="none" dirty="0">
                <a:solidFill>
                  <a:schemeClr val="bg1"/>
                </a:solidFill>
              </a:rPr>
            </a:br>
            <a:r>
              <a:rPr lang="en-US" sz="3200" b="1" cap="none" dirty="0">
                <a:solidFill>
                  <a:schemeClr val="bg1"/>
                </a:solidFill>
              </a:rPr>
              <a:t>Autosomal dominant polycystic kidney disease</a:t>
            </a:r>
          </a:p>
        </p:txBody>
      </p:sp>
      <p:sp>
        <p:nvSpPr>
          <p:cNvPr id="5" name="Rounded Rectangle 4"/>
          <p:cNvSpPr/>
          <p:nvPr/>
        </p:nvSpPr>
        <p:spPr>
          <a:xfrm>
            <a:off x="1371600" y="685800"/>
            <a:ext cx="6436344"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effectLst>
                  <a:outerShdw blurRad="38100" dist="38100" dir="2700000" algn="tl">
                    <a:srgbClr val="000000">
                      <a:alpha val="43137"/>
                    </a:srgbClr>
                  </a:outerShdw>
                </a:effectLst>
              </a:rPr>
              <a:t>PRACTICAL SESSION:  1</a:t>
            </a:r>
          </a:p>
        </p:txBody>
      </p:sp>
      <p:sp>
        <p:nvSpPr>
          <p:cNvPr id="6" name="TextBox 5"/>
          <p:cNvSpPr txBox="1"/>
          <p:nvPr/>
        </p:nvSpPr>
        <p:spPr>
          <a:xfrm>
            <a:off x="8077200" y="6506289"/>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7" name="TextBox 6"/>
          <p:cNvSpPr txBox="1"/>
          <p:nvPr/>
        </p:nvSpPr>
        <p:spPr>
          <a:xfrm>
            <a:off x="228600" y="6383179"/>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89255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a:t>Acute tubular injury/ necrosis</a:t>
            </a:r>
          </a:p>
        </p:txBody>
      </p:sp>
    </p:spTree>
    <p:extLst>
      <p:ext uri="{BB962C8B-B14F-4D97-AF65-F5344CB8AC3E}">
        <p14:creationId xmlns:p14="http://schemas.microsoft.com/office/powerpoint/2010/main" val="356658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391400" cy="5800844"/>
          </a:xfrm>
          <a:prstGeom prst="rect">
            <a:avLst/>
          </a:prstGeom>
          <a:solidFill>
            <a:schemeClr val="accent1">
              <a:lumMod val="40000"/>
              <a:lumOff val="60000"/>
            </a:schemeClr>
          </a:solidFill>
        </p:spPr>
        <p:txBody>
          <a:bodyPr wrap="square" rtlCol="0">
            <a:spAutoFit/>
          </a:bodyPr>
          <a:lstStyle/>
          <a:p>
            <a:r>
              <a:rPr lang="en-US" sz="2400" b="1" i="1" u="sng" dirty="0">
                <a:solidFill>
                  <a:srgbClr val="FF0000"/>
                </a:solidFill>
              </a:rPr>
              <a:t>Causes:</a:t>
            </a:r>
          </a:p>
          <a:p>
            <a:r>
              <a:rPr lang="en-US" sz="2400" b="1" dirty="0">
                <a:solidFill>
                  <a:srgbClr val="0000FF"/>
                </a:solidFill>
              </a:rPr>
              <a:t>Pre-renal</a:t>
            </a:r>
            <a:r>
              <a:rPr lang="en-US" sz="2400" b="1" dirty="0"/>
              <a:t> </a:t>
            </a:r>
          </a:p>
          <a:p>
            <a:pPr marL="288925"/>
            <a:r>
              <a:rPr lang="en-US" b="1" dirty="0"/>
              <a:t>  (All those that decrease effective blood flow to the kidney)</a:t>
            </a:r>
          </a:p>
          <a:p>
            <a:pPr marL="288925">
              <a:buFont typeface="Wingdings" pitchFamily="2" charset="2"/>
              <a:buChar char="§"/>
            </a:pPr>
            <a:r>
              <a:rPr lang="en-US" b="1" i="1" dirty="0"/>
              <a:t>  Low blood volume, low blood pressure, and heart failure.</a:t>
            </a:r>
          </a:p>
          <a:p>
            <a:pPr marL="288925">
              <a:buFont typeface="Wingdings" pitchFamily="2" charset="2"/>
              <a:buChar char="§"/>
            </a:pPr>
            <a:r>
              <a:rPr lang="en-US" b="1" i="1" dirty="0"/>
              <a:t>  Renal artery stenosis, and renal vein thrombosis.</a:t>
            </a:r>
          </a:p>
          <a:p>
            <a:pPr marL="288925">
              <a:buFont typeface="Wingdings" pitchFamily="2" charset="2"/>
              <a:buChar char="§"/>
            </a:pPr>
            <a:r>
              <a:rPr lang="en-US" b="1" i="1" dirty="0"/>
              <a:t>  Renal ischemia</a:t>
            </a:r>
            <a:r>
              <a:rPr lang="en-US" dirty="0"/>
              <a:t>.</a:t>
            </a:r>
          </a:p>
          <a:p>
            <a:pPr>
              <a:buFontTx/>
              <a:buChar char="-"/>
            </a:pPr>
            <a:endParaRPr lang="en-US" dirty="0"/>
          </a:p>
          <a:p>
            <a:r>
              <a:rPr lang="en-US" sz="2400" b="1" dirty="0">
                <a:solidFill>
                  <a:srgbClr val="0000FF"/>
                </a:solidFill>
              </a:rPr>
              <a:t>Renal:</a:t>
            </a:r>
          </a:p>
          <a:p>
            <a:pPr marL="288925">
              <a:buFont typeface="Wingdings" pitchFamily="2" charset="2"/>
              <a:buChar char="§"/>
            </a:pPr>
            <a:r>
              <a:rPr lang="en-US" b="1" i="1" dirty="0">
                <a:solidFill>
                  <a:srgbClr val="C00000"/>
                </a:solidFill>
              </a:rPr>
              <a:t>  Glomerulonephritis (GN).</a:t>
            </a:r>
          </a:p>
          <a:p>
            <a:pPr marL="288925">
              <a:buFont typeface="Wingdings" pitchFamily="2" charset="2"/>
              <a:buChar char="§"/>
            </a:pPr>
            <a:r>
              <a:rPr lang="en-US" b="1" i="1" dirty="0">
                <a:solidFill>
                  <a:srgbClr val="C00000"/>
                </a:solidFill>
              </a:rPr>
              <a:t>  Acute tubular necrosis (ATN).</a:t>
            </a:r>
          </a:p>
          <a:p>
            <a:pPr marL="288925">
              <a:buFont typeface="Wingdings" pitchFamily="2" charset="2"/>
              <a:buChar char="§"/>
            </a:pPr>
            <a:r>
              <a:rPr lang="en-US" b="1" i="1" dirty="0">
                <a:solidFill>
                  <a:srgbClr val="C00000"/>
                </a:solidFill>
              </a:rPr>
              <a:t>  Acute interstitial nephritis (AIN).</a:t>
            </a:r>
          </a:p>
          <a:p>
            <a:endParaRPr lang="en-US" dirty="0"/>
          </a:p>
          <a:p>
            <a:r>
              <a:rPr lang="en-US" sz="2400" b="1" dirty="0">
                <a:solidFill>
                  <a:srgbClr val="0000FF"/>
                </a:solidFill>
              </a:rPr>
              <a:t>Post-renal:</a:t>
            </a:r>
          </a:p>
          <a:p>
            <a:r>
              <a:rPr lang="en-US" dirty="0"/>
              <a:t>      </a:t>
            </a:r>
            <a:r>
              <a:rPr lang="en-US" b="1" dirty="0"/>
              <a:t>(is a consequence of urinary tract obstruction)</a:t>
            </a:r>
          </a:p>
          <a:p>
            <a:pPr marL="288925">
              <a:buFont typeface="Wingdings" pitchFamily="2" charset="2"/>
              <a:buChar char="§"/>
            </a:pPr>
            <a:r>
              <a:rPr lang="en-US" b="1" i="1" dirty="0"/>
              <a:t>  Benign prostatic hyperplasia. </a:t>
            </a:r>
          </a:p>
          <a:p>
            <a:pPr marL="288925">
              <a:buFont typeface="Wingdings" pitchFamily="2" charset="2"/>
              <a:buChar char="§"/>
            </a:pPr>
            <a:r>
              <a:rPr lang="en-US" b="1" i="1" dirty="0"/>
              <a:t>  Kidney stones.</a:t>
            </a:r>
          </a:p>
          <a:p>
            <a:pPr marL="288925">
              <a:buFont typeface="Wingdings" pitchFamily="2" charset="2"/>
              <a:buChar char="§"/>
            </a:pPr>
            <a:r>
              <a:rPr lang="en-US" b="1" i="1" dirty="0"/>
              <a:t>  Obstructed urinary catheter.</a:t>
            </a:r>
          </a:p>
          <a:p>
            <a:pPr marL="288925">
              <a:buFont typeface="Wingdings" pitchFamily="2" charset="2"/>
              <a:buChar char="§"/>
            </a:pPr>
            <a:r>
              <a:rPr lang="en-US" b="1" i="1" dirty="0"/>
              <a:t>  Bladder stone .</a:t>
            </a:r>
          </a:p>
          <a:p>
            <a:pPr marL="288925">
              <a:buFont typeface="Wingdings" pitchFamily="2" charset="2"/>
              <a:buChar char="§"/>
            </a:pPr>
            <a:r>
              <a:rPr lang="en-US" b="1" i="1" dirty="0"/>
              <a:t>  Bladder, ureteral or renal malignancy. </a:t>
            </a:r>
          </a:p>
        </p:txBody>
      </p:sp>
      <p:sp>
        <p:nvSpPr>
          <p:cNvPr id="3" name="Rounded Rectangle 2"/>
          <p:cNvSpPr/>
          <p:nvPr/>
        </p:nvSpPr>
        <p:spPr>
          <a:xfrm>
            <a:off x="2743200" y="152400"/>
            <a:ext cx="3733800" cy="457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Kidney Injury</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649013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Kidney – acute cortical necrosis.jpg"/>
          <p:cNvPicPr>
            <a:picLocks noChangeAspect="1" noChangeArrowheads="1"/>
          </p:cNvPicPr>
          <p:nvPr/>
        </p:nvPicPr>
        <p:blipFill>
          <a:blip r:embed="rId2" cstate="print"/>
          <a:srcRect/>
          <a:stretch>
            <a:fillRect/>
          </a:stretch>
        </p:blipFill>
        <p:spPr bwMode="auto">
          <a:xfrm>
            <a:off x="990600" y="1219200"/>
            <a:ext cx="7096638" cy="4419600"/>
          </a:xfrm>
          <a:prstGeom prst="rect">
            <a:avLst/>
          </a:prstGeom>
          <a:noFill/>
        </p:spPr>
      </p:pic>
      <p:sp>
        <p:nvSpPr>
          <p:cNvPr id="3" name="Rectangle 2"/>
          <p:cNvSpPr/>
          <p:nvPr/>
        </p:nvSpPr>
        <p:spPr>
          <a:xfrm>
            <a:off x="838200" y="5845314"/>
            <a:ext cx="7391400" cy="707886"/>
          </a:xfrm>
          <a:prstGeom prst="rect">
            <a:avLst/>
          </a:prstGeom>
        </p:spPr>
        <p:txBody>
          <a:bodyPr wrap="square">
            <a:spAutoFit/>
          </a:bodyPr>
          <a:lstStyle/>
          <a:p>
            <a:pPr algn="ctr"/>
            <a:r>
              <a:rPr lang="en-US" sz="2000" b="1" i="1" dirty="0"/>
              <a:t>Kidney showing marked pallor of the cortex, contrasting to the darker areas of surviving medullary tissue.</a:t>
            </a:r>
          </a:p>
        </p:txBody>
      </p:sp>
      <p:sp>
        <p:nvSpPr>
          <p:cNvPr id="5" name="Rounded Rectangle 4"/>
          <p:cNvSpPr/>
          <p:nvPr/>
        </p:nvSpPr>
        <p:spPr>
          <a:xfrm>
            <a:off x="2514600" y="381000"/>
            <a:ext cx="38100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Kidney Injury</a:t>
            </a: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2658893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5787232"/>
            <a:ext cx="7924800" cy="1015663"/>
          </a:xfrm>
          <a:prstGeom prst="rect">
            <a:avLst/>
          </a:prstGeom>
        </p:spPr>
        <p:txBody>
          <a:bodyPr wrap="square">
            <a:spAutoFit/>
          </a:bodyPr>
          <a:lstStyle/>
          <a:p>
            <a:pPr algn="ctr"/>
            <a:r>
              <a:rPr lang="en-US" sz="2000" b="1" i="1" dirty="0"/>
              <a:t>Acute tubular necrosis shows irregularly shaped tubules lined by necrotic and flattened tubular epithelial cells (arrows). The intervening </a:t>
            </a:r>
            <a:r>
              <a:rPr lang="en-US" sz="2000" b="1" i="1" dirty="0" err="1"/>
              <a:t>interstitium</a:t>
            </a:r>
            <a:r>
              <a:rPr lang="en-US" sz="2000" b="1" i="1" dirty="0"/>
              <a:t> is edematous.</a:t>
            </a:r>
          </a:p>
        </p:txBody>
      </p:sp>
      <p:sp>
        <p:nvSpPr>
          <p:cNvPr id="5" name="Rounded Rectangle 4"/>
          <p:cNvSpPr/>
          <p:nvPr/>
        </p:nvSpPr>
        <p:spPr>
          <a:xfrm>
            <a:off x="2514600" y="304800"/>
            <a:ext cx="4191000"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Tubular Necrosis</a:t>
            </a: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
        <p:nvSpPr>
          <p:cNvPr id="3" name="Text Placeholder 2"/>
          <p:cNvSpPr>
            <a:spLocks noGrp="1"/>
          </p:cNvSpPr>
          <p:nvPr>
            <p:ph type="body" sz="quarter" idx="1"/>
          </p:nvPr>
        </p:nvSpPr>
        <p:spPr/>
        <p:txBody>
          <a:bodyPr/>
          <a:lstStyle/>
          <a:p>
            <a:r>
              <a:rPr lang="en-US" altLang="en-US" dirty="0"/>
              <a:t>Normal tubule</a:t>
            </a:r>
          </a:p>
          <a:p>
            <a:endParaRPr lang="en-US" dirty="0"/>
          </a:p>
        </p:txBody>
      </p:sp>
      <p:sp>
        <p:nvSpPr>
          <p:cNvPr id="7" name="Text Placeholder 6"/>
          <p:cNvSpPr>
            <a:spLocks noGrp="1"/>
          </p:cNvSpPr>
          <p:nvPr>
            <p:ph type="body" sz="quarter" idx="3"/>
          </p:nvPr>
        </p:nvSpPr>
        <p:spPr/>
        <p:txBody>
          <a:bodyPr/>
          <a:lstStyle/>
          <a:p>
            <a:r>
              <a:rPr lang="en-US" i="1" dirty="0"/>
              <a:t>Acute tubular necrosis</a:t>
            </a:r>
            <a:endParaRPr lang="en-US" dirty="0"/>
          </a:p>
        </p:txBody>
      </p:sp>
      <p:pic>
        <p:nvPicPr>
          <p:cNvPr id="12"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rcRect r="30322"/>
          <a:stretch>
            <a:fillRect/>
          </a:stretch>
        </p:blipFill>
        <p:spPr>
          <a:xfrm>
            <a:off x="627022" y="2438400"/>
            <a:ext cx="3640177" cy="3030731"/>
          </a:xfrm>
        </p:spPr>
      </p:pic>
      <p:pic>
        <p:nvPicPr>
          <p:cNvPr id="13" name="Picture 10"/>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800600" y="2426264"/>
            <a:ext cx="3886200" cy="291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6B0B9F5B-E005-4553-89FC-56BB3A530585}"/>
              </a:ext>
            </a:extLst>
          </p:cNvPr>
          <p:cNvCxnSpPr>
            <a:cxnSpLocks/>
          </p:cNvCxnSpPr>
          <p:nvPr/>
        </p:nvCxnSpPr>
        <p:spPr>
          <a:xfrm flipH="1">
            <a:off x="7239000" y="2895600"/>
            <a:ext cx="762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C9A114-B5D3-46E3-A355-E3807451E4C0}"/>
              </a:ext>
            </a:extLst>
          </p:cNvPr>
          <p:cNvCxnSpPr>
            <a:cxnSpLocks/>
          </p:cNvCxnSpPr>
          <p:nvPr/>
        </p:nvCxnSpPr>
        <p:spPr>
          <a:xfrm flipH="1">
            <a:off x="8305800" y="3810000"/>
            <a:ext cx="762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601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5410200"/>
            <a:ext cx="7315200" cy="1631216"/>
          </a:xfrm>
          <a:prstGeom prst="rect">
            <a:avLst/>
          </a:prstGeom>
        </p:spPr>
        <p:txBody>
          <a:bodyPr wrap="square">
            <a:spAutoFit/>
          </a:bodyPr>
          <a:lstStyle/>
          <a:p>
            <a:pPr algn="ctr"/>
            <a:r>
              <a:rPr lang="en-US" sz="2000" b="1" i="1" dirty="0"/>
              <a:t>Acute tubular necrosis shows irregularly shaped tubules lined by necrotic tubular epithelial cells (arrows). The nucleus of the tubular cells is lost and ghost outline of cells remain. The intervening </a:t>
            </a:r>
            <a:r>
              <a:rPr lang="en-US" sz="2000" b="1" i="1" dirty="0" err="1"/>
              <a:t>interstitium</a:t>
            </a:r>
            <a:r>
              <a:rPr lang="en-US" sz="2000" b="1" i="1" dirty="0"/>
              <a:t> is edematous.</a:t>
            </a:r>
          </a:p>
          <a:p>
            <a:pPr algn="ctr"/>
            <a:endParaRPr lang="en-US" sz="2000" b="1" i="1" dirty="0"/>
          </a:p>
        </p:txBody>
      </p:sp>
      <p:sp>
        <p:nvSpPr>
          <p:cNvPr id="5" name="Rounded Rectangle 4"/>
          <p:cNvSpPr/>
          <p:nvPr/>
        </p:nvSpPr>
        <p:spPr>
          <a:xfrm>
            <a:off x="2514600" y="304800"/>
            <a:ext cx="4191000"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Tubular Necrosis</a:t>
            </a: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2" name="Picture 1"/>
          <p:cNvPicPr>
            <a:picLocks noChangeAspect="1"/>
          </p:cNvPicPr>
          <p:nvPr/>
        </p:nvPicPr>
        <p:blipFill>
          <a:blip r:embed="rId2"/>
          <a:stretch>
            <a:fillRect/>
          </a:stretch>
        </p:blipFill>
        <p:spPr>
          <a:xfrm>
            <a:off x="1295400" y="1091462"/>
            <a:ext cx="6105370" cy="4065475"/>
          </a:xfrm>
          <a:prstGeom prst="rect">
            <a:avLst/>
          </a:prstGeom>
        </p:spPr>
      </p:pic>
      <p:cxnSp>
        <p:nvCxnSpPr>
          <p:cNvPr id="7" name="Straight Arrow Connector 6">
            <a:extLst>
              <a:ext uri="{FF2B5EF4-FFF2-40B4-BE49-F238E27FC236}">
                <a16:creationId xmlns:a16="http://schemas.microsoft.com/office/drawing/2014/main" id="{904CD03F-9E12-41AF-87E8-E6E7D6559F69}"/>
              </a:ext>
            </a:extLst>
          </p:cNvPr>
          <p:cNvCxnSpPr>
            <a:cxnSpLocks/>
          </p:cNvCxnSpPr>
          <p:nvPr/>
        </p:nvCxnSpPr>
        <p:spPr>
          <a:xfrm flipH="1">
            <a:off x="4495800" y="1676400"/>
            <a:ext cx="762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1EE95E-A41E-42D2-A8B0-0EE599EDE092}"/>
              </a:ext>
            </a:extLst>
          </p:cNvPr>
          <p:cNvCxnSpPr/>
          <p:nvPr/>
        </p:nvCxnSpPr>
        <p:spPr>
          <a:xfrm>
            <a:off x="2286000" y="2438400"/>
            <a:ext cx="762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B2D382-F573-4928-BEBA-F891BB75458B}"/>
              </a:ext>
            </a:extLst>
          </p:cNvPr>
          <p:cNvCxnSpPr/>
          <p:nvPr/>
        </p:nvCxnSpPr>
        <p:spPr>
          <a:xfrm>
            <a:off x="2590800" y="4419600"/>
            <a:ext cx="762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4897243-CDCC-4EA9-9D29-2C6DA432D547}"/>
              </a:ext>
            </a:extLst>
          </p:cNvPr>
          <p:cNvCxnSpPr>
            <a:cxnSpLocks/>
          </p:cNvCxnSpPr>
          <p:nvPr/>
        </p:nvCxnSpPr>
        <p:spPr>
          <a:xfrm flipH="1">
            <a:off x="5638800" y="4495800"/>
            <a:ext cx="762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575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2" name="Title 1"/>
          <p:cNvSpPr>
            <a:spLocks noGrp="1"/>
          </p:cNvSpPr>
          <p:nvPr>
            <p:ph type="title"/>
          </p:nvPr>
        </p:nvSpPr>
        <p:spPr/>
        <p:txBody>
          <a:bodyPr>
            <a:noAutofit/>
          </a:bodyPr>
          <a:lstStyle/>
          <a:p>
            <a:pPr algn="ctr"/>
            <a:r>
              <a:rPr lang="en-US" sz="5400" b="1" i="1" dirty="0">
                <a:solidFill>
                  <a:srgbClr val="FFC000"/>
                </a:solidFill>
                <a:effectLst>
                  <a:outerShdw blurRad="38100" dist="38100" dir="2700000" algn="tl">
                    <a:srgbClr val="000000">
                      <a:alpha val="43137"/>
                    </a:srgbClr>
                  </a:outerShdw>
                </a:effectLst>
                <a:latin typeface="+mn-lt"/>
                <a:cs typeface="Aharoni" pitchFamily="2" charset="-79"/>
              </a:rPr>
              <a:t>POLYCYSTIC KIDNEY</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801534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3688" y="413049"/>
            <a:ext cx="5904656" cy="65375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vs  Polycystic Kidney</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295400"/>
            <a:ext cx="776624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25908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DA51E-D1DA-405C-A413-6419726C97A0}"/>
              </a:ext>
            </a:extLst>
          </p:cNvPr>
          <p:cNvSpPr>
            <a:spLocks noGrp="1"/>
          </p:cNvSpPr>
          <p:nvPr>
            <p:ph type="title"/>
          </p:nvPr>
        </p:nvSpPr>
        <p:spPr/>
        <p:txBody>
          <a:bodyPr>
            <a:normAutofit fontScale="90000"/>
          </a:bodyPr>
          <a:lstStyle/>
          <a:p>
            <a:r>
              <a:rPr lang="en-US" dirty="0"/>
              <a:t>Autosomal Dominant (Adult) Polycystic Kidney Disease </a:t>
            </a:r>
          </a:p>
        </p:txBody>
      </p:sp>
      <p:sp>
        <p:nvSpPr>
          <p:cNvPr id="3" name="Content Placeholder 2">
            <a:extLst>
              <a:ext uri="{FF2B5EF4-FFF2-40B4-BE49-F238E27FC236}">
                <a16:creationId xmlns:a16="http://schemas.microsoft.com/office/drawing/2014/main" id="{13C47400-F4B7-4704-B836-D0295C5933F0}"/>
              </a:ext>
            </a:extLst>
          </p:cNvPr>
          <p:cNvSpPr>
            <a:spLocks noGrp="1"/>
          </p:cNvSpPr>
          <p:nvPr>
            <p:ph sz="quarter" idx="1"/>
          </p:nvPr>
        </p:nvSpPr>
        <p:spPr>
          <a:xfrm>
            <a:off x="152400" y="1600200"/>
            <a:ext cx="8839200" cy="5029200"/>
          </a:xfrm>
        </p:spPr>
        <p:txBody>
          <a:bodyPr>
            <a:normAutofit fontScale="47500" lnSpcReduction="20000"/>
          </a:bodyPr>
          <a:lstStyle/>
          <a:p>
            <a:pPr fontAlgn="base"/>
            <a:r>
              <a:rPr lang="en-US" sz="3200" dirty="0"/>
              <a:t>Autosomal Dominant (Adult) Polycystic Kidney Disease is a disease of autosomal dominant inheritance caused by mutations in the genes encoding polycystin-1 or -2. It accounts for about 10% of cases of chronic renal failure.</a:t>
            </a:r>
          </a:p>
          <a:p>
            <a:pPr fontAlgn="base"/>
            <a:r>
              <a:rPr lang="en-US" sz="3200" dirty="0"/>
              <a:t>It usually produces symptoms by the fourth decade of life, by which time the kidneys are quite large (the cysts start to develop in adolescence). </a:t>
            </a:r>
          </a:p>
          <a:p>
            <a:pPr fontAlgn="base"/>
            <a:r>
              <a:rPr lang="en-US" sz="3200" dirty="0">
                <a:solidFill>
                  <a:srgbClr val="FF0000"/>
                </a:solidFill>
              </a:rPr>
              <a:t>Common clinical features</a:t>
            </a:r>
          </a:p>
          <a:p>
            <a:pPr lvl="1" fontAlgn="base"/>
            <a:r>
              <a:rPr lang="en-US" sz="3200" dirty="0"/>
              <a:t>flank pain or a heavy, dragging sensation</a:t>
            </a:r>
          </a:p>
          <a:p>
            <a:pPr lvl="1" fontAlgn="base"/>
            <a:r>
              <a:rPr lang="en-US" sz="3200" dirty="0"/>
              <a:t>Intermittent gross hematuria  </a:t>
            </a:r>
          </a:p>
          <a:p>
            <a:pPr lvl="1" fontAlgn="base"/>
            <a:r>
              <a:rPr lang="en-US" sz="3200" dirty="0"/>
              <a:t>palpable abdominal mass.</a:t>
            </a:r>
          </a:p>
          <a:p>
            <a:pPr fontAlgn="base"/>
            <a:r>
              <a:rPr lang="en-US" sz="3200" dirty="0">
                <a:solidFill>
                  <a:srgbClr val="FF0000"/>
                </a:solidFill>
              </a:rPr>
              <a:t>Complications of adult polycystic kidney</a:t>
            </a:r>
          </a:p>
          <a:p>
            <a:pPr lvl="1" fontAlgn="base"/>
            <a:r>
              <a:rPr lang="en-US" sz="3200" dirty="0"/>
              <a:t>acute distention of a cyst, </a:t>
            </a:r>
            <a:r>
              <a:rPr lang="en-US" sz="3200" dirty="0" err="1"/>
              <a:t>intracystic</a:t>
            </a:r>
            <a:r>
              <a:rPr lang="en-US" sz="3200" dirty="0"/>
              <a:t> hemorrhage. </a:t>
            </a:r>
          </a:p>
          <a:p>
            <a:pPr lvl="1" fontAlgn="base"/>
            <a:r>
              <a:rPr lang="en-US" sz="3200" dirty="0"/>
              <a:t>urinary infection. </a:t>
            </a:r>
          </a:p>
          <a:p>
            <a:pPr lvl="1" fontAlgn="base"/>
            <a:r>
              <a:rPr lang="en-US" sz="3200" dirty="0"/>
              <a:t>Hypertension. </a:t>
            </a:r>
          </a:p>
          <a:p>
            <a:pPr lvl="1" fontAlgn="base"/>
            <a:r>
              <a:rPr lang="en-US" sz="3200" dirty="0"/>
              <a:t>Saccular aneurysms of the circle of Willis are present in 10% to 30% of patients and they can rupture </a:t>
            </a:r>
            <a:r>
              <a:rPr lang="en-US" sz="3200" dirty="0">
                <a:sym typeface="Wingdings" panose="05000000000000000000" pitchFamily="2" charset="2"/>
              </a:rPr>
              <a:t> </a:t>
            </a:r>
            <a:r>
              <a:rPr lang="en-US" sz="3200" dirty="0"/>
              <a:t>subarachnoid hemorrhage.</a:t>
            </a:r>
          </a:p>
          <a:p>
            <a:pPr lvl="1" fontAlgn="base"/>
            <a:r>
              <a:rPr lang="en-US" sz="3200" dirty="0"/>
              <a:t>Renal failure/uremia (end-stage kidney disease) usually occurs by age 50.</a:t>
            </a:r>
          </a:p>
          <a:p>
            <a:pPr fontAlgn="base"/>
            <a:r>
              <a:rPr lang="en-US" sz="3200" dirty="0"/>
              <a:t>Patients in whom the disease progresses to renal failure are treated by renal transplantation. </a:t>
            </a:r>
          </a:p>
          <a:p>
            <a:pPr fontAlgn="base"/>
            <a:r>
              <a:rPr lang="en-US" sz="3200" dirty="0"/>
              <a:t>Death usually results from uremia or hypertensive complications.</a:t>
            </a:r>
          </a:p>
          <a:p>
            <a:endParaRPr lang="en-US" dirty="0"/>
          </a:p>
        </p:txBody>
      </p:sp>
    </p:spTree>
    <p:extLst>
      <p:ext uri="{BB962C8B-B14F-4D97-AF65-F5344CB8AC3E}">
        <p14:creationId xmlns:p14="http://schemas.microsoft.com/office/powerpoint/2010/main" val="931188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169584"/>
            <a:ext cx="6652592" cy="46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18592" y="5791200"/>
            <a:ext cx="6629400" cy="1323439"/>
          </a:xfrm>
          <a:prstGeom prst="rect">
            <a:avLst/>
          </a:prstGeom>
          <a:noFill/>
        </p:spPr>
        <p:txBody>
          <a:bodyPr wrap="square" rtlCol="0">
            <a:spAutoFit/>
          </a:bodyPr>
          <a:lstStyle/>
          <a:p>
            <a:pPr algn="ctr"/>
            <a:r>
              <a:rPr lang="en-US" sz="2000" b="1" i="1" dirty="0"/>
              <a:t>Bilateral autosomal dominant polycystic kidney disease</a:t>
            </a:r>
          </a:p>
          <a:p>
            <a:pPr algn="ctr"/>
            <a:r>
              <a:rPr lang="en-US" sz="2000" b="1" i="1" kern="0" dirty="0">
                <a:solidFill>
                  <a:sysClr val="windowText" lastClr="000000"/>
                </a:solidFill>
              </a:rPr>
              <a:t>Markedly enlarged kidney and replacement of the renal parenchyma by numerous cysts of variable sizes </a:t>
            </a:r>
          </a:p>
          <a:p>
            <a:pPr algn="ctr"/>
            <a:endParaRPr lang="en-US" sz="2000"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
        <p:nvSpPr>
          <p:cNvPr id="7" name="Rounded Rectangle 5">
            <a:extLst>
              <a:ext uri="{FF2B5EF4-FFF2-40B4-BE49-F238E27FC236}">
                <a16:creationId xmlns:a16="http://schemas.microsoft.com/office/drawing/2014/main" id="{5CC229FF-9121-4DB8-8C6C-9990358720A8}"/>
              </a:ext>
            </a:extLst>
          </p:cNvPr>
          <p:cNvSpPr/>
          <p:nvPr/>
        </p:nvSpPr>
        <p:spPr>
          <a:xfrm>
            <a:off x="1676401" y="257944"/>
            <a:ext cx="5715000" cy="580256"/>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lvl="0" algn="ctr">
              <a:defRPr/>
            </a:pPr>
            <a:r>
              <a:rPr lang="en-US" sz="2400" dirty="0">
                <a:solidFill>
                  <a:schemeClr val="bg1"/>
                </a:solidFill>
              </a:rPr>
              <a:t>Autosomal Dominant (Adult) Polycystic Kidney Disease </a:t>
            </a:r>
            <a:r>
              <a:rPr kumimoji="0" lang="en-US" sz="2400" b="1" i="1" u="none" strike="noStrike" kern="0" cap="none" spc="0" normalizeH="0" baseline="0" noProof="0" dirty="0">
                <a:ln>
                  <a:noFill/>
                </a:ln>
                <a:solidFill>
                  <a:schemeClr val="bg1"/>
                </a:solidFill>
                <a:effectLst/>
                <a:uLnTx/>
                <a:uFillTx/>
                <a:latin typeface="Century Schoolbook" pitchFamily="18" charset="0"/>
                <a:ea typeface="+mn-ea"/>
                <a:cs typeface="+mn-cs"/>
              </a:rPr>
              <a:t> – Gross Anatomy </a:t>
            </a:r>
          </a:p>
        </p:txBody>
      </p:sp>
    </p:spTree>
    <p:extLst>
      <p:ext uri="{BB962C8B-B14F-4D97-AF65-F5344CB8AC3E}">
        <p14:creationId xmlns:p14="http://schemas.microsoft.com/office/powerpoint/2010/main" val="2614850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9112" y="2743200"/>
            <a:ext cx="8021488" cy="1390306"/>
          </a:xfrm>
        </p:spPr>
        <p:txBody>
          <a:bodyPr>
            <a:noAutofit/>
          </a:bodyPr>
          <a:lstStyle/>
          <a:p>
            <a:pPr algn="ctr"/>
            <a:r>
              <a:rPr lang="en-US" sz="4400" b="1" i="1" dirty="0">
                <a:solidFill>
                  <a:srgbClr val="D60093"/>
                </a:solidFill>
                <a:effectLst>
                  <a:outerShdw blurRad="38100" dist="38100" dir="2700000" algn="tl">
                    <a:srgbClr val="000000">
                      <a:alpha val="43137"/>
                    </a:srgbClr>
                  </a:outerShdw>
                </a:effectLst>
                <a:latin typeface="+mn-lt"/>
                <a:cs typeface="Aharoni" pitchFamily="2" charset="-79"/>
              </a:rPr>
              <a:t>NORMAL ANATOMY AND HISTOLOGY</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2563224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6976" y="0"/>
            <a:ext cx="7405424" cy="91440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algn="ctr">
              <a:defRPr/>
            </a:pPr>
            <a:r>
              <a:rPr lang="en-US" sz="2400" b="1" i="1" kern="0" dirty="0">
                <a:solidFill>
                  <a:schemeClr val="bg1"/>
                </a:solidFill>
                <a:latin typeface="Century Schoolbook" pitchFamily="18" charset="0"/>
              </a:rPr>
              <a:t>Gross </a:t>
            </a:r>
            <a:r>
              <a:rPr lang="en-US" sz="2400" dirty="0">
                <a:solidFill>
                  <a:schemeClr val="bg1"/>
                </a:solidFill>
              </a:rPr>
              <a:t>Autosomal Dominant (Adult) Polycystic Kidney Disease </a:t>
            </a:r>
            <a:r>
              <a:rPr kumimoji="0" lang="en-US" sz="2400" b="1" i="1" u="none" strike="noStrike" kern="0" cap="none" spc="0" normalizeH="0" baseline="0" noProof="0" dirty="0">
                <a:ln>
                  <a:noFill/>
                </a:ln>
                <a:solidFill>
                  <a:schemeClr val="bg1"/>
                </a:solidFill>
                <a:effectLst/>
                <a:uLnTx/>
                <a:uFillTx/>
                <a:latin typeface="Century Schoolbook" pitchFamily="18" charset="0"/>
                <a:ea typeface="+mn-ea"/>
                <a:cs typeface="+mn-cs"/>
              </a:rPr>
              <a:t>and its Cut Section</a:t>
            </a:r>
          </a:p>
        </p:txBody>
      </p:sp>
      <p:sp>
        <p:nvSpPr>
          <p:cNvPr id="4" name="Rectangle 3"/>
          <p:cNvSpPr/>
          <p:nvPr/>
        </p:nvSpPr>
        <p:spPr>
          <a:xfrm>
            <a:off x="609600" y="5715000"/>
            <a:ext cx="3810000" cy="707886"/>
          </a:xfrm>
          <a:prstGeom prst="rect">
            <a:avLst/>
          </a:prstGeom>
        </p:spPr>
        <p:txBody>
          <a:bodyPr wrap="square">
            <a:spAutoFit/>
          </a:bodyPr>
          <a:lstStyle/>
          <a:p>
            <a:pPr algn="ctr"/>
            <a:r>
              <a:rPr lang="en-US" sz="2000" b="1" i="1" dirty="0"/>
              <a:t>Massively enlarged kidney disrupted by numerous cysts</a:t>
            </a:r>
          </a:p>
        </p:txBody>
      </p:sp>
      <p:pic>
        <p:nvPicPr>
          <p:cNvPr id="40962" name="Picture 2" descr="Loa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892" y="1066800"/>
            <a:ext cx="3650083" cy="4598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9600" y="5638800"/>
            <a:ext cx="3816424" cy="1015663"/>
          </a:xfrm>
          <a:prstGeom prst="rect">
            <a:avLst/>
          </a:prstGeom>
        </p:spPr>
        <p:txBody>
          <a:bodyPr wrap="square">
            <a:spAutoFit/>
          </a:bodyPr>
          <a:lstStyle/>
          <a:p>
            <a:pPr algn="ctr"/>
            <a:r>
              <a:rPr lang="en-US" sz="2000" b="1" i="1" dirty="0"/>
              <a:t>Cut surface of the kidney, showing extensive cortical destruction by cysts</a:t>
            </a:r>
            <a:endParaRPr lang="en-US" sz="2000" i="1" dirty="0"/>
          </a:p>
        </p:txBody>
      </p:sp>
      <p:pic>
        <p:nvPicPr>
          <p:cNvPr id="40964" name="Picture 4" descr="Loa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1" y="1066801"/>
            <a:ext cx="3754957" cy="45785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261543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600200" y="76200"/>
            <a:ext cx="5867400" cy="76200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lvl="0" algn="ctr">
              <a:defRPr/>
            </a:pPr>
            <a:r>
              <a:rPr kumimoji="0" lang="en-US" sz="24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Autosomal dominant </a:t>
            </a:r>
            <a:r>
              <a:rPr kumimoji="0" lang="en-US" sz="2400" b="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polycystic kidney – histopathology</a:t>
            </a:r>
          </a:p>
        </p:txBody>
      </p:sp>
      <p:sp>
        <p:nvSpPr>
          <p:cNvPr id="4" name="Rectangle 3"/>
          <p:cNvSpPr/>
          <p:nvPr/>
        </p:nvSpPr>
        <p:spPr>
          <a:xfrm>
            <a:off x="1153391" y="5688445"/>
            <a:ext cx="7315200" cy="923330"/>
          </a:xfrm>
          <a:prstGeom prst="rect">
            <a:avLst/>
          </a:prstGeom>
        </p:spPr>
        <p:txBody>
          <a:bodyPr wrap="square">
            <a:spAutoFit/>
          </a:bodyPr>
          <a:lstStyle/>
          <a:p>
            <a:pPr algn="ctr"/>
            <a:r>
              <a:rPr lang="en-US" dirty="0"/>
              <a:t>Sections show cortical cysts lined by simple flattened epithelium, with interspersed atrophic renal parenchyma (sclerosed glomeruli, atrophic tubules, interstitial fibrosis) and dystrophic calcification.</a:t>
            </a:r>
            <a:endParaRPr lang="en-US" sz="2000"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7" name="Picture 6">
            <a:extLst>
              <a:ext uri="{FF2B5EF4-FFF2-40B4-BE49-F238E27FC236}">
                <a16:creationId xmlns:a16="http://schemas.microsoft.com/office/drawing/2014/main" id="{1127E31B-DCB5-4292-9B02-293F7EED3A51}"/>
              </a:ext>
            </a:extLst>
          </p:cNvPr>
          <p:cNvPicPr>
            <a:picLocks noChangeAspect="1"/>
          </p:cNvPicPr>
          <p:nvPr/>
        </p:nvPicPr>
        <p:blipFill>
          <a:blip r:embed="rId2"/>
          <a:stretch>
            <a:fillRect/>
          </a:stretch>
        </p:blipFill>
        <p:spPr>
          <a:xfrm>
            <a:off x="1295400" y="1066800"/>
            <a:ext cx="6553200" cy="4368800"/>
          </a:xfrm>
          <a:prstGeom prst="rect">
            <a:avLst/>
          </a:prstGeom>
        </p:spPr>
      </p:pic>
    </p:spTree>
    <p:extLst>
      <p:ext uri="{BB962C8B-B14F-4D97-AF65-F5344CB8AC3E}">
        <p14:creationId xmlns:p14="http://schemas.microsoft.com/office/powerpoint/2010/main" val="4086847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514600"/>
            <a:ext cx="6781800" cy="2204161"/>
          </a:xfrm>
          <a:solidFill>
            <a:srgbClr val="92D050"/>
          </a:solidFill>
        </p:spPr>
        <p:txBody>
          <a:bodyPr>
            <a:noAutofit/>
          </a:bodyPr>
          <a:lstStyle/>
          <a:p>
            <a:pPr marL="742950" indent="-285750"/>
            <a:br>
              <a:rPr lang="en-US" sz="3200" b="1" cap="none" dirty="0">
                <a:solidFill>
                  <a:schemeClr val="bg1"/>
                </a:solidFill>
              </a:rPr>
            </a:br>
            <a:r>
              <a:rPr lang="en-US" sz="3200" b="1" cap="none" dirty="0">
                <a:solidFill>
                  <a:schemeClr val="bg1"/>
                </a:solidFill>
              </a:rPr>
              <a:t>Acute pyelonephritis</a:t>
            </a:r>
            <a:br>
              <a:rPr lang="en-US" sz="3200" b="1" cap="none" dirty="0">
                <a:solidFill>
                  <a:schemeClr val="bg1"/>
                </a:solidFill>
              </a:rPr>
            </a:br>
            <a:r>
              <a:rPr lang="en-US" sz="3200" b="1" cap="none" dirty="0">
                <a:solidFill>
                  <a:schemeClr val="bg1"/>
                </a:solidFill>
              </a:rPr>
              <a:t>Chronic pyelonephritis</a:t>
            </a:r>
            <a:br>
              <a:rPr lang="en-US" sz="3200" b="1" cap="none" dirty="0">
                <a:solidFill>
                  <a:schemeClr val="bg1"/>
                </a:solidFill>
              </a:rPr>
            </a:br>
            <a:r>
              <a:rPr lang="en-US" sz="3200" b="1" cap="none" dirty="0">
                <a:solidFill>
                  <a:schemeClr val="bg1"/>
                </a:solidFill>
              </a:rPr>
              <a:t>Renal stones</a:t>
            </a:r>
            <a:br>
              <a:rPr lang="en-US" sz="3200" b="1" cap="none" dirty="0">
                <a:solidFill>
                  <a:schemeClr val="bg1"/>
                </a:solidFill>
              </a:rPr>
            </a:br>
            <a:r>
              <a:rPr lang="en-US" sz="3200" b="1" cap="none" dirty="0" err="1">
                <a:solidFill>
                  <a:schemeClr val="bg1"/>
                </a:solidFill>
              </a:rPr>
              <a:t>Hydronephrosis</a:t>
            </a:r>
            <a:endParaRPr lang="en-US" sz="3200" b="1" cap="none" dirty="0">
              <a:solidFill>
                <a:schemeClr val="bg1"/>
              </a:solidFill>
            </a:endParaRPr>
          </a:p>
        </p:txBody>
      </p:sp>
      <p:sp>
        <p:nvSpPr>
          <p:cNvPr id="5" name="Rounded Rectangle 4"/>
          <p:cNvSpPr/>
          <p:nvPr/>
        </p:nvSpPr>
        <p:spPr>
          <a:xfrm>
            <a:off x="1371600" y="685800"/>
            <a:ext cx="6436344"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effectLst>
                  <a:outerShdw blurRad="38100" dist="38100" dir="2700000" algn="tl">
                    <a:srgbClr val="000000">
                      <a:alpha val="43137"/>
                    </a:srgbClr>
                  </a:outerShdw>
                </a:effectLst>
              </a:rPr>
              <a:t>PRACTICAL SESSION  :  2</a:t>
            </a: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7" name="TextBox 6"/>
          <p:cNvSpPr txBox="1"/>
          <p:nvPr/>
        </p:nvSpPr>
        <p:spPr>
          <a:xfrm>
            <a:off x="228600" y="6383179"/>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203368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2" name="Title 1"/>
          <p:cNvSpPr>
            <a:spLocks noGrp="1"/>
          </p:cNvSpPr>
          <p:nvPr>
            <p:ph type="title"/>
          </p:nvPr>
        </p:nvSpPr>
        <p:spPr/>
        <p:txBody>
          <a:bodyPr>
            <a:noAutofit/>
          </a:bodyPr>
          <a:lstStyle/>
          <a:p>
            <a:pPr algn="ctr"/>
            <a:r>
              <a:rPr lang="en-US" sz="3600" b="1" i="1" dirty="0">
                <a:solidFill>
                  <a:srgbClr val="FFC000"/>
                </a:solidFill>
                <a:effectLst>
                  <a:outerShdw blurRad="38100" dist="38100" dir="2700000" algn="tl">
                    <a:srgbClr val="000000">
                      <a:alpha val="43137"/>
                    </a:srgbClr>
                  </a:outerShdw>
                </a:effectLst>
              </a:rPr>
              <a:t>ACUTE PYELONEPHRITIS</a:t>
            </a:r>
            <a:endParaRPr lang="en-US" sz="36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644203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9632" y="6172200"/>
            <a:ext cx="6768752" cy="400110"/>
          </a:xfrm>
          <a:prstGeom prst="rect">
            <a:avLst/>
          </a:prstGeom>
        </p:spPr>
        <p:txBody>
          <a:bodyPr wrap="square">
            <a:spAutoFit/>
          </a:bodyPr>
          <a:lstStyle/>
          <a:p>
            <a:pPr algn="ctr">
              <a:spcBef>
                <a:spcPct val="0"/>
              </a:spcBef>
            </a:pPr>
            <a:r>
              <a:rPr lang="en-US" sz="2000" b="1" i="1" dirty="0">
                <a:latin typeface="Century Schoolbook" pitchFamily="18" charset="0"/>
              </a:rPr>
              <a:t>Acute Pyelonephritis with small cortical abscesses</a:t>
            </a:r>
          </a:p>
        </p:txBody>
      </p:sp>
      <p:sp>
        <p:nvSpPr>
          <p:cNvPr id="7" name="Rounded Rectangle 6"/>
          <p:cNvSpPr/>
          <p:nvPr/>
        </p:nvSpPr>
        <p:spPr>
          <a:xfrm>
            <a:off x="1259632" y="341040"/>
            <a:ext cx="6512768" cy="5733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Pyelonephritis with small cortical abscesses</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2" name="Picture 1"/>
          <p:cNvPicPr>
            <a:picLocks noChangeAspect="1"/>
          </p:cNvPicPr>
          <p:nvPr/>
        </p:nvPicPr>
        <p:blipFill>
          <a:blip r:embed="rId2"/>
          <a:stretch>
            <a:fillRect/>
          </a:stretch>
        </p:blipFill>
        <p:spPr>
          <a:xfrm>
            <a:off x="3055640" y="1351293"/>
            <a:ext cx="6088360" cy="4058907"/>
          </a:xfrm>
          <a:prstGeom prst="rect">
            <a:avLst/>
          </a:prstGeom>
        </p:spPr>
      </p:pic>
      <p:pic>
        <p:nvPicPr>
          <p:cNvPr id="3" name="Picture 2"/>
          <p:cNvPicPr>
            <a:picLocks noChangeAspect="1"/>
          </p:cNvPicPr>
          <p:nvPr/>
        </p:nvPicPr>
        <p:blipFill>
          <a:blip r:embed="rId3"/>
          <a:stretch>
            <a:fillRect/>
          </a:stretch>
        </p:blipFill>
        <p:spPr>
          <a:xfrm>
            <a:off x="0" y="1828800"/>
            <a:ext cx="2977213" cy="1981200"/>
          </a:xfrm>
          <a:prstGeom prst="rect">
            <a:avLst/>
          </a:prstGeom>
        </p:spPr>
      </p:pic>
    </p:spTree>
    <p:extLst>
      <p:ext uri="{BB962C8B-B14F-4D97-AF65-F5344CB8AC3E}">
        <p14:creationId xmlns:p14="http://schemas.microsoft.com/office/powerpoint/2010/main" val="857890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RUUExQVFRUVFBQVFRUUFRUXFBQVFRUVFBQXFRQXHCYeFxkkGRQUHy8gJCcpLCwsFR4xNTAqNSYrLCkBCQoKDgwOGg8PGi0kHyQsLCwsMiwsLCwsLCwsLCwsKSwsLCwsLCwsLCwsLCwsLCwsLCwsLCwsLCwsLCwsLCwsLP/AABEIALcBEwMBIgACEQEDEQH/xAAbAAACAgMBAAAAAAAAAAAAAAACBAMFAAEGB//EADoQAAEDAgQEAwgBAwQBBQAAAAEAAhEDIQQSMUEFUWFxBiKBEzKRobHB0fDhFEJSI2Jy8RUWJDOCkv/EABoBAAIDAQEAAAAAAAAAAAAAAAIDAAEEBQb/xAAmEQACAgICAgIDAQEBAQAAAAAAAQIRAyESMQRBIlETMmFxoUIU/9oADAMBAAIRAxEAPwD0ABEAtBGAhKMaEYC0EQVlGPeGiSQBzK4ri+PD6tTzRcwdssWR8c4tmc4k+VpIaO26pKfAK7255b5r5XEh0G/Jc3Nk/JpdI6GDHwdsYGJohjQ32jnTcvcTmMaNaCABqkcViHOBDB5YM75XX35IaGGy12yDmEw1xtDrEgjbqFIzHkB7GxYuHTXdKUbdmjon4Q55aQ4BoDRpvzhMYrFCQ0AQ2/c9VVV+IOsWkzsOZ3slMLVe15L75jpNwdpTowt2Ks6mjVJGwGv/AGnMHxMubYCFTYVjqggNLvSwJ6q84dw10DPYcgheNB+jbMTmP7qjGEJghltBMhN1SxhhtxOsRPWEriOIOEDMQJkCbTzhXqIUbfQGK4c5wFgD84UNPBlrpgxpsY+Cnq1XEApnBYdzzFMwYBcHAwbxqOp1KJRbdIZ+RqO2DkbHvfJE4NNsw9QU3W4Ve4h393+07Ane15CB/CQe/RSSlHsT8H7K5mCINjAnuFLWwRH97HdWz85AUpwTgPKdENGsJhwQ/F9ot87tMXqMLSWyCYmxB6zIUdCuc0T2VlWwES5h1BBI5HUOCp69EgwYhBOCfQ3G79l5ScYubcv31RU2yVQ0MQ/3Ztz3Kcbiotus772ipY2h6u0D4fNVONwwIvv8wp6wdEgyq4VnucRBlo/YSZXJ6GY4NbKWPZOtOUm3Nq6nw74jy+V5lmn/ABP46KmxVDOILd0NLD5R1G3Mfv2TIZHF2uzZkxRzQqXZ6UCCJFweS0QuO4bxp9IW8zd2n5wdiunwHE2VhLTcag2I/PddXD5EcmvZ53N48sb2MEICpCgIWgQRlCQpCgKhCOFtYQsUIYAjAWgjCsoCrUygk7Alc9j+OVWglh9AAY/Ks/EVXLh3nnA+JC5Y4mGtIBdJ2WLyZStJOjRhS7aJsFgi+HVAIF4Og5SN+atnV6eV3vEn3bxHU6z2SIfLdCO6gFItv8lmV9I1tXtmYlkkSLDR24J19NFQY/gbySWFsahokFxuZzaE302VyKntNLdExSwgm38q4uUOi3T7OGwzs5JkgsMOkX69OenJdHwfgIe72jpy7bSrf/wlOScolxlx5n6SnCABA0Gy089CqthtcGCAAB0RCrbVc/juJVXPLaTQcupNgFZ8Oc57G5wM9wY0sYSbb6HaWvY3VZN1zWL/AKipUIpNbDCR5pOY7gR+2XYVXtyBtpi+xABtlI3Mn4JKjhspJaYklwPKb67KNR50+iKclG49nO4Xi9Zrw2rTyhxAkHM2fqF2vCcSGS4Eh0WAHvGDAJ5TEqpdgA7zO0FwNzGk9J+iaw9RxbAIa0GJkC+3XYpkfjJUSXzjvRY0MU4HM6T7zZBABDpzdhOluair8RaTaG8w2fW53WmYGzvO0xoRvMXvoL6lQ0cEBLpOdrwAANZn+7QWB2TZcnoXFR2xui5zgTl8onzaCwmJ3MbLZwTXgk+UwIEG8/ZKnjL8uW2WIiNOR7wpKWIt0gJb4volSQH9M9lwZHzVPjGl9UAmJiD9RG66MVpCqMdhbyRuJPJItrRqwyV2xGpgCDLZA/Z036KrrYpzHmRN4nsuh/r3A20dfSROhn4KrxFZjnSWt11Egz2mIQzafZtxRd7RLguIZjl3+yfbhQLlKU8Lmc32YDTAB+ybq4B27vgkSiltGeenXQhiHAOsef8ACUxT2kxN/oUfFKMRBiJn+VR4lxa8NBF4M9J0WfjTN3jwU/YyK72VMpEgiZ2MfRaxeYOaRIBvr8EbjmHWbfvxU7WCRImw3+6OPdl54p+hrh+Pq03AtdE6jVp7hdTw/jjanldDX/I9j9lzDWD5et1BUpwbfNMx5smJ66Obl8aOT/TvygcuU4dx97LO8wGx19HLo8HxBlUeU3GrTZw9Puuri8iGTrs5WXBPH2Eaw5j4hYtPwTCZLGk8y0LE/YrROAjAQhblEAUfjVxGEe5onLDo6aH6rnfD2HmkHmTmkgH+0dvRdhxTDCrSexwJDmkGNfTquX4FTLKTGOaWkN0OoO4WbyV0aMD7HibXSWLq2srCvhjlzdYVJj6bgLLJGJruyGiTm8qvcFhiPM7U7JPhGEyjO4eY7ck7VxXJM0Xxb6Gg9QVNLKKlWsip1LqpK0WlQph6jWF+aASSe/KOdk1hHxHx+Ki42Gtpg2zEw3rOvylScJxDarOTm2cOvRWrdL6A4pXL7Jq9XkJU+DExnt0GqB9JS02wlurVIPloebQaYmw3Kh9kyDIvsbazvaYhaONAMHspCz5p0pP0JjfsVNS0KKnM2MdrfupTVRiVfWbmhLnsdFklShLgGidoAknrZbcwgRBB/fwmaVJ0FzTlhtyDltykc/soMTigG2EGLnWTued/ymJKMbYDbbBaS3+6b7KasBUb1VC3j1E1PZh8u5ddxOk9FZUah1SlLl6C/VkuGwjRqBy2+aVxXCxnlsX1kTHXqnRUvOxWiwuE3F7dgkU3KjTHLJbs3T4eABE/v/SMMHX1MpimYjsgqfJKf9Fym2UfHKbXMM/De9ly9TDQ4DbadY0J9F22MptIuua4lQnuNEhumb/FyVoUcCwkG42I5p/C3cJ0I32PVA2lnYQdbjtGn3S9N9QC7ZDZEtsSe2/dPSs1SfNf0uXgQ6Nje/TkkHVr3Pr0UH9ZaTPUJF2IJMhpjl06oZO2Ijjq7HXYxua31lN4bEmm8OBuD8RuD0KqKrRlnR0zFtFlGo7SRCp2naFTipKj0mnxKmQDnaJG5AKxedf1Lh/0tLavNl9HO/8AhX2eoLCtrIXWRymLvVLiGS87XN+yuMfVyMLrWG/PZcHx3jVSgMxGcE+8Fm8qSpId40G22Xxf1lJYqiXabXXO8O8bhzsrmxJs4GR6yAuqovAZmO91n6RrSakiOhWzBMUqMpdjLyN05hxNkMWOnroiewKq8QceGGpy2HVCYa0n5kawFScWdiqtVwYXZQ5zQGGLNMXIW+E+EXF4fW01gmSe6pNyegW4x/Zi3BuI1a1TPXJcf7SRDROoA0CuaWK9lUzD3Tqmq+EaCAAAOSadggQD0uo0MjNPtF5ha7ajQ4ckZCquB0DTBEQLwOUmVZGqjltJmdqpNIyrgWvvPVMtMJX26w1lH1oH/Rl5m6WqUmzPy2RNeStPSObWhiRFXx2g+SiOHz9ko9suJnkEywuNhYc01u1sJ/HogbwlmTKGwRuNiN1LhwYg7aq0p4aG63P3UdSgGjrKjd19iEmm/oiYJgdU4IEApfDkaoXYzzHeEuTjscrY3VqxoFV8RxjiQANdxo2O+/4R1MUSY0CgxtYNbJOl1jnIdBbMxdcFndU+KbIPa38rKvEM50OUb/gJevjAASTqktN7NEE4skwNazjGp03TmHjIepP1Kq+H17wN9PurGvUysPIS77p6HSduhRrGkC1iT9VI8NESPwhYIa2dvnZaqYgQqbLk9iNfCy8gEXBIJ+irnVH06mU3BiCOfJOV35jbUFK43iBESJjWNbI+1tAcmxqXdliKlXBaDzCxBS+gLPVli0Fi9GecKnxKwmgY/wAhP0+pCoP6ZlWkRZzXC3LtZddjcK2qxzHe64Qf46rzXifDa+CeSBmpk2ds4f7o0PdZPJx3s1ePkS0RYLwk2k8vdAAu1oiJ5q94m14of6YJIAsPmudbxZtU3BDgCYMkQBJg/mF1nt/KI5LO/wBdm2LqSkkI4HFHJJBBFvMIuNVT4o1a5IYSG6akT1XSYilmae37db4XhxEpcVzdF5cvG5JAcHwRp0g0679049TOYoXBaOtHPXydlZW8zhGqtaTA0DNc8uSrMNQuXSdTojY6HEFJbrZvUbVFi/EzohklJVMWG/FSN4i10XS3ksJYZVpDPsyiYTKBmKlbNa6p5APxv2NAqDF4uAo3YgkwLk6AIW4IuILvgqinIukuxdxhs+qylxSNU/Ww0iEoeHTp/C0WvQOn2G7icXBW6VR1Q9OaKjw8DW6dBa0IZUuxba9EReAEuMSNf0p4MDuW+qo+LUvZDM6Mml7DUJDje0FF+ietjAbgi0i1zOp9UniXzt8Vz2O41TFg5siSIIJB2dbdWNPHFzQ4wLaAH4pcoGhaJhTKreLOlrh/iCbczonXYvkksfUAHa/c/sn0QqLb0NjKtsPgv/wyYMtvOrLzIneB801iauaw3vfZVNB5E9z9VLRxAsZ/SnzjTGQl/wCi3ZUsoKtPZJHE3gJltbmYWatkf2QVmwbXHb6JbGYYRN5IiI079UzVxI/yA7wFHh6uY5W+c8m+Y/JaF0K5UR0aDQ0AOItpb1WLoKPB6paP9B3qQD8CtqcMn1/wV+aP3/07tYsWLuI4jBKEsB1uOqIrAjQByPifhVGkWOp0g17i6S2wiLyNL5lvhlEVGDKdNTBMDqFZeL6X/ty8AksINtQ02d8vouW8P8cYXFmaCdAZk81gzJKR0cErgXn9MSCJ19EzgaUN7WS9atB79Uxgret1kg6lQ3KrgMZLpfFNTZS2Igp5mh2VtCmWucNjfsUdLCNkOcddBy5eqkw2M94QNbdkrxnBvrDyESBoLGRogk7VI3Y18tsbxOGYWmyqzUawmDIETG3c/ZVj+C4st89UjoIt67qbB+HXuZ7xgeY8gdyeiTGNnQjUY92dFRxYgAQZ+SkrVBBMaLnRwtzCXB5uYkEZZm+3Ii1lcf0tXJ5S3ufwo417M8o0zeHrud5suTa/Lr1UrsSQk6HD6hkvquJ0mBE/8UzR4Q4kFzi7lYiyP1oCS2MNxB3RNxE9UzhsA0ai/VNNw7RyS0mJkiqdVjYpavjbjWOxV4Wt5/NRvwzSFfGhTTOV4z4o9jTc5rXOyiYaDJJMW+K4avxfF4//AEyfZMEk+82eQc7U9uq9e/8AHA8vktHAs3AKJThD0FFtHjNfwhWpjPSOfKRL2HKWFxIbEwTMFQVv6qkQH1HstYH3THMCQV65jcLTIIygLXAsDmq+cBzcrtQ0jYQQdR+E2OWORqNBSlScjzPD8VfEurtH+0U/y37p7B1XV6gFPPWqbNa2G93ZhDe5P8+ut8PYcOzChSnn7Nn4TlPBhvutAnkAPotUfGSd2Y5eY2qSPKTwLGut/SvHMl9MDvMpDF4GrSIZUpvpn/cJn/i4WcvZzQKS4jwtlZmSo2RIIgkEHmCNCrn40ZLXZUPMnF7Wjy/DtIHMpjh2Cq1qhawAnUyYa0c3ETHZdrS8EUZ8xqOHJz4HrlAJV1hOFU6TcrGtaOTRHqeZWWHhu7mzTk8218EczgfBdID/AFgKzjFiCGN/4gGT3PyXQYHh7KYhjGsHJoA+id9kAshb1GMVUUYHKUncmBCxbWKFG1i2shWgQCFpSZVohGmC0ROvbZc9xbwTQqNc6kxtKtqx7ZADhceUW+S6MhYFbipdgqTi9Hn+E4rmPsa4NOuwxGgcRoWHeeSssIXTvHMnVW3iPhNKsG+0ZLhOV4OV7I3Dh1ixskqTSY/dNVy8uOMJHTx5JThpDD6x2Wg2ymyiEBbAUBukJMptmyYq4WLzfaNVAR5x30VwyCgt9GiDWmiqp4LMW5pJA17nrZN1eFtdroNtvgp20vMT+hTByzNM1/lfogocDZuJnmT6Js4LLt8b/VSU6wU9aTfbv9FKfoU8jb2L+yWvZwmjRGonSTbTl6FY8kWmfmFcouPYHOxGrUEwlcdVIAGk63kGLTHO/wBNFY1Wg7BVGOpkafD6o4TfsNU2LCmXb76dE77ECLz/ACJSgrAWNuqJuJk2TegZNsYDytPr80TbjkQlK5ulvemhZutSDhbX92WqILCHA3BkKPDyCmKgss709BdqmdVQhzQ4bgH4qRVPh3FEtLD/AG3HrqP3mrUrt4584qRzJw4yo1CEhEShJRgglCURQFQhooCURQFQgMrS2tKEJAiCAFGFZRuFohEFjlZCItUbrCToLknQBTqv45Uhgb/m4D0Fz9vipKfFWVGHJpFTiHucZJmeQIt22C1mLRyRB1+yKqcwFrduw9TouPN/JuzrwSSo3SdZDUrAaqOocohQ1GkkCCZ3jT8IlJgvEm7Dw/nfOwVg1l1DhqGQQmQEVArXQRImUQpg6FROCVc8tuFT0GtlkKJRNcjwlXMyPUH6yeSkcxpJInoB91HBVaK5O6ZoVuvJbNRR5fz6aocyBxbK5IN9RIYmqCmH1FA8W6pXB8hidCdVzSoXQNJWVcZeHiI+ikYAdLhaVLVWFQPtQBcJdtQkwdlPWw87rMNRvHLVJpp7KpElOjuie2E3h6AJNjGsa+UakmUvinAdp/6QSXsr3RJwXEhlQEmAZB9f5hdQVwWHHtKrKexcASNb6x8/gu8ayAANAIHotvhcuLTMvlxSa+zRQyiKEhbzGCUBRFCVCAuQORlAVRAFixYoQMIwgCIKFEgWyFoLHOVkOQ41x4F9s2VsiCIlwMEgjWfsosPxf22QOvlzQSfeBy/SFXYnENrVKkC2dxHS8g/OfVL4Co6icrg0hz2kOmCyMwg7EHMfisG3N2+zpRhFQVdnSFwn7Jk1bAtAnsLdlGykNVK2mk8GgrTK/wBp/qQZ53Gp7q0oNAEoP6doE6mbCPup5GTl0TIxaRU2nQDWXUxgjlyHdZTaLXF+undBUfIgKbROyMpXGnyO7Kww2FcRpPOOtlFVwkm+iCSl6Ci4p7NcHkUQTYkC3z/Cao14Jn9jRROcAICjdURSi6opbbf2PuiJn3thoOf1UDKMJanilPmVJt+imqNPpgXStWrCyvXutvaCEMVoPrsgZh2vkkXNu3JbqYdrAMpmdRyQPMaGFGWnZLSktMbSezWIeA0k7IcE8homxNyo8ZYhsxudfT5oWucfdE3idh6/FW2NjC1sdfxBrRc6KpxPEi98Qcg1MWJOimqUXEw6IQ4mnDmnbTuk3ZGox/0k8NUnPxLSCCGuJkbACDJ7W9V3pSPA8B7KlBEFxJI36Sniut4+PhH/AE5Hk5vyzv6BQEoyghaDMCUBRlA5QhoqNyMoCoWDK0tFYoQkBRhRBSBUQlCW4k0mk8N1yujvCnBWnBXRR45wfiZOIdTcMsOc3KQQ6Wzqew0hXfEsgaDeJFtVDxnhFNuPrPkn2mSQJGV5bLrjsD3Kkbw/ylr3Etm3SLDusM6TOlF2kx/wvxLMHUySS33Sd2/wujzLia+EfSLXUzpp+Cui4bxYVGgm0/I7gqn/AAn9LF7762CiqYlShs6XUVSkeUKW0FpjWExbQNTJ1hosJ5m89oUNd8GRospUFNUaIROVqiJJMBmIgEiZEQLyb/i8rTsSTY2KjgzPyW6NAl2bLIHf00MpPJ9FuPs3TYJvPcc+spmtRbDrAf3CTtIEDmf5UnDyAJImNufMIaxDptaTAPWPumR/UFttlTiHNaYBv0UlDFgESdlBxOkaYL2tm3utnU784lQYCsXB2ZpMCSWzMEhsTtchIjfY9xtfwta4mIJG+iENH+UnlH3RZMtMA7WSVZ5DgI1TXrYMVy0Tvohy29oYC5xAAEknQd0jieP0aA8zszjoxnmeT2GnqoMLSqYpwfVGVgMtpDSdi87lInkSGxxvt6RLRouqy91gfdaZkNBtmB0J1j4p9pbTEkiIIE6/JFi2ZWEN3t1KrcRhDGZ0uOw2HQJLdsPlyVeg3VmvcIVtwLCB9YE3FMT0zH3fufRc+1kuadOYXaeG6rDRhohzSQ8HXNz7EJ3jQUpmXym4x0WbigKJyArsHJNFAUSEqEBKByIoCoQEoCiKAqEBWLS2oQJqMFRNKkChCQFbQBEVCHF+J+Bua99YEFjiMwOrXWAvyVTi3uyAMN8wk66r0V9MOBDgCDYgiQR1C5XjnhsUz7WlZlg5g0HUdPp9M2XAtyRqxeS9RZVGpAggmB6Kvqtew56d595p0P4KuTUGW6rnkOJABtp1WLdWb8ck3TDw3ihoJbnykH+6w9CnXeJhEh7f/wBNS7/DzXNHtGtdmAdYgug6CR7vZJN8CUxcD0JP1Rq1pgyeO9F1hvE1/MQR0ITlfxFSa2c3xiPiubxHhhjQBMAwIme5+qr+KeB7ZmF7mke6IkfkKmnfYKcGdtgvEWGqi1UNqTGQ6HqHzCuaDhltqTrOo+38ryjAeEKIu7Nm5ElsKwPA6rR/oV6jRs15zD0THNfRfBfZ6XTOQgixsTBsdTf5fBA9kzfmfuF5zheHYt058U4dGi/xUtfDYymPLiHuA66j4Ifypaov8av9lZ3Bw83Ik7IKVItdIgTMiwkOEO+S5GnSxhbPtXXvqEqeCYmvd9ZxGoGYx8EH5FdpMYor3JHU8U45h6Qh9RoIGxlx/wDq2VyeL49UxhNKgCylo6offcNwP8QfimMH4PphxLy5zjq0205HdX3DOBtBkAMaP7dSfwqlIZFwh1sqOB+GmUzIEnmdfRdfRYAI0+qkp0WArdSgNjbZZ2vYM8vPsWqCXTsLBLY+qAI3PyTdYOixbfpf4ql4u3Kw5nFtj7t3E7Qqr0AnsRqMLxAcGtGpJ8zgNYH83gpzwdxYjFimXkh4LYJmSBI+ER6qhGMn3gSSLHeRMkz1gKPg9MVnuqTldnhumYEAQenOy21HEk0Wvmmp+0eyuQFVfAOJPqsIqRmbAnd07kbGysyuhCamuSOPOLi6YJQlbJQEogDRKAlbJQEqEBJQFESgJUIalYtStKEDaUYKxYoUGCiWLFCGQocVRzMc3mDE6Tt81ixF2qB6OOc9peWGzxIc3kRyIsVHWdTo+Z8yZAACxYuRJVZ0oPodo1wfgD6HRaxvEQxs/PYfdYsQN0FWyopY32hmZaNZtfkuhw2KGWFpYhlJoOjBh8/mMZdhv3XP8dxgZZhOcaCDr35LFiYttIqPbFcFxuXNa8Q6A7p8lmJ49NS2gkERqY/K2sTVBBN7DwnFXxlPoOmhPpaysuF8RBMZtzYg97ZRG+ixYilFFraZdU8Yx0SBfaNLwpyNm6+v6VixZJopaIywmJd8EGMxTabZcY+P2WLECWgrtpFTxDxE2k0kyYn9suWx3id1SC7M0TIiC0+mvqsWLTCKSsCTp6GvDmCZiq2R+cB4Ls0iXBp8w5g63Vx/6HNHEZaROR7HFmYiSWiSHW15HstLFqjBTx7+zLLNNZNfR1XhTDPaxzn6nyi8yBufl8FeOKxYm4YqMEkIyycpNsAlASsWJwsAlASsWKEAcVGSsWKEBlYsWKi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43000"/>
            <a:ext cx="6872808" cy="418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905000" y="334144"/>
            <a:ext cx="5410200" cy="5802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Classic picture of  Acute Pyelonephritis</a:t>
            </a:r>
          </a:p>
        </p:txBody>
      </p:sp>
      <p:sp>
        <p:nvSpPr>
          <p:cNvPr id="5" name="Rectangle 4"/>
          <p:cNvSpPr/>
          <p:nvPr/>
        </p:nvSpPr>
        <p:spPr>
          <a:xfrm>
            <a:off x="990600" y="5445224"/>
            <a:ext cx="7260977" cy="1200329"/>
          </a:xfrm>
          <a:prstGeom prst="rect">
            <a:avLst/>
          </a:prstGeom>
        </p:spPr>
        <p:txBody>
          <a:bodyPr wrap="square">
            <a:spAutoFit/>
          </a:bodyPr>
          <a:lstStyle/>
          <a:p>
            <a:pPr algn="ctr"/>
            <a:r>
              <a:rPr lang="en-US" b="1" i="1" dirty="0"/>
              <a:t>This kidney is bisected to reveal a dilated pelvis and calyxes filled with a yellow pus which is consistent with a pyelonephritis. The cortex and medulla are pale and the corticomedullary junction is ill-defined. </a:t>
            </a:r>
          </a:p>
          <a:p>
            <a:pPr algn="ctr"/>
            <a:r>
              <a:rPr lang="en-US" b="1" i="1" dirty="0"/>
              <a:t>No tumors are seen.</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978540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264040"/>
            <a:ext cx="7543799" cy="923330"/>
          </a:xfrm>
          <a:prstGeom prst="rect">
            <a:avLst/>
          </a:prstGeom>
        </p:spPr>
        <p:txBody>
          <a:bodyPr wrap="square">
            <a:spAutoFit/>
          </a:bodyPr>
          <a:lstStyle/>
          <a:p>
            <a:pPr algn="ctr"/>
            <a:r>
              <a:rPr lang="en-US" b="1" i="1" dirty="0"/>
              <a:t>Acute pyelonephritis is diagnosed by intratubular aggregation of neutrophils. There is surrounding interstitial inflammation with a mixture of inflammatory cells (neutrophils, lymphocytes and plasma cells).</a:t>
            </a:r>
          </a:p>
        </p:txBody>
      </p:sp>
      <p:sp>
        <p:nvSpPr>
          <p:cNvPr id="6" name="Rounded Rectangle 5"/>
          <p:cNvSpPr/>
          <p:nvPr/>
        </p:nvSpPr>
        <p:spPr>
          <a:xfrm>
            <a:off x="1676400" y="257944"/>
            <a:ext cx="5715000" cy="5802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Pyelonephritis - Histopathology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5" name="Picture 4"/>
          <p:cNvPicPr>
            <a:picLocks noChangeAspect="1"/>
          </p:cNvPicPr>
          <p:nvPr/>
        </p:nvPicPr>
        <p:blipFill rotWithShape="1">
          <a:blip r:embed="rId2"/>
          <a:srcRect l="2197" t="17705" r="3297" b="3174"/>
          <a:stretch/>
        </p:blipFill>
        <p:spPr>
          <a:xfrm>
            <a:off x="1257300" y="1125426"/>
            <a:ext cx="6553200" cy="4114801"/>
          </a:xfrm>
          <a:prstGeom prst="rect">
            <a:avLst/>
          </a:prstGeom>
        </p:spPr>
      </p:pic>
    </p:spTree>
    <p:extLst>
      <p:ext uri="{BB962C8B-B14F-4D97-AF65-F5344CB8AC3E}">
        <p14:creationId xmlns:p14="http://schemas.microsoft.com/office/powerpoint/2010/main" val="3863029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5562600"/>
            <a:ext cx="7315200" cy="923330"/>
          </a:xfrm>
          <a:prstGeom prst="rect">
            <a:avLst/>
          </a:prstGeom>
        </p:spPr>
        <p:txBody>
          <a:bodyPr wrap="square">
            <a:spAutoFit/>
          </a:bodyPr>
          <a:lstStyle/>
          <a:p>
            <a:pPr algn="ctr"/>
            <a:r>
              <a:rPr lang="en-US" b="1" i="1" dirty="0"/>
              <a:t>Neutrophilic aggregates are seen in the lumen of renal tubules (arrows). These leukocytes may form into a cast within the tubule which are passed out in the urine.</a:t>
            </a:r>
          </a:p>
        </p:txBody>
      </p:sp>
      <p:sp>
        <p:nvSpPr>
          <p:cNvPr id="6" name="Rounded Rectangle 5"/>
          <p:cNvSpPr/>
          <p:nvPr/>
        </p:nvSpPr>
        <p:spPr>
          <a:xfrm>
            <a:off x="1752600" y="334144"/>
            <a:ext cx="55626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Pyelonephritis - Histopathology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3" name="Picture 2"/>
          <p:cNvPicPr>
            <a:picLocks noChangeAspect="1"/>
          </p:cNvPicPr>
          <p:nvPr/>
        </p:nvPicPr>
        <p:blipFill>
          <a:blip r:embed="rId2"/>
          <a:stretch>
            <a:fillRect/>
          </a:stretch>
        </p:blipFill>
        <p:spPr>
          <a:xfrm>
            <a:off x="1295400" y="1166812"/>
            <a:ext cx="6096000" cy="4067175"/>
          </a:xfrm>
          <a:prstGeom prst="rect">
            <a:avLst/>
          </a:prstGeom>
        </p:spPr>
      </p:pic>
      <p:sp>
        <p:nvSpPr>
          <p:cNvPr id="5" name="Rectangle 4"/>
          <p:cNvSpPr/>
          <p:nvPr/>
        </p:nvSpPr>
        <p:spPr>
          <a:xfrm>
            <a:off x="1295400" y="5197495"/>
            <a:ext cx="7273636" cy="261610"/>
          </a:xfrm>
          <a:prstGeom prst="rect">
            <a:avLst/>
          </a:prstGeom>
        </p:spPr>
        <p:txBody>
          <a:bodyPr wrap="square">
            <a:spAutoFit/>
          </a:bodyPr>
          <a:lstStyle/>
          <a:p>
            <a:r>
              <a:rPr lang="en-US" sz="1100" dirty="0"/>
              <a:t>Kidney biopsy. ” by Nephron. License: </a:t>
            </a:r>
            <a:r>
              <a:rPr lang="en-US" sz="1100" dirty="0">
                <a:hlinkClick r:id="rId3"/>
              </a:rPr>
              <a:t>CC BY-SA 3.0</a:t>
            </a:r>
            <a:endParaRPr lang="en-US" sz="1100" dirty="0"/>
          </a:p>
        </p:txBody>
      </p:sp>
      <p:cxnSp>
        <p:nvCxnSpPr>
          <p:cNvPr id="11" name="Straight Arrow Connector 10">
            <a:extLst>
              <a:ext uri="{FF2B5EF4-FFF2-40B4-BE49-F238E27FC236}">
                <a16:creationId xmlns:a16="http://schemas.microsoft.com/office/drawing/2014/main" id="{0CF2E3C5-6E7B-464F-AB5B-E4E3AECD8D41}"/>
              </a:ext>
            </a:extLst>
          </p:cNvPr>
          <p:cNvCxnSpPr>
            <a:cxnSpLocks/>
          </p:cNvCxnSpPr>
          <p:nvPr/>
        </p:nvCxnSpPr>
        <p:spPr>
          <a:xfrm flipH="1">
            <a:off x="3124200" y="2743200"/>
            <a:ext cx="762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CABC5E-C1CF-4178-A0A1-C91DADDA0D60}"/>
              </a:ext>
            </a:extLst>
          </p:cNvPr>
          <p:cNvCxnSpPr>
            <a:cxnSpLocks/>
          </p:cNvCxnSpPr>
          <p:nvPr/>
        </p:nvCxnSpPr>
        <p:spPr>
          <a:xfrm flipH="1">
            <a:off x="5029200" y="4343400"/>
            <a:ext cx="762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298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2" name="Title 1"/>
          <p:cNvSpPr>
            <a:spLocks noGrp="1"/>
          </p:cNvSpPr>
          <p:nvPr>
            <p:ph type="title"/>
          </p:nvPr>
        </p:nvSpPr>
        <p:spPr/>
        <p:txBody>
          <a:bodyPr>
            <a:noAutofit/>
          </a:bodyPr>
          <a:lstStyle/>
          <a:p>
            <a:pPr algn="ctr"/>
            <a:r>
              <a:rPr lang="en-US" sz="3600" b="1" i="1" dirty="0">
                <a:solidFill>
                  <a:srgbClr val="FFC000"/>
                </a:solidFill>
                <a:effectLst>
                  <a:outerShdw blurRad="38100" dist="38100" dir="2700000" algn="tl">
                    <a:srgbClr val="000000">
                      <a:alpha val="43137"/>
                    </a:srgbClr>
                  </a:outerShdw>
                </a:effectLst>
              </a:rPr>
              <a:t>CHRONIC PYELONEPHRITIS</a:t>
            </a:r>
            <a:endParaRPr lang="en-US" sz="36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720684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0487" y="5667320"/>
            <a:ext cx="5181600" cy="1077218"/>
          </a:xfrm>
          <a:prstGeom prst="rect">
            <a:avLst/>
          </a:prstGeom>
        </p:spPr>
        <p:txBody>
          <a:bodyPr wrap="square">
            <a:spAutoFit/>
          </a:bodyPr>
          <a:lstStyle/>
          <a:p>
            <a:pPr algn="ctr"/>
            <a:r>
              <a:rPr lang="en-US" sz="1600" b="1" i="1" dirty="0"/>
              <a:t>The picture shows slightly atrophic and deformed kidney </a:t>
            </a:r>
          </a:p>
          <a:p>
            <a:pPr algn="ctr"/>
            <a:r>
              <a:rPr lang="en-US" sz="1600" b="1" i="1" dirty="0"/>
              <a:t>with irregular, coarse, depressed scars on the cortical surface of the left kidney. The right kidney appears normal with smooth surface.</a:t>
            </a:r>
          </a:p>
        </p:txBody>
      </p:sp>
      <p:sp>
        <p:nvSpPr>
          <p:cNvPr id="6" name="Rounded Rectangle 5"/>
          <p:cNvSpPr/>
          <p:nvPr/>
        </p:nvSpPr>
        <p:spPr>
          <a:xfrm>
            <a:off x="1752600" y="334144"/>
            <a:ext cx="5791200" cy="5040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Pyelonephritis - Gross Pathology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
        <p:nvSpPr>
          <p:cNvPr id="7" name="Rectangle 6"/>
          <p:cNvSpPr/>
          <p:nvPr/>
        </p:nvSpPr>
        <p:spPr>
          <a:xfrm>
            <a:off x="71212" y="5292298"/>
            <a:ext cx="6858000" cy="1323439"/>
          </a:xfrm>
          <a:prstGeom prst="rect">
            <a:avLst/>
          </a:prstGeom>
        </p:spPr>
        <p:txBody>
          <a:bodyPr wrap="square">
            <a:spAutoFit/>
          </a:bodyPr>
          <a:lstStyle/>
          <a:p>
            <a:r>
              <a:rPr lang="en-US" sz="1600" b="1" i="1" dirty="0">
                <a:solidFill>
                  <a:srgbClr val="FF0000"/>
                </a:solidFill>
              </a:rPr>
              <a:t>The most common causes are:</a:t>
            </a:r>
          </a:p>
          <a:p>
            <a:pPr marL="285750" indent="-285750">
              <a:buFont typeface="Arial" panose="020B0604020202020204" pitchFamily="34" charset="0"/>
              <a:buChar char="•"/>
            </a:pPr>
            <a:r>
              <a:rPr lang="en-US" sz="1600" b="1" i="1" dirty="0"/>
              <a:t>Obstruction by renal stones and others.</a:t>
            </a:r>
          </a:p>
          <a:p>
            <a:pPr marL="285750" indent="-285750">
              <a:buFont typeface="Arial" panose="020B0604020202020204" pitchFamily="34" charset="0"/>
              <a:buChar char="•"/>
            </a:pPr>
            <a:r>
              <a:rPr lang="en-US" sz="1600" b="1" i="1" dirty="0"/>
              <a:t>Reflux </a:t>
            </a:r>
            <a:r>
              <a:rPr lang="en-US" sz="1600" b="1" i="1" dirty="0" err="1"/>
              <a:t>uropathy</a:t>
            </a:r>
            <a:r>
              <a:rPr lang="en-US" sz="1600" b="1" i="1" dirty="0"/>
              <a:t> – urinary reflux.</a:t>
            </a:r>
          </a:p>
          <a:p>
            <a:pPr marL="285750" indent="-285750">
              <a:buFont typeface="Arial" panose="020B0604020202020204" pitchFamily="34" charset="0"/>
              <a:buChar char="•"/>
            </a:pPr>
            <a:r>
              <a:rPr lang="en-US" sz="1600" b="1" i="1" dirty="0"/>
              <a:t>Drugs like NSAID’s, methicillin etc.</a:t>
            </a:r>
          </a:p>
          <a:p>
            <a:pPr marL="285750" indent="-285750">
              <a:buFont typeface="Arial" panose="020B0604020202020204" pitchFamily="34" charset="0"/>
              <a:buChar char="•"/>
            </a:pPr>
            <a:r>
              <a:rPr lang="en-US" sz="1600" b="1" i="1" dirty="0"/>
              <a:t>Recurrent urinary tract infections.</a:t>
            </a:r>
          </a:p>
        </p:txBody>
      </p:sp>
      <p:pic>
        <p:nvPicPr>
          <p:cNvPr id="2" name="Picture 1"/>
          <p:cNvPicPr>
            <a:picLocks noChangeAspect="1"/>
          </p:cNvPicPr>
          <p:nvPr/>
        </p:nvPicPr>
        <p:blipFill rotWithShape="1">
          <a:blip r:embed="rId2"/>
          <a:srcRect l="2567" t="5215" r="3570" b="4358"/>
          <a:stretch/>
        </p:blipFill>
        <p:spPr>
          <a:xfrm>
            <a:off x="2362200" y="1001440"/>
            <a:ext cx="6453187" cy="4302126"/>
          </a:xfrm>
          <a:prstGeom prst="rect">
            <a:avLst/>
          </a:prstGeom>
        </p:spPr>
      </p:pic>
      <p:sp>
        <p:nvSpPr>
          <p:cNvPr id="3" name="Rectangle 2"/>
          <p:cNvSpPr/>
          <p:nvPr/>
        </p:nvSpPr>
        <p:spPr>
          <a:xfrm>
            <a:off x="4014787" y="5273248"/>
            <a:ext cx="4953000" cy="230832"/>
          </a:xfrm>
          <a:prstGeom prst="rect">
            <a:avLst/>
          </a:prstGeom>
        </p:spPr>
        <p:txBody>
          <a:bodyPr wrap="square">
            <a:spAutoFit/>
          </a:bodyPr>
          <a:lstStyle/>
          <a:p>
            <a:r>
              <a:rPr lang="en-US" sz="900" dirty="0"/>
              <a:t>https://abdominalkey.com/wp-content/uploads/2016/06/C24-FF16.gif</a:t>
            </a:r>
          </a:p>
        </p:txBody>
      </p:sp>
      <p:pic>
        <p:nvPicPr>
          <p:cNvPr id="8" name="Picture 7"/>
          <p:cNvPicPr>
            <a:picLocks noChangeAspect="1"/>
          </p:cNvPicPr>
          <p:nvPr/>
        </p:nvPicPr>
        <p:blipFill rotWithShape="1">
          <a:blip r:embed="rId3"/>
          <a:srcRect l="46659"/>
          <a:stretch/>
        </p:blipFill>
        <p:spPr>
          <a:xfrm>
            <a:off x="152539" y="1734127"/>
            <a:ext cx="1574882" cy="2365764"/>
          </a:xfrm>
          <a:prstGeom prst="rect">
            <a:avLst/>
          </a:prstGeom>
          <a:ln>
            <a:solidFill>
              <a:srgbClr val="7F0F72">
                <a:alpha val="90000"/>
              </a:srgbClr>
            </a:solidFill>
          </a:ln>
        </p:spPr>
      </p:pic>
    </p:spTree>
    <p:extLst>
      <p:ext uri="{BB962C8B-B14F-4D97-AF65-F5344CB8AC3E}">
        <p14:creationId xmlns:p14="http://schemas.microsoft.com/office/powerpoint/2010/main" val="255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660033"/>
                </a:solidFill>
                <a:effectLst>
                  <a:outerShdw blurRad="38100" dist="38100" dir="2700000" algn="tl">
                    <a:srgbClr val="000000">
                      <a:alpha val="43137"/>
                    </a:srgbClr>
                  </a:outerShdw>
                </a:effectLst>
              </a:rPr>
              <a:t>Objectives:</a:t>
            </a:r>
          </a:p>
        </p:txBody>
      </p:sp>
      <p:sp>
        <p:nvSpPr>
          <p:cNvPr id="3" name="Content Placeholder 2"/>
          <p:cNvSpPr>
            <a:spLocks noGrp="1"/>
          </p:cNvSpPr>
          <p:nvPr>
            <p:ph sz="quarter" idx="1"/>
          </p:nvPr>
        </p:nvSpPr>
        <p:spPr>
          <a:xfrm>
            <a:off x="228600" y="1600200"/>
            <a:ext cx="8763000" cy="5257800"/>
          </a:xfrm>
        </p:spPr>
        <p:txBody>
          <a:bodyPr>
            <a:normAutofit fontScale="92500" lnSpcReduction="10000"/>
          </a:bodyPr>
          <a:lstStyle/>
          <a:p>
            <a:pPr marL="0" indent="0">
              <a:buNone/>
            </a:pPr>
            <a:r>
              <a:rPr lang="en-US" sz="2600" dirty="0">
                <a:solidFill>
                  <a:srgbClr val="660033"/>
                </a:solidFill>
              </a:rPr>
              <a:t>At the end of the practical sessions for the renal block, the students will be able to:</a:t>
            </a:r>
            <a:endParaRPr lang="en-GB" sz="2600" dirty="0">
              <a:solidFill>
                <a:srgbClr val="660033"/>
              </a:solidFill>
            </a:endParaRPr>
          </a:p>
          <a:p>
            <a:pPr lvl="0"/>
            <a:r>
              <a:rPr lang="en-US" sz="2600" dirty="0">
                <a:solidFill>
                  <a:srgbClr val="660033"/>
                </a:solidFill>
              </a:rPr>
              <a:t>Describe the normal constituents of the nephron, renal glomeruli and tubules.</a:t>
            </a:r>
            <a:endParaRPr lang="en-GB" sz="2600" dirty="0">
              <a:solidFill>
                <a:srgbClr val="660033"/>
              </a:solidFill>
            </a:endParaRPr>
          </a:p>
          <a:p>
            <a:pPr lvl="0"/>
            <a:r>
              <a:rPr lang="en-US" sz="2600" dirty="0">
                <a:solidFill>
                  <a:srgbClr val="660033"/>
                </a:solidFill>
              </a:rPr>
              <a:t>Identify the gross and microscopic features of:</a:t>
            </a:r>
          </a:p>
          <a:p>
            <a:pPr lvl="0"/>
            <a:r>
              <a:rPr lang="en-US" sz="2600" dirty="0"/>
              <a:t>Practical 1</a:t>
            </a:r>
          </a:p>
          <a:p>
            <a:pPr lvl="1"/>
            <a:r>
              <a:rPr lang="en-US" dirty="0"/>
              <a:t>Acute tubular necrosis/injury</a:t>
            </a:r>
          </a:p>
          <a:p>
            <a:pPr lvl="1"/>
            <a:r>
              <a:rPr lang="en-US" dirty="0"/>
              <a:t>Autosomal dominant polycystic kidney disease.</a:t>
            </a:r>
          </a:p>
          <a:p>
            <a:r>
              <a:rPr lang="en-US" sz="2600" dirty="0"/>
              <a:t>Practical 2</a:t>
            </a:r>
          </a:p>
          <a:p>
            <a:pPr lvl="1"/>
            <a:r>
              <a:rPr lang="en-US" dirty="0"/>
              <a:t>Acute pyelonephritis</a:t>
            </a:r>
          </a:p>
          <a:p>
            <a:pPr lvl="1"/>
            <a:r>
              <a:rPr lang="en-US" dirty="0"/>
              <a:t>Chronic pyelonephritis</a:t>
            </a:r>
          </a:p>
          <a:p>
            <a:pPr lvl="1"/>
            <a:r>
              <a:rPr lang="en-US" dirty="0"/>
              <a:t>Renal stone</a:t>
            </a:r>
          </a:p>
          <a:p>
            <a:pPr lvl="1"/>
            <a:r>
              <a:rPr lang="en-US" dirty="0" err="1"/>
              <a:t>Hydronephrosis</a:t>
            </a:r>
            <a:endParaRPr lang="en-US" dirty="0"/>
          </a:p>
          <a:p>
            <a:endParaRPr lang="en-GB" dirty="0"/>
          </a:p>
        </p:txBody>
      </p:sp>
    </p:spTree>
    <p:extLst>
      <p:ext uri="{BB962C8B-B14F-4D97-AF65-F5344CB8AC3E}">
        <p14:creationId xmlns:p14="http://schemas.microsoft.com/office/powerpoint/2010/main" val="1242372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4992038"/>
            <a:ext cx="8382000" cy="1744067"/>
          </a:xfrm>
          <a:prstGeom prst="rect">
            <a:avLst/>
          </a:prstGeom>
        </p:spPr>
        <p:txBody>
          <a:bodyPr wrap="square">
            <a:spAutoFit/>
          </a:bodyPr>
          <a:lstStyle/>
          <a:p>
            <a:pPr lvl="0">
              <a:spcBef>
                <a:spcPts val="700"/>
              </a:spcBef>
              <a:buClr>
                <a:srgbClr val="DD8047"/>
              </a:buClr>
              <a:buSzPct val="60000"/>
              <a:defRPr/>
            </a:pPr>
            <a:r>
              <a:rPr lang="en-US" sz="1400" b="1" i="1" dirty="0"/>
              <a:t>In chronic pyelonephritis</a:t>
            </a:r>
            <a:r>
              <a:rPr lang="en-US" sz="1400" b="1" i="1" dirty="0">
                <a:solidFill>
                  <a:srgbClr val="000000"/>
                </a:solidFill>
              </a:rPr>
              <a:t>:</a:t>
            </a:r>
          </a:p>
          <a:p>
            <a:pPr marL="137160" lvl="0" indent="-137160">
              <a:spcBef>
                <a:spcPts val="700"/>
              </a:spcBef>
              <a:buClr>
                <a:srgbClr val="DD8047"/>
              </a:buClr>
              <a:buSzPct val="60000"/>
              <a:buFont typeface="Wingdings"/>
              <a:buChar char=""/>
              <a:defRPr/>
            </a:pPr>
            <a:r>
              <a:rPr lang="en-US" sz="1400" b="1" i="1" dirty="0">
                <a:solidFill>
                  <a:srgbClr val="000000"/>
                </a:solidFill>
              </a:rPr>
              <a:t>Tubules</a:t>
            </a:r>
            <a:r>
              <a:rPr lang="en-US" sz="1400" b="1" i="1" dirty="0">
                <a:solidFill>
                  <a:srgbClr val="000000"/>
                </a:solidFill>
                <a:sym typeface="Wingdings" panose="05000000000000000000" pitchFamily="2" charset="2"/>
              </a:rPr>
              <a:t></a:t>
            </a:r>
            <a:r>
              <a:rPr lang="en-US" sz="1400" b="1" i="1" dirty="0">
                <a:solidFill>
                  <a:srgbClr val="000000"/>
                </a:solidFill>
              </a:rPr>
              <a:t> tubular atrophy with </a:t>
            </a:r>
            <a:r>
              <a:rPr lang="en-US" sz="1400" b="1" i="1" dirty="0" err="1">
                <a:solidFill>
                  <a:srgbClr val="000000"/>
                </a:solidFill>
              </a:rPr>
              <a:t>thyroidization</a:t>
            </a:r>
            <a:r>
              <a:rPr lang="en-US" sz="1400" b="1" i="1" dirty="0">
                <a:solidFill>
                  <a:srgbClr val="000000"/>
                </a:solidFill>
              </a:rPr>
              <a:t> of tubules(</a:t>
            </a:r>
            <a:r>
              <a:rPr lang="en-US" sz="1400" b="1" i="1" dirty="0">
                <a:cs typeface="Arial" pitchFamily="34" charset="0"/>
              </a:rPr>
              <a:t>tubules are filled with eosinophilic hyaline casts resembling colloid of thyroid gland).</a:t>
            </a:r>
            <a:endParaRPr lang="en-US" sz="1400" b="1" i="1" dirty="0">
              <a:solidFill>
                <a:srgbClr val="000000"/>
              </a:solidFill>
            </a:endParaRPr>
          </a:p>
          <a:p>
            <a:pPr marL="137160" lvl="0" indent="-137160">
              <a:spcBef>
                <a:spcPts val="700"/>
              </a:spcBef>
              <a:buClr>
                <a:srgbClr val="DD8047"/>
              </a:buClr>
              <a:buSzPct val="60000"/>
              <a:buFont typeface="Wingdings"/>
              <a:buChar char=""/>
              <a:defRPr/>
            </a:pPr>
            <a:r>
              <a:rPr lang="en-US" sz="1400" b="1" i="1" dirty="0" err="1">
                <a:solidFill>
                  <a:srgbClr val="000000"/>
                </a:solidFill>
              </a:rPr>
              <a:t>Interstitium</a:t>
            </a:r>
            <a:r>
              <a:rPr lang="en-US" sz="1400" b="1" i="1" dirty="0">
                <a:solidFill>
                  <a:srgbClr val="000000"/>
                </a:solidFill>
              </a:rPr>
              <a:t> </a:t>
            </a:r>
            <a:r>
              <a:rPr lang="en-US" sz="1400" b="1" i="1" dirty="0">
                <a:solidFill>
                  <a:srgbClr val="000000"/>
                </a:solidFill>
                <a:sym typeface="Wingdings" panose="05000000000000000000" pitchFamily="2" charset="2"/>
              </a:rPr>
              <a:t></a:t>
            </a:r>
            <a:r>
              <a:rPr lang="en-US" sz="1400" b="1" i="1" dirty="0">
                <a:solidFill>
                  <a:srgbClr val="000000"/>
                </a:solidFill>
              </a:rPr>
              <a:t> interstitial fibrosis and chronic interstitial  inflammation (lymphocytes and plasma cells)</a:t>
            </a:r>
          </a:p>
          <a:p>
            <a:pPr marL="137160" lvl="0" indent="-137160">
              <a:spcBef>
                <a:spcPts val="700"/>
              </a:spcBef>
              <a:buClr>
                <a:srgbClr val="DD8047"/>
              </a:buClr>
              <a:buSzPct val="60000"/>
              <a:buFont typeface="Wingdings"/>
              <a:buChar char=""/>
              <a:defRPr/>
            </a:pPr>
            <a:r>
              <a:rPr lang="en-US" sz="1400" b="1" i="1" dirty="0">
                <a:solidFill>
                  <a:srgbClr val="000000"/>
                </a:solidFill>
              </a:rPr>
              <a:t>Glomeruli </a:t>
            </a:r>
            <a:r>
              <a:rPr lang="en-US" sz="1400" b="1" i="1" dirty="0">
                <a:solidFill>
                  <a:srgbClr val="000000"/>
                </a:solidFill>
                <a:sym typeface="Wingdings" panose="05000000000000000000" pitchFamily="2" charset="2"/>
              </a:rPr>
              <a:t></a:t>
            </a:r>
            <a:r>
              <a:rPr lang="en-US" sz="1400" b="1" i="1" dirty="0">
                <a:solidFill>
                  <a:srgbClr val="000000"/>
                </a:solidFill>
              </a:rPr>
              <a:t> periglomerular fibrosis and glomerulosclerosis </a:t>
            </a:r>
          </a:p>
          <a:p>
            <a:pPr lvl="0">
              <a:spcBef>
                <a:spcPts val="700"/>
              </a:spcBef>
              <a:buClr>
                <a:srgbClr val="DD8047"/>
              </a:buClr>
              <a:buSzPct val="60000"/>
              <a:defRPr/>
            </a:pPr>
            <a:r>
              <a:rPr lang="en-US" sz="1400" b="1" i="1" dirty="0"/>
              <a:t>Chronic pyelonephritis ultimately can lead to renal failure /end  stage renal disease).</a:t>
            </a:r>
            <a:endParaRPr lang="en-US" sz="1400" b="1" i="1" dirty="0">
              <a:solidFill>
                <a:srgbClr val="000000"/>
              </a:solidFill>
            </a:endParaRPr>
          </a:p>
        </p:txBody>
      </p:sp>
      <p:sp>
        <p:nvSpPr>
          <p:cNvPr id="7" name="Rounded Rectangle 6"/>
          <p:cNvSpPr/>
          <p:nvPr/>
        </p:nvSpPr>
        <p:spPr>
          <a:xfrm>
            <a:off x="1676400" y="121895"/>
            <a:ext cx="5715000" cy="573360"/>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Pyelonephritis - Histopathology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2" name="Picture 1"/>
          <p:cNvPicPr>
            <a:picLocks noChangeAspect="1"/>
          </p:cNvPicPr>
          <p:nvPr/>
        </p:nvPicPr>
        <p:blipFill>
          <a:blip r:embed="rId2"/>
          <a:stretch>
            <a:fillRect/>
          </a:stretch>
        </p:blipFill>
        <p:spPr>
          <a:xfrm>
            <a:off x="1219200" y="687117"/>
            <a:ext cx="6903898" cy="4318044"/>
          </a:xfrm>
          <a:prstGeom prst="rect">
            <a:avLst/>
          </a:prstGeom>
        </p:spPr>
      </p:pic>
      <p:sp>
        <p:nvSpPr>
          <p:cNvPr id="3" name="Rectangle 2"/>
          <p:cNvSpPr/>
          <p:nvPr/>
        </p:nvSpPr>
        <p:spPr>
          <a:xfrm>
            <a:off x="-1524000" y="2330548"/>
            <a:ext cx="4572000" cy="323165"/>
          </a:xfrm>
          <a:prstGeom prst="rect">
            <a:avLst/>
          </a:prstGeom>
        </p:spPr>
        <p:txBody>
          <a:bodyPr>
            <a:spAutoFit/>
          </a:bodyPr>
          <a:lstStyle/>
          <a:p>
            <a:pPr lvl="0">
              <a:spcBef>
                <a:spcPts val="700"/>
              </a:spcBef>
              <a:buClr>
                <a:srgbClr val="DD8047"/>
              </a:buClr>
              <a:buSzPct val="60000"/>
              <a:defRPr/>
            </a:pPr>
            <a:r>
              <a:rPr lang="en-US" sz="1500" dirty="0">
                <a:solidFill>
                  <a:srgbClr val="000000"/>
                </a:solidFill>
                <a:latin typeface="Calibri" panose="020F0502020204030204" pitchFamily="34" charset="0"/>
              </a:rPr>
              <a:t>.</a:t>
            </a:r>
            <a:endParaRPr lang="en-US" sz="15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015518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417240"/>
            <a:ext cx="5715000" cy="573360"/>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Pyelonephritis - Histopathology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4" name="Picture 3"/>
          <p:cNvPicPr>
            <a:picLocks noChangeAspect="1"/>
          </p:cNvPicPr>
          <p:nvPr/>
        </p:nvPicPr>
        <p:blipFill>
          <a:blip r:embed="rId2"/>
          <a:stretch>
            <a:fillRect/>
          </a:stretch>
        </p:blipFill>
        <p:spPr>
          <a:xfrm>
            <a:off x="685800" y="1157287"/>
            <a:ext cx="7696200" cy="4329113"/>
          </a:xfrm>
          <a:prstGeom prst="rect">
            <a:avLst/>
          </a:prstGeom>
        </p:spPr>
      </p:pic>
    </p:spTree>
    <p:extLst>
      <p:ext uri="{BB962C8B-B14F-4D97-AF65-F5344CB8AC3E}">
        <p14:creationId xmlns:p14="http://schemas.microsoft.com/office/powerpoint/2010/main" val="3360688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5638800"/>
            <a:ext cx="7391400" cy="923330"/>
          </a:xfrm>
          <a:prstGeom prst="rect">
            <a:avLst/>
          </a:prstGeom>
        </p:spPr>
        <p:txBody>
          <a:bodyPr wrap="square">
            <a:spAutoFit/>
          </a:bodyPr>
          <a:lstStyle/>
          <a:p>
            <a:pPr marL="342900" indent="-342900">
              <a:buFont typeface="Arial" panose="020B0604020202020204" pitchFamily="34" charset="0"/>
              <a:buChar char="•"/>
            </a:pPr>
            <a:r>
              <a:rPr lang="en-US" b="1" dirty="0"/>
              <a:t>Periglomerular fibrosis &amp; glomerulosclerosis.</a:t>
            </a:r>
          </a:p>
          <a:p>
            <a:pPr marL="342900" indent="-342900">
              <a:buFont typeface="Arial" panose="020B0604020202020204" pitchFamily="34" charset="0"/>
              <a:buChar char="•"/>
            </a:pPr>
            <a:r>
              <a:rPr lang="en-US" b="1" dirty="0"/>
              <a:t>Chronic interstitial inflammation.</a:t>
            </a:r>
          </a:p>
          <a:p>
            <a:pPr marL="342900" indent="-342900">
              <a:buFont typeface="Arial" panose="020B0604020202020204" pitchFamily="34" charset="0"/>
              <a:buChar char="•"/>
            </a:pPr>
            <a:r>
              <a:rPr lang="en-US" b="1" dirty="0" err="1"/>
              <a:t>Thyroidization</a:t>
            </a:r>
            <a:r>
              <a:rPr lang="en-US" b="1" dirty="0"/>
              <a:t> and atrophy of renal tubules.</a:t>
            </a:r>
          </a:p>
        </p:txBody>
      </p:sp>
      <p:sp>
        <p:nvSpPr>
          <p:cNvPr id="8" name="Rounded Rectangle 7"/>
          <p:cNvSpPr/>
          <p:nvPr/>
        </p:nvSpPr>
        <p:spPr>
          <a:xfrm>
            <a:off x="1676400" y="257944"/>
            <a:ext cx="5791200" cy="5802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Pyelonephritis - Histopathology</a:t>
            </a: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2" name="Picture 1"/>
          <p:cNvPicPr>
            <a:picLocks noChangeAspect="1"/>
          </p:cNvPicPr>
          <p:nvPr/>
        </p:nvPicPr>
        <p:blipFill>
          <a:blip r:embed="rId2"/>
          <a:stretch>
            <a:fillRect/>
          </a:stretch>
        </p:blipFill>
        <p:spPr>
          <a:xfrm>
            <a:off x="914083" y="1371421"/>
            <a:ext cx="7315834" cy="4115157"/>
          </a:xfrm>
          <a:prstGeom prst="rect">
            <a:avLst/>
          </a:prstGeom>
        </p:spPr>
      </p:pic>
    </p:spTree>
    <p:extLst>
      <p:ext uri="{BB962C8B-B14F-4D97-AF65-F5344CB8AC3E}">
        <p14:creationId xmlns:p14="http://schemas.microsoft.com/office/powerpoint/2010/main" val="1496922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a:bodyPr>
          <a:lstStyle/>
          <a:p>
            <a:r>
              <a:rPr lang="en-US" altLang="en-US" dirty="0">
                <a:latin typeface="Calibri" panose="020F0502020204030204" pitchFamily="34" charset="0"/>
              </a:rPr>
              <a:t>Nephrolithiasis (renal stones</a:t>
            </a:r>
            <a:r>
              <a:rPr lang="en-US" dirty="0"/>
              <a:t>)</a:t>
            </a:r>
          </a:p>
        </p:txBody>
      </p:sp>
    </p:spTree>
    <p:extLst>
      <p:ext uri="{BB962C8B-B14F-4D97-AF65-F5344CB8AC3E}">
        <p14:creationId xmlns:p14="http://schemas.microsoft.com/office/powerpoint/2010/main" val="2962430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00100" y="132556"/>
            <a:ext cx="7315200" cy="6564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a:t>Stone in renal pelvis (nephrolithiasis) </a:t>
            </a:r>
            <a:r>
              <a:rPr lang="en-US" altLang="en-US" sz="2400" dirty="0">
                <a:sym typeface="Wingdings" panose="05000000000000000000" pitchFamily="2" charset="2"/>
              </a:rPr>
              <a:t> </a:t>
            </a:r>
            <a:r>
              <a:rPr lang="en-US" altLang="en-US" sz="2400" dirty="0"/>
              <a:t>Staghorn calculi</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2" name="Picture 1"/>
          <p:cNvPicPr>
            <a:picLocks noChangeAspect="1"/>
          </p:cNvPicPr>
          <p:nvPr/>
        </p:nvPicPr>
        <p:blipFill>
          <a:blip r:embed="rId2"/>
          <a:stretch>
            <a:fillRect/>
          </a:stretch>
        </p:blipFill>
        <p:spPr>
          <a:xfrm>
            <a:off x="1537855" y="942502"/>
            <a:ext cx="6172200" cy="4117237"/>
          </a:xfrm>
          <a:prstGeom prst="rect">
            <a:avLst/>
          </a:prstGeom>
        </p:spPr>
      </p:pic>
      <p:sp>
        <p:nvSpPr>
          <p:cNvPr id="5" name="Rectangle 4"/>
          <p:cNvSpPr/>
          <p:nvPr/>
        </p:nvSpPr>
        <p:spPr>
          <a:xfrm>
            <a:off x="800100" y="5059739"/>
            <a:ext cx="8343900" cy="1846659"/>
          </a:xfrm>
          <a:prstGeom prst="rect">
            <a:avLst/>
          </a:prstGeom>
        </p:spPr>
        <p:txBody>
          <a:bodyPr wrap="square">
            <a:spAutoFit/>
          </a:bodyPr>
          <a:lstStyle/>
          <a:p>
            <a:pPr marL="285750" indent="-285750">
              <a:buFont typeface="Arial" panose="020B0604020202020204" pitchFamily="34" charset="0"/>
              <a:buChar char="•"/>
              <a:defRPr/>
            </a:pPr>
            <a:r>
              <a:rPr lang="en-US" sz="1600" b="1" i="1" dirty="0"/>
              <a:t>Usually renal stones are unilateral and multiple. </a:t>
            </a:r>
          </a:p>
          <a:p>
            <a:pPr marL="285750" indent="-285750">
              <a:buFont typeface="Arial" panose="020B0604020202020204" pitchFamily="34" charset="0"/>
              <a:buChar char="•"/>
              <a:defRPr/>
            </a:pPr>
            <a:r>
              <a:rPr lang="en-US" sz="1600" b="1" i="1" dirty="0"/>
              <a:t>Stones vary in size from few mm to large stones that dilate the entire renal pelvis. They range from hard to soft , from smooth to rough. </a:t>
            </a:r>
          </a:p>
          <a:p>
            <a:pPr marL="285750" indent="-285750">
              <a:buFont typeface="Arial" panose="020B0604020202020204" pitchFamily="34" charset="0"/>
              <a:buChar char="•"/>
              <a:defRPr/>
            </a:pPr>
            <a:r>
              <a:rPr lang="en-US" sz="1600" b="1" i="1" dirty="0"/>
              <a:t>Staghorn calculi take the shape of the pelvicalyceal system. They are large stones are usually composed of magnesium ammonium phosphate. </a:t>
            </a:r>
          </a:p>
          <a:p>
            <a:pPr marL="285750" indent="-285750">
              <a:buFont typeface="Arial" panose="020B0604020202020204" pitchFamily="34" charset="0"/>
              <a:buChar char="•"/>
              <a:defRPr/>
            </a:pPr>
            <a:r>
              <a:rPr lang="en-US" sz="1600" b="1" i="1" dirty="0"/>
              <a:t>What are the predisposing factors of urolithiasis? What are the types of stones found in the kidney?</a:t>
            </a:r>
          </a:p>
          <a:p>
            <a:pPr marL="182880" indent="-182880">
              <a:defRPr/>
            </a:pPr>
            <a:endParaRPr lang="en-US" b="1" i="1" dirty="0"/>
          </a:p>
        </p:txBody>
      </p:sp>
    </p:spTree>
    <p:extLst>
      <p:ext uri="{BB962C8B-B14F-4D97-AF65-F5344CB8AC3E}">
        <p14:creationId xmlns:p14="http://schemas.microsoft.com/office/powerpoint/2010/main" val="637870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2" name="Title 1"/>
          <p:cNvSpPr>
            <a:spLocks noGrp="1"/>
          </p:cNvSpPr>
          <p:nvPr>
            <p:ph type="title"/>
          </p:nvPr>
        </p:nvSpPr>
        <p:spPr/>
        <p:txBody>
          <a:bodyPr>
            <a:noAutofit/>
          </a:bodyPr>
          <a:lstStyle/>
          <a:p>
            <a:pPr algn="ctr"/>
            <a:r>
              <a:rPr lang="en-US" sz="5400" b="1" i="1" dirty="0">
                <a:solidFill>
                  <a:srgbClr val="FFC000"/>
                </a:solidFill>
                <a:effectLst>
                  <a:outerShdw blurRad="38100" dist="38100" dir="2700000" algn="tl">
                    <a:srgbClr val="000000">
                      <a:alpha val="43137"/>
                    </a:srgbClr>
                  </a:outerShdw>
                </a:effectLst>
              </a:rPr>
              <a:t>HYDRONEPHROSIS</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741905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Cotran\Images\CH21\F021056.jpg"/>
          <p:cNvPicPr>
            <a:picLocks noGrp="1" noChangeAspect="1" noChangeArrowheads="1"/>
          </p:cNvPicPr>
          <p:nvPr>
            <p:ph sz="quarter" idx="1"/>
          </p:nvPr>
        </p:nvPicPr>
        <p:blipFill>
          <a:blip r:embed="rId2" cstate="print"/>
          <a:srcRect/>
          <a:stretch>
            <a:fillRect/>
          </a:stretch>
        </p:blipFill>
        <p:spPr bwMode="auto">
          <a:xfrm>
            <a:off x="914400" y="836712"/>
            <a:ext cx="4233664" cy="4648576"/>
          </a:xfrm>
          <a:prstGeom prst="rect">
            <a:avLst/>
          </a:prstGeom>
          <a:noFill/>
        </p:spPr>
      </p:pic>
      <p:sp>
        <p:nvSpPr>
          <p:cNvPr id="5" name="Rectangle 4"/>
          <p:cNvSpPr/>
          <p:nvPr/>
        </p:nvSpPr>
        <p:spPr>
          <a:xfrm>
            <a:off x="838200" y="5517232"/>
            <a:ext cx="4572000" cy="1015663"/>
          </a:xfrm>
          <a:prstGeom prst="rect">
            <a:avLst/>
          </a:prstGeom>
        </p:spPr>
        <p:txBody>
          <a:bodyPr wrap="square">
            <a:spAutoFit/>
          </a:bodyPr>
          <a:lstStyle/>
          <a:p>
            <a:pPr algn="ctr"/>
            <a:r>
              <a:rPr lang="en-US" sz="2000" b="1" i="1" dirty="0"/>
              <a:t>The picture shows  markedly dilated renal pelvis and calyces with atrophic and thin renal cortex /parenchyma</a:t>
            </a:r>
          </a:p>
        </p:txBody>
      </p:sp>
      <p:sp>
        <p:nvSpPr>
          <p:cNvPr id="6" name="Rectangle 5"/>
          <p:cNvSpPr/>
          <p:nvPr/>
        </p:nvSpPr>
        <p:spPr>
          <a:xfrm>
            <a:off x="5298368" y="1636610"/>
            <a:ext cx="3695328" cy="3585597"/>
          </a:xfrm>
          <a:prstGeom prst="rect">
            <a:avLst/>
          </a:prstGeom>
          <a:ln>
            <a:solidFill>
              <a:schemeClr val="tx1"/>
            </a:solidFill>
          </a:ln>
        </p:spPr>
        <p:txBody>
          <a:bodyPr wrap="square">
            <a:spAutoFit/>
          </a:bodyPr>
          <a:lstStyle/>
          <a:p>
            <a:r>
              <a:rPr lang="en-US" sz="2200" b="1" i="1" dirty="0">
                <a:solidFill>
                  <a:srgbClr val="FF0000"/>
                </a:solidFill>
              </a:rPr>
              <a:t>The most common causes are:</a:t>
            </a:r>
          </a:p>
          <a:p>
            <a:pPr>
              <a:buFont typeface="Arial" pitchFamily="34" charset="0"/>
              <a:buChar char="•"/>
            </a:pPr>
            <a:r>
              <a:rPr lang="en-US" sz="2000" i="1" dirty="0">
                <a:solidFill>
                  <a:srgbClr val="0033CC"/>
                </a:solidFill>
              </a:rPr>
              <a:t> Foreign bodies like calculi with        </a:t>
            </a:r>
          </a:p>
          <a:p>
            <a:r>
              <a:rPr lang="en-US" sz="2000" i="1" dirty="0">
                <a:solidFill>
                  <a:srgbClr val="0033CC"/>
                </a:solidFill>
              </a:rPr>
              <a:t>   obstruction,</a:t>
            </a:r>
          </a:p>
          <a:p>
            <a:endParaRPr lang="en-US" sz="1100" i="1" dirty="0">
              <a:solidFill>
                <a:srgbClr val="0033CC"/>
              </a:solidFill>
            </a:endParaRPr>
          </a:p>
          <a:p>
            <a:pPr>
              <a:buFont typeface="Arial" pitchFamily="34" charset="0"/>
              <a:buChar char="•"/>
            </a:pPr>
            <a:r>
              <a:rPr lang="en-US" sz="2000" i="1" dirty="0">
                <a:solidFill>
                  <a:srgbClr val="0033CC"/>
                </a:solidFill>
              </a:rPr>
              <a:t> Atresia of the urethra,</a:t>
            </a:r>
          </a:p>
          <a:p>
            <a:pPr>
              <a:buFont typeface="Arial" pitchFamily="34" charset="0"/>
              <a:buChar char="•"/>
            </a:pPr>
            <a:endParaRPr lang="en-US" sz="1100" i="1" dirty="0">
              <a:solidFill>
                <a:srgbClr val="0033CC"/>
              </a:solidFill>
            </a:endParaRPr>
          </a:p>
          <a:p>
            <a:pPr>
              <a:buFont typeface="Arial" pitchFamily="34" charset="0"/>
              <a:buChar char="•"/>
            </a:pPr>
            <a:r>
              <a:rPr lang="en-US" sz="2000" i="1" dirty="0">
                <a:solidFill>
                  <a:srgbClr val="0033CC"/>
                </a:solidFill>
              </a:rPr>
              <a:t> Benign prostatic hyperplasia ,</a:t>
            </a:r>
          </a:p>
          <a:p>
            <a:endParaRPr lang="en-US" sz="1200" i="1" dirty="0">
              <a:solidFill>
                <a:srgbClr val="0033CC"/>
              </a:solidFill>
            </a:endParaRPr>
          </a:p>
          <a:p>
            <a:pPr>
              <a:buFont typeface="Arial" pitchFamily="34" charset="0"/>
              <a:buChar char="•"/>
            </a:pPr>
            <a:r>
              <a:rPr lang="en-US" sz="2000" i="1" dirty="0">
                <a:solidFill>
                  <a:srgbClr val="0033CC"/>
                </a:solidFill>
              </a:rPr>
              <a:t> Neoplasia of the prostate and      </a:t>
            </a:r>
          </a:p>
          <a:p>
            <a:r>
              <a:rPr lang="en-US" sz="2000" i="1" dirty="0">
                <a:solidFill>
                  <a:srgbClr val="0033CC"/>
                </a:solidFill>
              </a:rPr>
              <a:t>  bladder</a:t>
            </a:r>
          </a:p>
          <a:p>
            <a:endParaRPr lang="en-US" sz="1100" i="1" dirty="0">
              <a:solidFill>
                <a:srgbClr val="0033CC"/>
              </a:solidFill>
            </a:endParaRPr>
          </a:p>
          <a:p>
            <a:pPr marL="169863" indent="-169863">
              <a:buFont typeface="Arial" pitchFamily="34" charset="0"/>
              <a:buChar char="•"/>
            </a:pPr>
            <a:r>
              <a:rPr lang="en-US" sz="2000" i="1" dirty="0">
                <a:solidFill>
                  <a:srgbClr val="0033CC"/>
                </a:solidFill>
              </a:rPr>
              <a:t>Spinal cord damage with paralysis of the bladder .</a:t>
            </a:r>
          </a:p>
        </p:txBody>
      </p:sp>
      <p:sp>
        <p:nvSpPr>
          <p:cNvPr id="8" name="Rounded Rectangle 7"/>
          <p:cNvSpPr/>
          <p:nvPr/>
        </p:nvSpPr>
        <p:spPr>
          <a:xfrm>
            <a:off x="2123728" y="188640"/>
            <a:ext cx="4752528"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Hydronephrosis</a:t>
            </a: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
        <p:nvSpPr>
          <p:cNvPr id="2" name="Rectangle 1"/>
          <p:cNvSpPr/>
          <p:nvPr/>
        </p:nvSpPr>
        <p:spPr>
          <a:xfrm>
            <a:off x="5376664" y="5325639"/>
            <a:ext cx="3538736" cy="1200329"/>
          </a:xfrm>
          <a:prstGeom prst="rect">
            <a:avLst/>
          </a:prstGeom>
        </p:spPr>
        <p:txBody>
          <a:bodyPr wrap="square">
            <a:spAutoFit/>
          </a:bodyPr>
          <a:lstStyle/>
          <a:p>
            <a:pPr algn="ctr"/>
            <a:r>
              <a:rPr lang="en-US" b="1" i="1" dirty="0"/>
              <a:t>Cut section of kidney shows  markedly dilated renal pelvis and calyces with atrophic and thin renal cortex /parenchyma</a:t>
            </a:r>
          </a:p>
        </p:txBody>
      </p:sp>
    </p:spTree>
    <p:extLst>
      <p:ext uri="{BB962C8B-B14F-4D97-AF65-F5344CB8AC3E}">
        <p14:creationId xmlns:p14="http://schemas.microsoft.com/office/powerpoint/2010/main" val="1056599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23728" y="338336"/>
            <a:ext cx="4752528" cy="6522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Hydronephrosis</a:t>
            </a:r>
          </a:p>
        </p:txBody>
      </p:sp>
      <p:sp>
        <p:nvSpPr>
          <p:cNvPr id="7" name="Rectangle 6"/>
          <p:cNvSpPr/>
          <p:nvPr/>
        </p:nvSpPr>
        <p:spPr>
          <a:xfrm>
            <a:off x="1295400" y="5848416"/>
            <a:ext cx="6877000" cy="707886"/>
          </a:xfrm>
          <a:prstGeom prst="rect">
            <a:avLst/>
          </a:prstGeom>
        </p:spPr>
        <p:txBody>
          <a:bodyPr wrap="square">
            <a:spAutoFit/>
          </a:bodyPr>
          <a:lstStyle/>
          <a:p>
            <a:pPr algn="ctr"/>
            <a:r>
              <a:rPr lang="en-US" sz="2000" b="1" i="1" dirty="0"/>
              <a:t>Markedly dilated renal pelvis and calyces with atrophic and thin renal cortex </a:t>
            </a:r>
            <a:endParaRPr lang="en-US" sz="2000"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1026" name="Picture 2"/>
          <p:cNvPicPr>
            <a:picLocks noChangeAspect="1" noChangeArrowheads="1"/>
          </p:cNvPicPr>
          <p:nvPr/>
        </p:nvPicPr>
        <p:blipFill>
          <a:blip r:embed="rId2"/>
          <a:srcRect/>
          <a:stretch>
            <a:fillRect/>
          </a:stretch>
        </p:blipFill>
        <p:spPr bwMode="auto">
          <a:xfrm>
            <a:off x="1219200" y="1330758"/>
            <a:ext cx="6781800" cy="4308042"/>
          </a:xfrm>
          <a:prstGeom prst="rect">
            <a:avLst/>
          </a:prstGeom>
          <a:noFill/>
          <a:ln w="9525">
            <a:noFill/>
            <a:miter lim="800000"/>
            <a:headEnd/>
            <a:tailEnd/>
          </a:ln>
          <a:effectLst/>
        </p:spPr>
      </p:pic>
    </p:spTree>
    <p:extLst>
      <p:ext uri="{BB962C8B-B14F-4D97-AF65-F5344CB8AC3E}">
        <p14:creationId xmlns:p14="http://schemas.microsoft.com/office/powerpoint/2010/main" val="3467271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2971800"/>
            <a:ext cx="8153400" cy="1066800"/>
          </a:xfrm>
        </p:spPr>
        <p:txBody>
          <a:bodyPr>
            <a:normAutofit/>
          </a:bodyPr>
          <a:lstStyle/>
          <a:p>
            <a:pPr marL="0" indent="0" algn="ctr">
              <a:buNone/>
            </a:pPr>
            <a:r>
              <a:rPr lang="en-US" sz="4400" b="1" i="1" dirty="0"/>
              <a:t>THE END</a:t>
            </a:r>
          </a:p>
        </p:txBody>
      </p:sp>
    </p:spTree>
    <p:extLst>
      <p:ext uri="{BB962C8B-B14F-4D97-AF65-F5344CB8AC3E}">
        <p14:creationId xmlns:p14="http://schemas.microsoft.com/office/powerpoint/2010/main" val="208247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Anatomy of the Kidney</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2969608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egacy.owensboro.kctcs.edu/gcaplan/anat2/notes/nephron_stru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47856"/>
            <a:ext cx="5257800" cy="384234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27784" y="188640"/>
            <a:ext cx="3960440" cy="57606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2800" b="1" i="1" dirty="0">
                <a:solidFill>
                  <a:schemeClr val="bg1"/>
                </a:solidFill>
                <a:effectLst>
                  <a:outerShdw blurRad="38100" dist="38100" dir="2700000" algn="tl">
                    <a:srgbClr val="000000">
                      <a:alpha val="43137"/>
                    </a:srgbClr>
                  </a:outerShdw>
                </a:effectLst>
                <a:latin typeface="Calibri"/>
              </a:rPr>
              <a:t> NEPHRON  STRUCTURE</a:t>
            </a: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2" name="Picture 1">
            <a:extLst>
              <a:ext uri="{FF2B5EF4-FFF2-40B4-BE49-F238E27FC236}">
                <a16:creationId xmlns:a16="http://schemas.microsoft.com/office/drawing/2014/main" id="{8E48E036-C1EC-4FF1-8CBF-C0605455A303}"/>
              </a:ext>
            </a:extLst>
          </p:cNvPr>
          <p:cNvPicPr>
            <a:picLocks noChangeAspect="1"/>
          </p:cNvPicPr>
          <p:nvPr/>
        </p:nvPicPr>
        <p:blipFill>
          <a:blip r:embed="rId3"/>
          <a:stretch>
            <a:fillRect/>
          </a:stretch>
        </p:blipFill>
        <p:spPr>
          <a:xfrm>
            <a:off x="4300621" y="3429000"/>
            <a:ext cx="4465791" cy="2959885"/>
          </a:xfrm>
          <a:prstGeom prst="rect">
            <a:avLst/>
          </a:prstGeom>
        </p:spPr>
      </p:pic>
    </p:spTree>
    <p:extLst>
      <p:ext uri="{BB962C8B-B14F-4D97-AF65-F5344CB8AC3E}">
        <p14:creationId xmlns:p14="http://schemas.microsoft.com/office/powerpoint/2010/main" val="292284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a:srcRect/>
          <a:stretch>
            <a:fillRect/>
          </a:stretch>
        </p:blipFill>
        <p:spPr bwMode="auto">
          <a:xfrm>
            <a:off x="990600" y="871160"/>
            <a:ext cx="7086600"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a:t>In cross section, this normal adult kidney demonstrates the lighter outer cortex and the darker medulla, with the renal pyramids into which the collecting ducts coalesce and drain into the calyces and central pelvis.</a:t>
            </a:r>
          </a:p>
        </p:txBody>
      </p:sp>
      <p:sp>
        <p:nvSpPr>
          <p:cNvPr id="5" name="Rounded Rectangle 4"/>
          <p:cNvSpPr/>
          <p:nvPr/>
        </p:nvSpPr>
        <p:spPr>
          <a:xfrm>
            <a:off x="2438400" y="228600"/>
            <a:ext cx="4038600" cy="533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Kidney - Gross</a:t>
            </a: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spTree>
    <p:extLst>
      <p:ext uri="{BB962C8B-B14F-4D97-AF65-F5344CB8AC3E}">
        <p14:creationId xmlns:p14="http://schemas.microsoft.com/office/powerpoint/2010/main" val="340876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209800" y="341040"/>
            <a:ext cx="4876800"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Kidney – Normal Histology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2" name="Picture 1">
            <a:extLst>
              <a:ext uri="{FF2B5EF4-FFF2-40B4-BE49-F238E27FC236}">
                <a16:creationId xmlns:a16="http://schemas.microsoft.com/office/drawing/2014/main" id="{E7EEB2CA-08B3-4750-ABA4-FCDF28FDA112}"/>
              </a:ext>
            </a:extLst>
          </p:cNvPr>
          <p:cNvPicPr>
            <a:picLocks noChangeAspect="1"/>
          </p:cNvPicPr>
          <p:nvPr/>
        </p:nvPicPr>
        <p:blipFill>
          <a:blip r:embed="rId2"/>
          <a:stretch>
            <a:fillRect/>
          </a:stretch>
        </p:blipFill>
        <p:spPr>
          <a:xfrm>
            <a:off x="71905" y="952129"/>
            <a:ext cx="6667500" cy="4500563"/>
          </a:xfrm>
          <a:prstGeom prst="rect">
            <a:avLst/>
          </a:prstGeom>
        </p:spPr>
      </p:pic>
      <p:pic>
        <p:nvPicPr>
          <p:cNvPr id="3" name="Picture 2">
            <a:extLst>
              <a:ext uri="{FF2B5EF4-FFF2-40B4-BE49-F238E27FC236}">
                <a16:creationId xmlns:a16="http://schemas.microsoft.com/office/drawing/2014/main" id="{C86E34CD-4C43-495A-A7FC-E59A37D0F290}"/>
              </a:ext>
            </a:extLst>
          </p:cNvPr>
          <p:cNvPicPr>
            <a:picLocks noChangeAspect="1"/>
          </p:cNvPicPr>
          <p:nvPr/>
        </p:nvPicPr>
        <p:blipFill>
          <a:blip r:embed="rId3"/>
          <a:stretch>
            <a:fillRect/>
          </a:stretch>
        </p:blipFill>
        <p:spPr>
          <a:xfrm>
            <a:off x="5562600" y="4427321"/>
            <a:ext cx="3398626" cy="2050742"/>
          </a:xfrm>
          <a:prstGeom prst="rect">
            <a:avLst/>
          </a:prstGeom>
        </p:spPr>
      </p:pic>
    </p:spTree>
    <p:extLst>
      <p:ext uri="{BB962C8B-B14F-4D97-AF65-F5344CB8AC3E}">
        <p14:creationId xmlns:p14="http://schemas.microsoft.com/office/powerpoint/2010/main" val="267917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802900"/>
            <a:ext cx="7315200" cy="1015663"/>
          </a:xfrm>
          <a:prstGeom prst="rect">
            <a:avLst/>
          </a:prstGeom>
        </p:spPr>
        <p:txBody>
          <a:bodyPr wrap="square">
            <a:spAutoFit/>
          </a:bodyPr>
          <a:lstStyle/>
          <a:p>
            <a:pPr algn="ctr"/>
            <a:r>
              <a:rPr lang="en-US" sz="2000" b="1" i="1" dirty="0"/>
              <a:t>Normal glomerulus by light microscopy. The glomerular capillary loops are thin and delicate. Endothelial and mesangial cells are normal in number. The surrounding tubules are normal</a:t>
            </a:r>
          </a:p>
        </p:txBody>
      </p:sp>
      <p:sp>
        <p:nvSpPr>
          <p:cNvPr id="4" name="Rounded Rectangle 3"/>
          <p:cNvSpPr/>
          <p:nvPr/>
        </p:nvSpPr>
        <p:spPr>
          <a:xfrm>
            <a:off x="1547664" y="334144"/>
            <a:ext cx="5976664"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Renal Corpuscle – Normal Histology</a:t>
            </a: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3" name="Picture 2">
            <a:extLst>
              <a:ext uri="{FF2B5EF4-FFF2-40B4-BE49-F238E27FC236}">
                <a16:creationId xmlns:a16="http://schemas.microsoft.com/office/drawing/2014/main" id="{59FD1080-EF2A-4915-9EDE-37458475E842}"/>
              </a:ext>
            </a:extLst>
          </p:cNvPr>
          <p:cNvPicPr>
            <a:picLocks noChangeAspect="1"/>
          </p:cNvPicPr>
          <p:nvPr/>
        </p:nvPicPr>
        <p:blipFill>
          <a:blip r:embed="rId2"/>
          <a:stretch>
            <a:fillRect/>
          </a:stretch>
        </p:blipFill>
        <p:spPr>
          <a:xfrm>
            <a:off x="1143000" y="1036112"/>
            <a:ext cx="6511092" cy="4785775"/>
          </a:xfrm>
          <a:prstGeom prst="rect">
            <a:avLst/>
          </a:prstGeom>
        </p:spPr>
      </p:pic>
    </p:spTree>
    <p:extLst>
      <p:ext uri="{BB962C8B-B14F-4D97-AF65-F5344CB8AC3E}">
        <p14:creationId xmlns:p14="http://schemas.microsoft.com/office/powerpoint/2010/main" val="349081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47664" y="334144"/>
            <a:ext cx="5976664"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Renal Corpuscle – Normal Histology</a:t>
            </a:r>
          </a:p>
        </p:txBody>
      </p:sp>
      <p:sp>
        <p:nvSpPr>
          <p:cNvPr id="7" name="Rectangle 6"/>
          <p:cNvSpPr/>
          <p:nvPr/>
        </p:nvSpPr>
        <p:spPr>
          <a:xfrm>
            <a:off x="1066800" y="5929745"/>
            <a:ext cx="7162800" cy="1015663"/>
          </a:xfrm>
          <a:prstGeom prst="rect">
            <a:avLst/>
          </a:prstGeom>
        </p:spPr>
        <p:txBody>
          <a:bodyPr wrap="square">
            <a:spAutoFit/>
          </a:bodyPr>
          <a:lstStyle/>
          <a:p>
            <a:pPr algn="ctr"/>
            <a:r>
              <a:rPr lang="en-US" sz="2000" b="1" i="1" dirty="0"/>
              <a:t>Normal glomerulus is stained with PAS to highlight basement membranes of glomerular capillary loops and tubular epithelium.</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a:solidFill>
                  <a:srgbClr val="C00000"/>
                </a:solidFill>
              </a:rPr>
              <a:t>Renal   Block</a:t>
            </a: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a:solidFill>
                  <a:srgbClr val="C00000"/>
                </a:solidFill>
              </a:rPr>
              <a:t>Pathology Dept , KSU</a:t>
            </a:r>
          </a:p>
        </p:txBody>
      </p:sp>
      <p:pic>
        <p:nvPicPr>
          <p:cNvPr id="2" name="Picture 1">
            <a:extLst>
              <a:ext uri="{FF2B5EF4-FFF2-40B4-BE49-F238E27FC236}">
                <a16:creationId xmlns:a16="http://schemas.microsoft.com/office/drawing/2014/main" id="{25CC3844-824A-499B-94DA-7D5B81D44307}"/>
              </a:ext>
            </a:extLst>
          </p:cNvPr>
          <p:cNvPicPr>
            <a:picLocks noChangeAspect="1"/>
          </p:cNvPicPr>
          <p:nvPr/>
        </p:nvPicPr>
        <p:blipFill>
          <a:blip r:embed="rId2"/>
          <a:stretch>
            <a:fillRect/>
          </a:stretch>
        </p:blipFill>
        <p:spPr>
          <a:xfrm>
            <a:off x="2171700" y="952500"/>
            <a:ext cx="4953000" cy="4953000"/>
          </a:xfrm>
          <a:prstGeom prst="rect">
            <a:avLst/>
          </a:prstGeom>
        </p:spPr>
      </p:pic>
    </p:spTree>
    <p:extLst>
      <p:ext uri="{BB962C8B-B14F-4D97-AF65-F5344CB8AC3E}">
        <p14:creationId xmlns:p14="http://schemas.microsoft.com/office/powerpoint/2010/main" val="30516642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4038</TotalTime>
  <Words>1407</Words>
  <Application>Microsoft Office PowerPoint</Application>
  <PresentationFormat>On-screen Show (4:3)</PresentationFormat>
  <Paragraphs>207</Paragraphs>
  <Slides>38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Aharoni</vt:lpstr>
      <vt:lpstr>Arial</vt:lpstr>
      <vt:lpstr>Calibri</vt:lpstr>
      <vt:lpstr>Century Schoolbook</vt:lpstr>
      <vt:lpstr>Tw Cen MT</vt:lpstr>
      <vt:lpstr>Wingdings</vt:lpstr>
      <vt:lpstr>Wingdings 2</vt:lpstr>
      <vt:lpstr>Median</vt:lpstr>
      <vt:lpstr>PowerPoint Presentation</vt:lpstr>
      <vt:lpstr>NORMAL ANATOMY AND HISTOLOGY</vt:lpstr>
      <vt:lpstr>Objectives:</vt:lpstr>
      <vt:lpstr>PowerPoint Presentation</vt:lpstr>
      <vt:lpstr>PowerPoint Presentation</vt:lpstr>
      <vt:lpstr>PowerPoint Presentation</vt:lpstr>
      <vt:lpstr>PowerPoint Presentation</vt:lpstr>
      <vt:lpstr>PowerPoint Presentation</vt:lpstr>
      <vt:lpstr>PowerPoint Presentation</vt:lpstr>
      <vt:lpstr>Acute tubular necrosis Autosomal dominant polycystic kidney disease</vt:lpstr>
      <vt:lpstr>Acute tubular injury/ necrosis</vt:lpstr>
      <vt:lpstr>PowerPoint Presentation</vt:lpstr>
      <vt:lpstr>PowerPoint Presentation</vt:lpstr>
      <vt:lpstr>PowerPoint Presentation</vt:lpstr>
      <vt:lpstr>PowerPoint Presentation</vt:lpstr>
      <vt:lpstr>POLYCYSTIC KIDNEY</vt:lpstr>
      <vt:lpstr>PowerPoint Presentation</vt:lpstr>
      <vt:lpstr>Autosomal Dominant (Adult) Polycystic Kidney Disease </vt:lpstr>
      <vt:lpstr>PowerPoint Presentation</vt:lpstr>
      <vt:lpstr>PowerPoint Presentation</vt:lpstr>
      <vt:lpstr>PowerPoint Presentation</vt:lpstr>
      <vt:lpstr> Acute pyelonephritis Chronic pyelonephritis Renal stones Hydronephrosis</vt:lpstr>
      <vt:lpstr>ACUTE PYELONEPHRITIS</vt:lpstr>
      <vt:lpstr>PowerPoint Presentation</vt:lpstr>
      <vt:lpstr>PowerPoint Presentation</vt:lpstr>
      <vt:lpstr>PowerPoint Presentation</vt:lpstr>
      <vt:lpstr>PowerPoint Presentation</vt:lpstr>
      <vt:lpstr>CHRONIC PYELONEPHRITIS</vt:lpstr>
      <vt:lpstr>PowerPoint Presentation</vt:lpstr>
      <vt:lpstr>PowerPoint Presentation</vt:lpstr>
      <vt:lpstr>PowerPoint Presentation</vt:lpstr>
      <vt:lpstr>PowerPoint Presentation</vt:lpstr>
      <vt:lpstr>Nephrolithiasis (renal stones)</vt:lpstr>
      <vt:lpstr>PowerPoint Presentation</vt:lpstr>
      <vt:lpstr>HYDRONEPHROSIS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Renal practical block</dc:title>
  <dc:creator>Dr. Sayed Esawy</dc:creator>
  <cp:lastModifiedBy>sufia husain</cp:lastModifiedBy>
  <cp:revision>373</cp:revision>
  <dcterms:created xsi:type="dcterms:W3CDTF">2010-03-14T08:23:06Z</dcterms:created>
  <dcterms:modified xsi:type="dcterms:W3CDTF">2020-03-30T22:40:53Z</dcterms:modified>
</cp:coreProperties>
</file>