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27" r:id="rId4"/>
    <p:sldId id="258" r:id="rId5"/>
    <p:sldId id="328" r:id="rId6"/>
    <p:sldId id="261" r:id="rId7"/>
    <p:sldId id="260" r:id="rId8"/>
    <p:sldId id="329" r:id="rId9"/>
    <p:sldId id="262" r:id="rId10"/>
    <p:sldId id="263" r:id="rId11"/>
    <p:sldId id="299" r:id="rId12"/>
    <p:sldId id="265" r:id="rId13"/>
    <p:sldId id="266" r:id="rId14"/>
    <p:sldId id="267" r:id="rId15"/>
    <p:sldId id="330" r:id="rId16"/>
    <p:sldId id="332" r:id="rId17"/>
    <p:sldId id="301" r:id="rId18"/>
    <p:sldId id="300" r:id="rId19"/>
    <p:sldId id="304" r:id="rId20"/>
    <p:sldId id="302" r:id="rId21"/>
    <p:sldId id="303" r:id="rId22"/>
    <p:sldId id="333" r:id="rId23"/>
    <p:sldId id="306" r:id="rId24"/>
    <p:sldId id="269" r:id="rId25"/>
    <p:sldId id="307" r:id="rId26"/>
    <p:sldId id="270" r:id="rId27"/>
    <p:sldId id="334" r:id="rId28"/>
    <p:sldId id="335" r:id="rId29"/>
    <p:sldId id="272" r:id="rId30"/>
    <p:sldId id="336" r:id="rId31"/>
    <p:sldId id="274" r:id="rId32"/>
    <p:sldId id="276" r:id="rId33"/>
    <p:sldId id="278" r:id="rId34"/>
    <p:sldId id="337" r:id="rId35"/>
    <p:sldId id="279" r:id="rId36"/>
    <p:sldId id="326" r:id="rId37"/>
    <p:sldId id="282" r:id="rId38"/>
    <p:sldId id="311" r:id="rId39"/>
    <p:sldId id="317" r:id="rId40"/>
    <p:sldId id="321" r:id="rId41"/>
    <p:sldId id="319" r:id="rId42"/>
    <p:sldId id="320" r:id="rId43"/>
    <p:sldId id="338" r:id="rId44"/>
    <p:sldId id="339" r:id="rId45"/>
    <p:sldId id="322" r:id="rId46"/>
    <p:sldId id="323" r:id="rId47"/>
    <p:sldId id="324" r:id="rId48"/>
    <p:sldId id="340" r:id="rId49"/>
    <p:sldId id="308" r:id="rId50"/>
    <p:sldId id="313" r:id="rId51"/>
    <p:sldId id="314" r:id="rId52"/>
    <p:sldId id="315" r:id="rId53"/>
    <p:sldId id="325" r:id="rId54"/>
    <p:sldId id="29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D70961"/>
    <a:srgbClr val="663300"/>
    <a:srgbClr val="FDF377"/>
    <a:srgbClr val="F37211"/>
    <a:srgbClr val="F888B3"/>
    <a:srgbClr val="57D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61310-BED3-4408-A658-6CCED6264C0C}" type="doc">
      <dgm:prSet loTypeId="urn:microsoft.com/office/officeart/2005/8/layout/chevronAccent+Icon" loCatId="process" qsTypeId="urn:microsoft.com/office/officeart/2005/8/quickstyle/3d1" qsCatId="3D" csTypeId="urn:microsoft.com/office/officeart/2005/8/colors/accent1_5" csCatId="accent1" phldr="1"/>
      <dgm:spPr/>
    </dgm:pt>
    <dgm:pt modelId="{5078E391-D754-425B-BCE1-66E5AB52E7D1}">
      <dgm:prSet phldrT="[Text]"/>
      <dgm:spPr/>
      <dgm:t>
        <a:bodyPr/>
        <a:lstStyle/>
        <a:p>
          <a:r>
            <a:rPr lang="en-GB" dirty="0"/>
            <a:t>Cellular shift</a:t>
          </a:r>
          <a:endParaRPr lang="en-US" dirty="0"/>
        </a:p>
      </dgm:t>
    </dgm:pt>
    <dgm:pt modelId="{B5BC59B1-E0F9-4DD2-8491-5B68507F80AA}" type="parTrans" cxnId="{ABF178CE-6255-494D-93F9-561414640222}">
      <dgm:prSet/>
      <dgm:spPr/>
      <dgm:t>
        <a:bodyPr/>
        <a:lstStyle/>
        <a:p>
          <a:endParaRPr lang="en-US"/>
        </a:p>
      </dgm:t>
    </dgm:pt>
    <dgm:pt modelId="{79D69BC7-7533-4648-9F8B-16D4EB76248E}" type="sibTrans" cxnId="{ABF178CE-6255-494D-93F9-561414640222}">
      <dgm:prSet/>
      <dgm:spPr/>
      <dgm:t>
        <a:bodyPr/>
        <a:lstStyle/>
        <a:p>
          <a:endParaRPr lang="en-US"/>
        </a:p>
      </dgm:t>
    </dgm:pt>
    <dgm:pt modelId="{EFB8D9DA-52FD-4FE0-8619-D230C2CF71DB}">
      <dgm:prSet phldrT="[Text]"/>
      <dgm:spPr/>
      <dgm:t>
        <a:bodyPr/>
        <a:lstStyle/>
        <a:p>
          <a:r>
            <a:rPr lang="en-GB" dirty="0"/>
            <a:t>Renal excretion</a:t>
          </a:r>
          <a:endParaRPr lang="en-US" dirty="0"/>
        </a:p>
      </dgm:t>
    </dgm:pt>
    <dgm:pt modelId="{A44D002D-CE33-4041-AFF6-8B1624FAEFC4}" type="parTrans" cxnId="{07BC0BA7-8B45-459F-BE5D-F43E4A3111CD}">
      <dgm:prSet/>
      <dgm:spPr/>
      <dgm:t>
        <a:bodyPr/>
        <a:lstStyle/>
        <a:p>
          <a:endParaRPr lang="en-US"/>
        </a:p>
      </dgm:t>
    </dgm:pt>
    <dgm:pt modelId="{CB23E613-8A8B-40B0-83F2-796C72DC89C6}" type="sibTrans" cxnId="{07BC0BA7-8B45-459F-BE5D-F43E4A3111CD}">
      <dgm:prSet/>
      <dgm:spPr/>
      <dgm:t>
        <a:bodyPr/>
        <a:lstStyle/>
        <a:p>
          <a:endParaRPr lang="en-US"/>
        </a:p>
      </dgm:t>
    </dgm:pt>
    <dgm:pt modelId="{86674137-71BF-477F-A5F9-2897B788938E}" type="pres">
      <dgm:prSet presAssocID="{97A61310-BED3-4408-A658-6CCED6264C0C}" presName="Name0" presStyleCnt="0">
        <dgm:presLayoutVars>
          <dgm:dir/>
          <dgm:resizeHandles val="exact"/>
        </dgm:presLayoutVars>
      </dgm:prSet>
      <dgm:spPr/>
    </dgm:pt>
    <dgm:pt modelId="{E2CB9EE0-5A5F-4853-9595-AE4FADAB70E0}" type="pres">
      <dgm:prSet presAssocID="{5078E391-D754-425B-BCE1-66E5AB52E7D1}" presName="composite" presStyleCnt="0"/>
      <dgm:spPr/>
    </dgm:pt>
    <dgm:pt modelId="{0683F8A8-44A5-4A1F-B8A4-9E8D5D2178F5}" type="pres">
      <dgm:prSet presAssocID="{5078E391-D754-425B-BCE1-66E5AB52E7D1}" presName="bgChev" presStyleLbl="node1" presStyleIdx="0" presStyleCnt="2"/>
      <dgm:spPr/>
    </dgm:pt>
    <dgm:pt modelId="{19EF3060-3E66-4C2B-B05C-34BD83999FC1}" type="pres">
      <dgm:prSet presAssocID="{5078E391-D754-425B-BCE1-66E5AB52E7D1}" presName="txNode" presStyleLbl="fgAcc1" presStyleIdx="0" presStyleCnt="2">
        <dgm:presLayoutVars>
          <dgm:bulletEnabled val="1"/>
        </dgm:presLayoutVars>
      </dgm:prSet>
      <dgm:spPr/>
    </dgm:pt>
    <dgm:pt modelId="{9696293C-6E0B-4E9D-A28E-75B59248054F}" type="pres">
      <dgm:prSet presAssocID="{79D69BC7-7533-4648-9F8B-16D4EB76248E}" presName="compositeSpace" presStyleCnt="0"/>
      <dgm:spPr/>
    </dgm:pt>
    <dgm:pt modelId="{34E32226-157F-4EC0-902C-2AD7864F7ED7}" type="pres">
      <dgm:prSet presAssocID="{EFB8D9DA-52FD-4FE0-8619-D230C2CF71DB}" presName="composite" presStyleCnt="0"/>
      <dgm:spPr/>
    </dgm:pt>
    <dgm:pt modelId="{01B50166-F0D9-4B0C-AD22-24FE69D6DAE3}" type="pres">
      <dgm:prSet presAssocID="{EFB8D9DA-52FD-4FE0-8619-D230C2CF71DB}" presName="bgChev" presStyleLbl="node1" presStyleIdx="1" presStyleCnt="2"/>
      <dgm:spPr/>
    </dgm:pt>
    <dgm:pt modelId="{EB6DD215-D706-448C-B0F1-C356DCA6969B}" type="pres">
      <dgm:prSet presAssocID="{EFB8D9DA-52FD-4FE0-8619-D230C2CF71DB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BA43C20F-25DE-40E4-AD40-1901B6C67D86}" type="presOf" srcId="{97A61310-BED3-4408-A658-6CCED6264C0C}" destId="{86674137-71BF-477F-A5F9-2897B788938E}" srcOrd="0" destOrd="0" presId="urn:microsoft.com/office/officeart/2005/8/layout/chevronAccent+Icon"/>
    <dgm:cxn modelId="{59851A51-728E-4BAD-926A-64AEA8FDD5D4}" type="presOf" srcId="{EFB8D9DA-52FD-4FE0-8619-D230C2CF71DB}" destId="{EB6DD215-D706-448C-B0F1-C356DCA6969B}" srcOrd="0" destOrd="0" presId="urn:microsoft.com/office/officeart/2005/8/layout/chevronAccent+Icon"/>
    <dgm:cxn modelId="{07BC0BA7-8B45-459F-BE5D-F43E4A3111CD}" srcId="{97A61310-BED3-4408-A658-6CCED6264C0C}" destId="{EFB8D9DA-52FD-4FE0-8619-D230C2CF71DB}" srcOrd="1" destOrd="0" parTransId="{A44D002D-CE33-4041-AFF6-8B1624FAEFC4}" sibTransId="{CB23E613-8A8B-40B0-83F2-796C72DC89C6}"/>
    <dgm:cxn modelId="{ABF178CE-6255-494D-93F9-561414640222}" srcId="{97A61310-BED3-4408-A658-6CCED6264C0C}" destId="{5078E391-D754-425B-BCE1-66E5AB52E7D1}" srcOrd="0" destOrd="0" parTransId="{B5BC59B1-E0F9-4DD2-8491-5B68507F80AA}" sibTransId="{79D69BC7-7533-4648-9F8B-16D4EB76248E}"/>
    <dgm:cxn modelId="{CC2B41D1-148B-48D3-95F0-3AFA03E9006E}" type="presOf" srcId="{5078E391-D754-425B-BCE1-66E5AB52E7D1}" destId="{19EF3060-3E66-4C2B-B05C-34BD83999FC1}" srcOrd="0" destOrd="0" presId="urn:microsoft.com/office/officeart/2005/8/layout/chevronAccent+Icon"/>
    <dgm:cxn modelId="{4C48EF0A-B0F3-428E-98A1-4181F7591B66}" type="presParOf" srcId="{86674137-71BF-477F-A5F9-2897B788938E}" destId="{E2CB9EE0-5A5F-4853-9595-AE4FADAB70E0}" srcOrd="0" destOrd="0" presId="urn:microsoft.com/office/officeart/2005/8/layout/chevronAccent+Icon"/>
    <dgm:cxn modelId="{B97A1E59-9DBC-4955-8688-BA3B765CE3C3}" type="presParOf" srcId="{E2CB9EE0-5A5F-4853-9595-AE4FADAB70E0}" destId="{0683F8A8-44A5-4A1F-B8A4-9E8D5D2178F5}" srcOrd="0" destOrd="0" presId="urn:microsoft.com/office/officeart/2005/8/layout/chevronAccent+Icon"/>
    <dgm:cxn modelId="{7581CA54-5DAD-478C-8282-B09363956C73}" type="presParOf" srcId="{E2CB9EE0-5A5F-4853-9595-AE4FADAB70E0}" destId="{19EF3060-3E66-4C2B-B05C-34BD83999FC1}" srcOrd="1" destOrd="0" presId="urn:microsoft.com/office/officeart/2005/8/layout/chevronAccent+Icon"/>
    <dgm:cxn modelId="{4E2F099C-5B65-4D80-9DA6-7B9F9BB454C8}" type="presParOf" srcId="{86674137-71BF-477F-A5F9-2897B788938E}" destId="{9696293C-6E0B-4E9D-A28E-75B59248054F}" srcOrd="1" destOrd="0" presId="urn:microsoft.com/office/officeart/2005/8/layout/chevronAccent+Icon"/>
    <dgm:cxn modelId="{58E10B5F-FA7A-4E69-923D-E06CF00281C0}" type="presParOf" srcId="{86674137-71BF-477F-A5F9-2897B788938E}" destId="{34E32226-157F-4EC0-902C-2AD7864F7ED7}" srcOrd="2" destOrd="0" presId="urn:microsoft.com/office/officeart/2005/8/layout/chevronAccent+Icon"/>
    <dgm:cxn modelId="{C7AA3D53-66FA-48F5-AF01-6413913F4DCA}" type="presParOf" srcId="{34E32226-157F-4EC0-902C-2AD7864F7ED7}" destId="{01B50166-F0D9-4B0C-AD22-24FE69D6DAE3}" srcOrd="0" destOrd="0" presId="urn:microsoft.com/office/officeart/2005/8/layout/chevronAccent+Icon"/>
    <dgm:cxn modelId="{8E66BA20-E6B0-4680-89B6-E0FB254F2490}" type="presParOf" srcId="{34E32226-157F-4EC0-902C-2AD7864F7ED7}" destId="{EB6DD215-D706-448C-B0F1-C356DCA6969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3F8A8-44A5-4A1F-B8A4-9E8D5D2178F5}">
      <dsp:nvSpPr>
        <dsp:cNvPr id="0" name=""/>
        <dsp:cNvSpPr/>
      </dsp:nvSpPr>
      <dsp:spPr>
        <a:xfrm>
          <a:off x="3512" y="682133"/>
          <a:ext cx="3649072" cy="140854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EF3060-3E66-4C2B-B05C-34BD83999FC1}">
      <dsp:nvSpPr>
        <dsp:cNvPr id="0" name=""/>
        <dsp:cNvSpPr/>
      </dsp:nvSpPr>
      <dsp:spPr>
        <a:xfrm>
          <a:off x="976597" y="1034268"/>
          <a:ext cx="3081438" cy="1408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Cellular shift</a:t>
          </a:r>
          <a:endParaRPr lang="en-US" sz="3200" kern="1200" dirty="0"/>
        </a:p>
      </dsp:txBody>
      <dsp:txXfrm>
        <a:off x="1017852" y="1075523"/>
        <a:ext cx="2998928" cy="1326031"/>
      </dsp:txXfrm>
    </dsp:sp>
    <dsp:sp modelId="{01B50166-F0D9-4B0C-AD22-24FE69D6DAE3}">
      <dsp:nvSpPr>
        <dsp:cNvPr id="0" name=""/>
        <dsp:cNvSpPr/>
      </dsp:nvSpPr>
      <dsp:spPr>
        <a:xfrm>
          <a:off x="4171563" y="682133"/>
          <a:ext cx="3649072" cy="140854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70000"/>
                <a:satMod val="15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40000"/>
                <a:shade val="70000"/>
                <a:satMod val="14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4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6DD215-D706-448C-B0F1-C356DCA6969B}">
      <dsp:nvSpPr>
        <dsp:cNvPr id="0" name=""/>
        <dsp:cNvSpPr/>
      </dsp:nvSpPr>
      <dsp:spPr>
        <a:xfrm>
          <a:off x="5144649" y="1034268"/>
          <a:ext cx="3081438" cy="1408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Renal excretion</a:t>
          </a:r>
          <a:endParaRPr lang="en-US" sz="3200" kern="1200" dirty="0"/>
        </a:p>
      </dsp:txBody>
      <dsp:txXfrm>
        <a:off x="5185904" y="1075523"/>
        <a:ext cx="2998928" cy="132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7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06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0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9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sa/url?sa=i&amp;rct=j&amp;q=&amp;esrc=s&amp;source=images&amp;cd=&amp;cad=rja&amp;uact=8&amp;ved=2ahUKEwiIweOl67zaAhUFuBQKHd-fAGIQjRx6BAgAEAU&amp;url=http://www.josedeondarza.com/Bio421/ClassNotes/notes18b.htm&amp;psig=AOvVaw36kQVRxKnmZ0qT1qPS03nk&amp;ust=152390084344670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sa/url?sa=i&amp;rct=j&amp;q=&amp;esrc=s&amp;source=images&amp;cd=&amp;cad=rja&amp;uact=8&amp;ved=2ahUKEwjj7NS9_rzaAhVJVRQKHQzZC64QjRx6BAgAEAU&amp;url=https://sites.google.com/site/p451group4/course-module-3/2-renal-processing-and-ecf-regulation&amp;psig=AOvVaw1h41i3XCKjPAWfep0zwZsC&amp;ust=152390593400043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sa/url?sa=i&amp;rct=j&amp;q=&amp;esrc=s&amp;source=images&amp;cd=&amp;cad=rja&amp;uact=8&amp;ved=2ahUKEwjy_tySgL3aAhUPrRQKHeSpAKgQjRx6BAgAEAU&amp;url=https://healtheappointments.com/chapter-26-reabsorption-and-secretion-essays/&amp;psig=AOvVaw1W3sXtWOqEHIwfzbo-YLza&amp;ust=1523906400068058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sa/url?sa=i&amp;rct=j&amp;q=&amp;esrc=s&amp;source=images&amp;cd=&amp;cad=rja&amp;uact=8&amp;ved=2ahUKEwif5JfAnqvhAhVEExoKHZJGC68QjRx6BAgBEAU&amp;url=https://www.medicalnewstoday.com/articles/287212.php&amp;psig=AOvVaw2bJl5OcRMaSxCEhlY4AGJu&amp;ust=1554082409405583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>
                <a:solidFill>
                  <a:schemeClr val="accent1"/>
                </a:solidFill>
              </a:rPr>
              <a:t>Tubular processing of filtrate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Dr.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Maha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Saja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MBBS, MSc Physiology, PhD</a:t>
            </a:r>
          </a:p>
          <a:p>
            <a:r>
              <a:rPr lang="en-GB" dirty="0">
                <a:solidFill>
                  <a:schemeClr val="tx1"/>
                </a:solidFill>
                <a:hlinkClick r:id="rId2"/>
              </a:rPr>
              <a:t>Msaja@ksu.edu.sa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Tubular reabsorption &amp; Secretion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How Does the Nephron Reabsorb Substances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304800" y="1673352"/>
            <a:ext cx="3657600" cy="471830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Reabsorption is a 2 step process: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Transport of substances from tubular lumen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/>
              <a:t>IF.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Transport from IF to blood.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From tubular lumen to IF; </a:t>
            </a:r>
          </a:p>
          <a:p>
            <a:pPr lvl="1"/>
            <a:r>
              <a:rPr lang="en-US" sz="1600" dirty="0"/>
              <a:t>Transport involves </a:t>
            </a:r>
            <a:r>
              <a:rPr lang="en-US" sz="1600" b="1" i="1" dirty="0">
                <a:solidFill>
                  <a:srgbClr val="FF0000"/>
                </a:solidFill>
              </a:rPr>
              <a:t>active</a:t>
            </a:r>
            <a:r>
              <a:rPr lang="en-US" sz="1600" dirty="0"/>
              <a:t> &amp; </a:t>
            </a:r>
            <a:r>
              <a:rPr lang="en-US" sz="1600" b="1" i="1" dirty="0">
                <a:solidFill>
                  <a:srgbClr val="0070C0"/>
                </a:solidFill>
              </a:rPr>
              <a:t>passive</a:t>
            </a:r>
            <a:r>
              <a:rPr lang="en-US" sz="1600" dirty="0"/>
              <a:t> mechanisms.</a:t>
            </a:r>
          </a:p>
          <a:p>
            <a:pPr lvl="1"/>
            <a:r>
              <a:rPr lang="en-US" sz="1600" dirty="0"/>
              <a:t> Occur through </a:t>
            </a:r>
            <a:r>
              <a:rPr lang="en-US" sz="1600" b="1" i="1" dirty="0" err="1">
                <a:solidFill>
                  <a:srgbClr val="7030A0"/>
                </a:solidFill>
              </a:rPr>
              <a:t>paracellular</a:t>
            </a:r>
            <a:r>
              <a:rPr lang="en-US" sz="1600" dirty="0"/>
              <a:t> and/or </a:t>
            </a:r>
            <a:r>
              <a:rPr lang="en-US" sz="1600" b="1" i="1" dirty="0" err="1">
                <a:solidFill>
                  <a:srgbClr val="006600"/>
                </a:solidFill>
              </a:rPr>
              <a:t>transcellular</a:t>
            </a:r>
            <a:r>
              <a:rPr lang="en-US" sz="1600" dirty="0"/>
              <a:t> routes.</a:t>
            </a:r>
          </a:p>
          <a:p>
            <a:pPr lvl="1"/>
            <a:endParaRPr lang="en-US" sz="1600" dirty="0"/>
          </a:p>
          <a:p>
            <a:r>
              <a:rPr lang="en-US" sz="2000" dirty="0"/>
              <a:t>From IF to blood:</a:t>
            </a:r>
          </a:p>
          <a:p>
            <a:pPr lvl="1"/>
            <a:r>
              <a:rPr lang="en-US" sz="1600" dirty="0"/>
              <a:t>By ultrafiltration (bulk flow).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419600" cy="54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Transport Mechanisms Across the Tubule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0038"/>
            <a:ext cx="393192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Active Transport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Requires energy.</a:t>
            </a:r>
          </a:p>
          <a:p>
            <a:r>
              <a:rPr lang="en-US" sz="2000" dirty="0"/>
              <a:t>Moves substances against their electrochemical gradient.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0038"/>
            <a:ext cx="393192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Passive Transport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Does not need energy.</a:t>
            </a:r>
          </a:p>
          <a:p>
            <a:r>
              <a:rPr lang="en-US" sz="2000" dirty="0"/>
              <a:t>Moves substances down their electrochemical gradient.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Up Arrow 7"/>
          <p:cNvSpPr/>
          <p:nvPr/>
        </p:nvSpPr>
        <p:spPr>
          <a:xfrm rot="13566651">
            <a:off x="1583919" y="3569892"/>
            <a:ext cx="1152815" cy="1143000"/>
          </a:xfrm>
          <a:prstGeom prst="leftUpArrow">
            <a:avLst>
              <a:gd name="adj1" fmla="val 11555"/>
              <a:gd name="adj2" fmla="val 13827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17620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Primary 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343400"/>
            <a:ext cx="20826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Secondary active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1762021" cy="175432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Directly coupled to energy source.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e.g. Na+-K+ ATPase.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4800600"/>
            <a:ext cx="2057400" cy="20313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Indirectly coupled to energy source.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Carrier protein.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e.g. Glucose &amp; </a:t>
            </a:r>
            <a:r>
              <a:rPr lang="en-US" dirty="0" err="1">
                <a:solidFill>
                  <a:prstClr val="black"/>
                </a:solidFill>
              </a:rPr>
              <a:t>a.a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400800" y="3581400"/>
            <a:ext cx="304800" cy="685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5248870"/>
            <a:ext cx="178766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Water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Solutes like </a:t>
            </a:r>
            <a:r>
              <a:rPr lang="en-US" dirty="0" err="1">
                <a:solidFill>
                  <a:prstClr val="black"/>
                </a:solidFill>
              </a:rPr>
              <a:t>Cl</a:t>
            </a:r>
            <a:r>
              <a:rPr lang="en-US" dirty="0">
                <a:solidFill>
                  <a:prstClr val="black"/>
                </a:solidFill>
              </a:rPr>
              <a:t>-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Urea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2454" y="4431268"/>
            <a:ext cx="20826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Passive diffusion</a:t>
            </a: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Osmosis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Tubular reabsorption in each part of the nephron</a:t>
            </a:r>
          </a:p>
        </p:txBody>
      </p:sp>
    </p:spTree>
    <p:extLst>
      <p:ext uri="{BB962C8B-B14F-4D97-AF65-F5344CB8AC3E}">
        <p14:creationId xmlns:p14="http://schemas.microsoft.com/office/powerpoint/2010/main" val="227078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5867400" cy="457200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3048000" cy="5105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Most of the reabsorption occurs in the PCT.. </a:t>
            </a:r>
            <a:r>
              <a:rPr lang="en-US" sz="2000" b="1" i="1" dirty="0">
                <a:solidFill>
                  <a:srgbClr val="FF0000"/>
                </a:solidFill>
              </a:rPr>
              <a:t>Why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Highly metabolic cells.</a:t>
            </a:r>
          </a:p>
          <a:p>
            <a:pPr lvl="1"/>
            <a:r>
              <a:rPr lang="en-US" sz="2000" dirty="0"/>
              <a:t>Extensive brush border.</a:t>
            </a:r>
          </a:p>
          <a:p>
            <a:pPr lvl="1"/>
            <a:r>
              <a:rPr lang="en-US" sz="2000" dirty="0"/>
              <a:t>Lots of mitochondria.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Proximal Tubule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5029200" y="2514600"/>
            <a:ext cx="304800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5977" y="1371600"/>
            <a:ext cx="1347029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Glucose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Amino acids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6292" y="145363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1961346"/>
            <a:ext cx="914400" cy="4770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7033"/>
                </a:solidFill>
              </a:rPr>
              <a:t>Water</a:t>
            </a:r>
          </a:p>
          <a:p>
            <a:pPr algn="ctr"/>
            <a:r>
              <a:rPr lang="en-GB" sz="1600" b="1" dirty="0">
                <a:solidFill>
                  <a:srgbClr val="007033"/>
                </a:solidFill>
              </a:rPr>
              <a:t>Na</a:t>
            </a:r>
            <a:r>
              <a:rPr lang="en-GB" sz="1600" b="1" baseline="30000" dirty="0">
                <a:solidFill>
                  <a:srgbClr val="007033"/>
                </a:solidFill>
              </a:rPr>
              <a:t>+</a:t>
            </a:r>
            <a:r>
              <a:rPr lang="en-GB" sz="1600" b="1" dirty="0">
                <a:solidFill>
                  <a:srgbClr val="007033"/>
                </a:solidFill>
              </a:rPr>
              <a:t> </a:t>
            </a:r>
            <a:endParaRPr lang="en-US" sz="1600" b="1" dirty="0">
              <a:solidFill>
                <a:srgbClr val="0070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069" y="20152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65%</a:t>
            </a:r>
          </a:p>
        </p:txBody>
      </p:sp>
      <p:sp>
        <p:nvSpPr>
          <p:cNvPr id="20" name="Up Arrow 19"/>
          <p:cNvSpPr/>
          <p:nvPr/>
        </p:nvSpPr>
        <p:spPr>
          <a:xfrm>
            <a:off x="5029200" y="3429000"/>
            <a:ext cx="304800" cy="3810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5977" y="3905071"/>
            <a:ext cx="1468672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Bile salts</a:t>
            </a:r>
          </a:p>
          <a:p>
            <a:pPr algn="ctr"/>
            <a:r>
              <a:rPr lang="en-US" sz="1400" dirty="0" err="1">
                <a:solidFill>
                  <a:prstClr val="black"/>
                </a:solidFill>
              </a:rPr>
              <a:t>Urate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 err="1">
                <a:solidFill>
                  <a:prstClr val="black"/>
                </a:solidFill>
              </a:rPr>
              <a:t>Catecholamines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Drugs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Toxins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PAH</a:t>
            </a:r>
          </a:p>
        </p:txBody>
      </p:sp>
    </p:spTree>
    <p:extLst>
      <p:ext uri="{BB962C8B-B14F-4D97-AF65-F5344CB8AC3E}">
        <p14:creationId xmlns:p14="http://schemas.microsoft.com/office/powerpoint/2010/main" val="37769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/>
                </a:solidFill>
              </a:rPr>
              <a:t>How Does the Proximal Tubule Reabsorb </a:t>
            </a:r>
            <a:r>
              <a:rPr lang="en-GB" sz="2400" b="1" dirty="0">
                <a:solidFill>
                  <a:schemeClr val="accent1"/>
                </a:solidFill>
              </a:rPr>
              <a:t>Sodium (Na</a:t>
            </a:r>
            <a:r>
              <a:rPr lang="en-GB" sz="2400" b="1" baseline="30000" dirty="0">
                <a:solidFill>
                  <a:schemeClr val="accent1"/>
                </a:solidFill>
              </a:rPr>
              <a:t>+</a:t>
            </a:r>
            <a:r>
              <a:rPr lang="en-GB" sz="2400" b="1" dirty="0">
                <a:solidFill>
                  <a:schemeClr val="accent1"/>
                </a:solidFill>
              </a:rPr>
              <a:t>)?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990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4" y="1447800"/>
            <a:ext cx="5105400" cy="4484854"/>
          </a:xfrm>
          <a:prstGeom prst="rect">
            <a:avLst/>
          </a:prstGeom>
          <a:ln w="19050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6156176" y="1755086"/>
            <a:ext cx="1172598" cy="1025842"/>
            <a:chOff x="4648200" y="1981200"/>
            <a:chExt cx="1172598" cy="1025842"/>
          </a:xfrm>
        </p:grpSpPr>
        <p:sp>
          <p:nvSpPr>
            <p:cNvPr id="8" name="Oval 7"/>
            <p:cNvSpPr/>
            <p:nvPr/>
          </p:nvSpPr>
          <p:spPr>
            <a:xfrm>
              <a:off x="5029200" y="2286000"/>
              <a:ext cx="339299" cy="3048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2330678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ATPase</a:t>
              </a:r>
              <a:endParaRPr lang="en-US" sz="800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9927" y="2175164"/>
              <a:ext cx="498764" cy="111657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 flipV="1">
              <a:off x="5049982" y="2590800"/>
              <a:ext cx="408709" cy="228600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2760821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3 Na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7666" y="198120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2 K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6210839" y="5004497"/>
            <a:ext cx="898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Basolateral </a:t>
            </a:r>
          </a:p>
          <a:p>
            <a:r>
              <a:rPr lang="en-GB" sz="1050" dirty="0"/>
              <a:t>membrane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6515" y="5162897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Apical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755264" y="27655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↓</a:t>
            </a:r>
            <a:r>
              <a:rPr lang="en-GB" sz="1400" b="1" dirty="0"/>
              <a:t> </a:t>
            </a:r>
            <a:r>
              <a:rPr lang="en-US" sz="1400" b="1" dirty="0"/>
              <a:t>[Na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b="1" baseline="-25000" dirty="0" err="1"/>
              <a:t>i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45502" y="193205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47612" y="206070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75852" y="235347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29786" y="252411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62261" y="293096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14516" y="2192179"/>
            <a:ext cx="1039572" cy="0"/>
          </a:xfrm>
          <a:prstGeom prst="straightConnector1">
            <a:avLst/>
          </a:prstGeom>
          <a:ln w="28575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30015" y="2192179"/>
            <a:ext cx="339299" cy="304800"/>
          </a:xfrm>
          <a:prstGeom prst="ellipse">
            <a:avLst/>
          </a:prstGeom>
          <a:solidFill>
            <a:srgbClr val="FFFF66"/>
          </a:solidFill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95884" y="254515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32" name="Right Arrow 31"/>
          <p:cNvSpPr/>
          <p:nvPr/>
        </p:nvSpPr>
        <p:spPr>
          <a:xfrm>
            <a:off x="7378427" y="2759480"/>
            <a:ext cx="577949" cy="1654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84080" y="292648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39790" y="4581128"/>
            <a:ext cx="1884161" cy="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36020" y="4005064"/>
            <a:ext cx="1882227" cy="0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59262" y="372553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rgbClr val="7030A0"/>
                </a:solidFill>
              </a:rPr>
              <a:t>Paracellular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1385" y="4273351"/>
            <a:ext cx="1288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Transcellular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6808" y="1340768"/>
            <a:ext cx="21789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Basolateral Na</a:t>
            </a:r>
            <a:r>
              <a:rPr lang="en-GB" baseline="30000" dirty="0"/>
              <a:t>+</a:t>
            </a:r>
            <a:r>
              <a:rPr lang="en-US" dirty="0"/>
              <a:t>-</a:t>
            </a:r>
            <a:r>
              <a:rPr lang="en-GB" dirty="0"/>
              <a:t>K</a:t>
            </a:r>
            <a:r>
              <a:rPr lang="en-GB" baseline="30000" dirty="0"/>
              <a:t>+</a:t>
            </a:r>
            <a:endParaRPr lang="en-US" dirty="0"/>
          </a:p>
          <a:p>
            <a:r>
              <a:rPr lang="en-GB" dirty="0"/>
              <a:t> ATPase pumps 3Na</a:t>
            </a:r>
            <a:r>
              <a:rPr lang="en-GB" baseline="30000" dirty="0"/>
              <a:t>+</a:t>
            </a:r>
            <a:r>
              <a:rPr lang="en-US" dirty="0"/>
              <a:t> </a:t>
            </a:r>
            <a:r>
              <a:rPr lang="en-GB" dirty="0"/>
              <a:t>out </a:t>
            </a:r>
            <a:r>
              <a:rPr lang="en-US" dirty="0"/>
              <a:t>a</a:t>
            </a:r>
            <a:r>
              <a:rPr lang="en-GB" dirty="0" err="1"/>
              <a:t>nd</a:t>
            </a:r>
            <a:r>
              <a:rPr lang="en-GB" dirty="0"/>
              <a:t> 2K</a:t>
            </a:r>
            <a:r>
              <a:rPr lang="en-GB" baseline="30000" dirty="0"/>
              <a:t>+</a:t>
            </a:r>
            <a:endParaRPr lang="en-US" dirty="0"/>
          </a:p>
          <a:p>
            <a:pPr algn="ctr"/>
            <a:r>
              <a:rPr lang="en-GB" dirty="0"/>
              <a:t>into the cell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1259632" y="2636912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3528" y="313167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Results in low [Na</a:t>
            </a:r>
            <a:r>
              <a:rPr lang="en-GB" baseline="30000" dirty="0"/>
              <a:t>+</a:t>
            </a:r>
            <a:r>
              <a:rPr lang="en-US" dirty="0"/>
              <a:t>]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3528" y="4111912"/>
            <a:ext cx="230425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gradient favours passive entry of Na</a:t>
            </a:r>
            <a:r>
              <a:rPr lang="en-GB" baseline="30000" dirty="0"/>
              <a:t>+</a:t>
            </a:r>
            <a:r>
              <a:rPr lang="en-GB" dirty="0"/>
              <a:t> into the tubular cell across the apical membrane via transporter proteins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29" idx="3"/>
          </p:cNvCxnSpPr>
          <p:nvPr/>
        </p:nvCxnSpPr>
        <p:spPr>
          <a:xfrm flipH="1">
            <a:off x="3671214" y="2452342"/>
            <a:ext cx="1708490" cy="3480312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02494" y="5989348"/>
            <a:ext cx="3246402" cy="7386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Many types of transporter proteins</a:t>
            </a:r>
            <a:r>
              <a:rPr lang="en-GB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Co-transporters.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Exchangers (counter-transporters).</a:t>
            </a:r>
            <a:endParaRPr lang="en-US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506318" y="2889011"/>
            <a:ext cx="1061153" cy="900029"/>
            <a:chOff x="6506318" y="2889011"/>
            <a:chExt cx="1061153" cy="900029"/>
          </a:xfrm>
        </p:grpSpPr>
        <p:grpSp>
          <p:nvGrpSpPr>
            <p:cNvPr id="45" name="Group 44"/>
            <p:cNvGrpSpPr/>
            <p:nvPr/>
          </p:nvGrpSpPr>
          <p:grpSpPr>
            <a:xfrm>
              <a:off x="6588224" y="3124200"/>
              <a:ext cx="405880" cy="304800"/>
              <a:chOff x="6588224" y="2996952"/>
              <a:chExt cx="405880" cy="3048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608965" y="2996952"/>
                <a:ext cx="339299" cy="304800"/>
              </a:xfrm>
              <a:prstGeom prst="ellipse">
                <a:avLst/>
              </a:prstGeom>
              <a:solidFill>
                <a:srgbClr val="57D4FB"/>
              </a:solidFill>
              <a:ln w="31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88224" y="3069540"/>
                <a:ext cx="40588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b="1" dirty="0"/>
                  <a:t>NBC</a:t>
                </a:r>
                <a:endParaRPr lang="en-US" sz="800" b="1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 flipH="1">
              <a:off x="6557958" y="2996952"/>
              <a:ext cx="544591" cy="111657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flipH="1" flipV="1">
              <a:off x="6506318" y="3449829"/>
              <a:ext cx="544591" cy="135632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39900" y="2889011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Na</a:t>
              </a:r>
              <a:r>
                <a:rPr lang="en-GB" sz="1400" b="1" baseline="30000" dirty="0"/>
                <a:t>+</a:t>
              </a:r>
              <a:endParaRPr lang="en-US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76256" y="3481263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HCO</a:t>
              </a:r>
              <a:r>
                <a:rPr lang="en-US" sz="1400" b="1" baseline="-25000" dirty="0"/>
                <a:t>3</a:t>
              </a:r>
              <a:r>
                <a:rPr lang="en-US" sz="1400" b="1" baseline="30000" dirty="0"/>
                <a:t>-</a:t>
              </a:r>
              <a:endParaRPr lang="en-US" sz="1400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956376" y="266304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54088" y="204110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476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9" grpId="0" animBg="1"/>
      <p:bldP spid="30" grpId="0"/>
      <p:bldP spid="32" grpId="0" animBg="1"/>
      <p:bldP spid="27" grpId="0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51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/>
                </a:solidFill>
              </a:rPr>
              <a:t>How Does the Proximal Tubule Reabsorb </a:t>
            </a:r>
            <a:r>
              <a:rPr lang="en-GB" sz="2400" b="1" dirty="0">
                <a:solidFill>
                  <a:schemeClr val="accent1"/>
                </a:solidFill>
              </a:rPr>
              <a:t>Glucose?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990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4" y="1447800"/>
            <a:ext cx="5105400" cy="4484854"/>
          </a:xfrm>
          <a:prstGeom prst="rect">
            <a:avLst/>
          </a:prstGeom>
          <a:ln w="19050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6156176" y="1755086"/>
            <a:ext cx="1172598" cy="1025842"/>
            <a:chOff x="4648200" y="1981200"/>
            <a:chExt cx="1172598" cy="1025842"/>
          </a:xfrm>
        </p:grpSpPr>
        <p:sp>
          <p:nvSpPr>
            <p:cNvPr id="8" name="Oval 7"/>
            <p:cNvSpPr/>
            <p:nvPr/>
          </p:nvSpPr>
          <p:spPr>
            <a:xfrm>
              <a:off x="5029200" y="2286000"/>
              <a:ext cx="339299" cy="3048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2330678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ATPase</a:t>
              </a:r>
              <a:endParaRPr lang="en-US" sz="800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9927" y="2175164"/>
              <a:ext cx="498764" cy="111657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 flipV="1">
              <a:off x="5049982" y="2590800"/>
              <a:ext cx="408709" cy="228600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2760821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3 Na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7666" y="198120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2 K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6210839" y="5004497"/>
            <a:ext cx="898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Basolateral </a:t>
            </a:r>
          </a:p>
          <a:p>
            <a:r>
              <a:rPr lang="en-GB" sz="1050" dirty="0"/>
              <a:t>membrane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6515" y="5162897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Apical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663060" y="324433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↓</a:t>
            </a:r>
            <a:r>
              <a:rPr lang="en-GB" sz="1400" b="1" dirty="0"/>
              <a:t> </a:t>
            </a:r>
            <a:r>
              <a:rPr lang="en-US" sz="1400" b="1" dirty="0"/>
              <a:t>[Na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b="1" baseline="-25000" dirty="0" err="1"/>
              <a:t>i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45502" y="193205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55362" y="206070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69960" y="270913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39790" y="2192179"/>
            <a:ext cx="814298" cy="0"/>
          </a:xfrm>
          <a:prstGeom prst="straightConnector1">
            <a:avLst/>
          </a:prstGeom>
          <a:ln w="28575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30015" y="2192179"/>
            <a:ext cx="339299" cy="304800"/>
          </a:xfrm>
          <a:prstGeom prst="ellipse">
            <a:avLst/>
          </a:prstGeom>
          <a:solidFill>
            <a:srgbClr val="FFFF66"/>
          </a:solidFill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7378427" y="2759480"/>
            <a:ext cx="577949" cy="1654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54388" y="245170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Glu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6808" y="1340768"/>
            <a:ext cx="21789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Basolateral Na</a:t>
            </a:r>
            <a:r>
              <a:rPr lang="en-GB" baseline="30000" dirty="0"/>
              <a:t>+</a:t>
            </a:r>
            <a:r>
              <a:rPr lang="en-US" dirty="0"/>
              <a:t>-</a:t>
            </a:r>
            <a:r>
              <a:rPr lang="en-GB" dirty="0"/>
              <a:t>K</a:t>
            </a:r>
            <a:r>
              <a:rPr lang="en-GB" baseline="30000" dirty="0"/>
              <a:t>+</a:t>
            </a:r>
            <a:endParaRPr lang="en-US" dirty="0"/>
          </a:p>
          <a:p>
            <a:r>
              <a:rPr lang="en-GB" dirty="0"/>
              <a:t> ATPase pumps 3Na</a:t>
            </a:r>
            <a:r>
              <a:rPr lang="en-GB" baseline="30000" dirty="0"/>
              <a:t>+</a:t>
            </a:r>
            <a:r>
              <a:rPr lang="en-US" dirty="0"/>
              <a:t> </a:t>
            </a:r>
            <a:r>
              <a:rPr lang="en-GB" dirty="0"/>
              <a:t>out </a:t>
            </a:r>
            <a:r>
              <a:rPr lang="en-US" dirty="0"/>
              <a:t>a</a:t>
            </a:r>
            <a:r>
              <a:rPr lang="en-GB" dirty="0" err="1"/>
              <a:t>nd</a:t>
            </a:r>
            <a:r>
              <a:rPr lang="en-GB" dirty="0"/>
              <a:t> 2K</a:t>
            </a:r>
            <a:r>
              <a:rPr lang="en-GB" baseline="30000" dirty="0"/>
              <a:t>+</a:t>
            </a:r>
            <a:endParaRPr lang="en-US" dirty="0"/>
          </a:p>
          <a:p>
            <a:pPr algn="ctr"/>
            <a:r>
              <a:rPr lang="en-GB" dirty="0"/>
              <a:t>into the cell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1259632" y="2636912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3528" y="313167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Results in low [Na</a:t>
            </a:r>
            <a:r>
              <a:rPr lang="en-GB" baseline="30000" dirty="0"/>
              <a:t>+</a:t>
            </a:r>
            <a:r>
              <a:rPr lang="en-US" dirty="0"/>
              <a:t>]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3528" y="4111912"/>
            <a:ext cx="230425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gradient favours passive entry of Na</a:t>
            </a:r>
            <a:r>
              <a:rPr lang="en-GB" baseline="30000" dirty="0"/>
              <a:t>+</a:t>
            </a:r>
            <a:r>
              <a:rPr lang="en-GB" dirty="0"/>
              <a:t> into the tubular cell across the apical membrane via SGLT carrying glucose with it.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608965" y="3124200"/>
            <a:ext cx="339299" cy="304800"/>
          </a:xfrm>
          <a:prstGeom prst="ellipse">
            <a:avLst/>
          </a:prstGeom>
          <a:solidFill>
            <a:srgbClr val="F888B3"/>
          </a:solidFill>
          <a:ln w="3175">
            <a:solidFill>
              <a:srgbClr val="D70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16216" y="3140968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GLUT</a:t>
            </a:r>
            <a:endParaRPr lang="en-US" sz="1000" b="1" dirty="0"/>
          </a:p>
        </p:txBody>
      </p:sp>
      <p:sp>
        <p:nvSpPr>
          <p:cNvPr id="46" name="Freeform 45"/>
          <p:cNvSpPr/>
          <p:nvPr/>
        </p:nvSpPr>
        <p:spPr>
          <a:xfrm flipH="1">
            <a:off x="6557958" y="2996952"/>
            <a:ext cx="544591" cy="111657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33999" y="274811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Glu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56376" y="266304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Glu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54088" y="204110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788024" y="283319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Glu</a:t>
            </a:r>
            <a:endParaRPr lang="en-US" sz="1400" b="1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139790" y="4581128"/>
            <a:ext cx="1884161" cy="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481385" y="4273351"/>
            <a:ext cx="1288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Transcellular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0289" y="222146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SGLT</a:t>
            </a:r>
            <a:endParaRPr lang="en-US" sz="1000" b="1" dirty="0"/>
          </a:p>
        </p:txBody>
      </p:sp>
      <p:sp>
        <p:nvSpPr>
          <p:cNvPr id="57" name="Freeform 56"/>
          <p:cNvSpPr/>
          <p:nvPr/>
        </p:nvSpPr>
        <p:spPr>
          <a:xfrm flipH="1" flipV="1">
            <a:off x="5138186" y="2515233"/>
            <a:ext cx="740940" cy="373777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rgbClr val="6633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798428" y="276550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Glu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90830" y="6218148"/>
            <a:ext cx="5410944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Amino acids and other substances are absorbed in a similar way using transporters specific for the substrate being transported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32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2" grpId="0" animBg="1"/>
      <p:bldP spid="27" grpId="0"/>
      <p:bldP spid="35" grpId="0" animBg="1"/>
      <p:bldP spid="36" grpId="0" animBg="1"/>
      <p:bldP spid="37" grpId="0" animBg="1"/>
      <p:bldP spid="38" grpId="0" animBg="1"/>
      <p:bldP spid="39" grpId="0" animBg="1"/>
      <p:bldP spid="44" grpId="0"/>
      <p:bldP spid="46" grpId="0" animBg="1"/>
      <p:bldP spid="48" grpId="0"/>
      <p:bldP spid="51" grpId="0"/>
      <p:bldP spid="53" grpId="0"/>
      <p:bldP spid="49" grpId="0"/>
      <p:bldP spid="56" grpId="0"/>
      <p:bldP spid="57" grpId="0" animBg="1"/>
      <p:bldP spid="58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The Relationship Between Plasma [Glucose] and its Urine Excretion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1" y="1916832"/>
            <a:ext cx="3115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What are the features of this glucose titration curve?</a:t>
            </a:r>
          </a:p>
          <a:p>
            <a:endParaRPr lang="en-GB" b="1" i="1" dirty="0">
              <a:solidFill>
                <a:schemeClr val="accent1"/>
              </a:solidFill>
            </a:endParaRPr>
          </a:p>
          <a:p>
            <a:r>
              <a:rPr lang="en-GB" b="1" i="1" dirty="0">
                <a:solidFill>
                  <a:schemeClr val="accent1"/>
                </a:solidFill>
              </a:rPr>
              <a:t>What is the plasma threshold of glucose?</a:t>
            </a:r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r>
              <a:rPr lang="en-US" b="1" i="1" dirty="0">
                <a:solidFill>
                  <a:schemeClr val="accent1"/>
                </a:solidFill>
              </a:rPr>
              <a:t>What is meant by transport maximum (Tm)? Why does it occur?</a:t>
            </a:r>
          </a:p>
          <a:p>
            <a:endParaRPr lang="en-GB" b="1" i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b="1" i="1" dirty="0">
                <a:solidFill>
                  <a:srgbClr val="002060"/>
                </a:solidFill>
              </a:rPr>
              <a:t>What happens if blood glucose level increased to 400mg/dl?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37387"/>
            <a:ext cx="5544615" cy="55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" y="1484784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86" y="6536377"/>
            <a:ext cx="4076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(Boron &amp; </a:t>
            </a:r>
            <a:r>
              <a:rPr lang="en-GB" sz="1200" dirty="0" err="1"/>
              <a:t>Boulpaep</a:t>
            </a:r>
            <a:r>
              <a:rPr lang="en-GB" sz="1200" dirty="0"/>
              <a:t>. Medical Physiology. Updated edition)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5076056" y="4077072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60432" y="4069648"/>
            <a:ext cx="419839" cy="5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92080" y="2780928"/>
            <a:ext cx="432048" cy="0"/>
          </a:xfrm>
          <a:prstGeom prst="straightConnector1">
            <a:avLst/>
          </a:prstGeom>
          <a:ln w="3810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Summary of PT Transport Mechanisms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34" y="1340768"/>
            <a:ext cx="63277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808" y="1340768"/>
            <a:ext cx="21789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Basolateral Na</a:t>
            </a:r>
            <a:r>
              <a:rPr lang="en-GB" baseline="30000" dirty="0"/>
              <a:t>+</a:t>
            </a:r>
            <a:r>
              <a:rPr lang="en-US" dirty="0"/>
              <a:t>-</a:t>
            </a:r>
            <a:r>
              <a:rPr lang="en-GB" dirty="0"/>
              <a:t>K</a:t>
            </a:r>
            <a:r>
              <a:rPr lang="en-GB" baseline="30000" dirty="0"/>
              <a:t>+</a:t>
            </a:r>
            <a:endParaRPr lang="en-US" dirty="0"/>
          </a:p>
          <a:p>
            <a:r>
              <a:rPr lang="en-GB" dirty="0"/>
              <a:t> ATPase pumps 3Na</a:t>
            </a:r>
            <a:r>
              <a:rPr lang="en-GB" baseline="30000" dirty="0"/>
              <a:t>+</a:t>
            </a:r>
            <a:r>
              <a:rPr lang="en-US" dirty="0"/>
              <a:t> </a:t>
            </a:r>
            <a:r>
              <a:rPr lang="en-GB" dirty="0"/>
              <a:t>out </a:t>
            </a:r>
            <a:r>
              <a:rPr lang="en-US" dirty="0"/>
              <a:t>a</a:t>
            </a:r>
            <a:r>
              <a:rPr lang="en-GB" dirty="0" err="1"/>
              <a:t>nd</a:t>
            </a:r>
            <a:r>
              <a:rPr lang="en-GB" dirty="0"/>
              <a:t> 2K</a:t>
            </a:r>
            <a:r>
              <a:rPr lang="en-GB" baseline="30000" dirty="0"/>
              <a:t>+</a:t>
            </a:r>
            <a:endParaRPr lang="en-US" dirty="0"/>
          </a:p>
          <a:p>
            <a:pPr algn="ctr"/>
            <a:r>
              <a:rPr lang="en-GB" dirty="0"/>
              <a:t>into the cell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259632" y="2636912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313167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Results in low [Na</a:t>
            </a:r>
            <a:r>
              <a:rPr lang="en-GB" baseline="30000" dirty="0"/>
              <a:t>+</a:t>
            </a:r>
            <a:r>
              <a:rPr lang="en-US" dirty="0"/>
              <a:t>]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528" y="4111912"/>
            <a:ext cx="230425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gradient favours Na</a:t>
            </a:r>
            <a:r>
              <a:rPr lang="en-GB" baseline="30000" dirty="0"/>
              <a:t>+</a:t>
            </a:r>
            <a:r>
              <a:rPr lang="en-GB" dirty="0"/>
              <a:t> entry across the apical membrane via transporter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7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How Does the Proximal Tubule Reabsorb </a:t>
            </a:r>
            <a:r>
              <a:rPr lang="en-GB" sz="3200" b="1" dirty="0">
                <a:solidFill>
                  <a:schemeClr val="accent1"/>
                </a:solidFill>
              </a:rPr>
              <a:t>Water?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412776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water reabsorption proximal convoluted tubu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83" y="1447800"/>
            <a:ext cx="4802473" cy="53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985" y="1796644"/>
            <a:ext cx="3211903" cy="230832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Water is reabsorbed through both;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Paracellular</a:t>
            </a:r>
            <a:r>
              <a:rPr lang="en-GB" dirty="0"/>
              <a:t>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Transcellular path</a:t>
            </a:r>
          </a:p>
          <a:p>
            <a:endParaRPr lang="en-GB" dirty="0"/>
          </a:p>
          <a:p>
            <a:r>
              <a:rPr lang="en-GB" dirty="0"/>
              <a:t>Transcellular movement is facilitated by the presence of </a:t>
            </a:r>
            <a:r>
              <a:rPr lang="en-GB" b="1" dirty="0">
                <a:solidFill>
                  <a:srgbClr val="0070C0"/>
                </a:solidFill>
              </a:rPr>
              <a:t>water channels (AQP1)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2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Define tubular reabsorption and secretion. </a:t>
            </a:r>
          </a:p>
          <a:p>
            <a:pPr lvl="0"/>
            <a:r>
              <a:rPr lang="en-US" dirty="0"/>
              <a:t>Identify the role of each tubular segment in glomerular filtrate modification and the types of substances being transported through each.</a:t>
            </a:r>
          </a:p>
          <a:p>
            <a:pPr lvl="0"/>
            <a:r>
              <a:rPr lang="en-US" dirty="0"/>
              <a:t>Describe the hormonal/physiological factors regulating tubular function at each segment.</a:t>
            </a:r>
          </a:p>
          <a:p>
            <a:pPr lvl="0"/>
            <a:r>
              <a:rPr lang="en-US" dirty="0"/>
              <a:t>Describe tubular reabsorption of sodium and water.</a:t>
            </a:r>
          </a:p>
          <a:p>
            <a:pPr lvl="0"/>
            <a:r>
              <a:rPr lang="en-US" dirty="0"/>
              <a:t>Identify and describe mechanism involved in glucose reabsorption.</a:t>
            </a:r>
          </a:p>
          <a:p>
            <a:pPr lvl="0"/>
            <a:r>
              <a:rPr lang="en-US" dirty="0"/>
              <a:t>Identify the tubular site and describe how amino acids and urea are reabsorbed.</a:t>
            </a:r>
          </a:p>
          <a:p>
            <a:pPr lvl="0"/>
            <a:r>
              <a:rPr lang="en-US" dirty="0"/>
              <a:t>Identify and describe the characteristics of the loop of Henle, distal convoluted tubule and collecting ducts for reabsorption and secretion</a:t>
            </a:r>
          </a:p>
          <a:p>
            <a:pPr lvl="0"/>
            <a:r>
              <a:rPr lang="en-US" dirty="0"/>
              <a:t>Describe the role of ADH in the reabsorption of water.</a:t>
            </a:r>
          </a:p>
          <a:p>
            <a:pPr lvl="0"/>
            <a:r>
              <a:rPr lang="en-US" dirty="0"/>
              <a:t>Identify the site and describe the influence of aldosterone on reabsorption of Na+. </a:t>
            </a:r>
          </a:p>
          <a:p>
            <a:pPr lvl="0"/>
            <a:r>
              <a:rPr lang="en-US" dirty="0"/>
              <a:t>List and explain the factors that control aldosterone and ADH release</a:t>
            </a:r>
          </a:p>
          <a:p>
            <a:pPr lvl="0"/>
            <a:r>
              <a:rPr lang="en-US" dirty="0"/>
              <a:t>Identify and describe the juxtamedullary apparatus and its role in checking the filtrate.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69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Differences in Sodium Reabsorption Along PT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484784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8067"/>
            <a:ext cx="6705572" cy="373731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508104" y="1665962"/>
            <a:ext cx="0" cy="4859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39952" y="6381328"/>
            <a:ext cx="1080120" cy="0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52120" y="6381328"/>
            <a:ext cx="1080120" cy="0"/>
          </a:xfrm>
          <a:prstGeom prst="straightConnector1">
            <a:avLst/>
          </a:prstGeom>
          <a:ln w="3175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18186" y="638132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1</a:t>
            </a:r>
            <a:r>
              <a:rPr lang="en-GB" b="1" i="1" baseline="30000" dirty="0">
                <a:solidFill>
                  <a:srgbClr val="FF0000"/>
                </a:solidFill>
              </a:rPr>
              <a:t>st</a:t>
            </a:r>
            <a:r>
              <a:rPr lang="en-GB" b="1" i="1" dirty="0">
                <a:solidFill>
                  <a:srgbClr val="FF0000"/>
                </a:solidFill>
              </a:rPr>
              <a:t> half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3683" y="638132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2</a:t>
            </a:r>
            <a:r>
              <a:rPr lang="en-GB" b="1" i="1" baseline="30000" dirty="0">
                <a:solidFill>
                  <a:srgbClr val="0070C0"/>
                </a:solidFill>
              </a:rPr>
              <a:t>nd</a:t>
            </a:r>
            <a:r>
              <a:rPr lang="en-GB" b="1" i="1" dirty="0">
                <a:solidFill>
                  <a:srgbClr val="0070C0"/>
                </a:solidFill>
              </a:rPr>
              <a:t> half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9356" y="1665962"/>
            <a:ext cx="2944732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FF0000"/>
                </a:solidFill>
              </a:rPr>
              <a:t>Na</a:t>
            </a:r>
            <a:r>
              <a:rPr lang="en-GB" sz="1600" b="1" i="1" baseline="30000" dirty="0">
                <a:solidFill>
                  <a:srgbClr val="FF0000"/>
                </a:solidFill>
              </a:rPr>
              <a:t>+</a:t>
            </a:r>
            <a:r>
              <a:rPr lang="en-GB" sz="1600" b="1" i="1" dirty="0">
                <a:solidFill>
                  <a:srgbClr val="FF0000"/>
                </a:solidFill>
              </a:rPr>
              <a:t> reabsorption</a:t>
            </a:r>
            <a:r>
              <a:rPr lang="en-US" sz="1600" b="1" i="1" dirty="0">
                <a:solidFill>
                  <a:srgbClr val="FF0000"/>
                </a:solidFill>
              </a:rPr>
              <a:t> is coupled to that of;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Glucose.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Amino acids.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Lactate.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Phosphate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</a:t>
            </a:r>
            <a:r>
              <a:rPr lang="en-GB" sz="1600" baseline="30000" dirty="0"/>
              <a:t>+</a:t>
            </a:r>
            <a:endParaRPr lang="en-GB" sz="1600" dirty="0"/>
          </a:p>
        </p:txBody>
      </p:sp>
      <p:sp>
        <p:nvSpPr>
          <p:cNvPr id="25" name="Right Brace 24"/>
          <p:cNvSpPr/>
          <p:nvPr/>
        </p:nvSpPr>
        <p:spPr>
          <a:xfrm>
            <a:off x="3923928" y="2204864"/>
            <a:ext cx="355848" cy="94320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4107" y="249289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Symporters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75856" y="350100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76579" y="334711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Antiporter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86338" y="1654929"/>
            <a:ext cx="2736304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0070C0"/>
                </a:solidFill>
              </a:rPr>
              <a:t>Na</a:t>
            </a:r>
            <a:r>
              <a:rPr lang="en-GB" sz="1600" b="1" i="1" baseline="30000" dirty="0">
                <a:solidFill>
                  <a:srgbClr val="0070C0"/>
                </a:solidFill>
              </a:rPr>
              <a:t>+</a:t>
            </a:r>
            <a:r>
              <a:rPr lang="en-GB" sz="1600" b="1" i="1" dirty="0">
                <a:solidFill>
                  <a:srgbClr val="0070C0"/>
                </a:solidFill>
              </a:rPr>
              <a:t> reabsorption</a:t>
            </a:r>
            <a:r>
              <a:rPr lang="en-US" sz="1600" b="1" i="1" dirty="0">
                <a:solidFill>
                  <a:srgbClr val="0070C0"/>
                </a:solidFill>
              </a:rPr>
              <a:t> is mainly coupled to that of;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Cl</a:t>
            </a:r>
            <a:r>
              <a:rPr lang="en-GB" sz="1600" baseline="30000" dirty="0"/>
              <a:t>-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i="1" dirty="0">
                <a:solidFill>
                  <a:srgbClr val="0070C0"/>
                </a:solidFill>
              </a:rPr>
              <a:t>Why??</a:t>
            </a:r>
          </a:p>
        </p:txBody>
      </p:sp>
      <p:sp>
        <p:nvSpPr>
          <p:cNvPr id="32" name="Freeform 31"/>
          <p:cNvSpPr/>
          <p:nvPr/>
        </p:nvSpPr>
        <p:spPr>
          <a:xfrm>
            <a:off x="4160704" y="5050414"/>
            <a:ext cx="1131376" cy="322802"/>
          </a:xfrm>
          <a:custGeom>
            <a:avLst/>
            <a:gdLst>
              <a:gd name="connsiteX0" fmla="*/ 0 w 1131376"/>
              <a:gd name="connsiteY0" fmla="*/ 294467 h 322802"/>
              <a:gd name="connsiteX1" fmla="*/ 697424 w 1131376"/>
              <a:gd name="connsiteY1" fmla="*/ 294467 h 322802"/>
              <a:gd name="connsiteX2" fmla="*/ 1131376 w 1131376"/>
              <a:gd name="connsiteY2" fmla="*/ 0 h 322802"/>
              <a:gd name="connsiteX3" fmla="*/ 1131376 w 1131376"/>
              <a:gd name="connsiteY3" fmla="*/ 0 h 3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6" h="322802">
                <a:moveTo>
                  <a:pt x="0" y="294467"/>
                </a:moveTo>
                <a:cubicBezTo>
                  <a:pt x="254430" y="319006"/>
                  <a:pt x="508861" y="343545"/>
                  <a:pt x="697424" y="294467"/>
                </a:cubicBezTo>
                <a:cubicBezTo>
                  <a:pt x="885987" y="245389"/>
                  <a:pt x="1131376" y="0"/>
                  <a:pt x="1131376" y="0"/>
                </a:cubicBezTo>
                <a:lnTo>
                  <a:pt x="1131376" y="0"/>
                </a:lnTo>
              </a:path>
            </a:pathLst>
          </a:custGeom>
          <a:noFill/>
          <a:ln>
            <a:solidFill>
              <a:srgbClr val="F3721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436096" y="4444323"/>
            <a:ext cx="976393" cy="496845"/>
          </a:xfrm>
          <a:custGeom>
            <a:avLst/>
            <a:gdLst>
              <a:gd name="connsiteX0" fmla="*/ 0 w 976393"/>
              <a:gd name="connsiteY0" fmla="*/ 496845 h 496845"/>
              <a:gd name="connsiteX1" fmla="*/ 495945 w 976393"/>
              <a:gd name="connsiteY1" fmla="*/ 78391 h 496845"/>
              <a:gd name="connsiteX2" fmla="*/ 976393 w 976393"/>
              <a:gd name="connsiteY2" fmla="*/ 899 h 49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393" h="496845">
                <a:moveTo>
                  <a:pt x="0" y="496845"/>
                </a:moveTo>
                <a:cubicBezTo>
                  <a:pt x="166606" y="328947"/>
                  <a:pt x="333213" y="161049"/>
                  <a:pt x="495945" y="78391"/>
                </a:cubicBezTo>
                <a:cubicBezTo>
                  <a:pt x="658677" y="-4267"/>
                  <a:pt x="817535" y="-1684"/>
                  <a:pt x="976393" y="899"/>
                </a:cubicBezTo>
              </a:path>
            </a:pathLst>
          </a:custGeom>
          <a:noFill/>
          <a:ln>
            <a:solidFill>
              <a:srgbClr val="F3721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101852" y="3861048"/>
            <a:ext cx="534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r>
              <a:rPr lang="en-GB" sz="1400" b="1" dirty="0"/>
              <a:t> </a:t>
            </a:r>
          </a:p>
          <a:p>
            <a:r>
              <a:rPr lang="en-GB" sz="1400" b="1" dirty="0" err="1"/>
              <a:t>Glu</a:t>
            </a:r>
            <a:endParaRPr lang="en-GB" sz="1400" b="1" dirty="0"/>
          </a:p>
          <a:p>
            <a:r>
              <a:rPr lang="en-GB" sz="1400" b="1" dirty="0"/>
              <a:t>aa</a:t>
            </a:r>
            <a:endParaRPr lang="en-US" sz="1400" b="1" dirty="0"/>
          </a:p>
        </p:txBody>
      </p:sp>
      <p:sp>
        <p:nvSpPr>
          <p:cNvPr id="35" name="Up Arrow 34"/>
          <p:cNvSpPr/>
          <p:nvPr/>
        </p:nvSpPr>
        <p:spPr>
          <a:xfrm>
            <a:off x="4211960" y="4633543"/>
            <a:ext cx="257332" cy="38318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4685431" y="4510364"/>
            <a:ext cx="257332" cy="38318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26767" y="412933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</a:t>
            </a:r>
            <a:r>
              <a:rPr lang="en-GB" sz="1400" b="1" baseline="-25000" dirty="0"/>
              <a:t>2</a:t>
            </a:r>
            <a:r>
              <a:rPr lang="en-GB" sz="1400" b="1" dirty="0"/>
              <a:t>O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230796" y="4355812"/>
            <a:ext cx="85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63300"/>
                </a:solidFill>
              </a:rPr>
              <a:t>↑ [Cl</a:t>
            </a:r>
            <a:r>
              <a:rPr lang="en-GB" b="1" baseline="30000" dirty="0">
                <a:solidFill>
                  <a:srgbClr val="663300"/>
                </a:solidFill>
              </a:rPr>
              <a:t>-</a:t>
            </a:r>
            <a:r>
              <a:rPr lang="en-GB" b="1" dirty="0">
                <a:solidFill>
                  <a:srgbClr val="663300"/>
                </a:solidFill>
              </a:rPr>
              <a:t>]</a:t>
            </a:r>
            <a:endParaRPr lang="en-US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6" y="1484784"/>
            <a:ext cx="6459270" cy="51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Sodium Chloride Reabsorption in the 2</a:t>
            </a:r>
            <a:r>
              <a:rPr lang="en-US" sz="3200" b="1" baseline="30000" dirty="0">
                <a:solidFill>
                  <a:srgbClr val="AD0101">
                    <a:lumMod val="75000"/>
                  </a:srgbClr>
                </a:solidFill>
              </a:rPr>
              <a:t>nd</a:t>
            </a:r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 Half of PT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484784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5" y="4377878"/>
            <a:ext cx="1043876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e.g.</a:t>
            </a:r>
          </a:p>
          <a:p>
            <a:pPr algn="ctr"/>
            <a:r>
              <a:rPr lang="en-GB" dirty="0" err="1"/>
              <a:t>Formate</a:t>
            </a:r>
            <a:endParaRPr lang="en-GB" dirty="0"/>
          </a:p>
          <a:p>
            <a:pPr algn="ctr"/>
            <a:r>
              <a:rPr lang="en-GB" dirty="0"/>
              <a:t>Oxalate</a:t>
            </a:r>
          </a:p>
          <a:p>
            <a:pPr algn="ctr"/>
            <a:r>
              <a:rPr lang="en-GB" dirty="0" err="1"/>
              <a:t>Sulfate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63688" y="4096517"/>
            <a:ext cx="648072" cy="34059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H="1">
            <a:off x="1151380" y="4387233"/>
            <a:ext cx="707216" cy="26590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0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/>
                </a:solidFill>
              </a:rPr>
              <a:t>How Does the Proximal Tubule Secrete </a:t>
            </a:r>
            <a:r>
              <a:rPr lang="en-GB" sz="2400" b="1" dirty="0">
                <a:solidFill>
                  <a:schemeClr val="accent1"/>
                </a:solidFill>
              </a:rPr>
              <a:t>Hydrogen Ions?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990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4" y="1447800"/>
            <a:ext cx="5105400" cy="4484854"/>
          </a:xfrm>
          <a:prstGeom prst="rect">
            <a:avLst/>
          </a:prstGeom>
          <a:ln w="19050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6156176" y="1628800"/>
            <a:ext cx="1172598" cy="1025842"/>
            <a:chOff x="4648200" y="1981200"/>
            <a:chExt cx="1172598" cy="1025842"/>
          </a:xfrm>
        </p:grpSpPr>
        <p:sp>
          <p:nvSpPr>
            <p:cNvPr id="8" name="Oval 7"/>
            <p:cNvSpPr/>
            <p:nvPr/>
          </p:nvSpPr>
          <p:spPr>
            <a:xfrm>
              <a:off x="5029200" y="2286000"/>
              <a:ext cx="339299" cy="3048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2330678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ATPase</a:t>
              </a:r>
              <a:endParaRPr lang="en-US" sz="800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9927" y="2175164"/>
              <a:ext cx="498764" cy="111657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 flipV="1">
              <a:off x="5049982" y="2590800"/>
              <a:ext cx="408709" cy="228600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2760821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3 Na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7666" y="198120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2 K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6210839" y="5004497"/>
            <a:ext cx="898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Basolateral </a:t>
            </a:r>
          </a:p>
          <a:p>
            <a:r>
              <a:rPr lang="en-GB" sz="1050" dirty="0"/>
              <a:t>membrane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6515" y="5162897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Apical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570377" y="16288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↓</a:t>
            </a:r>
            <a:r>
              <a:rPr lang="en-GB" sz="1400" b="1" dirty="0"/>
              <a:t> </a:t>
            </a:r>
            <a:r>
              <a:rPr lang="en-US" sz="1400" b="1" dirty="0"/>
              <a:t>[Na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b="1" baseline="-25000" dirty="0" err="1"/>
              <a:t>i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45502" y="193205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55362" y="206070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69960" y="270913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39790" y="2192179"/>
            <a:ext cx="814298" cy="0"/>
          </a:xfrm>
          <a:prstGeom prst="straightConnector1">
            <a:avLst/>
          </a:prstGeom>
          <a:ln w="28575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30015" y="2192179"/>
            <a:ext cx="339299" cy="304800"/>
          </a:xfrm>
          <a:prstGeom prst="ellipse">
            <a:avLst/>
          </a:prstGeom>
          <a:solidFill>
            <a:srgbClr val="FFFF66"/>
          </a:solidFill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6808" y="1340768"/>
            <a:ext cx="21789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Basolateral Na</a:t>
            </a:r>
            <a:r>
              <a:rPr lang="en-GB" baseline="30000" dirty="0"/>
              <a:t>+</a:t>
            </a:r>
            <a:r>
              <a:rPr lang="en-US" dirty="0"/>
              <a:t>-</a:t>
            </a:r>
            <a:r>
              <a:rPr lang="en-GB" dirty="0"/>
              <a:t>K</a:t>
            </a:r>
            <a:r>
              <a:rPr lang="en-GB" baseline="30000" dirty="0"/>
              <a:t>+</a:t>
            </a:r>
            <a:endParaRPr lang="en-US" dirty="0"/>
          </a:p>
          <a:p>
            <a:r>
              <a:rPr lang="en-GB" dirty="0"/>
              <a:t> ATPase pumps 3Na</a:t>
            </a:r>
            <a:r>
              <a:rPr lang="en-GB" baseline="30000" dirty="0"/>
              <a:t>+</a:t>
            </a:r>
            <a:r>
              <a:rPr lang="en-US" dirty="0"/>
              <a:t> </a:t>
            </a:r>
            <a:r>
              <a:rPr lang="en-GB" dirty="0"/>
              <a:t>out </a:t>
            </a:r>
            <a:r>
              <a:rPr lang="en-US" dirty="0"/>
              <a:t>a</a:t>
            </a:r>
            <a:r>
              <a:rPr lang="en-GB" dirty="0" err="1"/>
              <a:t>nd</a:t>
            </a:r>
            <a:r>
              <a:rPr lang="en-GB" dirty="0"/>
              <a:t> 2K</a:t>
            </a:r>
            <a:r>
              <a:rPr lang="en-GB" baseline="30000" dirty="0"/>
              <a:t>+</a:t>
            </a:r>
            <a:endParaRPr lang="en-US" dirty="0"/>
          </a:p>
          <a:p>
            <a:pPr algn="ctr"/>
            <a:r>
              <a:rPr lang="en-GB" dirty="0"/>
              <a:t>into the cell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1259632" y="2636912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3528" y="313167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Results in low [Na</a:t>
            </a:r>
            <a:r>
              <a:rPr lang="en-GB" baseline="30000" dirty="0"/>
              <a:t>+</a:t>
            </a:r>
            <a:r>
              <a:rPr lang="en-US" dirty="0"/>
              <a:t>]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3528" y="4111912"/>
            <a:ext cx="230425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gradient favours passive entry of Na</a:t>
            </a:r>
            <a:r>
              <a:rPr lang="en-GB" baseline="30000" dirty="0"/>
              <a:t>+</a:t>
            </a:r>
            <a:r>
              <a:rPr lang="en-GB" dirty="0"/>
              <a:t> into the tubular cell across the apical membrane via NHE in exchange with H</a:t>
            </a:r>
            <a:r>
              <a:rPr lang="en-GB" baseline="30000" dirty="0"/>
              <a:t>+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954088" y="204110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70030" y="222146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NHE3</a:t>
            </a:r>
            <a:endParaRPr lang="en-US" sz="1000" b="1" dirty="0"/>
          </a:p>
        </p:txBody>
      </p:sp>
      <p:sp>
        <p:nvSpPr>
          <p:cNvPr id="57" name="Freeform 56"/>
          <p:cNvSpPr/>
          <p:nvPr/>
        </p:nvSpPr>
        <p:spPr>
          <a:xfrm flipV="1">
            <a:off x="5029436" y="2528559"/>
            <a:ext cx="910716" cy="180580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rgbClr val="6633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24128" y="3440033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CO</a:t>
            </a:r>
            <a:r>
              <a:rPr lang="en-GB" sz="1200" b="1" baseline="-25000" dirty="0"/>
              <a:t>2</a:t>
            </a:r>
            <a:r>
              <a:rPr lang="en-GB" sz="1200" b="1" dirty="0"/>
              <a:t> + H</a:t>
            </a:r>
            <a:r>
              <a:rPr lang="en-GB" sz="1200" b="1" baseline="-25000" dirty="0"/>
              <a:t>2</a:t>
            </a:r>
            <a:r>
              <a:rPr lang="en-GB" sz="1200" b="1" dirty="0"/>
              <a:t>O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831413" y="307999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H</a:t>
            </a:r>
            <a:r>
              <a:rPr lang="en-GB" sz="1200" b="1" baseline="-25000" dirty="0"/>
              <a:t>2</a:t>
            </a:r>
            <a:r>
              <a:rPr lang="en-GB" sz="1200" b="1" dirty="0"/>
              <a:t>CO</a:t>
            </a:r>
            <a:r>
              <a:rPr lang="en-GB" sz="1200" b="1" baseline="-25000" dirty="0"/>
              <a:t>3</a:t>
            </a:r>
            <a:r>
              <a:rPr lang="en-GB" sz="1200" b="1" dirty="0"/>
              <a:t> 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56176" y="3284984"/>
            <a:ext cx="0" cy="250928"/>
          </a:xfrm>
          <a:prstGeom prst="straightConnector1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971288" y="2890658"/>
            <a:ext cx="154536" cy="223297"/>
          </a:xfrm>
          <a:prstGeom prst="straightConnector1">
            <a:avLst/>
          </a:prstGeom>
          <a:ln w="25400"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136133" y="2890658"/>
            <a:ext cx="175562" cy="203629"/>
          </a:xfrm>
          <a:prstGeom prst="straightConnector1">
            <a:avLst/>
          </a:prstGeom>
          <a:ln w="25400"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43142" y="2636912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91014" y="2545159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228184" y="2780928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HCO</a:t>
            </a:r>
            <a:r>
              <a:rPr lang="en-GB" sz="1200" b="1" baseline="-25000" dirty="0"/>
              <a:t>3</a:t>
            </a:r>
            <a:r>
              <a:rPr lang="en-GB" sz="1200" b="1" baseline="30000" dirty="0"/>
              <a:t>-</a:t>
            </a:r>
            <a:r>
              <a:rPr lang="en-GB" sz="1200" b="1" dirty="0"/>
              <a:t> </a:t>
            </a:r>
            <a:endParaRPr lang="en-US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206586" y="232129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205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5" grpId="0" animBg="1"/>
      <p:bldP spid="36" grpId="0" animBg="1"/>
      <p:bldP spid="37" grpId="0" animBg="1"/>
      <p:bldP spid="38" grpId="0" animBg="1"/>
      <p:bldP spid="39" grpId="0" animBg="1"/>
      <p:bldP spid="53" grpId="0"/>
      <p:bldP spid="56" grpId="0"/>
      <p:bldP spid="57" grpId="0" animBg="1"/>
      <p:bldP spid="4" grpId="0"/>
      <p:bldP spid="41" grpId="0"/>
      <p:bldP spid="52" grpId="0"/>
      <p:bldP spid="59" grpId="0"/>
      <p:bldP spid="60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Organic Anions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Endogenous:</a:t>
            </a:r>
          </a:p>
          <a:p>
            <a:pPr lvl="1"/>
            <a:r>
              <a:rPr lang="en-GB" dirty="0"/>
              <a:t>Bile salts.</a:t>
            </a:r>
          </a:p>
          <a:p>
            <a:pPr lvl="1"/>
            <a:r>
              <a:rPr lang="en-GB" dirty="0"/>
              <a:t>Oxalate.</a:t>
            </a:r>
          </a:p>
          <a:p>
            <a:pPr lvl="1"/>
            <a:r>
              <a:rPr lang="en-GB" dirty="0"/>
              <a:t>Urate.</a:t>
            </a:r>
          </a:p>
          <a:p>
            <a:pPr lvl="1"/>
            <a:r>
              <a:rPr lang="en-GB" dirty="0"/>
              <a:t>Vitamins (ascorbate, folate).</a:t>
            </a:r>
          </a:p>
          <a:p>
            <a:pPr lvl="1"/>
            <a:endParaRPr lang="en-GB" dirty="0"/>
          </a:p>
          <a:p>
            <a:r>
              <a:rPr lang="en-GB" dirty="0"/>
              <a:t>Exogenous:</a:t>
            </a:r>
          </a:p>
          <a:p>
            <a:pPr lvl="1"/>
            <a:r>
              <a:rPr lang="en-GB" dirty="0"/>
              <a:t>Acetazolamide.</a:t>
            </a:r>
          </a:p>
          <a:p>
            <a:pPr lvl="1"/>
            <a:r>
              <a:rPr lang="en-GB" dirty="0"/>
              <a:t>Furosemide.</a:t>
            </a:r>
          </a:p>
          <a:p>
            <a:pPr lvl="1"/>
            <a:r>
              <a:rPr lang="en-GB" dirty="0"/>
              <a:t>Salicylates.</a:t>
            </a:r>
          </a:p>
          <a:p>
            <a:pPr lvl="1"/>
            <a:r>
              <a:rPr lang="en-GB" dirty="0"/>
              <a:t>Penicillin.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Organic cations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Endogenous;</a:t>
            </a:r>
          </a:p>
          <a:p>
            <a:pPr lvl="1"/>
            <a:r>
              <a:rPr lang="en-GB" dirty="0"/>
              <a:t>Creatinine.</a:t>
            </a:r>
          </a:p>
          <a:p>
            <a:pPr lvl="1"/>
            <a:r>
              <a:rPr lang="en-GB" dirty="0"/>
              <a:t>Dopamine.</a:t>
            </a:r>
          </a:p>
          <a:p>
            <a:pPr lvl="1"/>
            <a:r>
              <a:rPr lang="en-GB" dirty="0"/>
              <a:t>Epinephrine.</a:t>
            </a:r>
          </a:p>
          <a:p>
            <a:pPr lvl="1"/>
            <a:r>
              <a:rPr lang="en-GB" dirty="0"/>
              <a:t>Norepinephrine.</a:t>
            </a:r>
          </a:p>
          <a:p>
            <a:pPr lvl="1"/>
            <a:endParaRPr lang="en-GB" dirty="0"/>
          </a:p>
          <a:p>
            <a:r>
              <a:rPr lang="en-GB" dirty="0"/>
              <a:t>Exogenous;</a:t>
            </a:r>
          </a:p>
          <a:p>
            <a:pPr lvl="1"/>
            <a:r>
              <a:rPr lang="en-GB" dirty="0"/>
              <a:t>Atropine.</a:t>
            </a:r>
          </a:p>
          <a:p>
            <a:pPr lvl="1"/>
            <a:r>
              <a:rPr lang="en-GB" dirty="0"/>
              <a:t>Morphine.</a:t>
            </a:r>
          </a:p>
          <a:p>
            <a:pPr lvl="1"/>
            <a:r>
              <a:rPr lang="en-GB" dirty="0" err="1"/>
              <a:t>Amiloride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Procainamide.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Organic Anion/Cation Secretion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67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Summary of PCT Filtrate Modification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3961728" cy="52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13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Loop of </a:t>
            </a:r>
            <a:r>
              <a:rPr lang="en-GB" b="1" dirty="0" err="1">
                <a:solidFill>
                  <a:srgbClr val="C00000"/>
                </a:solidFill>
              </a:rPr>
              <a:t>henle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Loop of </a:t>
            </a:r>
            <a:r>
              <a:rPr lang="en-US" sz="3600" b="1" dirty="0" err="1">
                <a:solidFill>
                  <a:srgbClr val="AD0101">
                    <a:lumMod val="75000"/>
                  </a:srgbClr>
                </a:solidFill>
              </a:rPr>
              <a:t>Henle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1447800"/>
            <a:ext cx="0" cy="51816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3581400" y="4387986"/>
            <a:ext cx="685800" cy="33641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398315" y="4236515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Thin descending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9326" y="4375014"/>
            <a:ext cx="6158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sz="12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1371600"/>
            <a:ext cx="20313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Descending limb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1823" y="1371600"/>
            <a:ext cx="190308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Ascending limb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349" y="5638800"/>
            <a:ext cx="30588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Highly permeable to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Moderate permeability to solutes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343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8" name="Left Arrow 17"/>
          <p:cNvSpPr/>
          <p:nvPr/>
        </p:nvSpPr>
        <p:spPr>
          <a:xfrm flipH="1">
            <a:off x="4876800" y="4387986"/>
            <a:ext cx="581799" cy="33641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4419600"/>
            <a:ext cx="500458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H2O</a:t>
            </a:r>
          </a:p>
        </p:txBody>
      </p:sp>
      <p:sp>
        <p:nvSpPr>
          <p:cNvPr id="20" name="Multiply 19"/>
          <p:cNvSpPr/>
          <p:nvPr/>
        </p:nvSpPr>
        <p:spPr>
          <a:xfrm>
            <a:off x="4800600" y="4114800"/>
            <a:ext cx="541865" cy="914400"/>
          </a:xfrm>
          <a:prstGeom prst="mathMultiply">
            <a:avLst>
              <a:gd name="adj1" fmla="val 1073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6596" y="5968425"/>
            <a:ext cx="3995004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i="1" dirty="0">
                <a:solidFill>
                  <a:srgbClr val="0070C0"/>
                </a:solidFill>
              </a:rPr>
              <a:t>Impermeable </a:t>
            </a:r>
            <a:r>
              <a:rPr lang="en-US" sz="1400" dirty="0">
                <a:solidFill>
                  <a:prstClr val="black"/>
                </a:solidFill>
              </a:rPr>
              <a:t>to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Reabsorption of solutes in the thick segment</a:t>
            </a:r>
          </a:p>
        </p:txBody>
      </p:sp>
      <p:sp>
        <p:nvSpPr>
          <p:cNvPr id="22" name="Left Arrow 21"/>
          <p:cNvSpPr/>
          <p:nvPr/>
        </p:nvSpPr>
        <p:spPr>
          <a:xfrm flipH="1">
            <a:off x="4876800" y="3625986"/>
            <a:ext cx="581799" cy="33641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3175337"/>
            <a:ext cx="577402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Na+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Cl</a:t>
            </a:r>
            <a:r>
              <a:rPr lang="en-US" sz="1200" dirty="0">
                <a:solidFill>
                  <a:prstClr val="black"/>
                </a:solidFill>
              </a:rPr>
              <a:t>-</a:t>
            </a:r>
          </a:p>
          <a:p>
            <a:r>
              <a:rPr lang="en-US" sz="1200" dirty="0">
                <a:solidFill>
                  <a:prstClr val="black"/>
                </a:solidFill>
              </a:rPr>
              <a:t>K+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Ca</a:t>
            </a:r>
            <a:r>
              <a:rPr lang="en-US" sz="1200" dirty="0">
                <a:solidFill>
                  <a:prstClr val="black"/>
                </a:solidFill>
              </a:rPr>
              <a:t>++</a:t>
            </a:r>
          </a:p>
          <a:p>
            <a:r>
              <a:rPr lang="en-US" sz="1200" dirty="0">
                <a:solidFill>
                  <a:prstClr val="black"/>
                </a:solidFill>
              </a:rPr>
              <a:t>Mg++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800600" y="3187428"/>
            <a:ext cx="290899" cy="165372"/>
          </a:xfrm>
          <a:prstGeom prst="lef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4815623" y="364257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124200"/>
            <a:ext cx="385041" cy="27699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H+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5834458" y="3270114"/>
            <a:ext cx="185342" cy="450714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5943600" y="3810000"/>
            <a:ext cx="185342" cy="316669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8942" y="3272135"/>
            <a:ext cx="24384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Active transport</a:t>
            </a:r>
          </a:p>
          <a:p>
            <a:r>
              <a:rPr lang="en-US" sz="1200" dirty="0">
                <a:solidFill>
                  <a:prstClr val="black"/>
                </a:solidFill>
              </a:rPr>
              <a:t>1-Na+, 2-Cl-, 1-K+ co-transporter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810000"/>
            <a:ext cx="778226" cy="2769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Diffusion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83269" y="2590800"/>
            <a:ext cx="1560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25% of Na+, </a:t>
            </a:r>
            <a:r>
              <a:rPr lang="en-US" sz="1400" b="1" dirty="0" err="1">
                <a:solidFill>
                  <a:srgbClr val="FF0000"/>
                </a:solidFill>
              </a:rPr>
              <a:t>Cl</a:t>
            </a:r>
            <a:r>
              <a:rPr lang="en-US" sz="1400" b="1" dirty="0">
                <a:solidFill>
                  <a:srgbClr val="FF0000"/>
                </a:solidFill>
              </a:rPr>
              <a:t>-, K+ load is reabsorbed</a:t>
            </a:r>
          </a:p>
        </p:txBody>
      </p:sp>
    </p:spTree>
    <p:extLst>
      <p:ext uri="{BB962C8B-B14F-4D97-AF65-F5344CB8AC3E}">
        <p14:creationId xmlns:p14="http://schemas.microsoft.com/office/powerpoint/2010/main" val="37134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04664"/>
            <a:ext cx="8229600" cy="6675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accent1"/>
                </a:solidFill>
              </a:rPr>
              <a:t>Transport Mechanisms in the TAL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990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4" y="1447800"/>
            <a:ext cx="5105400" cy="4484854"/>
          </a:xfrm>
          <a:prstGeom prst="rect">
            <a:avLst/>
          </a:prstGeom>
          <a:ln w="19050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6156176" y="1755086"/>
            <a:ext cx="1172598" cy="1025842"/>
            <a:chOff x="4648200" y="1981200"/>
            <a:chExt cx="1172598" cy="1025842"/>
          </a:xfrm>
        </p:grpSpPr>
        <p:sp>
          <p:nvSpPr>
            <p:cNvPr id="8" name="Oval 7"/>
            <p:cNvSpPr/>
            <p:nvPr/>
          </p:nvSpPr>
          <p:spPr>
            <a:xfrm>
              <a:off x="5029200" y="2286000"/>
              <a:ext cx="339299" cy="3048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2330678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ATPase</a:t>
              </a:r>
              <a:endParaRPr lang="en-US" sz="800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9927" y="2175164"/>
              <a:ext cx="498764" cy="111657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 flipV="1">
              <a:off x="5049982" y="2590800"/>
              <a:ext cx="408709" cy="228600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2760821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3 Na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7666" y="198120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2 K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6210839" y="5004497"/>
            <a:ext cx="898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Basolateral </a:t>
            </a:r>
          </a:p>
          <a:p>
            <a:r>
              <a:rPr lang="en-GB" sz="1050" dirty="0"/>
              <a:t>membrane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6515" y="5162897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Apical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55679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↓</a:t>
            </a:r>
            <a:r>
              <a:rPr lang="en-GB" sz="1400" b="1" dirty="0"/>
              <a:t> </a:t>
            </a:r>
            <a:r>
              <a:rPr lang="en-US" sz="1400" b="1" dirty="0"/>
              <a:t>[Na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b="1" baseline="-25000" dirty="0" err="1"/>
              <a:t>i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8595" y="210456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2492896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K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46454" y="280067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6808" y="1340768"/>
            <a:ext cx="21789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Basolateral Na</a:t>
            </a:r>
            <a:r>
              <a:rPr lang="en-GB" baseline="30000" dirty="0"/>
              <a:t>+</a:t>
            </a:r>
            <a:r>
              <a:rPr lang="en-US" dirty="0"/>
              <a:t>-</a:t>
            </a:r>
            <a:r>
              <a:rPr lang="en-GB" dirty="0"/>
              <a:t>K</a:t>
            </a:r>
            <a:r>
              <a:rPr lang="en-GB" baseline="30000" dirty="0"/>
              <a:t>+</a:t>
            </a:r>
            <a:endParaRPr lang="en-US" dirty="0"/>
          </a:p>
          <a:p>
            <a:r>
              <a:rPr lang="en-GB" dirty="0"/>
              <a:t> ATPase pumps 3Na</a:t>
            </a:r>
            <a:r>
              <a:rPr lang="en-GB" baseline="30000" dirty="0"/>
              <a:t>+</a:t>
            </a:r>
            <a:r>
              <a:rPr lang="en-US" dirty="0"/>
              <a:t> </a:t>
            </a:r>
            <a:r>
              <a:rPr lang="en-GB" dirty="0"/>
              <a:t>out </a:t>
            </a:r>
            <a:r>
              <a:rPr lang="en-US" dirty="0"/>
              <a:t>a</a:t>
            </a:r>
            <a:r>
              <a:rPr lang="en-GB" dirty="0" err="1"/>
              <a:t>nd</a:t>
            </a:r>
            <a:r>
              <a:rPr lang="en-GB" dirty="0"/>
              <a:t> 2K</a:t>
            </a:r>
            <a:r>
              <a:rPr lang="en-GB" baseline="30000" dirty="0"/>
              <a:t>+</a:t>
            </a:r>
            <a:endParaRPr lang="en-US" dirty="0"/>
          </a:p>
          <a:p>
            <a:pPr algn="ctr"/>
            <a:r>
              <a:rPr lang="en-GB" dirty="0"/>
              <a:t>into the cell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1259632" y="2636912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3528" y="313167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Results in low [Na</a:t>
            </a:r>
            <a:r>
              <a:rPr lang="en-GB" baseline="30000" dirty="0"/>
              <a:t>+</a:t>
            </a:r>
            <a:r>
              <a:rPr lang="en-US" dirty="0"/>
              <a:t>]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3528" y="4111912"/>
            <a:ext cx="230425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gradient favours passive entry of Na</a:t>
            </a:r>
            <a:r>
              <a:rPr lang="en-GB" baseline="30000" dirty="0"/>
              <a:t>+</a:t>
            </a:r>
            <a:r>
              <a:rPr lang="en-GB" dirty="0"/>
              <a:t> into the tubular cell across the apical membrane via NKCC2 along with Cl</a:t>
            </a:r>
            <a:r>
              <a:rPr lang="en-GB" baseline="30000" dirty="0"/>
              <a:t>-</a:t>
            </a:r>
            <a:r>
              <a:rPr lang="en-GB" dirty="0"/>
              <a:t> &amp; K</a:t>
            </a:r>
            <a:r>
              <a:rPr lang="en-GB" baseline="30000" dirty="0"/>
              <a:t>+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68144" y="191683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148064" y="4005064"/>
            <a:ext cx="1884161" cy="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27984" y="3913892"/>
            <a:ext cx="63965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Ca</a:t>
            </a:r>
            <a:r>
              <a:rPr lang="en-GB" sz="1400" b="1" baseline="30000" dirty="0">
                <a:solidFill>
                  <a:srgbClr val="002060"/>
                </a:solidFill>
              </a:rPr>
              <a:t>+2</a:t>
            </a:r>
            <a:r>
              <a:rPr lang="en-GB" sz="1400" b="1" dirty="0">
                <a:solidFill>
                  <a:srgbClr val="002060"/>
                </a:solidFill>
              </a:rPr>
              <a:t>    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Mg</a:t>
            </a:r>
            <a:r>
              <a:rPr lang="en-GB" sz="1400" b="1" baseline="30000" dirty="0">
                <a:solidFill>
                  <a:srgbClr val="002060"/>
                </a:solidFill>
              </a:rPr>
              <a:t>+2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flipH="1" flipV="1">
            <a:off x="4897576" y="2515233"/>
            <a:ext cx="981550" cy="142584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897576" y="2345982"/>
            <a:ext cx="1056512" cy="289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1840" y="6228020"/>
            <a:ext cx="4105506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FF0000"/>
                </a:solidFill>
              </a:rPr>
              <a:t>Loop diuretics block NKCC2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20072" y="2192178"/>
            <a:ext cx="468413" cy="3076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flipH="1">
            <a:off x="4958602" y="2052464"/>
            <a:ext cx="981550" cy="152400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72000" y="188440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148064" y="2212286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NKCC2</a:t>
            </a:r>
            <a:endParaRPr lang="en-US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427984" y="220486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2Cl</a:t>
            </a:r>
            <a:r>
              <a:rPr lang="en-GB" sz="1400" b="1" baseline="30000" dirty="0"/>
              <a:t>-</a:t>
            </a:r>
            <a:endParaRPr lang="en-US" sz="14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4735644" y="3068960"/>
            <a:ext cx="1616928" cy="815864"/>
            <a:chOff x="4735644" y="3068960"/>
            <a:chExt cx="1616928" cy="815864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139790" y="3223848"/>
              <a:ext cx="814298" cy="0"/>
            </a:xfrm>
            <a:prstGeom prst="straightConnector1">
              <a:avLst/>
            </a:prstGeom>
            <a:ln w="28575">
              <a:solidFill>
                <a:srgbClr val="6633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292080" y="3225827"/>
              <a:ext cx="468413" cy="307611"/>
            </a:xfrm>
            <a:prstGeom prst="ellipse">
              <a:avLst/>
            </a:prstGeom>
            <a:solidFill>
              <a:srgbClr val="FDF377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V="1">
              <a:off x="5029436" y="3560228"/>
              <a:ext cx="910716" cy="180580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rgbClr val="6633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70030" y="3253137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NHE3</a:t>
              </a:r>
              <a:endParaRPr lang="en-US" sz="10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5644" y="3071938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Na</a:t>
              </a:r>
              <a:r>
                <a:rPr lang="en-GB" sz="1400" b="1" baseline="30000" dirty="0"/>
                <a:t>+</a:t>
              </a:r>
              <a:endParaRPr lang="en-US" sz="14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8144" y="3068960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Na</a:t>
              </a:r>
              <a:r>
                <a:rPr lang="en-GB" sz="1400" b="1" baseline="30000" dirty="0"/>
                <a:t>+</a:t>
              </a:r>
              <a:endParaRPr lang="en-US" sz="14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68144" y="3577047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H</a:t>
              </a:r>
              <a:r>
                <a:rPr lang="en-GB" sz="1400" b="1" baseline="30000" dirty="0"/>
                <a:t>+</a:t>
              </a:r>
              <a:endParaRPr lang="en-US" sz="14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63022" y="3577047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H</a:t>
              </a:r>
              <a:r>
                <a:rPr lang="en-GB" sz="1400" b="1" baseline="30000" dirty="0"/>
                <a:t>+</a:t>
              </a:r>
              <a:endParaRPr lang="en-US" sz="14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41025" y="2780928"/>
            <a:ext cx="1284169" cy="307777"/>
            <a:chOff x="5041025" y="2780928"/>
            <a:chExt cx="1284169" cy="307777"/>
          </a:xfrm>
        </p:grpSpPr>
        <p:cxnSp>
          <p:nvCxnSpPr>
            <p:cNvPr id="71" name="Straight Arrow Connector 70"/>
            <p:cNvCxnSpPr/>
            <p:nvPr/>
          </p:nvCxnSpPr>
          <p:spPr>
            <a:xfrm flipH="1" flipV="1">
              <a:off x="5041025" y="2924943"/>
              <a:ext cx="970521" cy="1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irect Access Storage 32"/>
            <p:cNvSpPr/>
            <p:nvPr/>
          </p:nvSpPr>
          <p:spPr>
            <a:xfrm flipH="1">
              <a:off x="5364088" y="2872408"/>
              <a:ext cx="288032" cy="124544"/>
            </a:xfrm>
            <a:prstGeom prst="flowChartMagneticDrum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40152" y="2780928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K</a:t>
              </a:r>
              <a:r>
                <a:rPr lang="en-GB" sz="1400" b="1" baseline="30000" dirty="0"/>
                <a:t>+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6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5" grpId="0" animBg="1"/>
      <p:bldP spid="36" grpId="0" animBg="1"/>
      <p:bldP spid="37" grpId="0" animBg="1"/>
      <p:bldP spid="38" grpId="0" animBg="1"/>
      <p:bldP spid="39" grpId="0" animBg="1"/>
      <p:bldP spid="53" grpId="0"/>
      <p:bldP spid="55" grpId="0" animBg="1"/>
      <p:bldP spid="57" grpId="0" animBg="1"/>
      <p:bldP spid="7" grpId="0" animBg="1"/>
      <p:bldP spid="50" grpId="0" animBg="1"/>
      <p:bldP spid="52" grpId="0"/>
      <p:bldP spid="56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Distal tubule &amp; Collecting duct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Transport Across the Distal Tubule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sp>
        <p:nvSpPr>
          <p:cNvPr id="5" name="Left Bracket 4"/>
          <p:cNvSpPr/>
          <p:nvPr/>
        </p:nvSpPr>
        <p:spPr>
          <a:xfrm rot="5400000">
            <a:off x="4943319" y="1745151"/>
            <a:ext cx="154632" cy="626730"/>
          </a:xfrm>
          <a:prstGeom prst="leftBracket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 rot="5400000">
            <a:off x="5599584" y="1791816"/>
            <a:ext cx="154632" cy="533400"/>
          </a:xfrm>
          <a:prstGeom prst="leftBracket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535668"/>
            <a:ext cx="12490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Early part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1254" y="1535668"/>
            <a:ext cx="115929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Late part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00199" y="1676400"/>
            <a:ext cx="2514601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1535668"/>
            <a:ext cx="1523999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Resembles the thick ascending loop of Henle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Known as </a:t>
            </a:r>
            <a:r>
              <a:rPr lang="en-GB" b="1" i="1" dirty="0">
                <a:solidFill>
                  <a:srgbClr val="FF0000"/>
                </a:solidFill>
              </a:rPr>
              <a:t>the diluting segment</a:t>
            </a:r>
          </a:p>
          <a:p>
            <a:pPr algn="ctr"/>
            <a:endParaRPr lang="en-GB" b="1" i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Reabsorbs 5% of </a:t>
            </a:r>
            <a:r>
              <a:rPr lang="en-GB" b="1" dirty="0" err="1">
                <a:solidFill>
                  <a:prstClr val="black"/>
                </a:solidFill>
              </a:rPr>
              <a:t>NaCl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1535668"/>
            <a:ext cx="152399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Resembles the cortical collecting tubule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56382" y="1752600"/>
            <a:ext cx="558818" cy="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-Up Arrow 17"/>
          <p:cNvSpPr/>
          <p:nvPr/>
        </p:nvSpPr>
        <p:spPr>
          <a:xfrm rot="13372341">
            <a:off x="7262308" y="2861557"/>
            <a:ext cx="850392" cy="850392"/>
          </a:xfrm>
          <a:prstGeom prst="leftUpArrow">
            <a:avLst>
              <a:gd name="adj1" fmla="val 8735"/>
              <a:gd name="adj2" fmla="val 15262"/>
              <a:gd name="adj3" fmla="val 27416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9794" y="3516868"/>
            <a:ext cx="1220206" cy="27699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Principal cells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3429000"/>
            <a:ext cx="1431802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</a:rPr>
              <a:t>Intercalated cells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</a:rPr>
              <a:t>Type 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886200"/>
            <a:ext cx="1681871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prstClr val="black"/>
                </a:solidFill>
              </a:rPr>
              <a:t>Reabsorb Na+ &amp; H2O</a:t>
            </a:r>
          </a:p>
          <a:p>
            <a:pPr algn="ctr"/>
            <a:r>
              <a:rPr lang="en-GB" sz="1200" dirty="0">
                <a:solidFill>
                  <a:prstClr val="black"/>
                </a:solidFill>
              </a:rPr>
              <a:t>Secrete K+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3957935"/>
            <a:ext cx="1083951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prstClr val="black"/>
                </a:solidFill>
              </a:rPr>
              <a:t>Reabsorb K+</a:t>
            </a:r>
          </a:p>
          <a:p>
            <a:pPr algn="ctr"/>
            <a:r>
              <a:rPr lang="en-GB" sz="1200" dirty="0">
                <a:solidFill>
                  <a:prstClr val="black"/>
                </a:solidFill>
              </a:rPr>
              <a:t>Secrete H+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5223984" y="2624617"/>
            <a:ext cx="380998" cy="770565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3073" y="3276600"/>
            <a:ext cx="123292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</a:rPr>
              <a:t>Impermeable to urea</a:t>
            </a:r>
          </a:p>
        </p:txBody>
      </p:sp>
      <p:sp>
        <p:nvSpPr>
          <p:cNvPr id="29" name="Up Arrow 28"/>
          <p:cNvSpPr/>
          <p:nvPr/>
        </p:nvSpPr>
        <p:spPr>
          <a:xfrm>
            <a:off x="6756382" y="4419600"/>
            <a:ext cx="254018" cy="457200"/>
          </a:xfrm>
          <a:prstGeom prst="up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2983" y="4953000"/>
            <a:ext cx="1320817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Controlled by Aldosterone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46983" y="4953000"/>
            <a:ext cx="132081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Acid-base regulation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8305800" y="4419600"/>
            <a:ext cx="254018" cy="457200"/>
          </a:xfrm>
          <a:prstGeom prst="up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406571" y="1455057"/>
            <a:ext cx="0" cy="49530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83131" y="6106180"/>
            <a:ext cx="315606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Permeability to H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en-GB" sz="1600" b="1" dirty="0">
                <a:solidFill>
                  <a:prstClr val="black"/>
                </a:solidFill>
              </a:rPr>
              <a:t>O depends on </a:t>
            </a:r>
            <a:r>
              <a:rPr lang="en-GB" sz="1600" b="1" i="1" dirty="0">
                <a:solidFill>
                  <a:srgbClr val="FF0000"/>
                </a:solidFill>
              </a:rPr>
              <a:t>ADH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6505599"/>
            <a:ext cx="337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(Guyton &amp; Hall Medical Physiology, 12e)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06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rine forma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00" y="762000"/>
            <a:ext cx="48311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2602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0070C0"/>
                </a:solidFill>
              </a:rPr>
              <a:t>What did we discuss so far?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87914"/>
            <a:ext cx="343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E604D6"/>
                </a:solidFill>
              </a:rPr>
              <a:t>What are we going to discuss in this lecture?</a:t>
            </a:r>
            <a:endParaRPr lang="en-US" sz="2000" b="1" i="1" dirty="0">
              <a:solidFill>
                <a:srgbClr val="E604D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30514"/>
            <a:ext cx="7010400" cy="16984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7010400" cy="1295400"/>
          </a:xfrm>
          <a:prstGeom prst="rect">
            <a:avLst/>
          </a:prstGeom>
          <a:noFill/>
          <a:ln>
            <a:solidFill>
              <a:srgbClr val="E60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04664"/>
            <a:ext cx="8229600" cy="6675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accent1"/>
                </a:solidFill>
              </a:rPr>
              <a:t>Transport Mechanisms in the Early DT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990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4" y="1447800"/>
            <a:ext cx="5105400" cy="4484854"/>
          </a:xfrm>
          <a:prstGeom prst="rect">
            <a:avLst/>
          </a:prstGeom>
          <a:ln w="19050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6156176" y="1755086"/>
            <a:ext cx="1172598" cy="1025842"/>
            <a:chOff x="4648200" y="1981200"/>
            <a:chExt cx="1172598" cy="1025842"/>
          </a:xfrm>
        </p:grpSpPr>
        <p:sp>
          <p:nvSpPr>
            <p:cNvPr id="8" name="Oval 7"/>
            <p:cNvSpPr/>
            <p:nvPr/>
          </p:nvSpPr>
          <p:spPr>
            <a:xfrm>
              <a:off x="5029200" y="2286000"/>
              <a:ext cx="339299" cy="3048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2330678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ATPase</a:t>
              </a:r>
              <a:endParaRPr lang="en-US" sz="800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9927" y="2175164"/>
              <a:ext cx="498764" cy="111657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 flipV="1">
              <a:off x="5049982" y="2590800"/>
              <a:ext cx="408709" cy="228600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2760821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3 Na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7666" y="198120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2 K</a:t>
              </a:r>
              <a:r>
                <a:rPr lang="en-GB" sz="1000" b="1" baseline="30000" dirty="0"/>
                <a:t>+</a:t>
              </a:r>
              <a:endParaRPr lang="en-US" sz="10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6210839" y="5004497"/>
            <a:ext cx="898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Basolateral </a:t>
            </a:r>
          </a:p>
          <a:p>
            <a:r>
              <a:rPr lang="en-GB" sz="1050" dirty="0"/>
              <a:t>membrane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6515" y="5162897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Apical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813193" y="310845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↓</a:t>
            </a:r>
            <a:r>
              <a:rPr lang="en-GB" sz="1400" b="1" dirty="0"/>
              <a:t> </a:t>
            </a:r>
            <a:r>
              <a:rPr lang="en-US" sz="1400" b="1" dirty="0"/>
              <a:t>[Na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b="1" baseline="-25000" dirty="0" err="1"/>
              <a:t>i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8595" y="210456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46454" y="280067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6808" y="1340768"/>
            <a:ext cx="21789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Basolateral Na</a:t>
            </a:r>
            <a:r>
              <a:rPr lang="en-GB" baseline="30000" dirty="0"/>
              <a:t>+</a:t>
            </a:r>
            <a:r>
              <a:rPr lang="en-US" dirty="0"/>
              <a:t>-</a:t>
            </a:r>
            <a:r>
              <a:rPr lang="en-GB" dirty="0"/>
              <a:t>K</a:t>
            </a:r>
            <a:r>
              <a:rPr lang="en-GB" baseline="30000" dirty="0"/>
              <a:t>+</a:t>
            </a:r>
            <a:endParaRPr lang="en-US" dirty="0"/>
          </a:p>
          <a:p>
            <a:r>
              <a:rPr lang="en-GB" dirty="0"/>
              <a:t> ATPase pumps 3Na</a:t>
            </a:r>
            <a:r>
              <a:rPr lang="en-GB" baseline="30000" dirty="0"/>
              <a:t>+</a:t>
            </a:r>
            <a:r>
              <a:rPr lang="en-US" dirty="0"/>
              <a:t> </a:t>
            </a:r>
            <a:r>
              <a:rPr lang="en-GB" dirty="0"/>
              <a:t>out </a:t>
            </a:r>
            <a:r>
              <a:rPr lang="en-US" dirty="0"/>
              <a:t>a</a:t>
            </a:r>
            <a:r>
              <a:rPr lang="en-GB" dirty="0" err="1"/>
              <a:t>nd</a:t>
            </a:r>
            <a:r>
              <a:rPr lang="en-GB" dirty="0"/>
              <a:t> 2K</a:t>
            </a:r>
            <a:r>
              <a:rPr lang="en-GB" baseline="30000" dirty="0"/>
              <a:t>+</a:t>
            </a:r>
            <a:endParaRPr lang="en-US" dirty="0"/>
          </a:p>
          <a:p>
            <a:pPr algn="ctr"/>
            <a:r>
              <a:rPr lang="en-GB" dirty="0"/>
              <a:t>into the cell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1259632" y="2636912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3528" y="313167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Results in low [Na</a:t>
            </a:r>
            <a:r>
              <a:rPr lang="en-GB" baseline="30000" dirty="0"/>
              <a:t>+</a:t>
            </a:r>
            <a:r>
              <a:rPr lang="en-US" dirty="0"/>
              <a:t>]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3528" y="4111912"/>
            <a:ext cx="230425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gradient favours passive entry of Na</a:t>
            </a:r>
            <a:r>
              <a:rPr lang="en-GB" baseline="30000" dirty="0"/>
              <a:t>+</a:t>
            </a:r>
            <a:r>
              <a:rPr lang="en-GB" dirty="0"/>
              <a:t> into the tubular cell across the apical membrane via NCC along with Cl</a:t>
            </a:r>
            <a:r>
              <a:rPr lang="en-GB" baseline="30000" dirty="0"/>
              <a:t>-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68144" y="191683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57" name="Freeform 56"/>
          <p:cNvSpPr/>
          <p:nvPr/>
        </p:nvSpPr>
        <p:spPr>
          <a:xfrm flipH="1" flipV="1">
            <a:off x="4897576" y="2515233"/>
            <a:ext cx="981550" cy="142584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1840" y="6228020"/>
            <a:ext cx="4105506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FF0000"/>
                </a:solidFill>
              </a:rPr>
              <a:t>Thiazide diuretics block NCC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20072" y="2192178"/>
            <a:ext cx="468413" cy="3076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flipH="1">
            <a:off x="4958602" y="2052464"/>
            <a:ext cx="981550" cy="152400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72000" y="188440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Na</a:t>
            </a:r>
            <a:r>
              <a:rPr lang="en-GB" sz="1400" b="1" baseline="30000" dirty="0"/>
              <a:t>+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20072" y="2212286"/>
            <a:ext cx="478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/>
              <a:t>NCC</a:t>
            </a:r>
            <a:endParaRPr lang="en-US" sz="105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0" y="249289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Cl</a:t>
            </a:r>
            <a:r>
              <a:rPr lang="en-GB" sz="1400" b="1" baseline="30000" dirty="0"/>
              <a:t>-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8722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Late Distal Tubule &amp; Collecting Tubule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35" y="1447800"/>
            <a:ext cx="3889465" cy="5296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638800" y="2895600"/>
            <a:ext cx="1066800" cy="0"/>
          </a:xfrm>
          <a:prstGeom prst="straightConnector1">
            <a:avLst/>
          </a:prstGeom>
          <a:ln w="34925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us 7"/>
          <p:cNvSpPr/>
          <p:nvPr/>
        </p:nvSpPr>
        <p:spPr>
          <a:xfrm>
            <a:off x="6096000" y="2590800"/>
            <a:ext cx="228600" cy="228600"/>
          </a:xfrm>
          <a:prstGeom prst="mathPlus">
            <a:avLst>
              <a:gd name="adj1" fmla="val 17171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0812" y="2667000"/>
            <a:ext cx="1531188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Aldosterone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48400" y="3036332"/>
            <a:ext cx="228600" cy="46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50429" y="2960132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3288268"/>
            <a:ext cx="227979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</a:rPr>
              <a:t>Aldosterone antagonists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e.g. Spironolactone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26343" y="2655332"/>
            <a:ext cx="914400" cy="762000"/>
            <a:chOff x="1676400" y="3810000"/>
            <a:chExt cx="1371600" cy="11430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676400" y="3970638"/>
              <a:ext cx="1219200" cy="982362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810000"/>
              <a:ext cx="304800" cy="313038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" y="3502223"/>
            <a:ext cx="202811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</a:rPr>
              <a:t>Na+ channel blockers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5788223"/>
            <a:ext cx="259077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</a:rPr>
              <a:t>Potassium-sparing diuretics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4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Medullary Collecting Duct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19675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" y="1447800"/>
            <a:ext cx="450628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87" y="3581400"/>
            <a:ext cx="47658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20894951">
            <a:off x="1294879" y="3101465"/>
            <a:ext cx="685800" cy="1562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9973" y="4717030"/>
            <a:ext cx="558692" cy="57435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6001" y="5589240"/>
            <a:ext cx="3658374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Reabsorbs ≈ 3% of filtered Na</a:t>
            </a:r>
            <a:r>
              <a:rPr lang="en-GB" b="1" baseline="30000" dirty="0"/>
              <a:t>+</a:t>
            </a:r>
            <a:r>
              <a:rPr lang="en-GB" b="1" dirty="0"/>
              <a:t> 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340768"/>
            <a:ext cx="3538736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Reabsorbs ≈ 3% of filtered Na</a:t>
            </a:r>
            <a:r>
              <a:rPr lang="en-GB" sz="1600" b="1" baseline="30000" dirty="0">
                <a:solidFill>
                  <a:srgbClr val="FF0000"/>
                </a:solidFill>
              </a:rPr>
              <a:t>+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Permeability to water is under ADH control</a:t>
            </a:r>
          </a:p>
          <a:p>
            <a:pPr algn="ctr"/>
            <a:endParaRPr lang="en-US" sz="16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</a:rPr>
              <a:t>Permeable to urea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srgbClr val="FB1DEB"/>
                </a:solidFill>
              </a:rPr>
              <a:t>Secrete H+</a:t>
            </a:r>
          </a:p>
        </p:txBody>
      </p:sp>
    </p:spTree>
    <p:extLst>
      <p:ext uri="{BB962C8B-B14F-4D97-AF65-F5344CB8AC3E}">
        <p14:creationId xmlns:p14="http://schemas.microsoft.com/office/powerpoint/2010/main" val="3497962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638550" cy="48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Summary of the Concentrations of the different Solutes in the Different Tubular Segments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96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71600"/>
            <a:ext cx="8136904" cy="1927225"/>
          </a:xfrm>
        </p:spPr>
        <p:txBody>
          <a:bodyPr/>
          <a:lstStyle/>
          <a:p>
            <a:r>
              <a:rPr lang="en-GB" sz="4800" b="1" dirty="0">
                <a:solidFill>
                  <a:srgbClr val="C00000"/>
                </a:solidFill>
              </a:rPr>
              <a:t>Regulation of tubular reabsorption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57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Regulation of Tubular Reabsorption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Regulation of tubular reabsorption depends on</a:t>
            </a:r>
            <a:r>
              <a:rPr lang="en-US" dirty="0"/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Physical forces that govern reabsorption.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Hormonal and neural mechanisms.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Tubules can increase their reabsorption in response to increased tubular load </a:t>
            </a:r>
            <a:r>
              <a:rPr lang="en-US" dirty="0">
                <a:latin typeface="Bookman Old Style"/>
              </a:rPr>
              <a:t>→ </a:t>
            </a:r>
            <a:r>
              <a:rPr lang="en-US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glomerulo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-tubular balance.</a:t>
            </a:r>
          </a:p>
          <a:p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are the physical forces that govern tubular reabsorption?</a:t>
            </a:r>
          </a:p>
        </p:txBody>
      </p:sp>
      <p:sp>
        <p:nvSpPr>
          <p:cNvPr id="6" name="Flowchart: Direct Access Storage 5"/>
          <p:cNvSpPr/>
          <p:nvPr/>
        </p:nvSpPr>
        <p:spPr>
          <a:xfrm>
            <a:off x="1979712" y="5517232"/>
            <a:ext cx="1296144" cy="864096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irect Access Storage 6"/>
          <p:cNvSpPr/>
          <p:nvPr/>
        </p:nvSpPr>
        <p:spPr>
          <a:xfrm>
            <a:off x="5652120" y="5517232"/>
            <a:ext cx="1296144" cy="864096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5213" y="6488668"/>
            <a:ext cx="21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Hydrostatic Pr. (P)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17259" y="6496461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Oncotic Pr. (</a:t>
            </a:r>
            <a:r>
              <a:rPr lang="el-GR" b="1" dirty="0"/>
              <a:t>π</a:t>
            </a:r>
            <a:r>
              <a:rPr lang="en-GB" b="1" dirty="0"/>
              <a:t>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39752" y="5301208"/>
            <a:ext cx="0" cy="432048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24709" y="5301208"/>
            <a:ext cx="0" cy="432048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7784" y="6101680"/>
            <a:ext cx="0" cy="495672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76736" y="6101680"/>
            <a:ext cx="0" cy="495672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0192" y="5373216"/>
            <a:ext cx="3075" cy="368424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372200" y="6133492"/>
            <a:ext cx="0" cy="362969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12160" y="5364832"/>
            <a:ext cx="3075" cy="368424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15235" y="6133491"/>
            <a:ext cx="0" cy="362969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56176" y="6009574"/>
            <a:ext cx="144016" cy="18421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53904" y="5793550"/>
            <a:ext cx="144016" cy="18421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8576" y="5765068"/>
            <a:ext cx="144016" cy="18421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168" y="5733256"/>
            <a:ext cx="144016" cy="18421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496" y="573325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Pushes</a:t>
            </a:r>
            <a:r>
              <a:rPr lang="en-GB" dirty="0"/>
              <a:t> fluid </a:t>
            </a:r>
            <a:r>
              <a:rPr lang="en-GB" b="1" i="1" dirty="0">
                <a:solidFill>
                  <a:srgbClr val="FF0000"/>
                </a:solidFill>
              </a:rPr>
              <a:t>out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92280" y="57416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Pulls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dirty="0"/>
              <a:t>fluid </a:t>
            </a:r>
            <a:r>
              <a:rPr lang="en-GB" b="1" i="1" dirty="0">
                <a:solidFill>
                  <a:srgbClr val="0070C0"/>
                </a:solidFill>
              </a:rPr>
              <a:t>in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P spid="8" grpId="0"/>
      <p:bldP spid="33" grpId="0" animBg="1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Physical Forces that Govern Tubular Reabsorption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77" y="1529670"/>
            <a:ext cx="5680779" cy="49902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660232" y="2348880"/>
            <a:ext cx="1368152" cy="0"/>
          </a:xfrm>
          <a:prstGeom prst="straightConnector1">
            <a:avLst/>
          </a:prstGeom>
          <a:ln w="50800">
            <a:solidFill>
              <a:srgbClr val="7030A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529" y="191683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Reabsorption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4344" y="3284984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P</a:t>
            </a:r>
            <a:r>
              <a:rPr lang="en-GB" sz="2000" b="1" baseline="-25000" dirty="0">
                <a:solidFill>
                  <a:srgbClr val="002060"/>
                </a:solidFill>
              </a:rPr>
              <a:t>C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4581128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33"/>
                </a:solidFill>
              </a:rPr>
              <a:t>P</a:t>
            </a:r>
            <a:r>
              <a:rPr lang="en-GB" sz="2000" b="1" baseline="-25000" dirty="0">
                <a:solidFill>
                  <a:srgbClr val="007033"/>
                </a:solidFill>
              </a:rPr>
              <a:t>IF</a:t>
            </a:r>
            <a:r>
              <a:rPr lang="en-GB" sz="2000" b="1" dirty="0">
                <a:solidFill>
                  <a:srgbClr val="007033"/>
                </a:solidFill>
              </a:rPr>
              <a:t> </a:t>
            </a:r>
            <a:endParaRPr lang="en-US" sz="2000" b="1" dirty="0">
              <a:solidFill>
                <a:srgbClr val="007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9635" y="511712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π</a:t>
            </a:r>
            <a:r>
              <a:rPr lang="en-GB" sz="2000" b="1" baseline="-25000" dirty="0">
                <a:solidFill>
                  <a:schemeClr val="accent5">
                    <a:lumMod val="50000"/>
                  </a:schemeClr>
                </a:solidFill>
              </a:rPr>
              <a:t>IF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625" y="400506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663300"/>
                </a:solidFill>
              </a:rPr>
              <a:t>π</a:t>
            </a:r>
            <a:r>
              <a:rPr lang="en-GB" sz="2000" b="1" baseline="-25000" dirty="0">
                <a:solidFill>
                  <a:srgbClr val="663300"/>
                </a:solidFill>
              </a:rPr>
              <a:t>C</a:t>
            </a:r>
            <a:r>
              <a:rPr lang="en-GB" sz="2000" b="1" dirty="0">
                <a:solidFill>
                  <a:srgbClr val="663300"/>
                </a:solidFill>
              </a:rPr>
              <a:t> </a:t>
            </a:r>
            <a:endParaRPr lang="en-US" sz="2000" b="1" dirty="0">
              <a:solidFill>
                <a:srgbClr val="6633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75655" y="4096827"/>
            <a:ext cx="1" cy="1636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" y="4424929"/>
            <a:ext cx="2250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700" y="40402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33"/>
                </a:solidFill>
              </a:rPr>
              <a:t>Favouring</a:t>
            </a:r>
            <a:endParaRPr lang="en-US" b="1" i="1" dirty="0">
              <a:solidFill>
                <a:srgbClr val="0070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0056" y="40402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C00000"/>
                </a:solidFill>
              </a:rPr>
              <a:t>Opposing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529" y="364531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Reabsorption</a:t>
            </a:r>
            <a:endParaRPr lang="en-US" b="1" dirty="0"/>
          </a:p>
        </p:txBody>
      </p:sp>
      <p:sp>
        <p:nvSpPr>
          <p:cNvPr id="27" name="Right Arrow 26"/>
          <p:cNvSpPr/>
          <p:nvPr/>
        </p:nvSpPr>
        <p:spPr>
          <a:xfrm flipH="1">
            <a:off x="6876256" y="3346472"/>
            <a:ext cx="748088" cy="29884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847" y="4586851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</a:t>
            </a:r>
            <a:r>
              <a:rPr lang="en-GB" sz="2000" b="1" baseline="-25000" dirty="0"/>
              <a:t>C</a:t>
            </a:r>
            <a:r>
              <a:rPr lang="en-GB" sz="2000" b="1" dirty="0"/>
              <a:t> </a:t>
            </a:r>
            <a:endParaRPr lang="en-US" sz="2000" b="1" dirty="0"/>
          </a:p>
        </p:txBody>
      </p:sp>
      <p:sp>
        <p:nvSpPr>
          <p:cNvPr id="29" name="Right Arrow 28"/>
          <p:cNvSpPr/>
          <p:nvPr/>
        </p:nvSpPr>
        <p:spPr>
          <a:xfrm>
            <a:off x="7082980" y="4024819"/>
            <a:ext cx="727392" cy="451246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629" y="4586851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π</a:t>
            </a:r>
            <a:r>
              <a:rPr lang="en-GB" sz="2000" b="1" baseline="-25000" dirty="0"/>
              <a:t>C</a:t>
            </a:r>
            <a:r>
              <a:rPr lang="en-GB" sz="2000" b="1" dirty="0"/>
              <a:t> </a:t>
            </a:r>
            <a:endParaRPr lang="en-US" sz="2000" b="1" dirty="0"/>
          </a:p>
        </p:txBody>
      </p:sp>
      <p:sp>
        <p:nvSpPr>
          <p:cNvPr id="31" name="Right Arrow 30"/>
          <p:cNvSpPr/>
          <p:nvPr/>
        </p:nvSpPr>
        <p:spPr>
          <a:xfrm>
            <a:off x="7082980" y="4728896"/>
            <a:ext cx="727391" cy="149423"/>
          </a:xfrm>
          <a:prstGeom prst="rightArrow">
            <a:avLst/>
          </a:prstGeom>
          <a:ln>
            <a:solidFill>
              <a:srgbClr val="007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310" y="5132438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</a:t>
            </a:r>
            <a:r>
              <a:rPr lang="en-GB" sz="2000" b="1" baseline="-25000" dirty="0"/>
              <a:t>IF</a:t>
            </a:r>
            <a:r>
              <a:rPr lang="en-GB" sz="2000" b="1" dirty="0"/>
              <a:t> </a:t>
            </a:r>
            <a:endParaRPr lang="en-US" sz="2000" b="1" dirty="0"/>
          </a:p>
        </p:txBody>
      </p:sp>
      <p:sp>
        <p:nvSpPr>
          <p:cNvPr id="33" name="Right Arrow 32"/>
          <p:cNvSpPr/>
          <p:nvPr/>
        </p:nvSpPr>
        <p:spPr>
          <a:xfrm flipH="1">
            <a:off x="7020272" y="5212616"/>
            <a:ext cx="746618" cy="281926"/>
          </a:xfrm>
          <a:prstGeom prst="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6345" y="513243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π</a:t>
            </a:r>
            <a:r>
              <a:rPr lang="en-GB" sz="2000" b="1" baseline="-25000" dirty="0"/>
              <a:t>IF</a:t>
            </a:r>
            <a:r>
              <a:rPr lang="en-GB" sz="2000" b="1" dirty="0"/>
              <a:t>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496" y="6505599"/>
            <a:ext cx="337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(Guyton &amp; Hall Medical Physiology, 12e)</a:t>
            </a:r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56543" y="5733256"/>
            <a:ext cx="21992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79712" y="4648407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= 13mmHg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1491" y="4648407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= 32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55576" y="519399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= 6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79364" y="5193994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= 15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7340" y="573325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38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195736" y="573325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28</a:t>
            </a:r>
            <a:endParaRPr lang="en-US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46345" y="56612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&gt;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32218" y="2636912"/>
            <a:ext cx="2416046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Net absorptive force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082980" y="2827631"/>
            <a:ext cx="945404" cy="0"/>
          </a:xfrm>
          <a:prstGeom prst="straightConnector1">
            <a:avLst/>
          </a:prstGeom>
          <a:ln w="69850">
            <a:solidFill>
              <a:schemeClr val="tx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28384" y="263691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10mmHg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07504" y="1340768"/>
            <a:ext cx="3305327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C00000"/>
                </a:solidFill>
              </a:rPr>
              <a:t>P</a:t>
            </a:r>
            <a:r>
              <a:rPr lang="en-GB" sz="1600" b="1" i="1" baseline="-25000" dirty="0">
                <a:solidFill>
                  <a:srgbClr val="C00000"/>
                </a:solidFill>
              </a:rPr>
              <a:t>C</a:t>
            </a:r>
            <a:r>
              <a:rPr lang="en-GB" sz="1600" b="1" i="1" dirty="0">
                <a:solidFill>
                  <a:srgbClr val="C00000"/>
                </a:solidFill>
              </a:rPr>
              <a:t> is influenced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ABP.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Aff</a:t>
            </a:r>
            <a:r>
              <a:rPr lang="en-GB" sz="1600" dirty="0"/>
              <a:t> &amp; Eff arteriolar resistance</a:t>
            </a:r>
            <a:endParaRPr lang="en-US" sz="1600" dirty="0"/>
          </a:p>
          <a:p>
            <a:endParaRPr lang="en-GB" sz="1600" b="1" i="1" dirty="0">
              <a:solidFill>
                <a:srgbClr val="0070C0"/>
              </a:solidFill>
            </a:endParaRPr>
          </a:p>
          <a:p>
            <a:r>
              <a:rPr lang="en-GB" sz="1600" b="1" i="1" dirty="0">
                <a:solidFill>
                  <a:srgbClr val="0070C0"/>
                </a:solidFill>
              </a:rPr>
              <a:t>π</a:t>
            </a:r>
            <a:r>
              <a:rPr lang="en-GB" sz="1600" b="1" i="1" baseline="-25000" dirty="0">
                <a:solidFill>
                  <a:srgbClr val="0070C0"/>
                </a:solidFill>
              </a:rPr>
              <a:t>C</a:t>
            </a:r>
            <a:r>
              <a:rPr lang="en-GB" sz="1600" b="1" i="1" dirty="0">
                <a:solidFill>
                  <a:srgbClr val="0070C0"/>
                </a:solidFill>
              </a:rPr>
              <a:t> is influenced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Systemic plasma colloid osmotic pr.</a:t>
            </a:r>
          </a:p>
        </p:txBody>
      </p:sp>
    </p:spTree>
    <p:extLst>
      <p:ext uri="{BB962C8B-B14F-4D97-AF65-F5344CB8AC3E}">
        <p14:creationId xmlns:p14="http://schemas.microsoft.com/office/powerpoint/2010/main" val="38283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53" grpId="0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Hormonal Regulation of Tubular Reabsorption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400000">
            <a:off x="5981700" y="2857500"/>
            <a:ext cx="762000" cy="533400"/>
          </a:xfrm>
          <a:prstGeom prst="ellipse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P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92" y="1509485"/>
            <a:ext cx="1342596" cy="10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400" y="1219200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Adrenal gland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752600"/>
            <a:ext cx="108234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Aldosterone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87948" y="1891099"/>
            <a:ext cx="289252" cy="0"/>
          </a:xfrm>
          <a:prstGeom prst="straightConnector1">
            <a:avLst/>
          </a:prstGeom>
          <a:ln w="31750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1"/>
          </p:cNvCxnSpPr>
          <p:nvPr/>
        </p:nvCxnSpPr>
        <p:spPr>
          <a:xfrm flipH="1">
            <a:off x="6551285" y="2029599"/>
            <a:ext cx="695489" cy="825193"/>
          </a:xfrm>
          <a:prstGeom prst="straightConnector1">
            <a:avLst/>
          </a:prstGeom>
          <a:ln w="31750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us 12"/>
          <p:cNvSpPr/>
          <p:nvPr/>
        </p:nvSpPr>
        <p:spPr>
          <a:xfrm>
            <a:off x="6477000" y="2460701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172200" y="3581400"/>
            <a:ext cx="533400" cy="152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flipH="1">
            <a:off x="6172200" y="3276600"/>
            <a:ext cx="685800" cy="152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124200"/>
            <a:ext cx="56778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Na+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3505200"/>
            <a:ext cx="46839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K+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7421" y="1514341"/>
            <a:ext cx="120577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Angiotensin II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43200" y="1676400"/>
            <a:ext cx="3886200" cy="214699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6304643" y="1649450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824335"/>
            <a:ext cx="1219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Efferent constriction</a:t>
            </a:r>
          </a:p>
        </p:txBody>
      </p:sp>
      <p:sp>
        <p:nvSpPr>
          <p:cNvPr id="26" name="Plus 25"/>
          <p:cNvSpPr/>
          <p:nvPr/>
        </p:nvSpPr>
        <p:spPr>
          <a:xfrm>
            <a:off x="1520465" y="2079523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43200" y="1783749"/>
            <a:ext cx="685800" cy="658446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Arrow 29"/>
          <p:cNvSpPr/>
          <p:nvPr/>
        </p:nvSpPr>
        <p:spPr>
          <a:xfrm rot="16200000" flipH="1">
            <a:off x="3436980" y="2141578"/>
            <a:ext cx="307960" cy="285684"/>
          </a:xfrm>
          <a:prstGeom prst="lef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7068" y="1783749"/>
            <a:ext cx="567784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Na+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1375841"/>
            <a:ext cx="140134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↓↓ ABP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↓↓ Blood volume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↓↓ </a:t>
            </a:r>
            <a:r>
              <a:rPr lang="en-US" sz="1200" b="1" dirty="0" err="1">
                <a:solidFill>
                  <a:prstClr val="black"/>
                </a:solidFill>
              </a:rPr>
              <a:t>NaCl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Renin</a:t>
            </a:r>
          </a:p>
        </p:txBody>
      </p:sp>
      <p:sp>
        <p:nvSpPr>
          <p:cNvPr id="33" name="Plus 32"/>
          <p:cNvSpPr/>
          <p:nvPr/>
        </p:nvSpPr>
        <p:spPr>
          <a:xfrm>
            <a:off x="1381636" y="1524000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182661" flipV="1">
            <a:off x="1332626" y="1853798"/>
            <a:ext cx="394421" cy="671900"/>
          </a:xfrm>
          <a:prstGeom prst="ben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4657"/>
            <a:ext cx="2087996" cy="18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7315200" y="4804657"/>
            <a:ext cx="304800" cy="1596144"/>
          </a:xfrm>
          <a:prstGeom prst="straightConnector1">
            <a:avLst/>
          </a:prstGeom>
          <a:ln w="317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7312" y="4527658"/>
            <a:ext cx="51648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ADH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400800" y="4648200"/>
            <a:ext cx="630508" cy="0"/>
          </a:xfrm>
          <a:prstGeom prst="straightConnector1">
            <a:avLst/>
          </a:prstGeom>
          <a:ln w="317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lus 40"/>
          <p:cNvSpPr/>
          <p:nvPr/>
        </p:nvSpPr>
        <p:spPr>
          <a:xfrm>
            <a:off x="6377413" y="4332245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Left Arrow 41"/>
          <p:cNvSpPr/>
          <p:nvPr/>
        </p:nvSpPr>
        <p:spPr>
          <a:xfrm flipH="1">
            <a:off x="6245738" y="4721398"/>
            <a:ext cx="383662" cy="285684"/>
          </a:xfrm>
          <a:prstGeom prst="leftArrow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4950023"/>
            <a:ext cx="631637" cy="307777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H</a:t>
            </a:r>
            <a:r>
              <a:rPr lang="en-US" sz="1100" b="1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2" y="5029200"/>
            <a:ext cx="2189028" cy="16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75054" y="6276201"/>
            <a:ext cx="1401346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↑↑ Blood volume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324313" y="5931808"/>
            <a:ext cx="425692" cy="340871"/>
          </a:xfrm>
          <a:prstGeom prst="straightConnector1">
            <a:avLst/>
          </a:prstGeom>
          <a:ln w="3175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lus 47"/>
          <p:cNvSpPr/>
          <p:nvPr/>
        </p:nvSpPr>
        <p:spPr>
          <a:xfrm>
            <a:off x="1381636" y="5828658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24313" y="5257800"/>
            <a:ext cx="504487" cy="584276"/>
          </a:xfrm>
          <a:prstGeom prst="straightConnector1">
            <a:avLst/>
          </a:prstGeom>
          <a:ln w="3175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5168" y="4985739"/>
            <a:ext cx="508473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ANP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324313" y="4435394"/>
            <a:ext cx="4619287" cy="688845"/>
          </a:xfrm>
          <a:prstGeom prst="straightConnector1">
            <a:avLst/>
          </a:prstGeom>
          <a:ln w="3175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inus 51"/>
          <p:cNvSpPr/>
          <p:nvPr/>
        </p:nvSpPr>
        <p:spPr>
          <a:xfrm>
            <a:off x="5562600" y="4181873"/>
            <a:ext cx="248557" cy="300743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 flipH="1">
            <a:off x="5690683" y="4572000"/>
            <a:ext cx="405317" cy="342842"/>
          </a:xfrm>
          <a:prstGeom prst="lef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59045" y="4648200"/>
            <a:ext cx="631637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Na+ &amp;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H</a:t>
            </a:r>
            <a:r>
              <a:rPr lang="en-US" sz="1100" b="1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60" name="&quot;No&quot; Symbol 59"/>
          <p:cNvSpPr/>
          <p:nvPr/>
        </p:nvSpPr>
        <p:spPr>
          <a:xfrm>
            <a:off x="5661388" y="4514821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3" grpId="0" animBg="1"/>
      <p:bldP spid="14" grpId="0" animBg="1"/>
      <p:bldP spid="16" grpId="0" animBg="1"/>
      <p:bldP spid="15" grpId="0" animBg="1"/>
      <p:bldP spid="18" grpId="0" animBg="1"/>
      <p:bldP spid="19" grpId="0" animBg="1"/>
      <p:bldP spid="23" grpId="0" animBg="1"/>
      <p:bldP spid="24" grpId="0"/>
      <p:bldP spid="26" grpId="0" animBg="1"/>
      <p:bldP spid="30" grpId="0" animBg="1"/>
      <p:bldP spid="31" grpId="0" animBg="1"/>
      <p:bldP spid="29" grpId="0" animBg="1"/>
      <p:bldP spid="33" grpId="0" animBg="1"/>
      <p:bldP spid="22" grpId="0" animBg="1"/>
      <p:bldP spid="38" grpId="0" animBg="1"/>
      <p:bldP spid="41" grpId="0" animBg="1"/>
      <p:bldP spid="42" grpId="0" animBg="1"/>
      <p:bldP spid="43" grpId="0" animBg="1"/>
      <p:bldP spid="45" grpId="0" animBg="1"/>
      <p:bldP spid="48" grpId="0" animBg="1"/>
      <p:bldP spid="53" grpId="0" animBg="1"/>
      <p:bldP spid="52" grpId="0" animBg="1"/>
      <p:bldP spid="58" grpId="0" animBg="1"/>
      <p:bldP spid="59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1"/>
                </a:solidFill>
              </a:rPr>
              <a:t>Regulation of potassium</a:t>
            </a:r>
          </a:p>
        </p:txBody>
      </p:sp>
      <p:pic>
        <p:nvPicPr>
          <p:cNvPr id="1026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8861"/>
            <a:ext cx="3024336" cy="201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21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the most abundant cations in the body.</a:t>
            </a:r>
          </a:p>
          <a:p>
            <a:endParaRPr lang="en-GB" dirty="0"/>
          </a:p>
          <a:p>
            <a:r>
              <a:rPr lang="en-GB" dirty="0"/>
              <a:t>98% in ICF and 2% in ECF.</a:t>
            </a:r>
          </a:p>
          <a:p>
            <a:endParaRPr lang="en-GB" dirty="0"/>
          </a:p>
          <a:p>
            <a:r>
              <a:rPr lang="en-GB" dirty="0"/>
              <a:t>[K</a:t>
            </a:r>
            <a:r>
              <a:rPr lang="en-GB" baseline="30000" dirty="0"/>
              <a:t>+</a:t>
            </a:r>
            <a:r>
              <a:rPr lang="en-GB" dirty="0"/>
              <a:t>]</a:t>
            </a:r>
            <a:r>
              <a:rPr lang="en-GB" baseline="-25000" dirty="0"/>
              <a:t>I </a:t>
            </a:r>
            <a:r>
              <a:rPr lang="en-GB" dirty="0"/>
              <a:t>&gt; [K</a:t>
            </a:r>
            <a:r>
              <a:rPr lang="en-GB" baseline="30000" dirty="0"/>
              <a:t>+</a:t>
            </a:r>
            <a:r>
              <a:rPr lang="en-GB" dirty="0"/>
              <a:t>]</a:t>
            </a:r>
            <a:r>
              <a:rPr lang="en-GB" baseline="-25000" dirty="0"/>
              <a:t>o</a:t>
            </a:r>
            <a:r>
              <a:rPr lang="en-GB" dirty="0"/>
              <a:t> </a:t>
            </a:r>
            <a:r>
              <a:rPr lang="en-GB" dirty="0">
                <a:latin typeface="Arial"/>
                <a:cs typeface="Arial"/>
              </a:rPr>
              <a:t>→ 150 </a:t>
            </a:r>
            <a:r>
              <a:rPr lang="en-GB" dirty="0" err="1">
                <a:latin typeface="Arial"/>
                <a:cs typeface="Arial"/>
              </a:rPr>
              <a:t>mEq</a:t>
            </a:r>
            <a:r>
              <a:rPr lang="en-GB" dirty="0">
                <a:latin typeface="Arial"/>
                <a:cs typeface="Arial"/>
              </a:rPr>
              <a:t>/L &gt; 3.5-5 </a:t>
            </a:r>
            <a:r>
              <a:rPr lang="en-GB" dirty="0" err="1">
                <a:latin typeface="Arial"/>
                <a:cs typeface="Arial"/>
              </a:rPr>
              <a:t>mEq</a:t>
            </a:r>
            <a:r>
              <a:rPr lang="en-GB" dirty="0">
                <a:latin typeface="Arial"/>
                <a:cs typeface="Arial"/>
              </a:rPr>
              <a:t>/L.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i="1" dirty="0">
                <a:solidFill>
                  <a:srgbClr val="FF0000"/>
                </a:solidFill>
                <a:latin typeface="Arial"/>
                <a:cs typeface="Arial"/>
              </a:rPr>
              <a:t>Why is </a:t>
            </a:r>
            <a:r>
              <a:rPr lang="en-GB" b="1" i="1" dirty="0">
                <a:solidFill>
                  <a:srgbClr val="FF0000"/>
                </a:solidFill>
              </a:rPr>
              <a:t>K</a:t>
            </a:r>
            <a:r>
              <a:rPr lang="en-GB" b="1" i="1" baseline="30000" dirty="0">
                <a:solidFill>
                  <a:srgbClr val="FF0000"/>
                </a:solidFill>
              </a:rPr>
              <a:t>+ </a:t>
            </a:r>
            <a:r>
              <a:rPr lang="en-GB" b="1" i="1" dirty="0">
                <a:solidFill>
                  <a:srgbClr val="FF0000"/>
                </a:solidFill>
                <a:latin typeface="Arial"/>
                <a:cs typeface="Arial"/>
              </a:rPr>
              <a:t>important?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 Cell volume regulation.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 Cell pH regulation.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 Resting membrane potential.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 Cardiac and neuronal activity.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Potassium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404664"/>
            <a:ext cx="1677418" cy="11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9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Contents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mechanisms of tubular transport through the different parts of the nephron.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Tubular reabsorption and tubular secretion.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of tubular processing.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4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The Importance of Regulating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79186" cy="45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6131" y="6444044"/>
            <a:ext cx="3440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(Boron &amp; </a:t>
            </a:r>
            <a:r>
              <a:rPr lang="en-US" sz="1400" dirty="0" err="1"/>
              <a:t>Boulpaep</a:t>
            </a:r>
            <a:r>
              <a:rPr lang="en-US" sz="1400" dirty="0"/>
              <a:t>. Medical Physiology) </a:t>
            </a:r>
          </a:p>
        </p:txBody>
      </p:sp>
      <p:pic>
        <p:nvPicPr>
          <p:cNvPr id="7" name="Picture 2" descr="Image result for potassiu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404664"/>
            <a:ext cx="1677418" cy="11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29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Potassium Homeostasis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404664"/>
            <a:ext cx="1677418" cy="11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412776"/>
            <a:ext cx="595746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5869" y="18355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98%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7885" y="190754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189301"/>
            <a:ext cx="23647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Diet 50-200mEq/day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78251" y="2603715"/>
            <a:ext cx="860507" cy="821410"/>
          </a:xfrm>
          <a:custGeom>
            <a:avLst/>
            <a:gdLst>
              <a:gd name="connsiteX0" fmla="*/ 356461 w 860507"/>
              <a:gd name="connsiteY0" fmla="*/ 0 h 821410"/>
              <a:gd name="connsiteX1" fmla="*/ 852407 w 860507"/>
              <a:gd name="connsiteY1" fmla="*/ 526943 h 821410"/>
              <a:gd name="connsiteX2" fmla="*/ 0 w 860507"/>
              <a:gd name="connsiteY2" fmla="*/ 821410 h 8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507" h="821410">
                <a:moveTo>
                  <a:pt x="356461" y="0"/>
                </a:moveTo>
                <a:cubicBezTo>
                  <a:pt x="634139" y="195020"/>
                  <a:pt x="911817" y="390041"/>
                  <a:pt x="852407" y="526943"/>
                </a:cubicBezTo>
                <a:cubicBezTo>
                  <a:pt x="792997" y="663845"/>
                  <a:pt x="396498" y="742627"/>
                  <a:pt x="0" y="82141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496" y="3501008"/>
            <a:ext cx="28761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↑ 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[K</a:t>
            </a:r>
            <a:r>
              <a:rPr lang="en-GB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] in ECF ≈ 2 </a:t>
            </a:r>
            <a:r>
              <a:rPr lang="en-GB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mEq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/L!!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905199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Absorption of 40mEq of K</a:t>
            </a:r>
            <a:r>
              <a:rPr lang="en-GB" sz="1400" b="1" baseline="30000" dirty="0"/>
              <a:t>+</a:t>
            </a:r>
            <a:r>
              <a:rPr lang="en-GB" sz="1400" b="1" dirty="0"/>
              <a:t> </a:t>
            </a:r>
            <a:endParaRPr lang="en-US" sz="14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67944" y="4581128"/>
            <a:ext cx="3888432" cy="11521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Potassium output:</a:t>
            </a:r>
            <a:endParaRPr lang="en-US" sz="1800" b="1" i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/>
              <a:t>GI loss ≈ 5-10%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/>
              <a:t>Renal excretion ≈ 90-95%.</a:t>
            </a:r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7308304" y="2117755"/>
            <a:ext cx="1712914" cy="2031325"/>
          </a:xfrm>
          <a:prstGeom prst="rect">
            <a:avLst/>
          </a:prstGeom>
          <a:ln>
            <a:solidFill>
              <a:srgbClr val="D7096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7030A0"/>
                </a:solidFill>
              </a:rPr>
              <a:t>How does the body protect against this risk of </a:t>
            </a:r>
            <a:r>
              <a:rPr lang="en-GB" b="1" i="1" dirty="0" err="1">
                <a:solidFill>
                  <a:srgbClr val="7030A0"/>
                </a:solidFill>
              </a:rPr>
              <a:t>hyperkalemia</a:t>
            </a:r>
            <a:r>
              <a:rPr lang="en-GB" b="1" i="1" dirty="0">
                <a:solidFill>
                  <a:srgbClr val="7030A0"/>
                </a:solidFill>
              </a:rPr>
              <a:t> following each meal?</a:t>
            </a:r>
          </a:p>
        </p:txBody>
      </p:sp>
    </p:spTree>
    <p:extLst>
      <p:ext uri="{BB962C8B-B14F-4D97-AF65-F5344CB8AC3E}">
        <p14:creationId xmlns:p14="http://schemas.microsoft.com/office/powerpoint/2010/main" val="10481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967151"/>
              </p:ext>
            </p:extLst>
          </p:nvPr>
        </p:nvGraphicFramePr>
        <p:xfrm>
          <a:off x="457200" y="1240160"/>
          <a:ext cx="8229600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533400"/>
            <a:ext cx="7435552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Body Defense Against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GB" sz="28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Abnormalities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otassiu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404664"/>
            <a:ext cx="1677418" cy="11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3953" y="1488122"/>
            <a:ext cx="2343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</a:t>
            </a:r>
            <a:r>
              <a:rPr lang="en-GB" sz="2000" b="1" baseline="30000" dirty="0">
                <a:solidFill>
                  <a:srgbClr val="C00000"/>
                </a:solidFill>
              </a:rPr>
              <a:t>st</a:t>
            </a:r>
            <a:r>
              <a:rPr lang="en-GB" sz="2000" b="1" dirty="0">
                <a:solidFill>
                  <a:srgbClr val="C00000"/>
                </a:solidFill>
              </a:rPr>
              <a:t> line of defence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807038"/>
            <a:ext cx="4197397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Redistribution of K</a:t>
            </a:r>
            <a:r>
              <a:rPr lang="en-GB" baseline="30000" dirty="0"/>
              <a:t>+</a:t>
            </a:r>
            <a:r>
              <a:rPr lang="en-GB" dirty="0"/>
              <a:t> between ICF and ECF.</a:t>
            </a:r>
          </a:p>
          <a:p>
            <a:endParaRPr lang="en-GB" dirty="0"/>
          </a:p>
          <a:p>
            <a:r>
              <a:rPr lang="en-GB" dirty="0">
                <a:latin typeface="Arial"/>
                <a:cs typeface="Arial"/>
              </a:rPr>
              <a:t>↑↑ ECF </a:t>
            </a:r>
            <a:r>
              <a:rPr lang="en-GB" dirty="0"/>
              <a:t>[K</a:t>
            </a:r>
            <a:r>
              <a:rPr lang="en-GB" baseline="30000" dirty="0"/>
              <a:t>+</a:t>
            </a:r>
            <a:r>
              <a:rPr lang="en-GB" dirty="0"/>
              <a:t>]</a:t>
            </a:r>
            <a:r>
              <a:rPr lang="en-GB" dirty="0">
                <a:latin typeface="Arial"/>
                <a:cs typeface="Arial"/>
              </a:rPr>
              <a:t> → shift </a:t>
            </a:r>
            <a:r>
              <a:rPr lang="en-GB" dirty="0"/>
              <a:t>K</a:t>
            </a:r>
            <a:r>
              <a:rPr lang="en-GB" baseline="30000" dirty="0"/>
              <a:t>+ </a:t>
            </a:r>
            <a:r>
              <a:rPr lang="en-GB" dirty="0">
                <a:latin typeface="Arial"/>
                <a:cs typeface="Arial"/>
              </a:rPr>
              <a:t>into the cells</a:t>
            </a:r>
          </a:p>
          <a:p>
            <a:r>
              <a:rPr lang="en-GB" dirty="0">
                <a:latin typeface="Arial"/>
                <a:cs typeface="Arial"/>
              </a:rPr>
              <a:t>↓↓ ECF </a:t>
            </a:r>
            <a:r>
              <a:rPr lang="en-GB" dirty="0"/>
              <a:t>[K</a:t>
            </a:r>
            <a:r>
              <a:rPr lang="en-GB" baseline="30000" dirty="0"/>
              <a:t>+</a:t>
            </a:r>
            <a:r>
              <a:rPr lang="en-GB" dirty="0"/>
              <a:t>] </a:t>
            </a:r>
            <a:r>
              <a:rPr lang="en-GB" dirty="0">
                <a:latin typeface="Arial"/>
                <a:cs typeface="Arial"/>
              </a:rPr>
              <a:t>→ shift </a:t>
            </a:r>
            <a:r>
              <a:rPr lang="en-GB" dirty="0"/>
              <a:t>K</a:t>
            </a:r>
            <a:r>
              <a:rPr lang="en-GB" baseline="30000" dirty="0"/>
              <a:t>+ </a:t>
            </a:r>
            <a:r>
              <a:rPr lang="en-GB" dirty="0">
                <a:latin typeface="Arial"/>
                <a:cs typeface="Arial"/>
              </a:rPr>
              <a:t>out of the cells.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i="1" dirty="0">
                <a:solidFill>
                  <a:srgbClr val="C00000"/>
                </a:solidFill>
                <a:latin typeface="Arial"/>
                <a:cs typeface="Arial"/>
              </a:rPr>
              <a:t>What are the factors altering </a:t>
            </a:r>
            <a:r>
              <a:rPr lang="en-GB" b="1" i="1" dirty="0">
                <a:solidFill>
                  <a:srgbClr val="C00000"/>
                </a:solidFill>
              </a:rPr>
              <a:t>K</a:t>
            </a:r>
            <a:r>
              <a:rPr lang="en-GB" b="1" i="1" baseline="30000" dirty="0">
                <a:solidFill>
                  <a:srgbClr val="C00000"/>
                </a:solidFill>
              </a:rPr>
              <a:t>+ </a:t>
            </a:r>
            <a:r>
              <a:rPr lang="en-GB" b="1" i="1" dirty="0">
                <a:solidFill>
                  <a:srgbClr val="C00000"/>
                </a:solidFill>
                <a:latin typeface="Arial"/>
                <a:cs typeface="Arial"/>
              </a:rPr>
              <a:t>distribution between both compartments?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688" y="3789040"/>
            <a:ext cx="3826768" cy="22159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Depending on K</a:t>
            </a:r>
            <a:r>
              <a:rPr lang="en-GB" baseline="30000" dirty="0"/>
              <a:t>+ </a:t>
            </a:r>
            <a:r>
              <a:rPr lang="en-GB" dirty="0"/>
              <a:t>body status, the kidney may;</a:t>
            </a:r>
          </a:p>
          <a:p>
            <a:endParaRPr lang="en-GB" dirty="0"/>
          </a:p>
          <a:p>
            <a:r>
              <a:rPr lang="en-GB" dirty="0">
                <a:latin typeface="Arial"/>
                <a:cs typeface="Arial"/>
              </a:rPr>
              <a:t>↑↑ excretion of </a:t>
            </a:r>
            <a:r>
              <a:rPr lang="en-GB" dirty="0"/>
              <a:t>K</a:t>
            </a:r>
            <a:r>
              <a:rPr lang="en-GB" baseline="30000" dirty="0"/>
              <a:t>+</a:t>
            </a:r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↓↓ excretion of </a:t>
            </a:r>
            <a:r>
              <a:rPr lang="en-GB" dirty="0"/>
              <a:t>K</a:t>
            </a:r>
            <a:r>
              <a:rPr lang="en-GB" baseline="30000" dirty="0"/>
              <a:t>+</a:t>
            </a:r>
          </a:p>
          <a:p>
            <a:endParaRPr lang="en-GB" baseline="30000" dirty="0"/>
          </a:p>
          <a:p>
            <a:r>
              <a:rPr lang="en-GB" b="1" i="1" dirty="0">
                <a:solidFill>
                  <a:srgbClr val="C00000"/>
                </a:solidFill>
              </a:rPr>
              <a:t>How does the kidney achieve that?</a:t>
            </a:r>
          </a:p>
        </p:txBody>
      </p:sp>
    </p:spTree>
    <p:extLst>
      <p:ext uri="{BB962C8B-B14F-4D97-AF65-F5344CB8AC3E}">
        <p14:creationId xmlns:p14="http://schemas.microsoft.com/office/powerpoint/2010/main" val="4045897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1"/>
                </a:solidFill>
              </a:rPr>
              <a:t>Cellular shift</a:t>
            </a:r>
          </a:p>
        </p:txBody>
      </p:sp>
      <p:pic>
        <p:nvPicPr>
          <p:cNvPr id="1026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8861"/>
            <a:ext cx="3024336" cy="201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78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8816" y="422176"/>
            <a:ext cx="8237984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Factors That Can Shift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GB" sz="36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In and Out of Cells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55679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41" y="1628800"/>
            <a:ext cx="6291127" cy="4881799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508104" y="3940429"/>
            <a:ext cx="1224136" cy="280659"/>
          </a:xfrm>
          <a:prstGeom prst="lef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627784" y="3929369"/>
            <a:ext cx="1224136" cy="280659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7716" y="1916832"/>
            <a:ext cx="1210588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Shift</a:t>
            </a:r>
            <a:r>
              <a:rPr lang="en-GB" b="1" dirty="0"/>
              <a:t> K</a:t>
            </a:r>
            <a:r>
              <a:rPr lang="en-GB" b="1" baseline="30000" dirty="0"/>
              <a:t>+</a:t>
            </a:r>
            <a:r>
              <a:rPr lang="en-GB" dirty="0"/>
              <a:t> 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29264" y="1907540"/>
            <a:ext cx="135165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Shift</a:t>
            </a:r>
            <a:r>
              <a:rPr lang="en-GB" b="1" dirty="0"/>
              <a:t> K</a:t>
            </a:r>
            <a:r>
              <a:rPr lang="en-GB" b="1" baseline="30000" dirty="0"/>
              <a:t>+</a:t>
            </a:r>
            <a:r>
              <a:rPr lang="en-GB" dirty="0"/>
              <a:t> out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43941" y="356372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Insulin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6939" y="403642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Aldosterone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2801" y="443711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β</a:t>
            </a:r>
            <a:r>
              <a:rPr lang="en-GB" b="1" dirty="0">
                <a:solidFill>
                  <a:srgbClr val="7030A0"/>
                </a:solidFill>
              </a:rPr>
              <a:t>-adrenergic stimulation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8774" y="50851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Alkalosis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3941" y="5466270"/>
            <a:ext cx="748923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↓ [</a:t>
            </a:r>
            <a:r>
              <a:rPr lang="en-GB" b="1" dirty="0"/>
              <a:t>H</a:t>
            </a:r>
            <a:r>
              <a:rPr lang="en-GB" b="1" baseline="30000" dirty="0"/>
              <a:t>+</a:t>
            </a:r>
            <a:r>
              <a:rPr lang="en-US" dirty="0"/>
              <a:t>]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64088" y="4806444"/>
            <a:ext cx="576064" cy="475160"/>
          </a:xfrm>
          <a:prstGeom prst="straightConnector1">
            <a:avLst/>
          </a:prstGeom>
          <a:ln w="412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8144" y="5157192"/>
            <a:ext cx="4411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H</a:t>
            </a:r>
            <a:r>
              <a:rPr lang="en-GB" b="1" baseline="30000" dirty="0"/>
              <a:t>+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424053" y="4441709"/>
            <a:ext cx="551978" cy="422191"/>
          </a:xfrm>
          <a:prstGeom prst="straightConnector1">
            <a:avLst/>
          </a:prstGeom>
          <a:ln w="412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0152" y="4778906"/>
            <a:ext cx="4411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K</a:t>
            </a:r>
            <a:r>
              <a:rPr lang="en-GB" b="1" baseline="30000" dirty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0667" y="349171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Insulin deficiency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6512" y="391201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Aldosterone deficiency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" y="43127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</a:t>
            </a:r>
            <a:r>
              <a:rPr lang="en-GB" b="1" dirty="0">
                <a:solidFill>
                  <a:srgbClr val="FF0000"/>
                </a:solidFill>
              </a:rPr>
              <a:t>-adrenergic blockers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486916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Acidosis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749" y="5229200"/>
            <a:ext cx="74892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↑ [</a:t>
            </a:r>
            <a:r>
              <a:rPr lang="en-GB" b="1" dirty="0"/>
              <a:t>H</a:t>
            </a:r>
            <a:r>
              <a:rPr lang="en-GB" b="1" baseline="30000" dirty="0"/>
              <a:t>+</a:t>
            </a:r>
            <a:r>
              <a:rPr lang="en-US" dirty="0"/>
              <a:t>]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458474" y="4839333"/>
            <a:ext cx="786892" cy="318032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34710" y="4652804"/>
            <a:ext cx="4411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H</a:t>
            </a:r>
            <a:r>
              <a:rPr lang="en-GB" b="1" baseline="30000" dirty="0"/>
              <a:t>+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239852" y="4497367"/>
            <a:ext cx="761637" cy="281539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5283" y="5025780"/>
            <a:ext cx="4411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K</a:t>
            </a:r>
            <a:r>
              <a:rPr lang="en-GB" b="1" baseline="30000" dirty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7504" y="5723964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Cell lysis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Strenuous exercise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↑ ECF </a:t>
            </a:r>
            <a:r>
              <a:rPr lang="en-US" b="1" dirty="0" err="1">
                <a:solidFill>
                  <a:srgbClr val="FF0000"/>
                </a:solidFill>
              </a:rPr>
              <a:t>osmolarity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9" grpId="0"/>
      <p:bldP spid="22" grpId="0"/>
      <p:bldP spid="23" grpId="0"/>
      <p:bldP spid="24" grpId="0"/>
      <p:bldP spid="25" grpId="0"/>
      <p:bldP spid="26" grpId="0"/>
      <p:bldP spid="27" grpId="0" animBg="1"/>
      <p:bldP spid="29" grpId="0"/>
      <p:bldP spid="31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404664"/>
            <a:ext cx="1677418" cy="11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8816" y="422176"/>
            <a:ext cx="7435552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Factors Affecting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GB" sz="32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Distribution Between ICF and ECF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484784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1169" y="6577607"/>
            <a:ext cx="337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(Guyton &amp; Hall Medical Physiology, 12e)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95" y="1576184"/>
            <a:ext cx="6218741" cy="46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41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77096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rgbClr val="FF0000"/>
                </a:solidFill>
              </a:rPr>
              <a:t>Physiologic factors affecting </a:t>
            </a:r>
            <a:r>
              <a:rPr lang="en-GB" b="1" i="1" u="sng" dirty="0">
                <a:solidFill>
                  <a:srgbClr val="FF0000"/>
                </a:solidFill>
              </a:rPr>
              <a:t>K</a:t>
            </a:r>
            <a:r>
              <a:rPr lang="en-GB" b="1" i="1" u="sng" baseline="30000" dirty="0">
                <a:solidFill>
                  <a:srgbClr val="FF0000"/>
                </a:solidFill>
              </a:rPr>
              <a:t>+</a:t>
            </a:r>
            <a:r>
              <a:rPr lang="en-GB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distribution between ICF and ECF:</a:t>
            </a:r>
            <a:endParaRPr lang="en-GB" b="1" i="1" u="sng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Help regulate plasma [K</a:t>
            </a:r>
            <a:r>
              <a:rPr lang="en-GB" baseline="30000" dirty="0"/>
              <a:t>+</a:t>
            </a:r>
            <a:r>
              <a:rPr lang="en-GB" dirty="0"/>
              <a:t>]: keep plasma [K</a:t>
            </a:r>
            <a:r>
              <a:rPr lang="en-GB" baseline="30000" dirty="0"/>
              <a:t>+</a:t>
            </a:r>
            <a:r>
              <a:rPr lang="en-GB" dirty="0"/>
              <a:t>]</a:t>
            </a:r>
            <a:r>
              <a:rPr lang="en-GB" dirty="0">
                <a:cs typeface="Arial"/>
              </a:rPr>
              <a:t> </a:t>
            </a:r>
            <a:r>
              <a:rPr lang="en-GB" dirty="0"/>
              <a:t>constant.</a:t>
            </a:r>
          </a:p>
          <a:p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Aldosterone.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Insulin.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Epinephrine.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6453336"/>
            <a:ext cx="462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(Boron &amp; </a:t>
            </a:r>
            <a:r>
              <a:rPr lang="en-GB" sz="1400" dirty="0" err="1"/>
              <a:t>Boulpaep</a:t>
            </a:r>
            <a:r>
              <a:rPr lang="en-GB" sz="1400" dirty="0"/>
              <a:t> Medical Physiology-updated edition)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147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Acid base disturbance.</a:t>
            </a:r>
          </a:p>
          <a:p>
            <a:endParaRPr lang="en-GB" dirty="0"/>
          </a:p>
          <a:p>
            <a:r>
              <a:rPr lang="en-GB" dirty="0"/>
              <a:t>Change in plasma osmolality.</a:t>
            </a:r>
          </a:p>
          <a:p>
            <a:endParaRPr lang="en-GB" dirty="0"/>
          </a:p>
          <a:p>
            <a:r>
              <a:rPr lang="en-GB" dirty="0"/>
              <a:t>Cell lysis.</a:t>
            </a:r>
          </a:p>
          <a:p>
            <a:endParaRPr lang="en-GB" dirty="0"/>
          </a:p>
          <a:p>
            <a:r>
              <a:rPr lang="en-GB" dirty="0"/>
              <a:t>Exercise.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these factors affect K</a:t>
            </a:r>
            <a:r>
              <a:rPr lang="en-GB" b="1" i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 between ICF and ECF compartments?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404664"/>
            <a:ext cx="1677418" cy="11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04800" y="1484784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48816" y="422176"/>
            <a:ext cx="7435552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Pathophysiologic Factors Affecting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GB" sz="32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Distribution Between ICF and ECF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97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1"/>
                </a:solidFill>
              </a:rPr>
              <a:t>Renal potassium Excretion</a:t>
            </a:r>
          </a:p>
        </p:txBody>
      </p:sp>
      <p:pic>
        <p:nvPicPr>
          <p:cNvPr id="1026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75216"/>
            <a:ext cx="2520280" cy="16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72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Renal Potassium Handling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3074"/>
            <a:ext cx="6769403" cy="47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8185"/>
            <a:ext cx="4038600" cy="29311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≈ 65% reabsorbed by PT.</a:t>
            </a:r>
          </a:p>
          <a:p>
            <a:r>
              <a:rPr lang="en-US" sz="2000" dirty="0"/>
              <a:t>≈ 25-30% reabsorbed by TAL.</a:t>
            </a:r>
          </a:p>
          <a:p>
            <a:r>
              <a:rPr lang="en-US" sz="2000" dirty="0"/>
              <a:t>≈ 5-10% enters the distal portions of the nephron.</a:t>
            </a:r>
          </a:p>
          <a:p>
            <a:pPr lvl="1"/>
            <a:r>
              <a:rPr lang="en-US" sz="1800" b="1" i="1" dirty="0">
                <a:solidFill>
                  <a:srgbClr val="0070C0"/>
                </a:solidFill>
              </a:rPr>
              <a:t>If K</a:t>
            </a:r>
            <a:r>
              <a:rPr lang="en-US" sz="1800" b="1" i="1" baseline="30000" dirty="0">
                <a:solidFill>
                  <a:srgbClr val="0070C0"/>
                </a:solidFill>
              </a:rPr>
              <a:t>+ </a:t>
            </a:r>
            <a:r>
              <a:rPr lang="en-US" sz="1800" b="1" i="1" dirty="0">
                <a:solidFill>
                  <a:srgbClr val="0070C0"/>
                </a:solidFill>
              </a:rPr>
              <a:t>intake is low </a:t>
            </a:r>
            <a:r>
              <a:rPr lang="en-US" sz="1800" dirty="0"/>
              <a:t>only 1-3% of filtered K</a:t>
            </a:r>
            <a:r>
              <a:rPr lang="en-US" sz="1800" baseline="30000" dirty="0"/>
              <a:t>+ </a:t>
            </a:r>
            <a:r>
              <a:rPr lang="en-US" sz="1800" dirty="0"/>
              <a:t>will be excreted.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If K</a:t>
            </a:r>
            <a:r>
              <a:rPr lang="en-US" sz="1800" b="1" i="1" baseline="30000" dirty="0">
                <a:solidFill>
                  <a:srgbClr val="FF0000"/>
                </a:solidFill>
              </a:rPr>
              <a:t>+ </a:t>
            </a:r>
            <a:r>
              <a:rPr lang="en-US" sz="1800" b="1" i="1" dirty="0">
                <a:solidFill>
                  <a:srgbClr val="FF0000"/>
                </a:solidFill>
              </a:rPr>
              <a:t>intake is normal/high</a:t>
            </a:r>
            <a:r>
              <a:rPr lang="en-US" sz="1800" dirty="0"/>
              <a:t>, 10-15% of filtered K</a:t>
            </a:r>
            <a:r>
              <a:rPr lang="en-US" sz="1800" baseline="30000" dirty="0"/>
              <a:t>+ </a:t>
            </a:r>
            <a:r>
              <a:rPr lang="en-US" sz="1800" dirty="0"/>
              <a:t>will be excreted</a:t>
            </a:r>
          </a:p>
        </p:txBody>
      </p:sp>
    </p:spTree>
    <p:extLst>
      <p:ext uri="{BB962C8B-B14F-4D97-AF65-F5344CB8AC3E}">
        <p14:creationId xmlns:p14="http://schemas.microsoft.com/office/powerpoint/2010/main" val="160215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/>
              <a:t>From the previous lecture,</a:t>
            </a:r>
          </a:p>
          <a:p>
            <a:endParaRPr lang="en-US" dirty="0"/>
          </a:p>
          <a:p>
            <a:r>
              <a:rPr lang="en-US" dirty="0"/>
              <a:t>The kidney filters around 180L/day of protein &amp; cell-free filtrate by the glomerulus.</a:t>
            </a:r>
          </a:p>
          <a:p>
            <a:endParaRPr lang="en-US" dirty="0"/>
          </a:p>
          <a:p>
            <a:r>
              <a:rPr lang="en-US" dirty="0"/>
              <a:t>However, a normal human excretes around 0.5-1.5L of urine.. 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What happened to the remaining 178.5L of filtered fluid?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651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Potassium Handling by the kidney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2348880"/>
            <a:ext cx="3672408" cy="35283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accent1"/>
                </a:solidFill>
              </a:rPr>
              <a:t>In the PCT </a:t>
            </a:r>
            <a:r>
              <a:rPr lang="en-US" dirty="0">
                <a:latin typeface="Bookman Old Style"/>
              </a:rPr>
              <a:t>→ </a:t>
            </a:r>
            <a:r>
              <a:rPr lang="en-US" dirty="0"/>
              <a:t>K</a:t>
            </a:r>
            <a:r>
              <a:rPr lang="en-US" baseline="30000" dirty="0"/>
              <a:t>+ </a:t>
            </a:r>
            <a:r>
              <a:rPr lang="en-US" dirty="0"/>
              <a:t>reabsorption is a passive process.. </a:t>
            </a:r>
            <a:r>
              <a:rPr lang="en-US" b="1" i="1" dirty="0">
                <a:solidFill>
                  <a:srgbClr val="FF0000"/>
                </a:solidFill>
              </a:rPr>
              <a:t>How?</a:t>
            </a: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Water reabsorption through the </a:t>
            </a:r>
            <a:r>
              <a:rPr lang="en-US" dirty="0" err="1"/>
              <a:t>paracellular</a:t>
            </a:r>
            <a:r>
              <a:rPr lang="en-US" dirty="0"/>
              <a:t> route drags K</a:t>
            </a:r>
            <a:r>
              <a:rPr lang="en-US" baseline="30000" dirty="0"/>
              <a:t>+ </a:t>
            </a:r>
            <a:r>
              <a:rPr lang="en-US" dirty="0"/>
              <a:t>with it (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solvent drag</a:t>
            </a:r>
            <a:r>
              <a:rPr lang="en-US" dirty="0"/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39" y="2105024"/>
            <a:ext cx="4805151" cy="406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64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09" y="2420888"/>
            <a:ext cx="4926155" cy="416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110757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By secondary active transport using the apical triple transporter (NKCC2).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AD0101">
                    <a:lumMod val="75000"/>
                  </a:srgbClr>
                </a:solidFill>
              </a:rPr>
              <a:t>Potassium Handling by the TAL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07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Potassium Handling by the Distal Portions of the Nephron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1521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0412" y="5013176"/>
            <a:ext cx="209622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Secrete H</a:t>
            </a:r>
            <a:r>
              <a:rPr lang="en-US" b="1" baseline="30000" dirty="0"/>
              <a:t>+</a:t>
            </a:r>
            <a:r>
              <a:rPr lang="en-US" b="1" dirty="0"/>
              <a:t> and reabsorb K</a:t>
            </a:r>
            <a:r>
              <a:rPr lang="en-US" b="1" baseline="30000" dirty="0"/>
              <a:t>+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50412" y="2060848"/>
            <a:ext cx="209622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Reabsorb Na</a:t>
            </a:r>
            <a:r>
              <a:rPr lang="en-US" b="1" baseline="30000" dirty="0"/>
              <a:t>+</a:t>
            </a:r>
            <a:r>
              <a:rPr lang="en-US" b="1" dirty="0"/>
              <a:t> and  water &amp; secrete K</a:t>
            </a:r>
            <a:r>
              <a:rPr lang="en-US" b="1" baseline="30000" dirty="0"/>
              <a:t>+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35" y="1290620"/>
            <a:ext cx="4088048" cy="5567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6256" y="1412776"/>
            <a:ext cx="17363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Principle cells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283804"/>
            <a:ext cx="227658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r>
              <a:rPr lang="en-GB" b="1" dirty="0"/>
              <a:t>-intercalated cells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882" y="1544182"/>
            <a:ext cx="18452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High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baseline="30000" dirty="0">
                <a:solidFill>
                  <a:srgbClr val="FF0000"/>
                </a:solidFill>
              </a:rPr>
              <a:t>+ </a:t>
            </a:r>
            <a:r>
              <a:rPr lang="en-GB" b="1" i="1" dirty="0">
                <a:solidFill>
                  <a:srgbClr val="FF0000"/>
                </a:solidFill>
              </a:rPr>
              <a:t>intake </a:t>
            </a:r>
            <a:r>
              <a:rPr lang="en-GB" dirty="0"/>
              <a:t>→ ↑ secretion of </a:t>
            </a:r>
            <a:r>
              <a:rPr lang="en-US" b="1" dirty="0"/>
              <a:t>K</a:t>
            </a:r>
            <a:r>
              <a:rPr lang="en-US" b="1" baseline="30000" dirty="0"/>
              <a:t>+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4882" y="2636109"/>
            <a:ext cx="1845217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7030A0"/>
                </a:solidFill>
              </a:rPr>
              <a:t>Low </a:t>
            </a:r>
            <a:r>
              <a:rPr lang="en-US" b="1" i="1" dirty="0">
                <a:solidFill>
                  <a:srgbClr val="7030A0"/>
                </a:solidFill>
              </a:rPr>
              <a:t>K</a:t>
            </a:r>
            <a:r>
              <a:rPr lang="en-US" b="1" i="1" baseline="30000" dirty="0">
                <a:solidFill>
                  <a:srgbClr val="7030A0"/>
                </a:solidFill>
              </a:rPr>
              <a:t>+ </a:t>
            </a:r>
            <a:r>
              <a:rPr lang="en-GB" b="1" i="1" dirty="0">
                <a:solidFill>
                  <a:srgbClr val="7030A0"/>
                </a:solidFill>
              </a:rPr>
              <a:t>intake </a:t>
            </a:r>
            <a:r>
              <a:rPr lang="en-GB" dirty="0"/>
              <a:t>→ ↓ secretion of </a:t>
            </a:r>
            <a:r>
              <a:rPr lang="en-US" b="1" dirty="0"/>
              <a:t>K</a:t>
            </a:r>
            <a:r>
              <a:rPr lang="en-US" b="1" baseline="30000" dirty="0"/>
              <a:t>+</a:t>
            </a:r>
            <a:r>
              <a:rPr lang="en-US" dirty="0"/>
              <a:t>.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4882" y="3933056"/>
            <a:ext cx="8543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7491" y="4665910"/>
            <a:ext cx="2164269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In </a:t>
            </a:r>
            <a:r>
              <a:rPr lang="en-US" b="1" i="1" dirty="0">
                <a:solidFill>
                  <a:srgbClr val="0070C0"/>
                </a:solidFill>
              </a:rPr>
              <a:t>K</a:t>
            </a:r>
            <a:r>
              <a:rPr lang="en-US" b="1" i="1" baseline="30000" dirty="0">
                <a:solidFill>
                  <a:srgbClr val="0070C0"/>
                </a:solidFill>
              </a:rPr>
              <a:t>+ </a:t>
            </a:r>
            <a:r>
              <a:rPr lang="en-GB" b="1" i="1" dirty="0">
                <a:solidFill>
                  <a:srgbClr val="0070C0"/>
                </a:solidFill>
              </a:rPr>
              <a:t>depletion </a:t>
            </a:r>
            <a:r>
              <a:rPr lang="en-GB" dirty="0"/>
              <a:t>→ ↑ reabsorption of </a:t>
            </a:r>
            <a:r>
              <a:rPr lang="en-US" b="1" dirty="0"/>
              <a:t>K</a:t>
            </a:r>
            <a:r>
              <a:rPr lang="en-US" b="1" baseline="30000" dirty="0"/>
              <a:t>+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163651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Aldosterone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508104" y="2005847"/>
            <a:ext cx="216024" cy="51666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0112" y="210323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  <p:bldP spid="12" grpId="0" animBg="1"/>
      <p:bldP spid="3" grpId="0" animBg="1"/>
      <p:bldP spid="13" grpId="0" animBg="1"/>
      <p:bldP spid="17" grpId="0" animBg="1"/>
      <p:bldP spid="16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33400"/>
            <a:ext cx="750756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Factors Regulating Potassium Secretion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70080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potass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404664"/>
            <a:ext cx="1677418" cy="11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Factors that </a:t>
            </a:r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stimulate</a:t>
            </a:r>
            <a:r>
              <a:rPr lang="en-GB" dirty="0"/>
              <a:t> potassium secretion: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↑↑ ECF [</a:t>
            </a:r>
            <a:r>
              <a:rPr lang="en-US" b="1" dirty="0"/>
              <a:t>K</a:t>
            </a:r>
            <a:r>
              <a:rPr lang="en-US" b="1" baseline="30000" dirty="0"/>
              <a:t>+</a:t>
            </a:r>
            <a:r>
              <a:rPr lang="en-GB" dirty="0"/>
              <a:t>].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↑↑ aldosterone.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↑↑ tubular flow rate.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Factors that </a:t>
            </a:r>
            <a:r>
              <a:rPr lang="en-GB" b="1" i="1" dirty="0">
                <a:solidFill>
                  <a:srgbClr val="0070C0"/>
                </a:solidFill>
              </a:rPr>
              <a:t>decrease</a:t>
            </a:r>
            <a:r>
              <a:rPr lang="en-GB" dirty="0"/>
              <a:t> potassium secretion:</a:t>
            </a:r>
          </a:p>
          <a:p>
            <a:r>
              <a:rPr lang="en-GB" dirty="0"/>
              <a:t>Acidosis (↑↑ </a:t>
            </a:r>
            <a:r>
              <a:rPr lang="en-US" dirty="0"/>
              <a:t>[</a:t>
            </a:r>
            <a:r>
              <a:rPr lang="en-GB" b="1" dirty="0"/>
              <a:t>H</a:t>
            </a:r>
            <a:r>
              <a:rPr lang="en-GB" b="1" baseline="30000" dirty="0"/>
              <a:t>+</a:t>
            </a:r>
            <a:r>
              <a:rPr lang="en-US" dirty="0"/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3115685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6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610600" cy="44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Tubular Reabsorption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8884" y="4038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180L/day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084" y="56504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178.5 L/day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404" y="3505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1.5 L/day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447800"/>
            <a:ext cx="8991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Glomerular filtration and tubular reabsorption are quantitatively  very large relative to the amount excreted!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Glomerular filtration is non-selective whereas tubular reabsorption is highly selective.</a:t>
            </a:r>
          </a:p>
        </p:txBody>
      </p:sp>
    </p:spTree>
    <p:extLst>
      <p:ext uri="{BB962C8B-B14F-4D97-AF65-F5344CB8AC3E}">
        <p14:creationId xmlns:p14="http://schemas.microsoft.com/office/powerpoint/2010/main" val="123893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3352"/>
            <a:ext cx="8382000" cy="4718304"/>
          </a:xfrm>
        </p:spPr>
        <p:txBody>
          <a:bodyPr>
            <a:normAutofit/>
          </a:bodyPr>
          <a:lstStyle/>
          <a:p>
            <a:r>
              <a:rPr lang="en-GB" dirty="0"/>
              <a:t>After glomerular filtration the </a:t>
            </a:r>
            <a:r>
              <a:rPr lang="en-GB" dirty="0" err="1"/>
              <a:t>ultrafiltrate</a:t>
            </a:r>
            <a:r>
              <a:rPr lang="en-GB" dirty="0"/>
              <a:t> gets modified as it passes through the nephron tubule before it is finally excreted.</a:t>
            </a:r>
          </a:p>
          <a:p>
            <a:endParaRPr lang="en-GB" dirty="0"/>
          </a:p>
          <a:p>
            <a:r>
              <a:rPr lang="en-GB" b="1" dirty="0"/>
              <a:t>Tubular processing includes</a:t>
            </a:r>
            <a:r>
              <a:rPr lang="en-GB" dirty="0"/>
              <a:t>:</a:t>
            </a:r>
          </a:p>
          <a:p>
            <a:pPr lvl="1"/>
            <a:r>
              <a:rPr lang="en-GB" b="1" i="1" dirty="0">
                <a:solidFill>
                  <a:srgbClr val="CC0066"/>
                </a:solidFill>
              </a:rPr>
              <a:t>Tubular reabsorption </a:t>
            </a:r>
            <a:r>
              <a:rPr lang="en-GB" dirty="0"/>
              <a:t>= reabsorption of substances from the glomerular filtrate into peritubular capillary blood.</a:t>
            </a:r>
          </a:p>
          <a:p>
            <a:pPr lvl="1"/>
            <a:r>
              <a:rPr lang="en-GB" b="1" i="1" dirty="0">
                <a:solidFill>
                  <a:srgbClr val="CC0066"/>
                </a:solidFill>
              </a:rPr>
              <a:t>Tubular secretion </a:t>
            </a:r>
            <a:r>
              <a:rPr lang="en-GB" dirty="0"/>
              <a:t>= secretion of substances from peritubular capillary blood into tubular fluid</a:t>
            </a:r>
          </a:p>
          <a:p>
            <a:pPr lvl="1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Tubular Processing of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Ultrafiltrate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4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831196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Before we discuss the mechanisms by which the nephron modifies the glomerular filtrate,</a:t>
            </a:r>
          </a:p>
          <a:p>
            <a:pPr algn="ctr"/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 us understand the histologic structure of the different parts of the nephron.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3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Differences in Renal Tubular Cells Reflect Their Function in Tubular Processing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8778"/>
            <a:ext cx="7924799" cy="56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14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2292</Words>
  <Application>Microsoft Office PowerPoint</Application>
  <PresentationFormat>On-screen Show (4:3)</PresentationFormat>
  <Paragraphs>541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Clarity</vt:lpstr>
      <vt:lpstr>Tubular processing of filtrate</vt:lpstr>
      <vt:lpstr>PowerPoint Presentation</vt:lpstr>
      <vt:lpstr>PowerPoint Presentation</vt:lpstr>
      <vt:lpstr>Contents</vt:lpstr>
      <vt:lpstr>PowerPoint Presentation</vt:lpstr>
      <vt:lpstr>Tubular Reabsorption</vt:lpstr>
      <vt:lpstr>Tubular Processing of Ultrafiltrate</vt:lpstr>
      <vt:lpstr>PowerPoint Presentation</vt:lpstr>
      <vt:lpstr>PowerPoint Presentation</vt:lpstr>
      <vt:lpstr>Tubular reabsorption &amp; Secretion</vt:lpstr>
      <vt:lpstr>PowerPoint Presentation</vt:lpstr>
      <vt:lpstr>Transport Mechanisms Across the Tubule</vt:lpstr>
      <vt:lpstr>Tubular reabsorption in each part of the nephron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of henle</vt:lpstr>
      <vt:lpstr>PowerPoint Presentation</vt:lpstr>
      <vt:lpstr>PowerPoint Presentation</vt:lpstr>
      <vt:lpstr>Distal tubule &amp; Collecting 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tubular reabsorption</vt:lpstr>
      <vt:lpstr>PowerPoint Presentation</vt:lpstr>
      <vt:lpstr>PowerPoint Presentation</vt:lpstr>
      <vt:lpstr>PowerPoint Presentation</vt:lpstr>
      <vt:lpstr>Regulation of potassium</vt:lpstr>
      <vt:lpstr>PowerPoint Presentation</vt:lpstr>
      <vt:lpstr>PowerPoint Presentation</vt:lpstr>
      <vt:lpstr>PowerPoint Presentation</vt:lpstr>
      <vt:lpstr>PowerPoint Presentation</vt:lpstr>
      <vt:lpstr>Cellular shift</vt:lpstr>
      <vt:lpstr>PowerPoint Presentation</vt:lpstr>
      <vt:lpstr>PowerPoint Presentation</vt:lpstr>
      <vt:lpstr>PowerPoint Presentation</vt:lpstr>
      <vt:lpstr>PowerPoint Presentation</vt:lpstr>
      <vt:lpstr>Renal potassium Excretion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Renal System Lecture-II</dc:title>
  <dc:creator>Reviewer</dc:creator>
  <cp:lastModifiedBy>Maha Saja</cp:lastModifiedBy>
  <cp:revision>302</cp:revision>
  <dcterms:created xsi:type="dcterms:W3CDTF">2018-04-15T11:29:14Z</dcterms:created>
  <dcterms:modified xsi:type="dcterms:W3CDTF">2020-03-31T06:51:39Z</dcterms:modified>
</cp:coreProperties>
</file>