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1"/>
  </p:notesMasterIdLst>
  <p:sldIdLst>
    <p:sldId id="257" r:id="rId3"/>
    <p:sldId id="258" r:id="rId4"/>
    <p:sldId id="263" r:id="rId5"/>
    <p:sldId id="313" r:id="rId6"/>
    <p:sldId id="314" r:id="rId7"/>
    <p:sldId id="264" r:id="rId8"/>
    <p:sldId id="265" r:id="rId9"/>
    <p:sldId id="316" r:id="rId10"/>
    <p:sldId id="259" r:id="rId11"/>
    <p:sldId id="266" r:id="rId12"/>
    <p:sldId id="285" r:id="rId13"/>
    <p:sldId id="260" r:id="rId14"/>
    <p:sldId id="286" r:id="rId15"/>
    <p:sldId id="287" r:id="rId16"/>
    <p:sldId id="267" r:id="rId17"/>
    <p:sldId id="268" r:id="rId18"/>
    <p:sldId id="269" r:id="rId19"/>
    <p:sldId id="270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01" r:id="rId29"/>
    <p:sldId id="296" r:id="rId30"/>
    <p:sldId id="272" r:id="rId31"/>
    <p:sldId id="324" r:id="rId32"/>
    <p:sldId id="325" r:id="rId33"/>
    <p:sldId id="273" r:id="rId34"/>
    <p:sldId id="297" r:id="rId35"/>
    <p:sldId id="326" r:id="rId36"/>
    <p:sldId id="274" r:id="rId37"/>
    <p:sldId id="275" r:id="rId38"/>
    <p:sldId id="318" r:id="rId39"/>
    <p:sldId id="277" r:id="rId40"/>
    <p:sldId id="319" r:id="rId41"/>
    <p:sldId id="321" r:id="rId42"/>
    <p:sldId id="322" r:id="rId43"/>
    <p:sldId id="320" r:id="rId44"/>
    <p:sldId id="280" r:id="rId45"/>
    <p:sldId id="323" r:id="rId46"/>
    <p:sldId id="312" r:id="rId47"/>
    <p:sldId id="317" r:id="rId48"/>
    <p:sldId id="328" r:id="rId49"/>
    <p:sldId id="32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65" autoAdjust="0"/>
    <p:restoredTop sz="94660"/>
  </p:normalViewPr>
  <p:slideViewPr>
    <p:cSldViewPr>
      <p:cViewPr varScale="1">
        <p:scale>
          <a:sx n="86" d="100"/>
          <a:sy n="86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122E9-B73A-4F22-BD67-B8D96F84935E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6F53C9-BCEF-4DCE-9C95-ACBAC10CCBFF}">
      <dgm:prSet phldrT="[Text]" custT="1"/>
      <dgm:spPr/>
      <dgm:t>
        <a:bodyPr/>
        <a:lstStyle/>
        <a:p>
          <a:r>
            <a:rPr lang="en-GB" sz="2400" dirty="0" smtClean="0"/>
            <a:t>2 main non-bicarbonate buffers in the tubule</a:t>
          </a:r>
          <a:endParaRPr lang="en-US" sz="2400" dirty="0"/>
        </a:p>
      </dgm:t>
    </dgm:pt>
    <dgm:pt modelId="{801646C5-37C0-4FAA-8B74-D48AC71602DC}" type="parTrans" cxnId="{6FFE4AA2-94FE-49F6-8BA1-0C09E3D7C100}">
      <dgm:prSet/>
      <dgm:spPr/>
      <dgm:t>
        <a:bodyPr/>
        <a:lstStyle/>
        <a:p>
          <a:endParaRPr lang="en-US"/>
        </a:p>
      </dgm:t>
    </dgm:pt>
    <dgm:pt modelId="{9C4A23C6-8C34-49EB-B264-908E6DD901E0}" type="sibTrans" cxnId="{6FFE4AA2-94FE-49F6-8BA1-0C09E3D7C100}">
      <dgm:prSet/>
      <dgm:spPr/>
      <dgm:t>
        <a:bodyPr/>
        <a:lstStyle/>
        <a:p>
          <a:endParaRPr lang="en-US"/>
        </a:p>
      </dgm:t>
    </dgm:pt>
    <dgm:pt modelId="{3433FCEC-A83B-4920-A658-4BFAC320FF14}">
      <dgm:prSet phldrT="[Text]"/>
      <dgm:spPr/>
      <dgm:t>
        <a:bodyPr/>
        <a:lstStyle/>
        <a:p>
          <a:r>
            <a:rPr lang="en-GB" smtClean="0"/>
            <a:t>Filtered</a:t>
          </a:r>
          <a:endParaRPr lang="en-US" dirty="0"/>
        </a:p>
      </dgm:t>
    </dgm:pt>
    <dgm:pt modelId="{1C230811-A76C-4382-B14A-836815FDECA6}" type="parTrans" cxnId="{DB502DEF-C425-4A02-B9AD-5A560FFC7E7B}">
      <dgm:prSet/>
      <dgm:spPr/>
      <dgm:t>
        <a:bodyPr/>
        <a:lstStyle/>
        <a:p>
          <a:endParaRPr lang="en-US"/>
        </a:p>
      </dgm:t>
    </dgm:pt>
    <dgm:pt modelId="{56F8697F-155B-4CF1-AF40-14A4D4A6C485}" type="sibTrans" cxnId="{DB502DEF-C425-4A02-B9AD-5A560FFC7E7B}">
      <dgm:prSet/>
      <dgm:spPr/>
      <dgm:t>
        <a:bodyPr/>
        <a:lstStyle/>
        <a:p>
          <a:endParaRPr lang="en-US"/>
        </a:p>
      </dgm:t>
    </dgm:pt>
    <dgm:pt modelId="{F1906631-FE08-45F0-B945-99D3B8363593}">
      <dgm:prSet phldrT="[Text]"/>
      <dgm:spPr/>
      <dgm:t>
        <a:bodyPr/>
        <a:lstStyle/>
        <a:p>
          <a:r>
            <a:rPr lang="en-GB" dirty="0" smtClean="0"/>
            <a:t>Synthesized</a:t>
          </a:r>
          <a:endParaRPr lang="en-US" dirty="0"/>
        </a:p>
      </dgm:t>
    </dgm:pt>
    <dgm:pt modelId="{53E1AE18-586F-4838-9E5C-7A9CAAF87043}" type="parTrans" cxnId="{610A647A-20BC-42CE-B555-992BCB55E527}">
      <dgm:prSet/>
      <dgm:spPr/>
      <dgm:t>
        <a:bodyPr/>
        <a:lstStyle/>
        <a:p>
          <a:endParaRPr lang="en-US"/>
        </a:p>
      </dgm:t>
    </dgm:pt>
    <dgm:pt modelId="{53C47A1E-FF0F-45E8-9613-9EC91F426F9E}" type="sibTrans" cxnId="{610A647A-20BC-42CE-B555-992BCB55E527}">
      <dgm:prSet/>
      <dgm:spPr/>
      <dgm:t>
        <a:bodyPr/>
        <a:lstStyle/>
        <a:p>
          <a:endParaRPr lang="en-US"/>
        </a:p>
      </dgm:t>
    </dgm:pt>
    <dgm:pt modelId="{B2194F40-315B-4AA8-906D-0C57774A1664}" type="pres">
      <dgm:prSet presAssocID="{846122E9-B73A-4F22-BD67-B8D96F8493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7A2DF-8E41-4BE1-99D3-6F735A64E08D}" type="pres">
      <dgm:prSet presAssocID="{846122E9-B73A-4F22-BD67-B8D96F84935E}" presName="hierFlow" presStyleCnt="0"/>
      <dgm:spPr/>
    </dgm:pt>
    <dgm:pt modelId="{42F60A01-9B58-4DED-8674-1BA87FA1F17F}" type="pres">
      <dgm:prSet presAssocID="{846122E9-B73A-4F22-BD67-B8D96F8493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4E04BF-0A68-4641-98DF-1EA330800BAC}" type="pres">
      <dgm:prSet presAssocID="{276F53C9-BCEF-4DCE-9C95-ACBAC10CCBFF}" presName="Name14" presStyleCnt="0"/>
      <dgm:spPr/>
    </dgm:pt>
    <dgm:pt modelId="{6B517FAA-B030-4637-86C0-5E556CF9274E}" type="pres">
      <dgm:prSet presAssocID="{276F53C9-BCEF-4DCE-9C95-ACBAC10CCBFF}" presName="level1Shape" presStyleLbl="node0" presStyleIdx="0" presStyleCnt="1" custScaleX="291446" custScaleY="36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A5885-EBEE-44E1-9033-943C9A6A4B5B}" type="pres">
      <dgm:prSet presAssocID="{276F53C9-BCEF-4DCE-9C95-ACBAC10CCBFF}" presName="hierChild2" presStyleCnt="0"/>
      <dgm:spPr/>
    </dgm:pt>
    <dgm:pt modelId="{2A0E2E1F-9506-48BA-A42E-04992CC271A9}" type="pres">
      <dgm:prSet presAssocID="{1C230811-A76C-4382-B14A-836815FDECA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8D9D61F9-5A2D-4965-B469-DB15AD850551}" type="pres">
      <dgm:prSet presAssocID="{3433FCEC-A83B-4920-A658-4BFAC320FF14}" presName="Name21" presStyleCnt="0"/>
      <dgm:spPr/>
    </dgm:pt>
    <dgm:pt modelId="{E41B73D7-0BE5-444C-862B-028ECDAAE52C}" type="pres">
      <dgm:prSet presAssocID="{3433FCEC-A83B-4920-A658-4BFAC320FF14}" presName="level2Shape" presStyleLbl="node2" presStyleIdx="0" presStyleCnt="2" custScaleX="80031" custScaleY="38796" custLinFactNeighborX="-40918"/>
      <dgm:spPr/>
      <dgm:t>
        <a:bodyPr/>
        <a:lstStyle/>
        <a:p>
          <a:endParaRPr lang="en-US"/>
        </a:p>
      </dgm:t>
    </dgm:pt>
    <dgm:pt modelId="{0775AA9B-52BB-417A-9DDF-00A1B26A7525}" type="pres">
      <dgm:prSet presAssocID="{3433FCEC-A83B-4920-A658-4BFAC320FF14}" presName="hierChild3" presStyleCnt="0"/>
      <dgm:spPr/>
    </dgm:pt>
    <dgm:pt modelId="{043BB42F-9CD8-450A-87B8-B4459076D231}" type="pres">
      <dgm:prSet presAssocID="{53E1AE18-586F-4838-9E5C-7A9CAAF8704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DEDB633-7DE6-4021-B1C9-A748105FBD6A}" type="pres">
      <dgm:prSet presAssocID="{F1906631-FE08-45F0-B945-99D3B8363593}" presName="Name21" presStyleCnt="0"/>
      <dgm:spPr/>
    </dgm:pt>
    <dgm:pt modelId="{535CB178-9A72-4CB8-94F7-906577C40CC4}" type="pres">
      <dgm:prSet presAssocID="{F1906631-FE08-45F0-B945-99D3B8363593}" presName="level2Shape" presStyleLbl="node2" presStyleIdx="1" presStyleCnt="2" custScaleX="73635" custScaleY="36224" custLinFactNeighborX="40918"/>
      <dgm:spPr/>
      <dgm:t>
        <a:bodyPr/>
        <a:lstStyle/>
        <a:p>
          <a:endParaRPr lang="en-US"/>
        </a:p>
      </dgm:t>
    </dgm:pt>
    <dgm:pt modelId="{93E19D3F-B6CC-4229-878C-A4DFF61DFAF0}" type="pres">
      <dgm:prSet presAssocID="{F1906631-FE08-45F0-B945-99D3B8363593}" presName="hierChild3" presStyleCnt="0"/>
      <dgm:spPr/>
    </dgm:pt>
    <dgm:pt modelId="{DB427C7E-C017-40EE-9CB5-4A94D0055BDE}" type="pres">
      <dgm:prSet presAssocID="{846122E9-B73A-4F22-BD67-B8D96F84935E}" presName="bgShapesFlow" presStyleCnt="0"/>
      <dgm:spPr/>
    </dgm:pt>
  </dgm:ptLst>
  <dgm:cxnLst>
    <dgm:cxn modelId="{93BC8889-C296-4D7A-A806-A8F38E50D733}" type="presOf" srcId="{276F53C9-BCEF-4DCE-9C95-ACBAC10CCBFF}" destId="{6B517FAA-B030-4637-86C0-5E556CF9274E}" srcOrd="0" destOrd="0" presId="urn:microsoft.com/office/officeart/2005/8/layout/hierarchy6"/>
    <dgm:cxn modelId="{610A647A-20BC-42CE-B555-992BCB55E527}" srcId="{276F53C9-BCEF-4DCE-9C95-ACBAC10CCBFF}" destId="{F1906631-FE08-45F0-B945-99D3B8363593}" srcOrd="1" destOrd="0" parTransId="{53E1AE18-586F-4838-9E5C-7A9CAAF87043}" sibTransId="{53C47A1E-FF0F-45E8-9613-9EC91F426F9E}"/>
    <dgm:cxn modelId="{EC69B011-D28E-4799-8787-A0D148356827}" type="presOf" srcId="{53E1AE18-586F-4838-9E5C-7A9CAAF87043}" destId="{043BB42F-9CD8-450A-87B8-B4459076D231}" srcOrd="0" destOrd="0" presId="urn:microsoft.com/office/officeart/2005/8/layout/hierarchy6"/>
    <dgm:cxn modelId="{DB502DEF-C425-4A02-B9AD-5A560FFC7E7B}" srcId="{276F53C9-BCEF-4DCE-9C95-ACBAC10CCBFF}" destId="{3433FCEC-A83B-4920-A658-4BFAC320FF14}" srcOrd="0" destOrd="0" parTransId="{1C230811-A76C-4382-B14A-836815FDECA6}" sibTransId="{56F8697F-155B-4CF1-AF40-14A4D4A6C485}"/>
    <dgm:cxn modelId="{6FFE4AA2-94FE-49F6-8BA1-0C09E3D7C100}" srcId="{846122E9-B73A-4F22-BD67-B8D96F84935E}" destId="{276F53C9-BCEF-4DCE-9C95-ACBAC10CCBFF}" srcOrd="0" destOrd="0" parTransId="{801646C5-37C0-4FAA-8B74-D48AC71602DC}" sibTransId="{9C4A23C6-8C34-49EB-B264-908E6DD901E0}"/>
    <dgm:cxn modelId="{2586DB27-65AF-4BFC-8404-E9D9E678F222}" type="presOf" srcId="{1C230811-A76C-4382-B14A-836815FDECA6}" destId="{2A0E2E1F-9506-48BA-A42E-04992CC271A9}" srcOrd="0" destOrd="0" presId="urn:microsoft.com/office/officeart/2005/8/layout/hierarchy6"/>
    <dgm:cxn modelId="{027CF6F8-FB97-412F-9963-FEB3C7E50DD8}" type="presOf" srcId="{846122E9-B73A-4F22-BD67-B8D96F84935E}" destId="{B2194F40-315B-4AA8-906D-0C57774A1664}" srcOrd="0" destOrd="0" presId="urn:microsoft.com/office/officeart/2005/8/layout/hierarchy6"/>
    <dgm:cxn modelId="{910BFAB7-16AB-4754-AF53-BF8834F1B5AA}" type="presOf" srcId="{F1906631-FE08-45F0-B945-99D3B8363593}" destId="{535CB178-9A72-4CB8-94F7-906577C40CC4}" srcOrd="0" destOrd="0" presId="urn:microsoft.com/office/officeart/2005/8/layout/hierarchy6"/>
    <dgm:cxn modelId="{9CB83FCA-0D0E-49A7-86C6-722E07B0298E}" type="presOf" srcId="{3433FCEC-A83B-4920-A658-4BFAC320FF14}" destId="{E41B73D7-0BE5-444C-862B-028ECDAAE52C}" srcOrd="0" destOrd="0" presId="urn:microsoft.com/office/officeart/2005/8/layout/hierarchy6"/>
    <dgm:cxn modelId="{2B90D502-C682-4A7F-B1CA-A4334CD3DEEC}" type="presParOf" srcId="{B2194F40-315B-4AA8-906D-0C57774A1664}" destId="{A257A2DF-8E41-4BE1-99D3-6F735A64E08D}" srcOrd="0" destOrd="0" presId="urn:microsoft.com/office/officeart/2005/8/layout/hierarchy6"/>
    <dgm:cxn modelId="{57E25F6F-9D5E-49A2-B798-931889352809}" type="presParOf" srcId="{A257A2DF-8E41-4BE1-99D3-6F735A64E08D}" destId="{42F60A01-9B58-4DED-8674-1BA87FA1F17F}" srcOrd="0" destOrd="0" presId="urn:microsoft.com/office/officeart/2005/8/layout/hierarchy6"/>
    <dgm:cxn modelId="{758E975B-1598-46CB-842B-096CEBFC8241}" type="presParOf" srcId="{42F60A01-9B58-4DED-8674-1BA87FA1F17F}" destId="{9A4E04BF-0A68-4641-98DF-1EA330800BAC}" srcOrd="0" destOrd="0" presId="urn:microsoft.com/office/officeart/2005/8/layout/hierarchy6"/>
    <dgm:cxn modelId="{2858A9EA-36B2-4397-B5E1-98B848BECE1C}" type="presParOf" srcId="{9A4E04BF-0A68-4641-98DF-1EA330800BAC}" destId="{6B517FAA-B030-4637-86C0-5E556CF9274E}" srcOrd="0" destOrd="0" presId="urn:microsoft.com/office/officeart/2005/8/layout/hierarchy6"/>
    <dgm:cxn modelId="{19D8C64C-18D2-40A8-B0E6-105CDE0EEBF5}" type="presParOf" srcId="{9A4E04BF-0A68-4641-98DF-1EA330800BAC}" destId="{241A5885-EBEE-44E1-9033-943C9A6A4B5B}" srcOrd="1" destOrd="0" presId="urn:microsoft.com/office/officeart/2005/8/layout/hierarchy6"/>
    <dgm:cxn modelId="{BD089146-B8FA-4D00-A08D-B391070D01E9}" type="presParOf" srcId="{241A5885-EBEE-44E1-9033-943C9A6A4B5B}" destId="{2A0E2E1F-9506-48BA-A42E-04992CC271A9}" srcOrd="0" destOrd="0" presId="urn:microsoft.com/office/officeart/2005/8/layout/hierarchy6"/>
    <dgm:cxn modelId="{A7B39EF5-C0BA-4593-BC7C-CE0273286078}" type="presParOf" srcId="{241A5885-EBEE-44E1-9033-943C9A6A4B5B}" destId="{8D9D61F9-5A2D-4965-B469-DB15AD850551}" srcOrd="1" destOrd="0" presId="urn:microsoft.com/office/officeart/2005/8/layout/hierarchy6"/>
    <dgm:cxn modelId="{E95104F8-DD0C-42ED-A348-FAD68984C67A}" type="presParOf" srcId="{8D9D61F9-5A2D-4965-B469-DB15AD850551}" destId="{E41B73D7-0BE5-444C-862B-028ECDAAE52C}" srcOrd="0" destOrd="0" presId="urn:microsoft.com/office/officeart/2005/8/layout/hierarchy6"/>
    <dgm:cxn modelId="{3E1D32E7-7F6B-4A6B-BA3A-2469D5DE6458}" type="presParOf" srcId="{8D9D61F9-5A2D-4965-B469-DB15AD850551}" destId="{0775AA9B-52BB-417A-9DDF-00A1B26A7525}" srcOrd="1" destOrd="0" presId="urn:microsoft.com/office/officeart/2005/8/layout/hierarchy6"/>
    <dgm:cxn modelId="{7B1BD3B1-17B1-47C4-956B-AB76ADBAE078}" type="presParOf" srcId="{241A5885-EBEE-44E1-9033-943C9A6A4B5B}" destId="{043BB42F-9CD8-450A-87B8-B4459076D231}" srcOrd="2" destOrd="0" presId="urn:microsoft.com/office/officeart/2005/8/layout/hierarchy6"/>
    <dgm:cxn modelId="{26F1F55F-BE52-4E0F-9CDA-BFC7F3C8D81D}" type="presParOf" srcId="{241A5885-EBEE-44E1-9033-943C9A6A4B5B}" destId="{ADEDB633-7DE6-4021-B1C9-A748105FBD6A}" srcOrd="3" destOrd="0" presId="urn:microsoft.com/office/officeart/2005/8/layout/hierarchy6"/>
    <dgm:cxn modelId="{9652D34C-128D-4856-8960-81863E19CB8E}" type="presParOf" srcId="{ADEDB633-7DE6-4021-B1C9-A748105FBD6A}" destId="{535CB178-9A72-4CB8-94F7-906577C40CC4}" srcOrd="0" destOrd="0" presId="urn:microsoft.com/office/officeart/2005/8/layout/hierarchy6"/>
    <dgm:cxn modelId="{770DEC3A-B19C-42F6-A6CF-BA3A0172C775}" type="presParOf" srcId="{ADEDB633-7DE6-4021-B1C9-A748105FBD6A}" destId="{93E19D3F-B6CC-4229-878C-A4DFF61DFAF0}" srcOrd="1" destOrd="0" presId="urn:microsoft.com/office/officeart/2005/8/layout/hierarchy6"/>
    <dgm:cxn modelId="{01CD55CB-DD35-4E46-98CE-D32136506CF2}" type="presParOf" srcId="{B2194F40-315B-4AA8-906D-0C57774A1664}" destId="{DB427C7E-C017-40EE-9CB5-4A94D0055B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7FAA-B030-4637-86C0-5E556CF9274E}">
      <dsp:nvSpPr>
        <dsp:cNvPr id="0" name=""/>
        <dsp:cNvSpPr/>
      </dsp:nvSpPr>
      <dsp:spPr>
        <a:xfrm>
          <a:off x="4116" y="366290"/>
          <a:ext cx="8221366" cy="681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 main non-bicarbonate buffers in the tubule</a:t>
          </a:r>
          <a:endParaRPr lang="en-US" sz="2400" kern="1200" dirty="0"/>
        </a:p>
      </dsp:txBody>
      <dsp:txXfrm>
        <a:off x="24067" y="386241"/>
        <a:ext cx="8181464" cy="641286"/>
      </dsp:txXfrm>
    </dsp:sp>
    <dsp:sp modelId="{2A0E2E1F-9506-48BA-A42E-04992CC271A9}">
      <dsp:nvSpPr>
        <dsp:cNvPr id="0" name=""/>
        <dsp:cNvSpPr/>
      </dsp:nvSpPr>
      <dsp:spPr>
        <a:xfrm>
          <a:off x="1498835" y="1047478"/>
          <a:ext cx="2615964" cy="752236"/>
        </a:xfrm>
        <a:custGeom>
          <a:avLst/>
          <a:gdLst/>
          <a:ahLst/>
          <a:cxnLst/>
          <a:rect l="0" t="0" r="0" b="0"/>
          <a:pathLst>
            <a:path>
              <a:moveTo>
                <a:pt x="2615964" y="0"/>
              </a:moveTo>
              <a:lnTo>
                <a:pt x="2615964" y="376118"/>
              </a:lnTo>
              <a:lnTo>
                <a:pt x="0" y="376118"/>
              </a:lnTo>
              <a:lnTo>
                <a:pt x="0" y="752236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B73D7-0BE5-444C-862B-028ECDAAE52C}">
      <dsp:nvSpPr>
        <dsp:cNvPr id="0" name=""/>
        <dsp:cNvSpPr/>
      </dsp:nvSpPr>
      <dsp:spPr>
        <a:xfrm>
          <a:off x="370042" y="1799715"/>
          <a:ext cx="2257585" cy="72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Filtered</a:t>
          </a:r>
          <a:endParaRPr lang="en-US" sz="2600" kern="1200" dirty="0"/>
        </a:p>
      </dsp:txBody>
      <dsp:txXfrm>
        <a:off x="391411" y="1821084"/>
        <a:ext cx="2214847" cy="686856"/>
      </dsp:txXfrm>
    </dsp:sp>
    <dsp:sp modelId="{043BB42F-9CD8-450A-87B8-B4459076D231}">
      <dsp:nvSpPr>
        <dsp:cNvPr id="0" name=""/>
        <dsp:cNvSpPr/>
      </dsp:nvSpPr>
      <dsp:spPr>
        <a:xfrm>
          <a:off x="4114800" y="1047478"/>
          <a:ext cx="2706176" cy="75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18"/>
              </a:lnTo>
              <a:lnTo>
                <a:pt x="2706176" y="376118"/>
              </a:lnTo>
              <a:lnTo>
                <a:pt x="2706176" y="752236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CB178-9A72-4CB8-94F7-906577C40CC4}">
      <dsp:nvSpPr>
        <dsp:cNvPr id="0" name=""/>
        <dsp:cNvSpPr/>
      </dsp:nvSpPr>
      <dsp:spPr>
        <a:xfrm>
          <a:off x="5782396" y="1799715"/>
          <a:ext cx="2077161" cy="68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Synthesized</a:t>
          </a:r>
          <a:endParaRPr lang="en-US" sz="2600" kern="1200" dirty="0"/>
        </a:p>
      </dsp:txBody>
      <dsp:txXfrm>
        <a:off x="5802348" y="1819667"/>
        <a:ext cx="2037257" cy="64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6072-8187-4B9F-96E3-96B3568F136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DF99-27FB-4B83-921D-FD25010C8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9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8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8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0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0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8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7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Acid-base balance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Dr.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Maha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Saja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MBBS, MSc Physiology, PhD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pH and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Concentration of Body Fluids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25717"/>
              </p:ext>
            </p:extLst>
          </p:nvPr>
        </p:nvGraphicFramePr>
        <p:xfrm>
          <a:off x="1219200" y="1767840"/>
          <a:ext cx="6858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[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GB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(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mEq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pH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Extracellular fluid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Arterial blood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4.0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7.4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Venous blood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4.5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7.35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IF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4.5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7.35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Intracellular fluid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1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b="1" dirty="0" smtClean="0"/>
                        <a:t>4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6-7.4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Urine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3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b="1" dirty="0" smtClean="0"/>
                        <a:t> X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4.5-8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Gastric </a:t>
                      </a:r>
                      <a:r>
                        <a:rPr lang="en-GB" b="1" dirty="0" err="1" smtClean="0"/>
                        <a:t>HCl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 smtClean="0"/>
                        <a:t>0.8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4656" y="6504801"/>
            <a:ext cx="415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413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The body produces large amounts of acids on daily basis as by products of metabolism. </a:t>
            </a:r>
            <a:endParaRPr lang="en-GB" dirty="0"/>
          </a:p>
          <a:p>
            <a:pPr lvl="1"/>
            <a:r>
              <a:rPr lang="en-GB" dirty="0" smtClean="0"/>
              <a:t>Metabolism of dietary proteins.</a:t>
            </a:r>
          </a:p>
          <a:p>
            <a:pPr lvl="1"/>
            <a:r>
              <a:rPr lang="en-GB" dirty="0" smtClean="0"/>
              <a:t>Anaerobic metabolism of carbs and fat.</a:t>
            </a:r>
          </a:p>
          <a:p>
            <a:endParaRPr lang="en-GB" dirty="0"/>
          </a:p>
          <a:p>
            <a:r>
              <a:rPr lang="en-GB" dirty="0" smtClean="0"/>
              <a:t> Acids in the body are of two kinds: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Volatile (CO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dirty="0" smtClean="0"/>
              <a:t>Non-volatile “fixed” (sulfuric acid, lactic acid) (daily acid load ≈ 50-100 </a:t>
            </a:r>
            <a:r>
              <a:rPr lang="en-GB" dirty="0" err="1" smtClean="0"/>
              <a:t>mEq</a:t>
            </a:r>
            <a:r>
              <a:rPr lang="en-GB" dirty="0" smtClean="0"/>
              <a:t>/day) (0.8 </a:t>
            </a:r>
            <a:r>
              <a:rPr lang="en-GB" dirty="0" err="1" smtClean="0"/>
              <a:t>mEq</a:t>
            </a:r>
            <a:r>
              <a:rPr lang="en-GB" dirty="0" smtClean="0"/>
              <a:t>/kg/d).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096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Acid Production by the Body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6504801"/>
            <a:ext cx="648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 </a:t>
            </a:r>
            <a:r>
              <a:rPr lang="en-GB" sz="1200" dirty="0" smtClean="0"/>
              <a:t>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13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Three main systems: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002060"/>
                </a:solidFill>
              </a:rPr>
              <a:t>Body fluid buffers.</a:t>
            </a:r>
          </a:p>
          <a:p>
            <a:pPr marL="274320" lvl="1" indent="0">
              <a:buNone/>
            </a:pPr>
            <a:r>
              <a:rPr lang="en-GB" dirty="0" smtClean="0"/>
              <a:t>Works within seconds.</a:t>
            </a:r>
          </a:p>
          <a:p>
            <a:pPr marL="274320" lvl="1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002060"/>
                </a:solidFill>
              </a:rPr>
              <a:t>Lungs </a:t>
            </a:r>
          </a:p>
          <a:p>
            <a:pPr marL="274320" lvl="1" indent="0">
              <a:buNone/>
            </a:pPr>
            <a:r>
              <a:rPr lang="en-GB" dirty="0" smtClean="0"/>
              <a:t>Works within minutes.</a:t>
            </a:r>
          </a:p>
          <a:p>
            <a:pPr marL="274320" lvl="1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i="1" dirty="0" smtClean="0">
                <a:solidFill>
                  <a:srgbClr val="002060"/>
                </a:solidFill>
              </a:rPr>
              <a:t>Kidneys</a:t>
            </a:r>
          </a:p>
          <a:p>
            <a:pPr marL="274320" lvl="1" indent="0">
              <a:buNone/>
            </a:pPr>
            <a:r>
              <a:rPr lang="en-GB" dirty="0" smtClean="0"/>
              <a:t>Works within hours-days.</a:t>
            </a:r>
          </a:p>
          <a:p>
            <a:pPr marL="274320" lvl="1" indent="0">
              <a:buNone/>
            </a:pPr>
            <a:r>
              <a:rPr lang="en-GB" dirty="0" smtClean="0"/>
              <a:t>The most powerful of the three.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Body’s Defense Against Changes in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 [H</a:t>
            </a:r>
            <a:r>
              <a:rPr lang="en-GB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68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Body Fluid buffers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572000"/>
            <a:ext cx="7924800" cy="0"/>
          </a:xfrm>
          <a:prstGeom prst="line">
            <a:avLst/>
          </a:prstGeom>
          <a:ln w="539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5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C00000"/>
                </a:solidFill>
              </a:rPr>
              <a:t>A buffer </a:t>
            </a:r>
            <a:r>
              <a:rPr lang="en-GB" dirty="0" smtClean="0"/>
              <a:t>= a solution that resists changes in pH upon addition of small amount of acids or bases.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AD0101">
                    <a:lumMod val="75000"/>
                  </a:srgbClr>
                </a:solidFill>
              </a:rPr>
              <a:t>What is a Buffer?</a:t>
            </a:r>
            <a:endParaRPr lang="en-US" sz="44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elay 7"/>
          <p:cNvSpPr/>
          <p:nvPr/>
        </p:nvSpPr>
        <p:spPr>
          <a:xfrm rot="5400000">
            <a:off x="3427476" y="3278124"/>
            <a:ext cx="1679448" cy="1676400"/>
          </a:xfrm>
          <a:prstGeom prst="flowChartDelay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Buffer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0061" y="40948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Buffer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4660490" y="2922639"/>
            <a:ext cx="870155" cy="619432"/>
          </a:xfrm>
          <a:custGeom>
            <a:avLst/>
            <a:gdLst>
              <a:gd name="connsiteX0" fmla="*/ 870155 w 870155"/>
              <a:gd name="connsiteY0" fmla="*/ 0 h 619432"/>
              <a:gd name="connsiteX1" fmla="*/ 176981 w 870155"/>
              <a:gd name="connsiteY1" fmla="*/ 58993 h 619432"/>
              <a:gd name="connsiteX2" fmla="*/ 0 w 870155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619432">
                <a:moveTo>
                  <a:pt x="870155" y="0"/>
                </a:moveTo>
                <a:lnTo>
                  <a:pt x="176981" y="58993"/>
                </a:lnTo>
                <a:cubicBezTo>
                  <a:pt x="31955" y="162232"/>
                  <a:pt x="15977" y="390832"/>
                  <a:pt x="0" y="619432"/>
                </a:cubicBezTo>
              </a:path>
            </a:pathLst>
          </a:custGeom>
          <a:noFill/>
          <a:ln w="38100"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73797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Base</a:t>
            </a:r>
            <a:endParaRPr lang="en-US" b="1" dirty="0"/>
          </a:p>
        </p:txBody>
      </p:sp>
      <p:sp>
        <p:nvSpPr>
          <p:cNvPr id="15" name="Freeform 14"/>
          <p:cNvSpPr/>
          <p:nvPr/>
        </p:nvSpPr>
        <p:spPr>
          <a:xfrm>
            <a:off x="2669458" y="2913340"/>
            <a:ext cx="1091381" cy="613983"/>
          </a:xfrm>
          <a:custGeom>
            <a:avLst/>
            <a:gdLst>
              <a:gd name="connsiteX0" fmla="*/ 0 w 1091381"/>
              <a:gd name="connsiteY0" fmla="*/ 9299 h 613983"/>
              <a:gd name="connsiteX1" fmla="*/ 855407 w 1091381"/>
              <a:gd name="connsiteY1" fmla="*/ 83041 h 613983"/>
              <a:gd name="connsiteX2" fmla="*/ 1091381 w 1091381"/>
              <a:gd name="connsiteY2" fmla="*/ 613983 h 6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381" h="613983">
                <a:moveTo>
                  <a:pt x="0" y="9299"/>
                </a:moveTo>
                <a:cubicBezTo>
                  <a:pt x="336755" y="-4221"/>
                  <a:pt x="673510" y="-17740"/>
                  <a:pt x="855407" y="83041"/>
                </a:cubicBezTo>
                <a:cubicBezTo>
                  <a:pt x="1037304" y="183822"/>
                  <a:pt x="1064342" y="398902"/>
                  <a:pt x="1091381" y="61398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997" y="27379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Acid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105400"/>
            <a:ext cx="4814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Neutralizes small additions of bases/acids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>
            <a:off x="4038600" y="5562600"/>
            <a:ext cx="393290" cy="457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19058" y="6107668"/>
            <a:ext cx="24673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pH remains constant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8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buffer is a mixture of a weak acid and a weak base that are in equilibrium.</a:t>
            </a:r>
          </a:p>
          <a:p>
            <a:endParaRPr lang="en-GB" dirty="0"/>
          </a:p>
          <a:p>
            <a:r>
              <a:rPr lang="en-GB" dirty="0" smtClean="0"/>
              <a:t>To be more accurate, its either made of:</a:t>
            </a:r>
          </a:p>
          <a:p>
            <a:pPr lvl="1"/>
            <a:r>
              <a:rPr lang="en-GB" dirty="0" smtClean="0"/>
              <a:t>A weak acid and its conjugated base (H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/>
              <a:t> </a:t>
            </a:r>
            <a:r>
              <a:rPr lang="en-GB" dirty="0" smtClean="0"/>
              <a:t>&amp; NaHCO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A weak base and its conjugated acid (NH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dirty="0" smtClean="0"/>
              <a:t>NH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).</a:t>
            </a:r>
          </a:p>
          <a:p>
            <a:pPr lvl="1"/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How does a buffer do its job?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How do Buffers work?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8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There are 3 chemical buffers in the body;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Bicarbonate buffer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phosphate buffer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Proteins.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They are the 1</a:t>
            </a:r>
            <a:r>
              <a:rPr lang="en-GB" baseline="30000" dirty="0" smtClean="0"/>
              <a:t>st</a:t>
            </a:r>
            <a:r>
              <a:rPr lang="en-GB" dirty="0" smtClean="0"/>
              <a:t> line of defence against changes in pH i.e.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], act within seconds.</a:t>
            </a:r>
          </a:p>
          <a:p>
            <a:endParaRPr lang="en-GB" dirty="0"/>
          </a:p>
          <a:p>
            <a:r>
              <a:rPr lang="en-GB" dirty="0" smtClean="0"/>
              <a:t>Some are more powerful extracellularly and others are more powerful intracellularly.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Chemical Buffer Systems in the Body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99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Composed of:</a:t>
            </a:r>
          </a:p>
          <a:p>
            <a:pPr lvl="1"/>
            <a:r>
              <a:rPr lang="en-GB" dirty="0" smtClean="0"/>
              <a:t>A weak acid (H</a:t>
            </a:r>
            <a:r>
              <a:rPr lang="en-GB" sz="1600" dirty="0" smtClean="0"/>
              <a:t>2</a:t>
            </a:r>
            <a:r>
              <a:rPr lang="en-GB" dirty="0" smtClean="0"/>
              <a:t>CO</a:t>
            </a:r>
            <a:r>
              <a:rPr lang="en-GB" sz="1600" dirty="0" smtClean="0"/>
              <a:t>3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Its conjugated base (NaHCO</a:t>
            </a:r>
            <a:r>
              <a:rPr lang="en-GB" sz="1600" dirty="0" smtClean="0"/>
              <a:t>3</a:t>
            </a:r>
            <a:r>
              <a:rPr lang="en-GB" dirty="0" smtClean="0"/>
              <a:t>).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68888"/>
            <a:ext cx="8912225" cy="5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7400" y="34290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7400" y="3581400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3460955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91000" y="3613355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31358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CA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NaHCO</a:t>
            </a:r>
            <a:r>
              <a:rPr lang="en-GB" dirty="0" smtClean="0"/>
              <a:t>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4800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4953000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4648200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Na+ + HCO</a:t>
            </a:r>
            <a:r>
              <a:rPr lang="en-GB" sz="2400" baseline="-25000" dirty="0" smtClean="0"/>
              <a:t>3</a:t>
            </a:r>
            <a:r>
              <a:rPr lang="en-GB" sz="2400" baseline="30000" dirty="0" smtClean="0"/>
              <a:t>-</a:t>
            </a:r>
            <a:endParaRPr lang="en-GB" sz="2400" baseline="30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7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f</a:t>
            </a:r>
            <a:r>
              <a:rPr lang="en-GB" b="1" i="1" dirty="0" smtClean="0">
                <a:solidFill>
                  <a:srgbClr val="002060"/>
                </a:solidFill>
              </a:rPr>
              <a:t>orms in the body by the reaction of 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2 </a:t>
            </a:r>
            <a:r>
              <a:rPr lang="en-GB" b="1" i="1" dirty="0">
                <a:solidFill>
                  <a:srgbClr val="002060"/>
                </a:solidFill>
              </a:rPr>
              <a:t>&amp; 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O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 smtClean="0"/>
              <a:t>+ H</a:t>
            </a:r>
            <a:r>
              <a:rPr lang="en-GB" baseline="-25000" dirty="0" smtClean="0"/>
              <a:t>2</a:t>
            </a:r>
            <a:r>
              <a:rPr lang="en-GB" dirty="0" smtClean="0"/>
              <a:t>O                       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i</a:t>
            </a:r>
            <a:r>
              <a:rPr lang="en-GB" b="1" i="1" dirty="0" smtClean="0">
                <a:solidFill>
                  <a:srgbClr val="002060"/>
                </a:solidFill>
              </a:rPr>
              <a:t>onizes weakly to form small amounts of </a:t>
            </a: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30000" dirty="0">
                <a:solidFill>
                  <a:srgbClr val="002060"/>
                </a:solidFill>
              </a:rPr>
              <a:t>+</a:t>
            </a:r>
            <a:r>
              <a:rPr lang="en-GB" b="1" i="1" dirty="0">
                <a:solidFill>
                  <a:srgbClr val="002060"/>
                </a:solidFill>
              </a:rPr>
              <a:t> &amp; HCO</a:t>
            </a:r>
            <a:r>
              <a:rPr lang="en-GB" b="1" i="1" baseline="-25000" dirty="0">
                <a:solidFill>
                  <a:srgbClr val="002060"/>
                </a:solidFill>
              </a:rPr>
              <a:t>3</a:t>
            </a:r>
            <a:r>
              <a:rPr lang="en-GB" b="1" i="1" baseline="30000" dirty="0">
                <a:solidFill>
                  <a:srgbClr val="002060"/>
                </a:solidFill>
              </a:rPr>
              <a:t>-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US" dirty="0" smtClean="0"/>
              <a:t>                       </a:t>
            </a:r>
            <a:r>
              <a:rPr lang="en-GB" dirty="0" smtClean="0"/>
              <a:t> H</a:t>
            </a:r>
            <a:r>
              <a:rPr lang="en-GB" baseline="30000" dirty="0"/>
              <a:t>+</a:t>
            </a:r>
            <a:r>
              <a:rPr lang="en-GB" dirty="0"/>
              <a:t> &amp; </a:t>
            </a:r>
            <a:r>
              <a:rPr lang="en-GB" dirty="0" smtClean="0"/>
              <a:t>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GB" b="1" i="1" dirty="0" smtClean="0">
                <a:solidFill>
                  <a:srgbClr val="002060"/>
                </a:solidFill>
              </a:rPr>
              <a:t>The second component is NaHCO</a:t>
            </a:r>
            <a:r>
              <a:rPr lang="en-GB" sz="1400" b="1" i="1" dirty="0" smtClean="0">
                <a:solidFill>
                  <a:srgbClr val="002060"/>
                </a:solidFill>
              </a:rPr>
              <a:t>3 </a:t>
            </a:r>
            <a:r>
              <a:rPr lang="en-GB" b="1" i="1" dirty="0" smtClean="0">
                <a:solidFill>
                  <a:srgbClr val="002060"/>
                </a:solidFill>
              </a:rPr>
              <a:t>which dissociates to form </a:t>
            </a:r>
            <a:r>
              <a:rPr lang="en-GB" b="1" i="1" dirty="0">
                <a:solidFill>
                  <a:srgbClr val="002060"/>
                </a:solidFill>
              </a:rPr>
              <a:t>Na</a:t>
            </a:r>
            <a:r>
              <a:rPr lang="en-GB" b="1" i="1" baseline="30000" dirty="0">
                <a:solidFill>
                  <a:srgbClr val="002060"/>
                </a:solidFill>
              </a:rPr>
              <a:t>+</a:t>
            </a:r>
            <a:r>
              <a:rPr lang="en-GB" b="1" i="1" dirty="0">
                <a:solidFill>
                  <a:srgbClr val="002060"/>
                </a:solidFill>
              </a:rPr>
              <a:t> &amp; HCO</a:t>
            </a:r>
            <a:r>
              <a:rPr lang="en-GB" b="1" i="1" baseline="-25000" dirty="0">
                <a:solidFill>
                  <a:srgbClr val="002060"/>
                </a:solidFill>
              </a:rPr>
              <a:t>3</a:t>
            </a:r>
            <a:r>
              <a:rPr lang="en-GB" b="1" i="1" baseline="30000" dirty="0">
                <a:solidFill>
                  <a:srgbClr val="002060"/>
                </a:solidFill>
              </a:rPr>
              <a:t>-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NaHCO</a:t>
            </a:r>
            <a:r>
              <a:rPr lang="en-GB" sz="1600" dirty="0" smtClean="0"/>
              <a:t>3                                   </a:t>
            </a:r>
            <a:r>
              <a:rPr lang="en-GB" dirty="0" smtClean="0"/>
              <a:t>Na</a:t>
            </a:r>
            <a:r>
              <a:rPr lang="en-GB" baseline="30000" dirty="0"/>
              <a:t>+</a:t>
            </a:r>
            <a:r>
              <a:rPr lang="en-GB" dirty="0"/>
              <a:t> &amp;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GB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2562999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81200" y="2715399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4965" y="22098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>
                <a:solidFill>
                  <a:srgbClr val="FF0000"/>
                </a:solidFill>
              </a:rPr>
              <a:t>Carbonic anhydrase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41910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0" y="43434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6019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47900" y="6172200"/>
            <a:ext cx="9525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Contents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are acids and bases?</a:t>
            </a:r>
          </a:p>
          <a:p>
            <a:endParaRPr lang="en-GB" dirty="0" smtClean="0"/>
          </a:p>
          <a:p>
            <a:r>
              <a:rPr lang="en-GB" dirty="0" smtClean="0"/>
              <a:t>What is meant by a weak and a strong acid or base?</a:t>
            </a:r>
          </a:p>
          <a:p>
            <a:r>
              <a:rPr lang="en-GB" dirty="0" smtClean="0"/>
              <a:t> </a:t>
            </a:r>
            <a:endParaRPr lang="en-US" dirty="0" smtClean="0"/>
          </a:p>
          <a:p>
            <a:r>
              <a:rPr lang="en-US" dirty="0" smtClean="0"/>
              <a:t>What is the normal pH of body fluids?</a:t>
            </a:r>
          </a:p>
          <a:p>
            <a:endParaRPr lang="en-US" dirty="0" smtClean="0"/>
          </a:p>
          <a:p>
            <a:r>
              <a:rPr lang="en-GB" dirty="0" smtClean="0"/>
              <a:t>Why is it important to keep body fluid pH within certain limits?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 smtClean="0"/>
              <a:t>What are the body’s defense mechanisms against </a:t>
            </a:r>
            <a:r>
              <a:rPr lang="en-US" dirty="0"/>
              <a:t>changes in blood pH: body buffers, </a:t>
            </a:r>
            <a:r>
              <a:rPr lang="en-US" dirty="0" smtClean="0"/>
              <a:t>the lungs and the kidney.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Understand the role of the kidney in regulating pH of body fluids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Acid-base disturbances. </a:t>
            </a:r>
            <a:endParaRPr lang="en-GB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Putting it all together;</a:t>
            </a: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798403"/>
            <a:ext cx="865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This is the main ECF buffer system</a:t>
            </a:r>
            <a:endParaRPr lang="en-GB" sz="2400" i="1" dirty="0" smtClean="0">
              <a:solidFill>
                <a:srgbClr val="FF0000"/>
              </a:solidFill>
            </a:endParaRPr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What happens if you add a base or an acid to the system?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0144"/>
            <a:ext cx="7559722" cy="39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C00000"/>
                    </a:solidFill>
                  </a:rPr>
                  <a:t>What is the HHE?</a:t>
                </a:r>
              </a:p>
              <a:p>
                <a:pPr lvl="1"/>
                <a:r>
                  <a:rPr lang="en-US" dirty="0" smtClean="0"/>
                  <a:t>It is an equation that enables the calculation of pH of a solution.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C00000"/>
                    </a:solidFill>
                  </a:rPr>
                  <a:t>What is 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𝒍𝒐𝒈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𝑯𝑪𝑶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𝟎𝟑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𝑷𝑪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b="1" i="1" dirty="0" smtClean="0">
                  <a:solidFill>
                    <a:srgbClr val="C00000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1800" dirty="0" smtClean="0"/>
                  <a:t>K = dissociation constant, </a:t>
                </a:r>
                <a:r>
                  <a:rPr lang="en-US" sz="1800" dirty="0" err="1" smtClean="0"/>
                  <a:t>pK</a:t>
                </a:r>
                <a:r>
                  <a:rPr lang="en-US" sz="1800" dirty="0" smtClean="0"/>
                  <a:t> = 6.1</a:t>
                </a:r>
              </a:p>
              <a:p>
                <a:pPr marL="274320" lvl="1" indent="0">
                  <a:buNone/>
                </a:pPr>
                <a:r>
                  <a:rPr lang="en-US" sz="1800" dirty="0" smtClean="0"/>
                  <a:t>0.03 = solubility of CO</a:t>
                </a:r>
                <a:r>
                  <a:rPr lang="en-US" sz="1400" dirty="0" smtClean="0"/>
                  <a:t>2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3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How was it derived?</a:t>
            </a:r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n-US" sz="1600" dirty="0" smtClean="0"/>
              <a:t>2</a:t>
            </a:r>
            <a:r>
              <a:rPr lang="en-US" dirty="0" smtClean="0"/>
              <a:t>CO</a:t>
            </a:r>
            <a:r>
              <a:rPr lang="en-US" sz="1600" dirty="0" smtClean="0"/>
              <a:t>3 </a:t>
            </a:r>
            <a:r>
              <a:rPr lang="en-US" dirty="0" smtClean="0"/>
              <a:t>and its dissociated ions are always in equilibrium </a:t>
            </a:r>
            <a:r>
              <a:rPr lang="en-US" dirty="0" smtClean="0">
                <a:latin typeface="Bookman Old Style"/>
              </a:rPr>
              <a:t>→ </a:t>
            </a:r>
            <a:r>
              <a:rPr lang="en-US" dirty="0"/>
              <a:t>t</a:t>
            </a:r>
            <a:r>
              <a:rPr lang="en-US" dirty="0" smtClean="0"/>
              <a:t>he products of the reaction on one side of the equation are proportional to the product on the other side.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Since H</a:t>
            </a:r>
            <a:r>
              <a:rPr lang="en-US" sz="1600" dirty="0" smtClean="0"/>
              <a:t>2</a:t>
            </a:r>
            <a:r>
              <a:rPr lang="en-US" dirty="0" smtClean="0"/>
              <a:t>CO</a:t>
            </a:r>
            <a:r>
              <a:rPr lang="en-US" sz="1600" dirty="0" smtClean="0"/>
              <a:t>3 </a:t>
            </a:r>
            <a:r>
              <a:rPr lang="en-US" dirty="0" smtClean="0"/>
              <a:t>is a weak acid, it will not dissociate completely and the concentration of its products will depend on its dissociation constant (K)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2057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22098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65957" y="1828800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                </a:t>
            </a:r>
            <a:r>
              <a:rPr lang="en-GB" sz="2400" b="1" dirty="0" smtClean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+ </a:t>
            </a:r>
            <a:r>
              <a:rPr lang="en-GB" sz="2400" b="1" dirty="0">
                <a:solidFill>
                  <a:srgbClr val="002060"/>
                </a:solidFill>
              </a:rPr>
              <a:t>HCO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baseline="300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3962400"/>
            <a:ext cx="3741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dirty="0" smtClean="0">
                <a:solidFill>
                  <a:srgbClr val="002060"/>
                </a:solidFill>
              </a:rPr>
              <a:t>] </a:t>
            </a:r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en-US" sz="2400" b="1" dirty="0" smtClean="0">
                <a:solidFill>
                  <a:srgbClr val="002060"/>
                </a:solidFill>
              </a:rPr>
              <a:t> 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]</a:t>
            </a:r>
            <a:r>
              <a:rPr lang="en-GB" sz="2400" b="1" dirty="0" smtClean="0">
                <a:solidFill>
                  <a:srgbClr val="002060"/>
                </a:solidFill>
              </a:rPr>
              <a:t> X [HCO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dirty="0" smtClean="0">
                <a:solidFill>
                  <a:srgbClr val="002060"/>
                </a:solidFill>
              </a:rPr>
              <a:t>]</a:t>
            </a:r>
            <a:endParaRPr lang="en-GB" sz="24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5939135"/>
            <a:ext cx="4330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K X [H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GB" sz="2400" b="1" dirty="0" smtClean="0">
                <a:solidFill>
                  <a:srgbClr val="002060"/>
                </a:solidFill>
              </a:rPr>
              <a:t>CO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dirty="0" smtClean="0">
                <a:solidFill>
                  <a:srgbClr val="002060"/>
                </a:solidFill>
              </a:rPr>
              <a:t>] </a:t>
            </a:r>
            <a:r>
              <a:rPr lang="en-US" sz="2400" b="1" dirty="0" smtClean="0">
                <a:solidFill>
                  <a:srgbClr val="002060"/>
                </a:solidFill>
              </a:rPr>
              <a:t>= 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]</a:t>
            </a:r>
            <a:r>
              <a:rPr lang="en-GB" sz="2400" b="1" dirty="0" smtClean="0">
                <a:solidFill>
                  <a:srgbClr val="002060"/>
                </a:solidFill>
              </a:rPr>
              <a:t> X [HCO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dirty="0" smtClean="0">
                <a:solidFill>
                  <a:srgbClr val="002060"/>
                </a:solidFill>
              </a:rPr>
              <a:t>]</a:t>
            </a:r>
            <a:endParaRPr lang="en-GB" sz="2400" b="1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2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Based on the previous equation,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/>
              <a:t>] can be expressed as follows;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Because </a:t>
            </a: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 </a:t>
            </a:r>
            <a:r>
              <a:rPr lang="en-US" dirty="0" smtClean="0"/>
              <a:t>can rapidly dissociate into CO</a:t>
            </a:r>
            <a:r>
              <a:rPr lang="en-US" sz="1600" dirty="0" smtClean="0"/>
              <a:t>2</a:t>
            </a:r>
            <a:r>
              <a:rPr lang="en-US" dirty="0" smtClean="0"/>
              <a:t> and H</a:t>
            </a:r>
            <a:r>
              <a:rPr lang="en-US" sz="1400" dirty="0" smtClean="0"/>
              <a:t>2</a:t>
            </a:r>
            <a:r>
              <a:rPr lang="en-US" dirty="0" smtClean="0"/>
              <a:t>O. And since CO</a:t>
            </a:r>
            <a:r>
              <a:rPr lang="en-US" sz="1400" dirty="0" smtClean="0"/>
              <a:t>2</a:t>
            </a:r>
            <a:r>
              <a:rPr lang="en-US" dirty="0" smtClean="0"/>
              <a:t> is much easier to measure it can replace</a:t>
            </a:r>
            <a:r>
              <a:rPr lang="en-GB" dirty="0"/>
              <a:t> 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US" dirty="0" smtClean="0"/>
              <a:t> in the equation;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2362200"/>
                <a:ext cx="2276072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62200"/>
                <a:ext cx="2276072" cy="6692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5600" y="4969514"/>
                <a:ext cx="229229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2060"/>
                              </a:solidFill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969514"/>
                <a:ext cx="2292294" cy="669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72895" y="5029200"/>
            <a:ext cx="33949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This is Henderson’s equation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(1908)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149230" y="5199966"/>
            <a:ext cx="413370" cy="28643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782270"/>
            <a:ext cx="216758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It means that;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Bookman Old Style"/>
              </a:rPr>
              <a:t>↑</a:t>
            </a:r>
            <a:r>
              <a:rPr lang="en-US" dirty="0" smtClean="0"/>
              <a:t> [CO2] </a:t>
            </a:r>
            <a:r>
              <a:rPr lang="en-US" dirty="0" smtClean="0">
                <a:latin typeface="Bookman Old Style"/>
              </a:rPr>
              <a:t>→↑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>
                <a:latin typeface="Bookman Old Style"/>
              </a:rPr>
              <a:t>]</a:t>
            </a:r>
          </a:p>
          <a:p>
            <a:r>
              <a:rPr lang="en-US" dirty="0">
                <a:latin typeface="Bookman Old Style"/>
              </a:rPr>
              <a:t> </a:t>
            </a:r>
            <a:r>
              <a:rPr lang="en-US" dirty="0" smtClean="0">
                <a:latin typeface="Bookman Old Style"/>
              </a:rPr>
              <a:t>↑ </a:t>
            </a:r>
            <a:r>
              <a:rPr lang="en-GB" dirty="0"/>
              <a:t>[HCO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 smtClean="0"/>
              <a:t>] </a:t>
            </a:r>
            <a:r>
              <a:rPr lang="en-GB" dirty="0" smtClean="0">
                <a:latin typeface="Bookman Old Style"/>
              </a:rPr>
              <a:t>→ ↓ </a:t>
            </a:r>
            <a:r>
              <a:rPr lang="en-US" dirty="0" smtClean="0"/>
              <a:t>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/>
              <a:t>]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83311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 smtClean="0"/>
                  <a:t>In 1909, Sorensen created the pH scale to express</a:t>
                </a:r>
                <a:r>
                  <a:rPr lang="en-US" dirty="0"/>
                  <a:t> [</a:t>
                </a:r>
                <a:r>
                  <a:rPr lang="en-GB" dirty="0"/>
                  <a:t>H</a:t>
                </a:r>
                <a:r>
                  <a:rPr lang="en-GB" baseline="30000" dirty="0"/>
                  <a:t>+</a:t>
                </a:r>
                <a:r>
                  <a:rPr lang="en-GB" dirty="0"/>
                  <a:t> </a:t>
                </a:r>
                <a:r>
                  <a:rPr lang="en-US" dirty="0" smtClean="0"/>
                  <a:t>]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func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endParaRPr lang="en-US" b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dirty="0" smtClean="0"/>
                  <a:t> In 1916, </a:t>
                </a:r>
                <a:r>
                  <a:rPr lang="en-US" dirty="0" err="1" smtClean="0"/>
                  <a:t>Hasselbalch</a:t>
                </a:r>
                <a:r>
                  <a:rPr lang="en-US" dirty="0" smtClean="0"/>
                  <a:t> decided to merge Henderson’s equation with Sorensen’s pH scale creating what we now know as the 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“Henderson-</a:t>
                </a:r>
                <a:r>
                  <a:rPr lang="en-US" b="1" i="1" dirty="0" err="1" smtClean="0">
                    <a:solidFill>
                      <a:srgbClr val="7030A0"/>
                    </a:solidFill>
                  </a:rPr>
                  <a:t>Hasselbalch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 equation”.</a:t>
                </a:r>
                <a:endParaRPr lang="en-US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1">
                <a:blip r:embed="rId2"/>
                <a:stretch>
                  <a:fillRect l="-593" t="-87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816537"/>
                <a:ext cx="229229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2060"/>
                              </a:solidFill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16537"/>
                <a:ext cx="2292294" cy="669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6555" y="4800600"/>
                <a:ext cx="381854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55" y="4800600"/>
                <a:ext cx="3818545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24200" y="5075268"/>
            <a:ext cx="990600" cy="182532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371600"/>
                <a:ext cx="368716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1600"/>
                <a:ext cx="3687163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 rot="5400000">
            <a:off x="2026833" y="2240367"/>
            <a:ext cx="609600" cy="548466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2971800"/>
                <a:ext cx="2513124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𝑝𝐾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𝐻𝐶𝑂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3]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𝐶𝑜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71800"/>
                <a:ext cx="2513124" cy="670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65215" y="2971800"/>
            <a:ext cx="45704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This is Henderson-</a:t>
            </a:r>
            <a:r>
              <a:rPr lang="en-US" b="1" i="1" dirty="0" err="1" smtClean="0">
                <a:solidFill>
                  <a:srgbClr val="FF0000"/>
                </a:solidFill>
              </a:rPr>
              <a:t>Hasselbach</a:t>
            </a:r>
            <a:r>
              <a:rPr lang="en-US" b="1" i="1" dirty="0" smtClean="0">
                <a:solidFill>
                  <a:srgbClr val="FF0000"/>
                </a:solidFill>
              </a:rPr>
              <a:t> equation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 (1908)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733800" y="3142566"/>
            <a:ext cx="413370" cy="28643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1082" y="5604235"/>
                <a:ext cx="3953518" cy="7965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𝑝𝐾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3]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0.03 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82" y="5604235"/>
                <a:ext cx="3953518" cy="796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1000" y="40867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7"/>
            </a:pPr>
            <a:r>
              <a:rPr lang="en-US" sz="2000" dirty="0" smtClean="0"/>
              <a:t>Since it is much easier to measure PCO</a:t>
            </a:r>
            <a:r>
              <a:rPr lang="en-US" sz="1400" dirty="0" smtClean="0"/>
              <a:t>2</a:t>
            </a:r>
            <a:r>
              <a:rPr lang="en-US" sz="2000" dirty="0" smtClean="0"/>
              <a:t> rather than dissolved [CO</a:t>
            </a:r>
            <a:r>
              <a:rPr lang="en-US" sz="1200" dirty="0" smtClean="0"/>
              <a:t>2</a:t>
            </a:r>
            <a:r>
              <a:rPr lang="en-US" sz="2000" dirty="0" smtClean="0"/>
              <a:t>] and because dissolved CO</a:t>
            </a:r>
            <a:r>
              <a:rPr lang="en-US" sz="1400" dirty="0" smtClean="0"/>
              <a:t>2</a:t>
            </a:r>
            <a:r>
              <a:rPr lang="en-US" sz="2000" dirty="0" smtClean="0"/>
              <a:t> is proportional to PCO</a:t>
            </a:r>
            <a:r>
              <a:rPr lang="en-US" sz="1200" dirty="0" smtClean="0"/>
              <a:t>2</a:t>
            </a:r>
            <a:r>
              <a:rPr lang="en-US" sz="2000" dirty="0" smtClean="0"/>
              <a:t> multiplied by the solubility of CO</a:t>
            </a:r>
            <a:r>
              <a:rPr lang="en-US" sz="1400" dirty="0" smtClean="0"/>
              <a:t>2</a:t>
            </a:r>
            <a:r>
              <a:rPr lang="en-US" sz="2000" dirty="0" smtClean="0"/>
              <a:t> (0.03 </a:t>
            </a:r>
            <a:r>
              <a:rPr lang="en-US" sz="2000" dirty="0" err="1" smtClean="0"/>
              <a:t>mmol</a:t>
            </a:r>
            <a:r>
              <a:rPr lang="en-US" sz="2000" dirty="0" smtClean="0"/>
              <a:t>/mmHg) </a:t>
            </a:r>
            <a:r>
              <a:rPr lang="en-US" sz="2000" dirty="0" smtClean="0">
                <a:latin typeface="Bookman Old Style"/>
              </a:rPr>
              <a:t>→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000" dirty="0" smtClean="0">
                <a:cs typeface="Arial" pitchFamily="34" charset="0"/>
              </a:rPr>
              <a:t>CO</a:t>
            </a:r>
            <a:r>
              <a:rPr lang="en-US" sz="1200" dirty="0" smtClean="0">
                <a:cs typeface="Arial" pitchFamily="34" charset="0"/>
              </a:rPr>
              <a:t>2</a:t>
            </a:r>
            <a:r>
              <a:rPr lang="en-US" sz="2000" dirty="0" smtClean="0">
                <a:cs typeface="Arial" pitchFamily="34" charset="0"/>
              </a:rPr>
              <a:t>]</a:t>
            </a:r>
            <a:r>
              <a:rPr lang="en-US" sz="2000" dirty="0" smtClean="0"/>
              <a:t> was replaced by PCO</a:t>
            </a:r>
            <a:r>
              <a:rPr lang="en-US" sz="1200" dirty="0" smtClean="0"/>
              <a:t>2</a:t>
            </a:r>
            <a:r>
              <a:rPr lang="en-US" sz="2000" dirty="0" smtClean="0"/>
              <a:t> X 0.03 </a:t>
            </a:r>
            <a:endParaRPr lang="en-US" sz="2000" dirty="0"/>
          </a:p>
        </p:txBody>
      </p:sp>
      <p:sp>
        <p:nvSpPr>
          <p:cNvPr id="12" name="Explosion 1 11"/>
          <p:cNvSpPr/>
          <p:nvPr/>
        </p:nvSpPr>
        <p:spPr>
          <a:xfrm>
            <a:off x="6477000" y="5486400"/>
            <a:ext cx="1447800" cy="914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Ta-Da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531037"/>
                <a:ext cx="3953518" cy="8217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𝑝𝐾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𝐻𝐶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0.03 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31037"/>
                <a:ext cx="3953518" cy="8217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81400"/>
                <a:ext cx="8229600" cy="2819400"/>
              </a:xfrm>
            </p:spPr>
            <p:txBody>
              <a:bodyPr/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What do we understand from this equation?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pH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α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HCO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PCO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↑↑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 smtClean="0">
                        <a:solidFill>
                          <a:schemeClr val="tx1"/>
                        </a:solidFill>
                      </a:rPr>
                      <m:t>HCO</m:t>
                    </m:r>
                    <m:r>
                      <m:rPr>
                        <m:nor/>
                      </m:rPr>
                      <a:rPr lang="en-GB" baseline="-25000" dirty="0" smtClean="0">
                        <a:solidFill>
                          <a:schemeClr val="tx1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GB" baseline="30000" dirty="0" smtClean="0">
                        <a:solidFill>
                          <a:schemeClr val="tx1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will ↑↑ pH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↑↑ PCO2 will ↓↓ pH</a:t>
                </a:r>
                <a:endPara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81400"/>
                <a:ext cx="8229600" cy="2819400"/>
              </a:xfrm>
              <a:blipFill rotWithShape="1">
                <a:blip r:embed="rId3"/>
                <a:stretch>
                  <a:fillRect l="-59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08175" y="1371600"/>
            <a:ext cx="7007225" cy="810444"/>
            <a:chOff x="838200" y="1314271"/>
            <a:chExt cx="7845425" cy="81044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31203"/>
              <a:ext cx="7845425" cy="59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286000" y="1607403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209800" y="1759803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91000" y="1607403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114800" y="1759803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77509" y="131427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C00000"/>
                  </a:solidFill>
                </a:rPr>
                <a:t>CA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76095" y="4419600"/>
            <a:ext cx="32631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Each element of the buffer system is regulated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16206" y="4449634"/>
            <a:ext cx="877645" cy="459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0546" y="4419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Regulated by lungs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44930" y="3962400"/>
            <a:ext cx="1026870" cy="4594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7907" y="4052500"/>
            <a:ext cx="299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Regulated by kidneys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2134"/>
            <a:ext cx="7391400" cy="36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the Bicarbonate Buffer System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524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3222" y="1676400"/>
            <a:ext cx="686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it the most important buffer system in the ECF?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8663" y="609600"/>
                <a:ext cx="154670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𝑯𝑪𝑶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𝑷𝑪𝑶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63" y="609600"/>
                <a:ext cx="1546705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Ratio of 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245" y="771855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is ≈ 20:1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ther Buffering Systems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u="sng" dirty="0" smtClean="0">
                <a:solidFill>
                  <a:srgbClr val="FF0000"/>
                </a:solidFill>
              </a:rPr>
              <a:t>The phosphate buffer:</a:t>
            </a:r>
          </a:p>
          <a:p>
            <a:r>
              <a:rPr lang="en-GB" dirty="0" smtClean="0"/>
              <a:t>Plays a major role in buffering intracellular &amp; renal tubular fluid. </a:t>
            </a:r>
          </a:p>
          <a:p>
            <a:endParaRPr lang="en-GB" dirty="0"/>
          </a:p>
          <a:p>
            <a:r>
              <a:rPr lang="en-GB" dirty="0" smtClean="0"/>
              <a:t>Composed of;</a:t>
            </a:r>
          </a:p>
          <a:p>
            <a:pPr lvl="1"/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 </a:t>
            </a:r>
            <a:r>
              <a:rPr lang="en-GB" dirty="0" smtClean="0"/>
              <a:t>  (dihydrogen phosphate)</a:t>
            </a:r>
            <a:endParaRPr lang="en-US" sz="1600" dirty="0"/>
          </a:p>
          <a:p>
            <a:pPr lvl="1"/>
            <a:r>
              <a:rPr lang="en-GB" dirty="0" smtClean="0"/>
              <a:t>HPO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-2    </a:t>
            </a:r>
            <a:r>
              <a:rPr lang="en-GB" dirty="0" smtClean="0"/>
              <a:t>(Hydrogen phosphate)</a:t>
            </a:r>
            <a:endParaRPr lang="en-US" sz="1600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u="sng" dirty="0" smtClean="0">
                <a:solidFill>
                  <a:srgbClr val="FF0000"/>
                </a:solidFill>
              </a:rPr>
              <a:t>Proteins:</a:t>
            </a:r>
          </a:p>
          <a:p>
            <a:r>
              <a:rPr lang="en-GB" dirty="0" smtClean="0"/>
              <a:t>Contributes to buffering inside cells.</a:t>
            </a:r>
          </a:p>
          <a:p>
            <a:r>
              <a:rPr lang="en-GB" dirty="0" smtClean="0"/>
              <a:t>E.g. </a:t>
            </a:r>
            <a:r>
              <a:rPr lang="en-GB" dirty="0" err="1" smtClean="0"/>
              <a:t>Hb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GB" dirty="0" smtClean="0"/>
              <a:t>Acid-base balance is concerned </a:t>
            </a:r>
            <a:r>
              <a:rPr lang="en-GB" dirty="0"/>
              <a:t>with </a:t>
            </a:r>
            <a:r>
              <a:rPr lang="en-GB" dirty="0" smtClean="0"/>
              <a:t>the precise regulation of free (unbound) hydrogen ion (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) concentration in body fluids.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Normally,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= 0.00004 </a:t>
            </a:r>
            <a:r>
              <a:rPr lang="en-GB" dirty="0" err="1" smtClean="0"/>
              <a:t>mEq</a:t>
            </a:r>
            <a:r>
              <a:rPr lang="en-GB" dirty="0" smtClean="0"/>
              <a:t>/L (40 </a:t>
            </a:r>
            <a:r>
              <a:rPr lang="en-GB" dirty="0" err="1" smtClean="0"/>
              <a:t>nEq</a:t>
            </a:r>
            <a:r>
              <a:rPr lang="en-GB" dirty="0" smtClean="0"/>
              <a:t>/L).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Why is it important to control [</a:t>
            </a:r>
            <a:r>
              <a:rPr lang="en-GB" b="1" i="1" dirty="0">
                <a:solidFill>
                  <a:srgbClr val="FF0000"/>
                </a:solidFill>
              </a:rPr>
              <a:t>H</a:t>
            </a:r>
            <a:r>
              <a:rPr lang="en-GB" b="1" i="1" baseline="30000" dirty="0" smtClean="0">
                <a:solidFill>
                  <a:srgbClr val="FF0000"/>
                </a:solidFill>
              </a:rPr>
              <a:t>+</a:t>
            </a:r>
            <a:r>
              <a:rPr lang="en-GB" b="1" i="1" dirty="0" smtClean="0">
                <a:solidFill>
                  <a:srgbClr val="FF0000"/>
                </a:solidFill>
              </a:rPr>
              <a:t>]? </a:t>
            </a:r>
          </a:p>
          <a:p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504801"/>
            <a:ext cx="874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(Sherwood L. Human physiology: from cells to systems. 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2001;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Acid-Base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61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Buffer systems do not work independently in body fluids but actually work together.</a:t>
            </a:r>
          </a:p>
          <a:p>
            <a:endParaRPr lang="en-GB" dirty="0"/>
          </a:p>
          <a:p>
            <a:r>
              <a:rPr lang="en-GB" dirty="0" smtClean="0"/>
              <a:t>A change in the balance in one buffer system, changes the balance of the other systems.</a:t>
            </a:r>
          </a:p>
          <a:p>
            <a:endParaRPr lang="en-GB" dirty="0"/>
          </a:p>
          <a:p>
            <a:r>
              <a:rPr lang="en-GB" dirty="0" smtClean="0"/>
              <a:t>Buffers do not reverse the pH change, they only limit it.</a:t>
            </a:r>
          </a:p>
          <a:p>
            <a:endParaRPr lang="en-GB" dirty="0"/>
          </a:p>
          <a:p>
            <a:r>
              <a:rPr lang="en-GB" dirty="0" smtClean="0"/>
              <a:t>Buffers do not correct changes in [H</a:t>
            </a:r>
            <a:r>
              <a:rPr lang="en-GB" baseline="30000" dirty="0" smtClean="0"/>
              <a:t>+</a:t>
            </a:r>
            <a:r>
              <a:rPr lang="en-GB" dirty="0" smtClean="0"/>
              <a:t>] or [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 smtClean="0"/>
              <a:t>], </a:t>
            </a:r>
            <a:r>
              <a:rPr lang="en-US" dirty="0"/>
              <a:t>t</a:t>
            </a:r>
            <a:r>
              <a:rPr lang="en-GB" dirty="0" smtClean="0"/>
              <a:t>hey only limit the effect of change on body pH until their concentration is properly adjusted by either the lungs or the kidney.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Body’s Buffering Systems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2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b="1" dirty="0" smtClean="0">
                <a:solidFill>
                  <a:schemeClr val="accent6"/>
                </a:solidFill>
              </a:rPr>
              <a:t>respiratory regulation of acid-base balance</a:t>
            </a:r>
            <a:endParaRPr lang="en-US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62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 of defence against acid-base disturbances in the body.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GB" dirty="0" smtClean="0"/>
              <a:t>By modulating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 smtClean="0"/>
              <a:t> excretion.</a:t>
            </a:r>
          </a:p>
          <a:p>
            <a:pPr lvl="1"/>
            <a:endParaRPr lang="en-GB" dirty="0"/>
          </a:p>
          <a:p>
            <a:r>
              <a:rPr lang="en-GB" dirty="0" smtClean="0"/>
              <a:t>↑↑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→ ↑↑ ventilation (RR) → ↓↓ PCO</a:t>
            </a:r>
            <a:r>
              <a:rPr lang="en-GB" sz="1800" dirty="0" smtClean="0"/>
              <a:t>2</a:t>
            </a:r>
          </a:p>
          <a:p>
            <a:endParaRPr lang="en-GB" sz="1800" dirty="0"/>
          </a:p>
          <a:p>
            <a:r>
              <a:rPr lang="en-GB" dirty="0" smtClean="0"/>
              <a:t>↓↓ 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</a:t>
            </a:r>
            <a:r>
              <a:rPr lang="en-GB" dirty="0"/>
              <a:t>→ </a:t>
            </a:r>
            <a:r>
              <a:rPr lang="en-GB" dirty="0" smtClean="0"/>
              <a:t>↓↓ ventilation </a:t>
            </a:r>
            <a:r>
              <a:rPr lang="en-GB" dirty="0"/>
              <a:t>(RR) → </a:t>
            </a:r>
            <a:r>
              <a:rPr lang="en-GB" dirty="0" smtClean="0"/>
              <a:t>accumulation of CO</a:t>
            </a:r>
            <a:r>
              <a:rPr lang="en-GB" sz="1800" dirty="0" smtClean="0"/>
              <a:t>2</a:t>
            </a:r>
            <a:r>
              <a:rPr lang="en-GB" dirty="0" smtClean="0"/>
              <a:t>→↑↑ PCO</a:t>
            </a:r>
            <a:r>
              <a:rPr lang="en-GB" sz="1800" dirty="0" smtClean="0"/>
              <a:t>2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Normally, PCO</a:t>
            </a:r>
            <a:r>
              <a:rPr lang="en-GB" sz="2000" dirty="0" smtClean="0"/>
              <a:t>2</a:t>
            </a:r>
            <a:r>
              <a:rPr lang="en-GB" dirty="0" smtClean="0"/>
              <a:t> = 40 mmHg (35-45 mmHg)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Respiratory Regulation of A/B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96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0292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Respiratory Regulation of CO</a:t>
            </a:r>
            <a:r>
              <a:rPr lang="en-US" sz="2400" b="1" dirty="0" smtClean="0">
                <a:solidFill>
                  <a:srgbClr val="AD0101">
                    <a:lumMod val="75000"/>
                  </a:srgbClr>
                </a:solidFill>
              </a:rPr>
              <a:t>2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295400"/>
            <a:ext cx="3419475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548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chemeClr val="accent6"/>
                </a:solidFill>
              </a:rPr>
              <a:t>Renal regulation of acid-base balance</a:t>
            </a:r>
            <a:endParaRPr lang="en-US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4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line of defence against acid-base disturbances and the most powerful.</a:t>
            </a:r>
          </a:p>
          <a:p>
            <a:endParaRPr lang="en-GB" dirty="0"/>
          </a:p>
          <a:p>
            <a:r>
              <a:rPr lang="en-GB" dirty="0" smtClean="0"/>
              <a:t>It regulates by excreting either an acidic or basic urine.</a:t>
            </a:r>
          </a:p>
          <a:p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HOW?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Secreting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</a:t>
            </a:r>
            <a:r>
              <a:rPr lang="en-GB" dirty="0" smtClean="0"/>
              <a:t>eabsorbing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Generating “new” bicarbonate ions.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Renal Regulation of A/B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52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chemeClr val="accent6"/>
                </a:solidFill>
              </a:rPr>
              <a:t>Overview 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GB" sz="3600" b="1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 Reabsorption by the Renal Tubules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7850"/>
            <a:ext cx="7620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79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59311" cy="541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How is </a:t>
            </a:r>
            <a:r>
              <a:rPr lang="en-GB" sz="3600" b="1" dirty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>
                <a:solidFill>
                  <a:schemeClr val="accent6"/>
                </a:solidFill>
              </a:rPr>
              <a:t>3</a:t>
            </a:r>
            <a:r>
              <a:rPr lang="en-GB" sz="3600" b="1" baseline="30000" dirty="0">
                <a:solidFill>
                  <a:schemeClr val="accent6"/>
                </a:solidFill>
              </a:rPr>
              <a:t>-</a:t>
            </a:r>
            <a:r>
              <a:rPr lang="en-GB" sz="3600" dirty="0"/>
              <a:t> 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Reabsorbed by the tubules?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4788" y="1290935"/>
            <a:ext cx="4079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What happens at the PCT?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810000"/>
            <a:ext cx="2057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PCT reabsorbs, “reclaims”, 80-90% of the filtered 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r>
              <a:rPr lang="en-US" dirty="0" smtClean="0"/>
              <a:t>reabsorption is linked to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secretion.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3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1" y="1147465"/>
            <a:ext cx="8199343" cy="563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33400"/>
            <a:ext cx="48109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b="1" dirty="0"/>
              <a:t>HCO</a:t>
            </a:r>
            <a:r>
              <a:rPr lang="en-GB" sz="2400" b="1" baseline="-25000" dirty="0"/>
              <a:t>3</a:t>
            </a:r>
            <a:r>
              <a:rPr lang="en-GB" sz="2400" b="1" baseline="30000" dirty="0"/>
              <a:t>-</a:t>
            </a:r>
            <a:r>
              <a:rPr lang="en-GB" sz="2400" b="1" dirty="0"/>
              <a:t> </a:t>
            </a:r>
            <a:r>
              <a:rPr lang="en-GB" sz="2400" b="1" dirty="0" smtClean="0"/>
              <a:t>Reabsorption by the PCT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2993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What happens at the DCT &amp; CT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9077"/>
            <a:ext cx="7010400" cy="55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Slight deviations in [H</a:t>
            </a:r>
            <a:r>
              <a:rPr lang="en-GB" baseline="30000" dirty="0" smtClean="0"/>
              <a:t>+</a:t>
            </a:r>
            <a:r>
              <a:rPr lang="en-GB" dirty="0" smtClean="0"/>
              <a:t>] have profound effects on enzyme and protein activity and thus the body’s metabolic activity in general.</a:t>
            </a:r>
          </a:p>
          <a:p>
            <a:endParaRPr lang="en-GB" dirty="0"/>
          </a:p>
          <a:p>
            <a:r>
              <a:rPr lang="en-GB" dirty="0" smtClean="0"/>
              <a:t>Changes in </a:t>
            </a: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 </a:t>
            </a:r>
            <a:r>
              <a:rPr lang="en-GB" dirty="0" smtClean="0"/>
              <a:t>affects </a:t>
            </a:r>
            <a:r>
              <a:rPr lang="en-GB" dirty="0"/>
              <a:t>K</a:t>
            </a:r>
            <a:r>
              <a:rPr lang="en-GB" baseline="30000" dirty="0" smtClean="0"/>
              <a:t>+</a:t>
            </a:r>
            <a:r>
              <a:rPr lang="en-US" dirty="0" smtClean="0"/>
              <a:t> levels in the body.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Why Should </a:t>
            </a:r>
            <a:r>
              <a:rPr lang="en-US" sz="3600" b="1" dirty="0" smtClean="0">
                <a:solidFill>
                  <a:schemeClr val="accent6"/>
                </a:solidFill>
              </a:rPr>
              <a:t>[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 smtClean="0">
                <a:solidFill>
                  <a:schemeClr val="accent6"/>
                </a:solidFill>
              </a:rPr>
              <a:t>] be Tightly </a:t>
            </a:r>
            <a:r>
              <a:rPr lang="en-US" sz="3600" b="1" dirty="0">
                <a:solidFill>
                  <a:schemeClr val="accent6"/>
                </a:solidFill>
              </a:rPr>
              <a:t>C</a:t>
            </a:r>
            <a:r>
              <a:rPr lang="en-US" sz="3600" b="1" dirty="0" smtClean="0">
                <a:solidFill>
                  <a:schemeClr val="accent6"/>
                </a:solidFill>
              </a:rPr>
              <a:t>ontrolled?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6553200"/>
            <a:ext cx="874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(Sherwood L. Human physiology: from cells to systems. 4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2001;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5956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What happens at the late DCT &amp; CT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filtrate arriving at the DCT &amp; CT is low in 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distal segments of the nephron are characterised by the presence of “intercalated cells” capable of </a:t>
            </a:r>
            <a:r>
              <a:rPr lang="en-GB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actively secreting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GB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/>
              <a:t> </a:t>
            </a:r>
            <a:r>
              <a:rPr lang="en-US" dirty="0" smtClean="0"/>
              <a:t>through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-ATPase and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-</a:t>
            </a:r>
            <a:r>
              <a:rPr lang="en-GB" dirty="0"/>
              <a:t>K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ATPase present on their apical membrane (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Type-A intercalated cells</a:t>
            </a:r>
            <a:r>
              <a:rPr lang="en-US" dirty="0" smtClean="0"/>
              <a:t>).</a:t>
            </a:r>
          </a:p>
          <a:p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nly a limited number of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can be excreted in its free form in urine.</a:t>
            </a:r>
          </a:p>
          <a:p>
            <a:endParaRPr lang="en-US" dirty="0"/>
          </a:p>
          <a:p>
            <a:r>
              <a:rPr lang="en-US" dirty="0" smtClean="0"/>
              <a:t>Lowest possible </a:t>
            </a:r>
            <a:r>
              <a:rPr lang="en-US" dirty="0"/>
              <a:t>urine pH=4.5 </a:t>
            </a:r>
            <a:r>
              <a:rPr lang="en-US" dirty="0" smtClean="0"/>
              <a:t>→ ≈ </a:t>
            </a:r>
            <a:r>
              <a:rPr lang="en-US" dirty="0"/>
              <a:t>0.04 </a:t>
            </a:r>
            <a:r>
              <a:rPr lang="en-US" dirty="0" err="1" smtClean="0"/>
              <a:t>mmol</a:t>
            </a:r>
            <a:r>
              <a:rPr lang="en-US" dirty="0" smtClean="0"/>
              <a:t>/L of free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does the kidney excrete the extra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GB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8507" y="6504801"/>
            <a:ext cx="256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(Vander’s Renal Physiology. 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</a:t>
            </a:r>
            <a:r>
              <a:rPr lang="en-GB" sz="1200" dirty="0" err="1" smtClean="0"/>
              <a:t>ed</a:t>
            </a:r>
            <a:r>
              <a:rPr lang="en-GB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7827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90601"/>
              </p:ext>
            </p:extLst>
          </p:nvPr>
        </p:nvGraphicFramePr>
        <p:xfrm>
          <a:off x="457200" y="1992868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Non-Bicarbonate Buffers in the Tubular Lumen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?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1676400" y="4648200"/>
            <a:ext cx="609600" cy="457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10400" y="4572000"/>
            <a:ext cx="609600" cy="457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324800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Phosphate buffer system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310373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Ammonia buffer system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5867400"/>
            <a:ext cx="3366627" cy="750332"/>
            <a:chOff x="609600" y="6107668"/>
            <a:chExt cx="3366627" cy="750332"/>
          </a:xfrm>
        </p:grpSpPr>
        <p:sp>
          <p:nvSpPr>
            <p:cNvPr id="11" name="Rectangle 10"/>
            <p:cNvSpPr/>
            <p:nvPr/>
          </p:nvSpPr>
          <p:spPr>
            <a:xfrm>
              <a:off x="609600" y="6107668"/>
              <a:ext cx="33666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H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2</a:t>
              </a:r>
              <a:r>
                <a:rPr lang="en-GB" sz="2400" b="1" dirty="0">
                  <a:solidFill>
                    <a:srgbClr val="002060"/>
                  </a:solidFill>
                </a:rPr>
                <a:t>PO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4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-</a:t>
              </a:r>
              <a:r>
                <a:rPr lang="en-GB" sz="2400" b="1" dirty="0">
                  <a:solidFill>
                    <a:srgbClr val="002060"/>
                  </a:solidFill>
                </a:rPr>
                <a:t> </a:t>
              </a:r>
              <a:r>
                <a:rPr lang="en-GB" sz="2400" b="1" dirty="0" smtClean="0">
                  <a:solidFill>
                    <a:srgbClr val="002060"/>
                  </a:solidFill>
                </a:rPr>
                <a:t>↔ </a:t>
              </a:r>
              <a:r>
                <a:rPr lang="en-GB" sz="2400" b="1" dirty="0">
                  <a:solidFill>
                    <a:srgbClr val="002060"/>
                  </a:solidFill>
                </a:rPr>
                <a:t>HPO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4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-2</a:t>
              </a:r>
              <a:r>
                <a:rPr lang="en-GB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+ </a:t>
              </a:r>
              <a:r>
                <a:rPr lang="en-GB" sz="2400" b="1" dirty="0">
                  <a:solidFill>
                    <a:srgbClr val="002060"/>
                  </a:solidFill>
                </a:rPr>
                <a:t>H</a:t>
              </a:r>
              <a:r>
                <a:rPr lang="en-GB" sz="2400" b="1" baseline="30000" dirty="0" smtClean="0">
                  <a:solidFill>
                    <a:srgbClr val="002060"/>
                  </a:solidFill>
                </a:rPr>
                <a:t>+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648866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(acid)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2005" y="64886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(base)</a:t>
              </a:r>
              <a:endParaRPr lang="en-US" i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1524000"/>
            <a:ext cx="824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2060"/>
                </a:solidFill>
              </a:rPr>
              <a:t>The extra </a:t>
            </a:r>
            <a:r>
              <a:rPr lang="en-GB" sz="2000" b="1" i="1" dirty="0">
                <a:solidFill>
                  <a:srgbClr val="002060"/>
                </a:solidFill>
              </a:rPr>
              <a:t>H</a:t>
            </a:r>
            <a:r>
              <a:rPr lang="en-GB" sz="2000" b="1" i="1" baseline="30000" dirty="0" smtClean="0">
                <a:solidFill>
                  <a:srgbClr val="002060"/>
                </a:solidFill>
              </a:rPr>
              <a:t>+</a:t>
            </a:r>
            <a:r>
              <a:rPr lang="en-US" sz="2000" b="1" i="1" dirty="0" smtClean="0">
                <a:solidFill>
                  <a:srgbClr val="002060"/>
                </a:solidFill>
              </a:rPr>
              <a:t> secreted will need to be buffered in the tubular lumen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1683" y="5682733"/>
            <a:ext cx="264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NH</a:t>
            </a:r>
            <a:r>
              <a:rPr lang="en-GB" sz="2400" b="1" baseline="-25000" dirty="0" smtClean="0">
                <a:solidFill>
                  <a:srgbClr val="002060"/>
                </a:solidFill>
              </a:rPr>
              <a:t>4</a:t>
            </a:r>
            <a:r>
              <a:rPr lang="en-GB" sz="2400" b="1" baseline="30000" dirty="0" smtClean="0">
                <a:solidFill>
                  <a:srgbClr val="002060"/>
                </a:solidFill>
              </a:rPr>
              <a:t>+ </a:t>
            </a:r>
            <a:r>
              <a:rPr lang="en-GB" sz="2400" b="1" dirty="0" smtClean="0">
                <a:solidFill>
                  <a:srgbClr val="002060"/>
                </a:solidFill>
              </a:rPr>
              <a:t>↔ </a:t>
            </a:r>
            <a:r>
              <a:rPr lang="en-GB" sz="2400" b="1" dirty="0">
                <a:solidFill>
                  <a:srgbClr val="002060"/>
                </a:solidFill>
              </a:rPr>
              <a:t>NH</a:t>
            </a:r>
            <a:r>
              <a:rPr lang="en-GB" sz="2400" b="1" baseline="-250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+ 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GB" sz="2400" b="1" baseline="30000" dirty="0" smtClean="0">
                <a:solidFill>
                  <a:srgbClr val="002060"/>
                </a:solidFill>
              </a:rPr>
              <a:t>  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8504" y="6096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(acid)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60960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(base)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59855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33133"/>
            <a:ext cx="7209515" cy="55724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Excretion of </a:t>
            </a:r>
            <a:r>
              <a:rPr lang="en-GB" sz="3600" b="1" dirty="0" smtClean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>and Generation of New </a:t>
            </a:r>
            <a:r>
              <a:rPr lang="en-GB" sz="3600" b="1" dirty="0" smtClean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GB" sz="3600" b="1" dirty="0" smtClean="0">
                <a:solidFill>
                  <a:schemeClr val="accent6"/>
                </a:solidFill>
              </a:rPr>
              <a:t> 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1219200"/>
            <a:ext cx="447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The phosphate buffer system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22098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Excretion of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 as phosphate is capable of handling a limited amount of </a:t>
            </a:r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and will not be enough to rid the body of its daily acid load nor if there is unusually high acid production.</a:t>
            </a:r>
            <a:endParaRPr lang="en-GB" baseline="30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59340" y="6581001"/>
            <a:ext cx="648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 </a:t>
            </a:r>
            <a:r>
              <a:rPr lang="en-GB" sz="1200" dirty="0" smtClean="0"/>
              <a:t>; 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771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86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Excretion of </a:t>
            </a:r>
            <a:r>
              <a:rPr lang="en-GB" sz="3600" b="1" dirty="0" smtClean="0">
                <a:solidFill>
                  <a:srgbClr val="730E00"/>
                </a:solidFill>
              </a:rPr>
              <a:t>H</a:t>
            </a:r>
            <a:r>
              <a:rPr lang="en-GB" sz="3600" b="1" baseline="30000" dirty="0" smtClean="0">
                <a:solidFill>
                  <a:srgbClr val="730E00"/>
                </a:solidFill>
              </a:rPr>
              <a:t>+</a:t>
            </a:r>
            <a:r>
              <a:rPr lang="en-US" sz="3600" b="1" dirty="0">
                <a:solidFill>
                  <a:srgbClr val="730E00"/>
                </a:solidFill>
              </a:rPr>
              <a:t> </a:t>
            </a:r>
            <a:r>
              <a:rPr lang="en-US" sz="3600" b="1" dirty="0" smtClean="0">
                <a:solidFill>
                  <a:srgbClr val="730E00"/>
                </a:solidFill>
              </a:rPr>
              <a:t>and Generation of New </a:t>
            </a:r>
            <a:r>
              <a:rPr lang="en-GB" sz="3600" b="1" dirty="0" smtClean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GB" sz="3600" dirty="0" smtClean="0"/>
              <a:t> </a:t>
            </a:r>
            <a:endParaRPr lang="en-US" sz="3600" b="1" dirty="0" smtClean="0">
              <a:solidFill>
                <a:srgbClr val="730E00"/>
              </a:solidFill>
            </a:endParaRPr>
          </a:p>
          <a:p>
            <a:pPr algn="ctr"/>
            <a:r>
              <a:rPr lang="en-GB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Ammonia Buffer System</a:t>
            </a:r>
          </a:p>
          <a:p>
            <a:pPr algn="ctr"/>
            <a:endParaRPr lang="en-US" sz="3600" b="1" dirty="0">
              <a:solidFill>
                <a:srgbClr val="730E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Renal tubular cells, especially PCT, are capable of generating ammonium (</a:t>
            </a:r>
            <a:r>
              <a:rPr lang="en-GB" dirty="0"/>
              <a:t>NH</a:t>
            </a:r>
            <a:r>
              <a:rPr lang="en-GB" baseline="-25000" dirty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) “</a:t>
            </a:r>
            <a:r>
              <a:rPr lang="en-GB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ammoniagenesis</a:t>
            </a:r>
            <a:r>
              <a:rPr lang="en-GB" dirty="0" smtClean="0"/>
              <a:t>” which is then excreted in urine carrying with it </a:t>
            </a:r>
            <a:r>
              <a:rPr lang="en-GB" dirty="0"/>
              <a:t>H</a:t>
            </a:r>
            <a:r>
              <a:rPr lang="en-GB" baseline="30000" dirty="0" smtClean="0"/>
              <a:t>+.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The rate of </a:t>
            </a:r>
            <a:r>
              <a:rPr lang="en-GB" dirty="0" err="1" smtClean="0"/>
              <a:t>ammoniagenesis</a:t>
            </a:r>
            <a:r>
              <a:rPr lang="en-GB" dirty="0" smtClean="0"/>
              <a:t> can be modified according to the needs of the body.</a:t>
            </a:r>
          </a:p>
          <a:p>
            <a:endParaRPr lang="en-GB" dirty="0"/>
          </a:p>
          <a:p>
            <a:r>
              <a:rPr lang="en-GB" dirty="0" smtClean="0"/>
              <a:t>Quantitatively, the ammonia buffer system is more important than the phosphate buffer system for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US" dirty="0" smtClean="0"/>
              <a:t> excretion in urine.</a:t>
            </a:r>
          </a:p>
          <a:p>
            <a:endParaRPr lang="en-GB" dirty="0"/>
          </a:p>
          <a:p>
            <a:r>
              <a:rPr lang="en-GB" dirty="0" smtClean="0"/>
              <a:t>It is the most important system in case of acidosis.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42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"/>
            <a:ext cx="8118324" cy="639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76200"/>
            <a:ext cx="3222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Ammonia buffer system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3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The Overall Scheme of Renal Excretion of Acids &amp; Bases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69534" y="3276600"/>
            <a:ext cx="6231466" cy="3505200"/>
            <a:chOff x="1236134" y="2209800"/>
            <a:chExt cx="6231466" cy="3505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134" y="2209800"/>
              <a:ext cx="6231466" cy="3505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99238" y="26670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1.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0142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2</a:t>
              </a:r>
              <a:r>
                <a:rPr lang="en-GB" b="1" dirty="0" smtClean="0">
                  <a:solidFill>
                    <a:schemeClr val="accent1"/>
                  </a:solidFill>
                </a:rPr>
                <a:t>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320127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3.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7574" y="27548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4</a:t>
              </a:r>
              <a:r>
                <a:rPr lang="en-GB" b="1" dirty="0" smtClean="0">
                  <a:solidFill>
                    <a:schemeClr val="accent1"/>
                  </a:solidFill>
                </a:rPr>
                <a:t>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4800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5.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406" y="4800600"/>
            <a:ext cx="46297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70C0"/>
                </a:solidFill>
              </a:rPr>
              <a:t>To excrete base</a:t>
            </a:r>
            <a:r>
              <a:rPr lang="en-GB" dirty="0" smtClean="0"/>
              <a:t>: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Freely filter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Reabsorb the majority of filtered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Reabsorb some additional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Secrete some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 smtClean="0"/>
              <a:t>Excrete alkaline urine containing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14478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excrete acid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Freely filter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Reabsorb the majority of filtered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Reabsorb some additional </a:t>
            </a:r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Secrete H</a:t>
            </a:r>
            <a:r>
              <a:rPr lang="en-GB" baseline="30000" dirty="0" smtClean="0"/>
              <a:t>+</a:t>
            </a:r>
            <a:r>
              <a:rPr lang="en-GB" dirty="0" smtClean="0"/>
              <a:t> (titrate filtered bases, i.e.</a:t>
            </a:r>
            <a:r>
              <a:rPr lang="en-GB" dirty="0"/>
              <a:t> </a:t>
            </a:r>
            <a:r>
              <a:rPr lang="en-GB" dirty="0" smtClean="0"/>
              <a:t>HPO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-2</a:t>
            </a:r>
            <a:r>
              <a:rPr lang="en-GB" dirty="0" smtClean="0"/>
              <a:t>) and secrete </a:t>
            </a:r>
            <a:r>
              <a:rPr lang="en-GB" dirty="0"/>
              <a:t>NH</a:t>
            </a:r>
            <a:r>
              <a:rPr lang="en-GB" baseline="-25000" dirty="0"/>
              <a:t>4</a:t>
            </a:r>
            <a:r>
              <a:rPr lang="en-GB" baseline="30000" dirty="0"/>
              <a:t>+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 smtClean="0"/>
              <a:t>Excrete acidic urine containing NH</a:t>
            </a:r>
            <a:r>
              <a:rPr lang="en-GB" baseline="-25000" dirty="0" smtClean="0"/>
              <a:t>4</a:t>
            </a:r>
            <a:r>
              <a:rPr lang="en-GB" baseline="30000" dirty="0"/>
              <a:t>+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581001"/>
            <a:ext cx="4667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(Adapted with modification from Vander’s Renal Physiology. 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</a:t>
            </a:r>
            <a:r>
              <a:rPr lang="en-GB" sz="1200" dirty="0" err="1" smtClean="0"/>
              <a:t>ed</a:t>
            </a:r>
            <a:r>
              <a:rPr lang="en-GB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831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AD0101">
                    <a:lumMod val="75000"/>
                  </a:srgbClr>
                </a:solidFill>
              </a:rPr>
              <a:t>Factors Affecting </a:t>
            </a:r>
            <a:r>
              <a:rPr lang="en-GB" sz="3600" b="1" dirty="0" smtClean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 smtClean="0">
                <a:solidFill>
                  <a:schemeClr val="accent6"/>
                </a:solidFill>
              </a:rPr>
              <a:t> Secretion and </a:t>
            </a:r>
            <a:r>
              <a:rPr lang="en-GB" sz="3600" b="1" dirty="0" smtClean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 smtClean="0">
                <a:solidFill>
                  <a:schemeClr val="accent6"/>
                </a:solidFill>
              </a:rPr>
              <a:t>3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-</a:t>
            </a:r>
            <a:r>
              <a:rPr lang="en-US" sz="3600" b="1" dirty="0">
                <a:solidFill>
                  <a:schemeClr val="accent6"/>
                </a:solidFill>
              </a:rPr>
              <a:t> R</a:t>
            </a:r>
            <a:r>
              <a:rPr lang="en-US" sz="3600" b="1" dirty="0" smtClean="0">
                <a:solidFill>
                  <a:schemeClr val="accent6"/>
                </a:solidFill>
              </a:rPr>
              <a:t>eabsorption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38" y="1600200"/>
            <a:ext cx="6627562" cy="46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2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</a:rPr>
              <a:t>Thank you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2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A number of processes can alter</a:t>
            </a:r>
            <a:r>
              <a:rPr lang="en-GB" b="1" i="1" dirty="0">
                <a:solidFill>
                  <a:srgbClr val="FF0000"/>
                </a:solidFill>
              </a:rPr>
              <a:t> [H</a:t>
            </a:r>
            <a:r>
              <a:rPr lang="en-GB" b="1" i="1" baseline="30000" dirty="0" smtClean="0">
                <a:solidFill>
                  <a:srgbClr val="FF0000"/>
                </a:solidFill>
              </a:rPr>
              <a:t>+</a:t>
            </a:r>
            <a:r>
              <a:rPr lang="en-GB" b="1" i="1" dirty="0" smtClean="0">
                <a:solidFill>
                  <a:srgbClr val="FF0000"/>
                </a:solidFill>
              </a:rPr>
              <a:t>] concentration in the body, such as;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Metabolism of ingested food.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GI secretions.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Generation of acids &amp; bases from amino acid/protein metabolism.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Changes in CO</a:t>
            </a:r>
            <a:r>
              <a:rPr lang="en-GB" baseline="-25000" dirty="0" smtClean="0"/>
              <a:t>2  </a:t>
            </a:r>
            <a:r>
              <a:rPr lang="en-GB" dirty="0" smtClean="0"/>
              <a:t>production.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533400"/>
            <a:ext cx="8991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Why is the Body’s </a:t>
            </a:r>
            <a:r>
              <a:rPr lang="en-US" sz="3600" b="1" dirty="0" smtClean="0">
                <a:solidFill>
                  <a:schemeClr val="accent6"/>
                </a:solidFill>
              </a:rPr>
              <a:t>[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 smtClean="0">
                <a:solidFill>
                  <a:schemeClr val="accent6"/>
                </a:solidFill>
              </a:rPr>
              <a:t>+</a:t>
            </a:r>
            <a:r>
              <a:rPr lang="en-US" sz="3600" b="1" dirty="0" smtClean="0">
                <a:solidFill>
                  <a:schemeClr val="accent6"/>
                </a:solidFill>
              </a:rPr>
              <a:t>] Constantly Changing?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98507" y="6504801"/>
            <a:ext cx="256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(Vander’s Renal Physiology. 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</a:t>
            </a:r>
            <a:r>
              <a:rPr lang="en-GB" sz="1200" dirty="0" err="1" smtClean="0"/>
              <a:t>ed</a:t>
            </a:r>
            <a:r>
              <a:rPr lang="en-GB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83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Acid-Base Fundamentals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</a:rPr>
              <a:t>An Acid </a:t>
            </a:r>
            <a:r>
              <a:rPr lang="en-GB" dirty="0" smtClean="0"/>
              <a:t>= a molecule that can release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in a solution.</a:t>
            </a:r>
          </a:p>
          <a:p>
            <a:pPr lvl="1"/>
            <a:r>
              <a:rPr lang="en-GB" dirty="0" smtClean="0"/>
              <a:t>H</a:t>
            </a:r>
            <a:r>
              <a:rPr lang="en-GB" sz="1400" dirty="0" smtClean="0"/>
              <a:t>2</a:t>
            </a:r>
            <a:r>
              <a:rPr lang="en-GB" dirty="0" smtClean="0"/>
              <a:t>CO</a:t>
            </a:r>
            <a:r>
              <a:rPr lang="en-GB" sz="1600" dirty="0" smtClean="0"/>
              <a:t>3  </a:t>
            </a:r>
            <a:r>
              <a:rPr lang="en-GB" sz="2400" dirty="0" smtClean="0"/>
              <a:t>(carbonic acid)</a:t>
            </a:r>
          </a:p>
          <a:p>
            <a:pPr lvl="1"/>
            <a:r>
              <a:rPr lang="en-GB" sz="2400" dirty="0" err="1" smtClean="0"/>
              <a:t>HCl</a:t>
            </a:r>
            <a:r>
              <a:rPr lang="en-GB" sz="2400" dirty="0" smtClean="0"/>
              <a:t> (hydrochloric acid)</a:t>
            </a:r>
          </a:p>
          <a:p>
            <a:pPr lvl="1"/>
            <a:endParaRPr lang="en-GB" sz="2400" dirty="0"/>
          </a:p>
          <a:p>
            <a:r>
              <a:rPr lang="en-GB" b="1" i="1" dirty="0" smtClean="0">
                <a:solidFill>
                  <a:srgbClr val="0070C0"/>
                </a:solidFill>
              </a:rPr>
              <a:t>A base </a:t>
            </a:r>
            <a:r>
              <a:rPr lang="en-GB" dirty="0" smtClean="0"/>
              <a:t>= a molecule that accepts 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in a solution.</a:t>
            </a:r>
          </a:p>
          <a:p>
            <a:pPr lvl="1"/>
            <a:r>
              <a:rPr lang="en-GB" dirty="0" smtClean="0"/>
              <a:t>Bicarbonate ions (HCO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).</a:t>
            </a:r>
          </a:p>
          <a:p>
            <a:pPr lvl="1"/>
            <a:r>
              <a:rPr lang="en-GB" dirty="0" smtClean="0"/>
              <a:t>Hydrogen phosphate (HPO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-2</a:t>
            </a:r>
            <a:r>
              <a:rPr lang="en-GB" dirty="0" smtClean="0"/>
              <a:t>)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What is the difference between carbonic &amp; hydrochloric acid?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Strong vs Weak 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cids &amp; Bases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1"/>
            <a:ext cx="6324600" cy="4165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38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Strong acids </a:t>
            </a:r>
            <a:r>
              <a:rPr lang="en-GB" b="1" dirty="0" smtClean="0"/>
              <a:t>dissociate rapidly and release large amounts of H</a:t>
            </a:r>
            <a:r>
              <a:rPr lang="en-GB" b="1" baseline="30000" dirty="0"/>
              <a:t>+</a:t>
            </a:r>
            <a:endParaRPr lang="en-US" b="1" dirty="0"/>
          </a:p>
          <a:p>
            <a:pPr algn="ctr"/>
            <a:r>
              <a:rPr lang="en-GB" b="1" dirty="0" smtClean="0"/>
              <a:t> in solution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6576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006600"/>
                </a:solidFill>
              </a:rPr>
              <a:t>Weak acids </a:t>
            </a:r>
            <a:r>
              <a:rPr lang="en-GB" b="1" dirty="0" smtClean="0"/>
              <a:t>dissociate incompletely and less strongly releasing small amounts of H</a:t>
            </a:r>
            <a:r>
              <a:rPr lang="en-GB" b="1" baseline="30000" dirty="0"/>
              <a:t>+</a:t>
            </a:r>
            <a:endParaRPr lang="en-US" b="1" dirty="0"/>
          </a:p>
          <a:p>
            <a:pPr algn="ctr"/>
            <a:r>
              <a:rPr lang="en-GB" b="1" dirty="0" smtClean="0"/>
              <a:t> in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23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extent to which a given acid dissociates in solution is constant. And is known as the </a:t>
            </a:r>
            <a:r>
              <a:rPr lang="en-GB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dissociation constant (K).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Weak Acids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2297668"/>
                <a:ext cx="349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𝑨𝒄𝒊𝒅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↔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𝑪𝒐𝒏𝒋𝒖𝒈𝒂𝒕𝒆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𝒃𝒂𝒔𝒆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97668"/>
                <a:ext cx="349480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1447800"/>
                <a:ext cx="2929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𝐀𝐇</m:t>
                      </m:r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↔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</m:e>
                        <m:sup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447800"/>
                <a:ext cx="29299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83925" y="4495800"/>
                <a:ext cx="2201180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𝑨𝑯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5" y="4495800"/>
                <a:ext cx="2201180" cy="888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5943600"/>
                <a:ext cx="3642087" cy="881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GB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↔ 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𝑯𝑪𝑶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  <m:sup/>
                        </m:sSubSup>
                        <m:r>
                          <m:rPr>
                            <m:nor/>
                          </m:rPr>
                          <a:rPr lang="en-GB" sz="2400" b="1" i="0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006600"/>
                            </a:solidFill>
                          </a:rPr>
                          <m:t> </m:t>
                        </m:r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6600"/>
                    </a:solidFill>
                  </a:rPr>
                  <a:t> </a:t>
                </a:r>
                <a:endParaRPr lang="en-US" sz="2400" b="1" dirty="0">
                  <a:solidFill>
                    <a:srgbClr val="006600"/>
                  </a:solidFill>
                </a:endParaRPr>
              </a:p>
              <a:p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43600"/>
                <a:ext cx="3642087" cy="8812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76020" y="5715000"/>
                <a:ext cx="2877583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4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𝑯𝑪𝑶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𝑪𝑶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20" y="5715000"/>
                <a:ext cx="2877583" cy="888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016095" y="6096000"/>
            <a:ext cx="1622705" cy="225137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[H</a:t>
            </a:r>
            <a:r>
              <a:rPr lang="en-GB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] &amp; the pH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ion concentrations are expressed as </a:t>
            </a:r>
            <a:r>
              <a:rPr lang="en-GB" dirty="0" err="1" smtClean="0"/>
              <a:t>pH.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pH = - Log </a:t>
            </a:r>
            <a:r>
              <a:rPr lang="en-GB" dirty="0" smtClean="0"/>
              <a:t>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</a:t>
            </a:r>
            <a:endParaRPr lang="en-GB" dirty="0"/>
          </a:p>
          <a:p>
            <a:pPr lvl="1"/>
            <a:r>
              <a:rPr lang="en-GB" dirty="0"/>
              <a:t> If the </a:t>
            </a:r>
            <a:r>
              <a:rPr lang="en-GB" dirty="0" smtClean="0"/>
              <a:t>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</a:t>
            </a:r>
            <a:r>
              <a:rPr lang="en-GB" dirty="0"/>
              <a:t>increase → pH will decrease (more acidic)</a:t>
            </a:r>
          </a:p>
          <a:p>
            <a:pPr lvl="1"/>
            <a:r>
              <a:rPr lang="en-GB" dirty="0"/>
              <a:t> If the </a:t>
            </a:r>
            <a:r>
              <a:rPr lang="en-GB" dirty="0" smtClean="0"/>
              <a:t>[</a:t>
            </a:r>
            <a:r>
              <a:rPr lang="en-GB" dirty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] </a:t>
            </a:r>
            <a:r>
              <a:rPr lang="en-GB" dirty="0"/>
              <a:t>decrease → pH will increase (more alkaline)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 smtClean="0">
                <a:solidFill>
                  <a:srgbClr val="FF0000"/>
                </a:solidFill>
              </a:rPr>
              <a:t>What is the normal pH of the ECF?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Normally pH= 7.35-7.45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638800"/>
            <a:ext cx="16530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pH= 7.35-7.45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10617" y="5823466"/>
            <a:ext cx="246178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19200" y="5867400"/>
            <a:ext cx="24384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5410200"/>
            <a:ext cx="11977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Alkalosis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9518" y="5454134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Acidosis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9425" y="5325070"/>
            <a:ext cx="8835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pH &gt; 8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Death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325070"/>
            <a:ext cx="10759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pH &lt; 6.8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Death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504801"/>
            <a:ext cx="415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(Guyton &amp; Hall. Textbook of medical physiology. 13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887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2362</Words>
  <Application>Microsoft Office PowerPoint</Application>
  <PresentationFormat>On-screen Show (4:3)</PresentationFormat>
  <Paragraphs>352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Clarity</vt:lpstr>
      <vt:lpstr>Office Theme</vt:lpstr>
      <vt:lpstr>Acid-base balance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Fluid buffers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regulation of acid-base balance</vt:lpstr>
      <vt:lpstr>PowerPoint Presentation</vt:lpstr>
      <vt:lpstr>PowerPoint Presentation</vt:lpstr>
      <vt:lpstr>Renal regulation of acid-base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 Lecture-III</dc:title>
  <dc:creator>Reviewer</dc:creator>
  <cp:lastModifiedBy>Maha Saja</cp:lastModifiedBy>
  <cp:revision>312</cp:revision>
  <dcterms:created xsi:type="dcterms:W3CDTF">2016-01-17T05:41:48Z</dcterms:created>
  <dcterms:modified xsi:type="dcterms:W3CDTF">2020-04-11T19:12:18Z</dcterms:modified>
</cp:coreProperties>
</file>