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60" r:id="rId3"/>
    <p:sldId id="279" r:id="rId4"/>
    <p:sldId id="280" r:id="rId5"/>
    <p:sldId id="281" r:id="rId6"/>
    <p:sldId id="257" r:id="rId7"/>
    <p:sldId id="258" r:id="rId8"/>
    <p:sldId id="261" r:id="rId9"/>
    <p:sldId id="259" r:id="rId10"/>
    <p:sldId id="263" r:id="rId11"/>
    <p:sldId id="264" r:id="rId12"/>
    <p:sldId id="26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2" r:id="rId24"/>
    <p:sldId id="283" r:id="rId25"/>
    <p:sldId id="284" r:id="rId26"/>
    <p:sldId id="285" r:id="rId27"/>
    <p:sldId id="286" r:id="rId28"/>
    <p:sldId id="287" r:id="rId29"/>
    <p:sldId id="29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79" autoAdjust="0"/>
    <p:restoredTop sz="94660"/>
  </p:normalViewPr>
  <p:slideViewPr>
    <p:cSldViewPr>
      <p:cViewPr varScale="1">
        <p:scale>
          <a:sx n="51" d="100"/>
          <a:sy n="51" d="100"/>
        </p:scale>
        <p:origin x="102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C9FE1-0475-4311-8160-28FF12EDC13A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A2CAE-20DD-41B1-BFB8-9CE6E8CA5B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250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0057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7936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183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741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370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380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4752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8583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2064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0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154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2121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5625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061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706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801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088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48398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0519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1816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89338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234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3222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306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581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867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809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ar-SA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74076C6-9CE0-4E67-B5A9-758B0A2A02FB}" type="slidenum">
              <a:rPr lang="ar-SA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ar-SA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3879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33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998E-C9EA-4D36-809D-372D3238452F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32A4-BDCE-4D0A-B2B4-3C78CEE399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637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998E-C9EA-4D36-809D-372D3238452F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32A4-BDCE-4D0A-B2B4-3C78CEE399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639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998E-C9EA-4D36-809D-372D3238452F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32A4-BDCE-4D0A-B2B4-3C78CEE399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504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998E-C9EA-4D36-809D-372D3238452F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32A4-BDCE-4D0A-B2B4-3C78CEE399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181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998E-C9EA-4D36-809D-372D3238452F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32A4-BDCE-4D0A-B2B4-3C78CEE399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21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998E-C9EA-4D36-809D-372D3238452F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32A4-BDCE-4D0A-B2B4-3C78CEE399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1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998E-C9EA-4D36-809D-372D3238452F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32A4-BDCE-4D0A-B2B4-3C78CEE399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57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998E-C9EA-4D36-809D-372D3238452F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32A4-BDCE-4D0A-B2B4-3C78CEE399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082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998E-C9EA-4D36-809D-372D3238452F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32A4-BDCE-4D0A-B2B4-3C78CEE399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9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998E-C9EA-4D36-809D-372D3238452F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32A4-BDCE-4D0A-B2B4-3C78CEE399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97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998E-C9EA-4D36-809D-372D3238452F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32A4-BDCE-4D0A-B2B4-3C78CEE399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90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6998E-C9EA-4D36-809D-372D3238452F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E32A4-BDCE-4D0A-B2B4-3C78CEE399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2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Diuresis</a:t>
            </a:r>
            <a:r>
              <a:rPr lang="en-US" dirty="0" smtClean="0">
                <a:solidFill>
                  <a:schemeClr val="accent6">
                    <a:lumMod val="10000"/>
                  </a:schemeClr>
                </a:solidFill>
                <a:latin typeface="Gulim" pitchFamily="34" charset="-127"/>
                <a:ea typeface="Gulim" pitchFamily="34" charset="-127"/>
              </a:rPr>
              <a:t/>
            </a:r>
            <a:br>
              <a:rPr lang="en-US" dirty="0" smtClean="0">
                <a:solidFill>
                  <a:schemeClr val="accent6">
                    <a:lumMod val="10000"/>
                  </a:schemeClr>
                </a:solidFill>
                <a:latin typeface="Gulim" pitchFamily="34" charset="-127"/>
                <a:ea typeface="Gulim" pitchFamily="34" charset="-127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b="1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Dr. Ola </a:t>
            </a:r>
            <a:r>
              <a:rPr lang="en-US" b="1" dirty="0" err="1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Mawlana</a:t>
            </a:r>
            <a:endParaRPr lang="en-US" b="1" dirty="0">
              <a:solidFill>
                <a:schemeClr val="tx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98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Content Placeholder 3" descr="group b1.PN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557338"/>
            <a:ext cx="8280400" cy="417512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Group 2</a:t>
            </a:r>
            <a:endParaRPr lang="ar-SA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57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Content Placeholder 3" descr="group b2.PN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1844675"/>
            <a:ext cx="7775575" cy="3960813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Group 2</a:t>
            </a:r>
            <a:endParaRPr lang="ar-SA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01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altLang="en-US" dirty="0" smtClean="0">
                <a:solidFill>
                  <a:schemeClr val="bg1"/>
                </a:solidFill>
              </a:rPr>
              <a:t>m</a:t>
            </a:r>
            <a:endParaRPr lang="ar-SA" altLang="en-US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67000" y="152400"/>
            <a:ext cx="2362200" cy="533400"/>
          </a:xfrm>
          <a:prstGeom prst="rect">
            <a:avLst/>
          </a:prstGeom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ambria Math" pitchFamily="18" charset="0"/>
                <a:ea typeface="Cambria Math" pitchFamily="18" charset="0"/>
              </a:rPr>
              <a:t>Drink 1L H</a:t>
            </a:r>
            <a:r>
              <a:rPr lang="en-US" sz="2000" b="1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000" b="1" dirty="0">
                <a:latin typeface="Cambria Math" pitchFamily="18" charset="0"/>
                <a:ea typeface="Cambria Math" pitchFamily="18" charset="0"/>
              </a:rPr>
              <a:t>O</a:t>
            </a:r>
            <a:endParaRPr lang="ar-SA" sz="20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62600" y="692150"/>
            <a:ext cx="3276600" cy="6794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mbria Math" pitchFamily="18" charset="0"/>
                <a:ea typeface="Cambria Math" pitchFamily="18" charset="0"/>
              </a:rPr>
              <a:t>Plasma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Osmolarity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</a:t>
            </a:r>
            <a:endParaRPr lang="ar-SA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10200" y="1676400"/>
            <a:ext cx="35052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mbria Math" pitchFamily="18" charset="0"/>
                <a:ea typeface="Cambria Math" pitchFamily="18" charset="0"/>
              </a:rPr>
              <a:t>Inhibits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osmoreceptors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in anterior hypothalamus</a:t>
            </a:r>
            <a:endParaRPr lang="ar-SA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86400" y="2667000"/>
            <a:ext cx="34290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mbria Math" pitchFamily="18" charset="0"/>
                <a:ea typeface="Cambria Math" pitchFamily="18" charset="0"/>
              </a:rPr>
              <a:t>ADH secretion from posterior pituitary </a:t>
            </a:r>
            <a:endParaRPr lang="ar-SA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5638800" y="2743200"/>
            <a:ext cx="152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1" name="Rectangle 10"/>
          <p:cNvSpPr/>
          <p:nvPr/>
        </p:nvSpPr>
        <p:spPr>
          <a:xfrm>
            <a:off x="5334000" y="3505200"/>
            <a:ext cx="3581400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mbria Math" pitchFamily="18" charset="0"/>
                <a:ea typeface="Cambria Math" pitchFamily="18" charset="0"/>
              </a:rPr>
              <a:t>H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O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permeability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in late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distal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tubule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and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collecting duct</a:t>
            </a:r>
            <a:endParaRPr lang="ar-SA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5495925" y="3650184"/>
            <a:ext cx="142875" cy="2873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3" name="Rectangle 12"/>
          <p:cNvSpPr/>
          <p:nvPr/>
        </p:nvSpPr>
        <p:spPr>
          <a:xfrm>
            <a:off x="5410200" y="4508500"/>
            <a:ext cx="3352800" cy="8651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mbria Math" pitchFamily="18" charset="0"/>
                <a:ea typeface="Cambria Math" pitchFamily="18" charset="0"/>
              </a:rPr>
              <a:t>H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O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reabsorption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and    excretion</a:t>
            </a:r>
            <a:endParaRPr lang="ar-SA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19700" y="5516563"/>
            <a:ext cx="3529013" cy="11128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mbria Math" pitchFamily="18" charset="0"/>
                <a:ea typeface="Cambria Math" pitchFamily="18" charset="0"/>
              </a:rPr>
              <a:t>Urine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Osmolarity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and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mbria Math" pitchFamily="18" charset="0"/>
                <a:ea typeface="Cambria Math" pitchFamily="18" charset="0"/>
              </a:rPr>
              <a:t>    urine volume</a:t>
            </a:r>
            <a:endParaRPr lang="ar-SA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5796136" y="4509120"/>
            <a:ext cx="1524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6" name="Up Arrow 15"/>
          <p:cNvSpPr/>
          <p:nvPr/>
        </p:nvSpPr>
        <p:spPr>
          <a:xfrm>
            <a:off x="6372200" y="4941168"/>
            <a:ext cx="215900" cy="28733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7" name="Down Arrow 16"/>
          <p:cNvSpPr/>
          <p:nvPr/>
        </p:nvSpPr>
        <p:spPr>
          <a:xfrm>
            <a:off x="5435600" y="5732463"/>
            <a:ext cx="215900" cy="3603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8" name="Up Arrow 17"/>
          <p:cNvSpPr/>
          <p:nvPr/>
        </p:nvSpPr>
        <p:spPr>
          <a:xfrm>
            <a:off x="6011863" y="6092825"/>
            <a:ext cx="215900" cy="2889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9" name="Oval 18"/>
          <p:cNvSpPr/>
          <p:nvPr/>
        </p:nvSpPr>
        <p:spPr>
          <a:xfrm>
            <a:off x="304800" y="5029200"/>
            <a:ext cx="3276600" cy="1524000"/>
          </a:xfrm>
          <a:prstGeom prst="ellips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63500" dist="38100" dir="5400000" rotWithShape="0">
              <a:srgbClr val="000000">
                <a:alpha val="4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ambria Math" pitchFamily="18" charset="0"/>
                <a:ea typeface="Cambria Math" pitchFamily="18" charset="0"/>
              </a:rPr>
              <a:t>Plasma </a:t>
            </a:r>
            <a:r>
              <a:rPr lang="en-US" sz="2000" b="1" dirty="0" err="1">
                <a:latin typeface="Cambria Math" pitchFamily="18" charset="0"/>
                <a:ea typeface="Cambria Math" pitchFamily="18" charset="0"/>
              </a:rPr>
              <a:t>osmolarity</a:t>
            </a:r>
            <a:r>
              <a:rPr lang="en-US" sz="2000" b="1" dirty="0">
                <a:latin typeface="Cambria Math" pitchFamily="18" charset="0"/>
                <a:ea typeface="Cambria Math" pitchFamily="18" charset="0"/>
              </a:rPr>
              <a:t> toward Normal</a:t>
            </a:r>
            <a:endParaRPr lang="ar-SA" sz="20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85800" y="1600200"/>
            <a:ext cx="1828800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mbria Math" pitchFamily="18" charset="0"/>
                <a:ea typeface="Cambria Math" pitchFamily="18" charset="0"/>
              </a:rPr>
              <a:t>Thirst</a:t>
            </a:r>
            <a:endParaRPr lang="ar-SA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7200" y="3276600"/>
            <a:ext cx="2314575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mbria Math" pitchFamily="18" charset="0"/>
                <a:ea typeface="Cambria Math" pitchFamily="18" charset="0"/>
              </a:rPr>
              <a:t>H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O drinking</a:t>
            </a:r>
            <a:endParaRPr lang="ar-SA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2" name="Down Arrow 21"/>
          <p:cNvSpPr/>
          <p:nvPr/>
        </p:nvSpPr>
        <p:spPr>
          <a:xfrm>
            <a:off x="838200" y="1676400"/>
            <a:ext cx="304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23" name="Down Arrow 22"/>
          <p:cNvSpPr/>
          <p:nvPr/>
        </p:nvSpPr>
        <p:spPr>
          <a:xfrm>
            <a:off x="533400" y="3429000"/>
            <a:ext cx="222250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24" name="Up Arrow 23"/>
          <p:cNvSpPr/>
          <p:nvPr/>
        </p:nvSpPr>
        <p:spPr>
          <a:xfrm>
            <a:off x="702129" y="5465763"/>
            <a:ext cx="2286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25" name="Curved Right Arrow 24"/>
          <p:cNvSpPr/>
          <p:nvPr/>
        </p:nvSpPr>
        <p:spPr>
          <a:xfrm>
            <a:off x="4876800" y="1143000"/>
            <a:ext cx="350838" cy="75882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>
              <a:solidFill>
                <a:schemeClr val="tx1"/>
              </a:solidFill>
            </a:endParaRPr>
          </a:p>
        </p:txBody>
      </p:sp>
      <p:sp>
        <p:nvSpPr>
          <p:cNvPr id="26" name="Curved Right Arrow 25"/>
          <p:cNvSpPr/>
          <p:nvPr/>
        </p:nvSpPr>
        <p:spPr>
          <a:xfrm>
            <a:off x="4932363" y="2276475"/>
            <a:ext cx="381000" cy="6858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>
              <a:solidFill>
                <a:schemeClr val="tx1"/>
              </a:solidFill>
            </a:endParaRPr>
          </a:p>
        </p:txBody>
      </p:sp>
      <p:sp>
        <p:nvSpPr>
          <p:cNvPr id="27" name="Curved Right Arrow 26"/>
          <p:cNvSpPr/>
          <p:nvPr/>
        </p:nvSpPr>
        <p:spPr>
          <a:xfrm>
            <a:off x="4859338" y="3141663"/>
            <a:ext cx="381000" cy="9906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>
              <a:solidFill>
                <a:schemeClr val="tx1"/>
              </a:solidFill>
            </a:endParaRPr>
          </a:p>
        </p:txBody>
      </p:sp>
      <p:sp>
        <p:nvSpPr>
          <p:cNvPr id="28" name="Curved Right Arrow 27"/>
          <p:cNvSpPr/>
          <p:nvPr/>
        </p:nvSpPr>
        <p:spPr>
          <a:xfrm>
            <a:off x="4787900" y="4292600"/>
            <a:ext cx="381000" cy="8382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>
              <a:solidFill>
                <a:schemeClr val="tx1"/>
              </a:solidFill>
            </a:endParaRPr>
          </a:p>
        </p:txBody>
      </p:sp>
      <p:sp>
        <p:nvSpPr>
          <p:cNvPr id="29" name="Curved Right Arrow 28"/>
          <p:cNvSpPr/>
          <p:nvPr/>
        </p:nvSpPr>
        <p:spPr>
          <a:xfrm>
            <a:off x="4716463" y="5300663"/>
            <a:ext cx="393700" cy="8128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>
              <a:solidFill>
                <a:schemeClr val="tx1"/>
              </a:solidFill>
            </a:endParaRPr>
          </a:p>
        </p:txBody>
      </p:sp>
      <p:sp>
        <p:nvSpPr>
          <p:cNvPr id="30" name="Left Arrow 29"/>
          <p:cNvSpPr/>
          <p:nvPr/>
        </p:nvSpPr>
        <p:spPr>
          <a:xfrm rot="719203">
            <a:off x="3182938" y="6075363"/>
            <a:ext cx="1933575" cy="608012"/>
          </a:xfrm>
          <a:prstGeom prst="leftArrow">
            <a:avLst>
              <a:gd name="adj1" fmla="val 27500"/>
              <a:gd name="adj2" fmla="val 50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32" name="Down Arrow 31"/>
          <p:cNvSpPr/>
          <p:nvPr/>
        </p:nvSpPr>
        <p:spPr>
          <a:xfrm>
            <a:off x="1371600" y="2590800"/>
            <a:ext cx="228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33" name="Down Arrow 32"/>
          <p:cNvSpPr/>
          <p:nvPr/>
        </p:nvSpPr>
        <p:spPr>
          <a:xfrm>
            <a:off x="1295400" y="4267200"/>
            <a:ext cx="381000" cy="68580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34" name="Left Arrow 33"/>
          <p:cNvSpPr/>
          <p:nvPr/>
        </p:nvSpPr>
        <p:spPr>
          <a:xfrm>
            <a:off x="2743200" y="1828800"/>
            <a:ext cx="1252538" cy="23177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36" name="Curved Down Arrow 35"/>
          <p:cNvSpPr/>
          <p:nvPr/>
        </p:nvSpPr>
        <p:spPr>
          <a:xfrm>
            <a:off x="5257800" y="228600"/>
            <a:ext cx="6858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6096000" y="0"/>
            <a:ext cx="457200" cy="54927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  <a:endParaRPr lang="ar-SA" dirty="0"/>
          </a:p>
        </p:txBody>
      </p:sp>
      <p:sp>
        <p:nvSpPr>
          <p:cNvPr id="38" name="Oval 37"/>
          <p:cNvSpPr/>
          <p:nvPr/>
        </p:nvSpPr>
        <p:spPr>
          <a:xfrm>
            <a:off x="4343400" y="1143000"/>
            <a:ext cx="457200" cy="381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</a:t>
            </a:r>
            <a:endParaRPr lang="ar-SA" dirty="0"/>
          </a:p>
        </p:txBody>
      </p:sp>
      <p:sp>
        <p:nvSpPr>
          <p:cNvPr id="39" name="Oval 38"/>
          <p:cNvSpPr/>
          <p:nvPr/>
        </p:nvSpPr>
        <p:spPr>
          <a:xfrm>
            <a:off x="4284663" y="2438400"/>
            <a:ext cx="503237" cy="4572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</a:t>
            </a:r>
            <a:endParaRPr lang="ar-SA" dirty="0"/>
          </a:p>
        </p:txBody>
      </p:sp>
      <p:sp>
        <p:nvSpPr>
          <p:cNvPr id="40" name="Oval 39"/>
          <p:cNvSpPr/>
          <p:nvPr/>
        </p:nvSpPr>
        <p:spPr>
          <a:xfrm>
            <a:off x="3200400" y="1295400"/>
            <a:ext cx="533400" cy="381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</a:t>
            </a:r>
            <a:endParaRPr lang="ar-SA" dirty="0"/>
          </a:p>
        </p:txBody>
      </p:sp>
      <p:sp>
        <p:nvSpPr>
          <p:cNvPr id="41" name="Oval 40"/>
          <p:cNvSpPr/>
          <p:nvPr/>
        </p:nvSpPr>
        <p:spPr>
          <a:xfrm>
            <a:off x="4211638" y="3505200"/>
            <a:ext cx="504825" cy="4572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</a:t>
            </a:r>
            <a:endParaRPr lang="ar-SA" dirty="0"/>
          </a:p>
        </p:txBody>
      </p:sp>
      <p:sp>
        <p:nvSpPr>
          <p:cNvPr id="42" name="Oval 41"/>
          <p:cNvSpPr/>
          <p:nvPr/>
        </p:nvSpPr>
        <p:spPr>
          <a:xfrm>
            <a:off x="3995738" y="4495800"/>
            <a:ext cx="647700" cy="4572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5a</a:t>
            </a:r>
            <a:endParaRPr lang="ar-SA" sz="1600" dirty="0"/>
          </a:p>
        </p:txBody>
      </p:sp>
      <p:sp>
        <p:nvSpPr>
          <p:cNvPr id="43" name="Oval 42"/>
          <p:cNvSpPr/>
          <p:nvPr/>
        </p:nvSpPr>
        <p:spPr>
          <a:xfrm>
            <a:off x="3924300" y="5373688"/>
            <a:ext cx="647700" cy="57626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5b</a:t>
            </a:r>
            <a:endParaRPr lang="ar-SA" sz="1600" dirty="0"/>
          </a:p>
        </p:txBody>
      </p:sp>
      <p:sp>
        <p:nvSpPr>
          <p:cNvPr id="44" name="Oval 43"/>
          <p:cNvSpPr/>
          <p:nvPr/>
        </p:nvSpPr>
        <p:spPr>
          <a:xfrm>
            <a:off x="3660441" y="6344618"/>
            <a:ext cx="609600" cy="3810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6</a:t>
            </a:r>
            <a:endParaRPr lang="ar-SA" dirty="0"/>
          </a:p>
        </p:txBody>
      </p:sp>
      <p:sp>
        <p:nvSpPr>
          <p:cNvPr id="45" name="Down Arrow 44"/>
          <p:cNvSpPr/>
          <p:nvPr/>
        </p:nvSpPr>
        <p:spPr>
          <a:xfrm>
            <a:off x="5867400" y="836613"/>
            <a:ext cx="144463" cy="3762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46" name="Rectangle 45"/>
          <p:cNvSpPr/>
          <p:nvPr/>
        </p:nvSpPr>
        <p:spPr>
          <a:xfrm>
            <a:off x="-42069" y="29499"/>
            <a:ext cx="2484438" cy="12684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Group </a:t>
            </a:r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2</a:t>
            </a:r>
            <a:endParaRPr lang="ar-SA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47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 algn="just" rtl="0"/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Emptied their bladder at 7:00 am and discarded the urine.</a:t>
            </a:r>
          </a:p>
          <a:p>
            <a:pPr lvl="1" algn="just" rtl="0"/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At 9:00 am emptied their bladder again, but this time they measured its volume and provided a sample for analysis. This sample will be pre-experimental sample.</a:t>
            </a:r>
          </a:p>
          <a:p>
            <a:pPr lvl="1" algn="just" rtl="0"/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Drank 1 liter of 0.9% saline (isotonic saline) immediately after providing the pre-experimental sample.</a:t>
            </a:r>
          </a:p>
          <a:p>
            <a:pPr lvl="1" algn="just" rtl="0"/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Were then asked to empty their bladders and provide post-experimental samples every hour after drinking saline until 3:00 pm.</a:t>
            </a:r>
          </a:p>
          <a:p>
            <a:pPr algn="l">
              <a:buFont typeface="Wingdings 3" pitchFamily="18" charset="2"/>
              <a:buNone/>
            </a:pPr>
            <a:endParaRPr lang="ar-SA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Group 3</a:t>
            </a:r>
            <a:endParaRPr lang="ar-SA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7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altLang="en-US" sz="26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ontains 154 </a:t>
            </a:r>
            <a:r>
              <a:rPr lang="en-US" altLang="en-US" sz="2600" dirty="0" err="1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mmol</a:t>
            </a:r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of </a:t>
            </a:r>
            <a:r>
              <a:rPr lang="en-US" altLang="en-US" sz="2600" dirty="0" err="1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NaCI</a:t>
            </a:r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equivalent to 9 g of salt or 3.6 g of sodium. </a:t>
            </a:r>
          </a:p>
          <a:p>
            <a:pPr algn="just" rtl="0"/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 sodium concentration of isotonic saline is equivalent to the normal sodium concentration of plasma water.</a:t>
            </a:r>
            <a:endParaRPr lang="ar-SA" altLang="en-US" sz="2600" dirty="0" smtClean="0">
              <a:solidFill>
                <a:schemeClr val="tx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sotonic saline 0.9%</a:t>
            </a:r>
            <a:endParaRPr lang="ar-SA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19460" name="Picture 3" descr="220px-Baxter_sodium_chloride_irrigation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573463"/>
            <a:ext cx="1656605" cy="2375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740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Content Placeholder 3" descr="group c1.PN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1844675"/>
            <a:ext cx="7704138" cy="388778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Group 3</a:t>
            </a:r>
            <a:endParaRPr lang="ar-SA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Content Placeholder 3" descr="group c2.PN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1628775"/>
            <a:ext cx="7489825" cy="410368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Group 3</a:t>
            </a:r>
            <a:endParaRPr lang="ar-SA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58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95600" y="1557338"/>
            <a:ext cx="3810000" cy="1150937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65000">
                <a:schemeClr val="accent1">
                  <a:tint val="32000"/>
                  <a:satMod val="250000"/>
                </a:schemeClr>
              </a:gs>
              <a:gs pos="100000">
                <a:schemeClr val="accent1">
                  <a:tint val="23000"/>
                  <a:satMod val="30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Volume of E.C.F.  Osmolality same (as isotonic saline)</a:t>
            </a:r>
            <a:endParaRPr lang="ar-SA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43214" y="3357563"/>
            <a:ext cx="3862386" cy="792162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65000">
                <a:schemeClr val="accent1">
                  <a:tint val="32000"/>
                  <a:satMod val="250000"/>
                </a:schemeClr>
              </a:gs>
              <a:gs pos="100000">
                <a:schemeClr val="accent1">
                  <a:tint val="23000"/>
                  <a:satMod val="30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Stretch on right atrium (volume receptors in right atrium)</a:t>
            </a:r>
            <a:endParaRPr lang="ar-SA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43213" y="4724400"/>
            <a:ext cx="3862387" cy="504825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65000">
                <a:schemeClr val="accent1">
                  <a:tint val="32000"/>
                  <a:satMod val="250000"/>
                </a:schemeClr>
              </a:gs>
              <a:gs pos="100000">
                <a:schemeClr val="accent1">
                  <a:tint val="23000"/>
                  <a:satMod val="30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mbria Math" pitchFamily="18" charset="0"/>
                <a:ea typeface="Cambria Math" pitchFamily="18" charset="0"/>
              </a:rPr>
              <a:t>   </a:t>
            </a:r>
            <a:r>
              <a:rPr lang="en-US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ANP (</a:t>
            </a:r>
            <a:r>
              <a:rPr lang="en-US" dirty="0" err="1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Atrial</a:t>
            </a:r>
            <a:r>
              <a:rPr lang="en-US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Natriuretic</a:t>
            </a:r>
            <a:r>
              <a:rPr lang="en-US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peptide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)</a:t>
            </a:r>
            <a:endParaRPr lang="ar-SA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95600" y="5805488"/>
            <a:ext cx="3810000" cy="64770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65000">
                <a:schemeClr val="accent1">
                  <a:tint val="32000"/>
                  <a:satMod val="250000"/>
                </a:schemeClr>
              </a:gs>
              <a:gs pos="100000">
                <a:schemeClr val="accent1">
                  <a:tint val="23000"/>
                  <a:satMod val="30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Na excretion by Kidneys </a:t>
            </a:r>
            <a:endParaRPr lang="ar-SA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" name="Up Arrow 8"/>
          <p:cNvSpPr/>
          <p:nvPr/>
        </p:nvSpPr>
        <p:spPr>
          <a:xfrm>
            <a:off x="2924175" y="1773238"/>
            <a:ext cx="1524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1" name="Up Arrow 10"/>
          <p:cNvSpPr/>
          <p:nvPr/>
        </p:nvSpPr>
        <p:spPr>
          <a:xfrm>
            <a:off x="2915816" y="3429000"/>
            <a:ext cx="1524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2" name="Up Arrow 11"/>
          <p:cNvSpPr/>
          <p:nvPr/>
        </p:nvSpPr>
        <p:spPr>
          <a:xfrm>
            <a:off x="2987675" y="4797425"/>
            <a:ext cx="144463" cy="28733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3" name="Up Arrow 12"/>
          <p:cNvSpPr/>
          <p:nvPr/>
        </p:nvSpPr>
        <p:spPr>
          <a:xfrm>
            <a:off x="3203575" y="5876925"/>
            <a:ext cx="1524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0"/>
            <a:ext cx="2771800" cy="147565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Group 3</a:t>
            </a:r>
            <a:endParaRPr lang="ar-SA" sz="4400" dirty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idx="1"/>
          </p:nvPr>
        </p:nvSpPr>
        <p:spPr>
          <a:xfrm>
            <a:off x="3275856" y="188640"/>
            <a:ext cx="3456384" cy="720080"/>
          </a:xfrm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Isotonic Saline (0.9%) </a:t>
            </a:r>
          </a:p>
          <a:p>
            <a:pPr marL="365760" indent="-256032" algn="ctr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1 liter</a:t>
            </a:r>
          </a:p>
        </p:txBody>
      </p:sp>
      <p:sp>
        <p:nvSpPr>
          <p:cNvPr id="21" name="Down Arrow 20"/>
          <p:cNvSpPr/>
          <p:nvPr/>
        </p:nvSpPr>
        <p:spPr>
          <a:xfrm>
            <a:off x="4643438" y="2781300"/>
            <a:ext cx="485775" cy="576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22" name="Down Arrow 21"/>
          <p:cNvSpPr/>
          <p:nvPr/>
        </p:nvSpPr>
        <p:spPr>
          <a:xfrm>
            <a:off x="4643438" y="4149725"/>
            <a:ext cx="485775" cy="5746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23" name="Down Arrow 22"/>
          <p:cNvSpPr/>
          <p:nvPr/>
        </p:nvSpPr>
        <p:spPr>
          <a:xfrm>
            <a:off x="4643438" y="981075"/>
            <a:ext cx="485775" cy="576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24" name="Down Arrow 23"/>
          <p:cNvSpPr/>
          <p:nvPr/>
        </p:nvSpPr>
        <p:spPr>
          <a:xfrm>
            <a:off x="4643438" y="5229225"/>
            <a:ext cx="485775" cy="576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4" name="TextBox 3"/>
          <p:cNvSpPr txBox="1"/>
          <p:nvPr/>
        </p:nvSpPr>
        <p:spPr>
          <a:xfrm>
            <a:off x="179512" y="3933056"/>
            <a:ext cx="2267744" cy="3455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ANP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002060"/>
                </a:solidFill>
              </a:rPr>
              <a:t>↑ blood flow to the kidney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002060"/>
                </a:solidFill>
              </a:rPr>
              <a:t>↑GFR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002060"/>
                </a:solidFill>
              </a:rPr>
              <a:t>↑Na loss in urine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002060"/>
                </a:solidFill>
              </a:rPr>
              <a:t>↓ Aldosterone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002060"/>
                </a:solidFill>
              </a:rPr>
              <a:t>↓ Na reabsorption in DCT (↑ Na loss in urine)</a:t>
            </a:r>
          </a:p>
          <a:p>
            <a:pPr marL="285750" indent="-285750">
              <a:buFontTx/>
              <a:buChar char="-"/>
            </a:pPr>
            <a:endParaRPr lang="en-US" dirty="0" smtClean="0">
              <a:solidFill>
                <a:prstClr val="black"/>
              </a:solidFill>
            </a:endParaRP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06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 algn="just" rtl="0"/>
            <a:r>
              <a:rPr lang="en-US" altLang="en-US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Emptied their bladder at 8:00 am and discarded the urine.</a:t>
            </a:r>
          </a:p>
          <a:p>
            <a:pPr lvl="1" algn="just" rtl="0"/>
            <a:r>
              <a:rPr lang="en-US" altLang="en-US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At 10:00 am emptied their bladder again, but this time they measured its volume and provided a sample for analysis. This sample will be pre-experimental sample.</a:t>
            </a:r>
          </a:p>
          <a:p>
            <a:pPr lvl="1" algn="just" rtl="0"/>
            <a:r>
              <a:rPr lang="en-US" altLang="en-US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Swallowed a Lasix (Furosemide) tablet 40 mg with the help of 25 ml of water immediately after providing the pre-experimental sample.</a:t>
            </a:r>
          </a:p>
          <a:p>
            <a:pPr lvl="1" algn="just" rtl="0"/>
            <a:r>
              <a:rPr lang="en-US" altLang="en-US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Were then asked to empty their bladders and provide post-experimental samples every hour after taking Lasix until 12:00 noon and then every half an hour until 3:00 pm.</a:t>
            </a:r>
          </a:p>
          <a:p>
            <a:pPr>
              <a:buFont typeface="Wingdings 3" pitchFamily="18" charset="2"/>
              <a:buNone/>
            </a:pPr>
            <a:endParaRPr lang="ar-SA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Group </a:t>
            </a:r>
            <a:r>
              <a:rPr lang="en-US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4(Osmotic Diuresis)</a:t>
            </a:r>
            <a:endParaRPr lang="ar-SA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68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>
              <a:buFont typeface="Wingdings 3" pitchFamily="18" charset="2"/>
              <a:buNone/>
            </a:pPr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itchFamily="2" charset="-79"/>
              </a:rPr>
              <a:t>Furosemide is a loop diuretic</a:t>
            </a:r>
          </a:p>
          <a:p>
            <a:pPr algn="just" rtl="0">
              <a:buFont typeface="Wingdings 3" pitchFamily="18" charset="2"/>
              <a:buNone/>
            </a:pPr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itchFamily="2" charset="-79"/>
              </a:rPr>
              <a:t>used in the treatment of</a:t>
            </a:r>
          </a:p>
          <a:p>
            <a:pPr algn="just" rtl="0">
              <a:buFont typeface="Wingdings 3" pitchFamily="18" charset="2"/>
              <a:buNone/>
            </a:pPr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itchFamily="2" charset="-79"/>
              </a:rPr>
              <a:t>hypertension, congestive</a:t>
            </a:r>
          </a:p>
          <a:p>
            <a:pPr algn="just" rtl="0">
              <a:buFont typeface="Wingdings 3" pitchFamily="18" charset="2"/>
              <a:buNone/>
            </a:pPr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itchFamily="2" charset="-79"/>
              </a:rPr>
              <a:t>heart failure and edema.</a:t>
            </a:r>
          </a:p>
          <a:p>
            <a:pPr algn="just" rtl="0">
              <a:buFont typeface="Wingdings 3" pitchFamily="18" charset="2"/>
              <a:buNone/>
            </a:pPr>
            <a:endParaRPr lang="en-US" altLang="en-US" sz="2600" dirty="0" smtClean="0">
              <a:solidFill>
                <a:schemeClr val="tx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 rtl="0">
              <a:buFont typeface="Wingdings 3" pitchFamily="18" charset="2"/>
              <a:buNone/>
            </a:pPr>
            <a:endParaRPr lang="en-US" altLang="en-US" sz="2600" dirty="0" smtClean="0">
              <a:solidFill>
                <a:schemeClr val="tx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algn="just">
              <a:buFont typeface="Wingdings 3" pitchFamily="18" charset="2"/>
              <a:buNone/>
            </a:pPr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itchFamily="2" charset="-79"/>
              </a:rPr>
              <a:t>It inhibits the sodium-potassium-chloride co-transport system located within the ascending limb of the Loop of Henle.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What is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Lasix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?</a:t>
            </a:r>
            <a:endParaRPr lang="ar-SA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24580" name="Picture 3" descr="LASIX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617" y="2060848"/>
            <a:ext cx="3510357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82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Objectives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To measure the volumes and determine the compositions of urine excreted by 4 groups:</a:t>
            </a:r>
          </a:p>
          <a:p>
            <a:pPr algn="just">
              <a:buNone/>
            </a:pPr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( fasting / drunk 1 L water/ drunk 1L saline / took 1 tab of </a:t>
            </a:r>
            <a:r>
              <a:rPr lang="en-US" altLang="en-US" sz="2600" dirty="0" err="1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lasix</a:t>
            </a:r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). </a:t>
            </a:r>
          </a:p>
          <a:p>
            <a:pPr algn="just"/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To be able to discuss the mechanisms by which the body maintain the water and sodium homeostasis in the 4 different conditions.</a:t>
            </a:r>
          </a:p>
          <a:p>
            <a:pPr algn="just"/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Definition and clinical applications of:</a:t>
            </a:r>
          </a:p>
          <a:p>
            <a:pPr marL="0" indent="0" algn="just">
              <a:buNone/>
            </a:pPr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 GFR ( Glomerular Filtration Rate)</a:t>
            </a:r>
          </a:p>
          <a:p>
            <a:pPr marL="0" indent="0" algn="just">
              <a:buNone/>
            </a:pPr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 </a:t>
            </a:r>
            <a:r>
              <a:rPr lang="en-US" altLang="en-US" sz="2600" dirty="0" err="1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US" altLang="en-US" sz="2600" baseline="-25000" dirty="0" err="1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Cr</a:t>
            </a:r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( Creatinine Clearance 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28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Content Placeholder 3" descr="group d1.PN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1700213"/>
            <a:ext cx="7704138" cy="417671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Group 4</a:t>
            </a:r>
            <a:endParaRPr lang="ar-SA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18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Content Placeholder 3" descr="group d2.PN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1773238"/>
            <a:ext cx="7777163" cy="3887787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Group 4</a:t>
            </a:r>
            <a:endParaRPr lang="ar-SA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13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16238" y="1268413"/>
            <a:ext cx="3959225" cy="1296987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65000">
                <a:schemeClr val="accent1">
                  <a:tint val="32000"/>
                  <a:satMod val="250000"/>
                </a:schemeClr>
              </a:gs>
              <a:gs pos="100000">
                <a:schemeClr val="accent1">
                  <a:tint val="23000"/>
                  <a:satMod val="30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Action starts 1-2 hours and lasts for 4-6 hours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(1/2 life of </a:t>
            </a:r>
            <a:r>
              <a:rPr lang="en-US" b="1" dirty="0" err="1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furosemide</a:t>
            </a:r>
            <a:r>
              <a:rPr lang="en-US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is 6hr)</a:t>
            </a:r>
            <a:endParaRPr lang="ar-SA" b="1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19400" y="3357563"/>
            <a:ext cx="4038600" cy="129540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65000">
                <a:schemeClr val="accent1">
                  <a:tint val="32000"/>
                  <a:satMod val="250000"/>
                </a:schemeClr>
              </a:gs>
              <a:gs pos="100000">
                <a:schemeClr val="accent1">
                  <a:tint val="23000"/>
                  <a:satMod val="30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Acts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on thick ascending limb of loop of </a:t>
            </a:r>
            <a:r>
              <a:rPr lang="en-US" b="1" dirty="0" err="1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Henle</a:t>
            </a:r>
            <a:r>
              <a:rPr lang="en-US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and blocks the Na-K-2Cl co-transport (called loop diuretic)</a:t>
            </a:r>
            <a:endParaRPr lang="ar-SA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43213" y="5445125"/>
            <a:ext cx="3962400" cy="1152525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65000">
                <a:schemeClr val="accent1">
                  <a:tint val="32000"/>
                  <a:satMod val="250000"/>
                </a:schemeClr>
              </a:gs>
              <a:gs pos="100000">
                <a:schemeClr val="accent1">
                  <a:tint val="23000"/>
                  <a:satMod val="30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Na </a:t>
            </a:r>
            <a:r>
              <a:rPr lang="en-US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excretion in urine </a:t>
            </a:r>
            <a:r>
              <a:rPr lang="en-US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and                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      water </a:t>
            </a:r>
            <a:r>
              <a:rPr lang="en-US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excretion (osmotic </a:t>
            </a:r>
            <a:r>
              <a:rPr lang="en-US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drag</a:t>
            </a:r>
            <a:r>
              <a:rPr lang="en-US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)</a:t>
            </a:r>
            <a:endParaRPr lang="ar-SA" dirty="0">
              <a:solidFill>
                <a:schemeClr val="tx2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0"/>
            <a:ext cx="2411760" cy="147565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Group 4</a:t>
            </a:r>
            <a:endParaRPr lang="ar-SA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idx="1"/>
          </p:nvPr>
        </p:nvSpPr>
        <p:spPr>
          <a:xfrm>
            <a:off x="2699792" y="188640"/>
            <a:ext cx="4464496" cy="1080120"/>
          </a:xfrm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normAutofit fontScale="47500" lnSpcReduction="20000"/>
          </a:bodyPr>
          <a:lstStyle/>
          <a:p>
            <a:pPr marL="365760" indent="-256032" algn="ctr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000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200" b="1" dirty="0" smtClean="0">
                <a:latin typeface="Cambria Math" pitchFamily="18" charset="0"/>
                <a:ea typeface="Cambria Math" pitchFamily="18" charset="0"/>
              </a:rPr>
              <a:t>1 tab of </a:t>
            </a:r>
            <a:r>
              <a:rPr lang="en-US" sz="4200" b="1" dirty="0" err="1" smtClean="0">
                <a:latin typeface="Cambria Math" pitchFamily="18" charset="0"/>
                <a:ea typeface="Cambria Math" pitchFamily="18" charset="0"/>
              </a:rPr>
              <a:t>Lasix</a:t>
            </a:r>
            <a:r>
              <a:rPr lang="en-US" sz="4200" b="1" dirty="0" smtClean="0">
                <a:latin typeface="Cambria Math" pitchFamily="18" charset="0"/>
                <a:ea typeface="Cambria Math" pitchFamily="18" charset="0"/>
              </a:rPr>
              <a:t> (</a:t>
            </a:r>
            <a:r>
              <a:rPr lang="en-US" sz="4200" b="1" dirty="0" err="1" smtClean="0">
                <a:latin typeface="Cambria Math" pitchFamily="18" charset="0"/>
                <a:ea typeface="Cambria Math" pitchFamily="18" charset="0"/>
              </a:rPr>
              <a:t>furosemide</a:t>
            </a:r>
            <a:r>
              <a:rPr lang="en-US" sz="4200" b="1" dirty="0" smtClean="0">
                <a:latin typeface="Cambria Math" pitchFamily="18" charset="0"/>
                <a:ea typeface="Cambria Math" pitchFamily="18" charset="0"/>
              </a:rPr>
              <a:t>) (40mg) </a:t>
            </a:r>
          </a:p>
          <a:p>
            <a:pPr marL="365760" indent="-256032" algn="ctr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200" b="1" dirty="0" smtClean="0">
                <a:latin typeface="Cambria Math" pitchFamily="18" charset="0"/>
                <a:ea typeface="Cambria Math" pitchFamily="18" charset="0"/>
              </a:rPr>
              <a:t>with 25ml of water</a:t>
            </a:r>
            <a:endParaRPr lang="ar-SA" sz="4200" b="1" dirty="0" smtClean="0">
              <a:latin typeface="Cambria Math" pitchFamily="18" charset="0"/>
              <a:ea typeface="Cambria Math" pitchFamily="18" charset="0"/>
            </a:endParaRPr>
          </a:p>
          <a:p>
            <a:pPr marL="365760" indent="-256032" algn="ctr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000" b="1" dirty="0" smtClean="0"/>
          </a:p>
        </p:txBody>
      </p:sp>
      <p:sp>
        <p:nvSpPr>
          <p:cNvPr id="21" name="Down Arrow 20"/>
          <p:cNvSpPr/>
          <p:nvPr/>
        </p:nvSpPr>
        <p:spPr>
          <a:xfrm>
            <a:off x="4643438" y="2708275"/>
            <a:ext cx="485775" cy="576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22" name="Down Arrow 21"/>
          <p:cNvSpPr/>
          <p:nvPr/>
        </p:nvSpPr>
        <p:spPr>
          <a:xfrm>
            <a:off x="4643438" y="4797425"/>
            <a:ext cx="485775" cy="576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8" name="Up Arrow 17"/>
          <p:cNvSpPr/>
          <p:nvPr/>
        </p:nvSpPr>
        <p:spPr>
          <a:xfrm>
            <a:off x="3235656" y="5640387"/>
            <a:ext cx="288925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0" name="Up Arrow 9"/>
          <p:cNvSpPr/>
          <p:nvPr/>
        </p:nvSpPr>
        <p:spPr>
          <a:xfrm>
            <a:off x="3088679" y="5903247"/>
            <a:ext cx="287338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0553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The table that we fill out during the experiments</a:t>
            </a:r>
            <a:endParaRPr lang="ar-SA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33795" name="Content Placeholder 4" descr="tab 111.PN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1196975"/>
            <a:ext cx="8353425" cy="5040313"/>
          </a:xfrm>
        </p:spPr>
      </p:pic>
    </p:spTree>
    <p:extLst>
      <p:ext uri="{BB962C8B-B14F-4D97-AF65-F5344CB8AC3E}">
        <p14:creationId xmlns:p14="http://schemas.microsoft.com/office/powerpoint/2010/main" val="61976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algn="just" rtl="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j-cs"/>
              </a:rPr>
              <a:t>Total sodium excretion is obtained by applying following equation:</a:t>
            </a:r>
          </a:p>
          <a:p>
            <a:pPr marL="365760" indent="-256032" algn="l" rtl="0" fontAlgn="auto">
              <a:spcAft>
                <a:spcPts val="0"/>
              </a:spcAft>
              <a:buFont typeface="Wingdings 3"/>
              <a:buChar char=""/>
              <a:defRPr/>
            </a:pPr>
            <a:endParaRPr lang="en-GB" dirty="0" smtClean="0"/>
          </a:p>
          <a:p>
            <a:pPr marL="365760" indent="-256032" algn="l" rtl="0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algn="just" rtl="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j-cs"/>
              </a:rPr>
              <a:t>Sodium excretion rate is obtained by applying the following equation:</a:t>
            </a:r>
            <a:endParaRPr lang="en-US" sz="2600" dirty="0" smtClean="0">
              <a:solidFill>
                <a:schemeClr val="tx2"/>
              </a:solidFill>
              <a:latin typeface="Cambria Math" panose="02040503050406030204" pitchFamily="18" charset="0"/>
              <a:ea typeface="Cambria Math" panose="02040503050406030204" pitchFamily="18" charset="0"/>
              <a:cs typeface="+mj-cs"/>
            </a:endParaRPr>
          </a:p>
          <a:p>
            <a:pPr marL="365760" indent="-256032" algn="l" rtl="0" fontAlgn="auto">
              <a:spcAft>
                <a:spcPts val="0"/>
              </a:spcAft>
              <a:buFont typeface="Wingdings 3"/>
              <a:buNone/>
              <a:defRPr/>
            </a:pPr>
            <a:endParaRPr lang="ar-S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Calculation</a:t>
            </a:r>
            <a:endParaRPr lang="ar-SA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34820" name="Picture 3" descr="equ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2420938"/>
            <a:ext cx="648017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Picture 4" descr="equ2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941168"/>
            <a:ext cx="6697663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626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Group 2</a:t>
            </a:r>
            <a:endParaRPr lang="ar-SA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35843" name="Content Placeholder 5" descr="tab water.PN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1412875"/>
            <a:ext cx="8353425" cy="4824413"/>
          </a:xfrm>
        </p:spPr>
      </p:pic>
    </p:spTree>
    <p:extLst>
      <p:ext uri="{BB962C8B-B14F-4D97-AF65-F5344CB8AC3E}">
        <p14:creationId xmlns:p14="http://schemas.microsoft.com/office/powerpoint/2010/main" val="31430252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Group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endParaRPr lang="ar-SA" dirty="0">
              <a:solidFill>
                <a:srgbClr val="FF0000"/>
              </a:solidFill>
            </a:endParaRPr>
          </a:p>
        </p:txBody>
      </p:sp>
      <p:pic>
        <p:nvPicPr>
          <p:cNvPr id="36867" name="Content Placeholder 5" descr="tabel saline.PN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1196975"/>
            <a:ext cx="8208963" cy="5040313"/>
          </a:xfrm>
        </p:spPr>
      </p:pic>
    </p:spTree>
    <p:extLst>
      <p:ext uri="{BB962C8B-B14F-4D97-AF65-F5344CB8AC3E}">
        <p14:creationId xmlns:p14="http://schemas.microsoft.com/office/powerpoint/2010/main" val="68048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Group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endParaRPr lang="ar-SA" dirty="0">
              <a:solidFill>
                <a:srgbClr val="FF0000"/>
              </a:solidFill>
            </a:endParaRPr>
          </a:p>
        </p:txBody>
      </p:sp>
      <p:pic>
        <p:nvPicPr>
          <p:cNvPr id="37891" name="Content Placeholder 5" descr="lasix 1.PN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341438"/>
            <a:ext cx="8497887" cy="5111750"/>
          </a:xfrm>
        </p:spPr>
      </p:pic>
    </p:spTree>
    <p:extLst>
      <p:ext uri="{BB962C8B-B14F-4D97-AF65-F5344CB8AC3E}">
        <p14:creationId xmlns:p14="http://schemas.microsoft.com/office/powerpoint/2010/main" val="265671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Group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endParaRPr lang="ar-SA" dirty="0">
              <a:solidFill>
                <a:srgbClr val="FF0000"/>
              </a:solidFill>
            </a:endParaRPr>
          </a:p>
        </p:txBody>
      </p:sp>
      <p:pic>
        <p:nvPicPr>
          <p:cNvPr id="38915" name="Content Placeholder 5" descr="lasix 2.PN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268413"/>
            <a:ext cx="8424862" cy="5113337"/>
          </a:xfrm>
        </p:spPr>
      </p:pic>
    </p:spTree>
    <p:extLst>
      <p:ext uri="{BB962C8B-B14F-4D97-AF65-F5344CB8AC3E}">
        <p14:creationId xmlns:p14="http://schemas.microsoft.com/office/powerpoint/2010/main" val="189858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Thank You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852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Volume (measuring cylinder) </a:t>
            </a:r>
          </a:p>
          <a:p>
            <a:pPr algn="just" rtl="0"/>
            <a:endParaRPr lang="en-US" altLang="en-US" sz="2600" dirty="0" smtClean="0">
              <a:solidFill>
                <a:schemeClr val="tx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 rtl="0"/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Sodium and potassium concentration (flame photometry)</a:t>
            </a:r>
          </a:p>
          <a:p>
            <a:pPr algn="just" rtl="0"/>
            <a:endParaRPr lang="en-US" altLang="en-US" sz="2600" dirty="0" smtClean="0">
              <a:solidFill>
                <a:schemeClr val="tx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 rtl="0"/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PH (PH meter)</a:t>
            </a:r>
          </a:p>
          <a:p>
            <a:pPr algn="just" rtl="0"/>
            <a:endParaRPr lang="en-US" altLang="en-US" sz="2600" dirty="0" smtClean="0">
              <a:solidFill>
                <a:schemeClr val="tx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 rtl="0"/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Osmolality (</a:t>
            </a:r>
            <a:r>
              <a:rPr lang="en-US" altLang="en-US" sz="2600" dirty="0" err="1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Osmometer</a:t>
            </a:r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</a:t>
            </a:r>
          </a:p>
          <a:p>
            <a:pPr marL="0" indent="0" algn="l" rtl="0">
              <a:buNone/>
            </a:pPr>
            <a:endParaRPr lang="ar-SA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Urine samples 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xamination</a:t>
            </a:r>
            <a:endParaRPr lang="ar-SA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20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Content Placeholder 3" descr="measuring cyliner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836613"/>
            <a:ext cx="3311525" cy="3816350"/>
          </a:xfrm>
        </p:spPr>
      </p:pic>
      <p:pic>
        <p:nvPicPr>
          <p:cNvPr id="31748" name="Picture 4" descr="advanced-ph-meter-251lar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908050"/>
            <a:ext cx="3960812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5219700" y="5157788"/>
            <a:ext cx="208915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PH meter</a:t>
            </a:r>
            <a:endParaRPr lang="ar-SA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16013" y="5157788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Measuring cylinder</a:t>
            </a:r>
            <a:endParaRPr lang="ar-SA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05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11560" y="1340768"/>
            <a:ext cx="3744416" cy="3240360"/>
          </a:xfrm>
          <a:scene3d>
            <a:camera prst="orthographicFront">
              <a:rot lat="0" lon="0" rev="16200000"/>
            </a:camera>
            <a:lightRig rig="threePt" dir="t"/>
          </a:scene3d>
        </p:spPr>
      </p:pic>
      <p:pic>
        <p:nvPicPr>
          <p:cNvPr id="32772" name="Picture 4" descr="OSM8PICL(4)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68413"/>
            <a:ext cx="3505200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116013" y="5157788"/>
            <a:ext cx="2592387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Flame photometry</a:t>
            </a:r>
            <a:endParaRPr lang="ar-SA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92725" y="5157788"/>
            <a:ext cx="2447925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Osmometer</a:t>
            </a:r>
            <a:endParaRPr lang="ar-SA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66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Group 1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66018"/>
            <a:ext cx="8229600" cy="4525963"/>
          </a:xfrm>
        </p:spPr>
        <p:txBody>
          <a:bodyPr/>
          <a:lstStyle/>
          <a:p>
            <a:pPr lvl="1" algn="just">
              <a:buFontTx/>
              <a:buChar char="-"/>
            </a:pPr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Emptied their bladders at 8:00 am and discarded the urine.</a:t>
            </a:r>
          </a:p>
          <a:p>
            <a:pPr lvl="1" algn="just">
              <a:buFontTx/>
              <a:buChar char="-"/>
            </a:pPr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From 8:00 they are restricted to take any fluids and they are asked to provide various urine samples for analysis at:</a:t>
            </a:r>
          </a:p>
          <a:p>
            <a:pPr lvl="1" algn="just">
              <a:buNone/>
            </a:pPr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10:00 am, 12:00 noon, 2:00 pm and 3:00 pm. </a:t>
            </a:r>
          </a:p>
          <a:p>
            <a:endParaRPr lang="en-US" dirty="0"/>
          </a:p>
        </p:txBody>
      </p:sp>
      <p:pic>
        <p:nvPicPr>
          <p:cNvPr id="4" name="Picture 3" descr="no%20water%20botl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933056"/>
            <a:ext cx="2016224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804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Group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  <a:defRPr/>
            </a:pPr>
            <a:r>
              <a:rPr lang="en-US" sz="26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What will happen?</a:t>
            </a:r>
          </a:p>
          <a:p>
            <a:pPr marL="365760" indent="-256032" algn="just">
              <a:buNone/>
              <a:defRPr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   </a:t>
            </a:r>
            <a:r>
              <a:rPr lang="en-US" sz="26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Subsequent urine sample is lesser in volume and darker yellow in color that shows the kidneys try to conserve water in fasting state.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07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705600"/>
          </a:xfrm>
        </p:spPr>
        <p:txBody>
          <a:bodyPr/>
          <a:lstStyle/>
          <a:p>
            <a:endParaRPr lang="en-US" altLang="en-US" smtClean="0"/>
          </a:p>
          <a:p>
            <a:r>
              <a:rPr lang="en-US" altLang="en-US" smtClean="0"/>
              <a:t>                </a:t>
            </a:r>
            <a:endParaRPr lang="ar-SA" altLang="en-US" smtClean="0"/>
          </a:p>
        </p:txBody>
      </p:sp>
      <p:sp>
        <p:nvSpPr>
          <p:cNvPr id="4" name="Rectangle 3"/>
          <p:cNvSpPr/>
          <p:nvPr/>
        </p:nvSpPr>
        <p:spPr>
          <a:xfrm>
            <a:off x="2743200" y="0"/>
            <a:ext cx="2743200" cy="692696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ambria Math" pitchFamily="18" charset="0"/>
                <a:ea typeface="Cambria Math" pitchFamily="18" charset="0"/>
              </a:rPr>
              <a:t>Deprive of H</a:t>
            </a:r>
            <a:r>
              <a:rPr lang="en-US" sz="2000" b="1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000" b="1" dirty="0">
                <a:latin typeface="Cambria Math" pitchFamily="18" charset="0"/>
                <a:ea typeface="Cambria Math" pitchFamily="18" charset="0"/>
              </a:rPr>
              <a:t>O</a:t>
            </a:r>
            <a:endParaRPr lang="ar-SA" sz="20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51500" y="765175"/>
            <a:ext cx="2882900" cy="9350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mbria Math" pitchFamily="18" charset="0"/>
                <a:ea typeface="Cambria Math" pitchFamily="18" charset="0"/>
              </a:rPr>
              <a:t>Plasma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osmolarity</a:t>
            </a:r>
            <a:endParaRPr lang="ar-SA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5795963" y="981075"/>
            <a:ext cx="144462" cy="36036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5562600" y="1916113"/>
            <a:ext cx="2971800" cy="9366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mbria Math" pitchFamily="18" charset="0"/>
                <a:ea typeface="Cambria Math" pitchFamily="18" charset="0"/>
              </a:rPr>
              <a:t>Stimulates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Osmoreceptors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in anterior hypothalamus</a:t>
            </a:r>
            <a:endParaRPr lang="ar-SA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10200" y="3141663"/>
            <a:ext cx="3200400" cy="7191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mbria Math" pitchFamily="18" charset="0"/>
                <a:ea typeface="Cambria Math" pitchFamily="18" charset="0"/>
              </a:rPr>
              <a:t>ADH secretion from posterior pituitary</a:t>
            </a:r>
            <a:endParaRPr lang="ar-SA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" name="Up Arrow 8"/>
          <p:cNvSpPr/>
          <p:nvPr/>
        </p:nvSpPr>
        <p:spPr>
          <a:xfrm>
            <a:off x="5436096" y="3212976"/>
            <a:ext cx="122238" cy="30956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0" name="Rectangle 9"/>
          <p:cNvSpPr/>
          <p:nvPr/>
        </p:nvSpPr>
        <p:spPr>
          <a:xfrm>
            <a:off x="5435600" y="4005263"/>
            <a:ext cx="3251200" cy="9366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mbria Math" pitchFamily="18" charset="0"/>
                <a:ea typeface="Cambria Math" pitchFamily="18" charset="0"/>
              </a:rPr>
              <a:t>H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O permeability in late distal tubule and collecting duct</a:t>
            </a:r>
            <a:endParaRPr lang="ar-SA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08625" y="5157788"/>
            <a:ext cx="2879725" cy="5032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mbria Math" pitchFamily="18" charset="0"/>
                <a:ea typeface="Cambria Math" pitchFamily="18" charset="0"/>
              </a:rPr>
              <a:t>H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O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reabsorption</a:t>
            </a:r>
            <a:endParaRPr lang="ar-SA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81600" y="5805488"/>
            <a:ext cx="3581400" cy="7921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  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Urine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osmolarity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and    urine volume</a:t>
            </a:r>
            <a:endParaRPr lang="ar-SA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33400" y="4953000"/>
            <a:ext cx="3429000" cy="1644352"/>
          </a:xfrm>
          <a:prstGeom prst="ellips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63500" dist="38100" dir="5400000" rotWithShape="0">
              <a:srgbClr val="000000">
                <a:alpha val="4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ambria Math" pitchFamily="18" charset="0"/>
                <a:ea typeface="Cambria Math" pitchFamily="18" charset="0"/>
              </a:rPr>
              <a:t>Plasma </a:t>
            </a:r>
            <a:r>
              <a:rPr lang="en-US" sz="2000" b="1" dirty="0" err="1">
                <a:latin typeface="Cambria Math" pitchFamily="18" charset="0"/>
                <a:ea typeface="Cambria Math" pitchFamily="18" charset="0"/>
              </a:rPr>
              <a:t>Osmolarity</a:t>
            </a:r>
            <a:r>
              <a:rPr lang="en-US" sz="2000" b="1" dirty="0">
                <a:latin typeface="Cambria Math" pitchFamily="18" charset="0"/>
                <a:ea typeface="Cambria Math" pitchFamily="18" charset="0"/>
              </a:rPr>
              <a:t> Toward Normal </a:t>
            </a:r>
            <a:endParaRPr lang="ar-SA" sz="20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4" name="Up Arrow 13"/>
          <p:cNvSpPr/>
          <p:nvPr/>
        </p:nvSpPr>
        <p:spPr>
          <a:xfrm>
            <a:off x="5442430" y="4207817"/>
            <a:ext cx="142875" cy="2159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5" name="Up Arrow 14"/>
          <p:cNvSpPr/>
          <p:nvPr/>
        </p:nvSpPr>
        <p:spPr>
          <a:xfrm>
            <a:off x="5651500" y="5300663"/>
            <a:ext cx="152400" cy="228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6" name="Up Arrow 15"/>
          <p:cNvSpPr/>
          <p:nvPr/>
        </p:nvSpPr>
        <p:spPr>
          <a:xfrm>
            <a:off x="5481507" y="5877239"/>
            <a:ext cx="1524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8" name="Down Arrow 17"/>
          <p:cNvSpPr/>
          <p:nvPr/>
        </p:nvSpPr>
        <p:spPr>
          <a:xfrm>
            <a:off x="971600" y="5517232"/>
            <a:ext cx="228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9" name="Rectangle 18"/>
          <p:cNvSpPr/>
          <p:nvPr/>
        </p:nvSpPr>
        <p:spPr>
          <a:xfrm>
            <a:off x="1066800" y="2209800"/>
            <a:ext cx="20574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mbria Math" pitchFamily="18" charset="0"/>
                <a:ea typeface="Cambria Math" pitchFamily="18" charset="0"/>
              </a:rPr>
              <a:t>Thirst</a:t>
            </a:r>
            <a:endParaRPr lang="ar-SA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00113" y="3505200"/>
            <a:ext cx="2300287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mbria Math" pitchFamily="18" charset="0"/>
                <a:ea typeface="Cambria Math" pitchFamily="18" charset="0"/>
              </a:rPr>
              <a:t>H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O drinking</a:t>
            </a:r>
            <a:endParaRPr lang="ar-SA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1" name="Up Arrow 20"/>
          <p:cNvSpPr/>
          <p:nvPr/>
        </p:nvSpPr>
        <p:spPr>
          <a:xfrm>
            <a:off x="1447800" y="2286000"/>
            <a:ext cx="152400" cy="228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22" name="Up Arrow 21"/>
          <p:cNvSpPr/>
          <p:nvPr/>
        </p:nvSpPr>
        <p:spPr>
          <a:xfrm>
            <a:off x="1042988" y="3573463"/>
            <a:ext cx="152400" cy="228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23" name="Curved Right Arrow 22"/>
          <p:cNvSpPr/>
          <p:nvPr/>
        </p:nvSpPr>
        <p:spPr>
          <a:xfrm>
            <a:off x="4932363" y="1412875"/>
            <a:ext cx="457200" cy="8382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>
              <a:solidFill>
                <a:schemeClr val="tx1"/>
              </a:solidFill>
            </a:endParaRPr>
          </a:p>
        </p:txBody>
      </p:sp>
      <p:sp>
        <p:nvSpPr>
          <p:cNvPr id="24" name="Curved Right Arrow 23"/>
          <p:cNvSpPr/>
          <p:nvPr/>
        </p:nvSpPr>
        <p:spPr>
          <a:xfrm>
            <a:off x="4800600" y="2667000"/>
            <a:ext cx="457200" cy="8382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>
              <a:solidFill>
                <a:schemeClr val="tx1"/>
              </a:solidFill>
            </a:endParaRPr>
          </a:p>
        </p:txBody>
      </p:sp>
      <p:sp>
        <p:nvSpPr>
          <p:cNvPr id="27" name="Curved Right Arrow 26"/>
          <p:cNvSpPr/>
          <p:nvPr/>
        </p:nvSpPr>
        <p:spPr>
          <a:xfrm>
            <a:off x="4787900" y="3789363"/>
            <a:ext cx="427038" cy="6858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>
              <a:solidFill>
                <a:schemeClr val="tx1"/>
              </a:solidFill>
            </a:endParaRPr>
          </a:p>
        </p:txBody>
      </p:sp>
      <p:sp>
        <p:nvSpPr>
          <p:cNvPr id="28" name="Curved Right Arrow 27"/>
          <p:cNvSpPr/>
          <p:nvPr/>
        </p:nvSpPr>
        <p:spPr>
          <a:xfrm>
            <a:off x="4787900" y="4724400"/>
            <a:ext cx="503238" cy="6858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>
              <a:solidFill>
                <a:schemeClr val="tx1"/>
              </a:solidFill>
            </a:endParaRPr>
          </a:p>
        </p:txBody>
      </p:sp>
      <p:sp>
        <p:nvSpPr>
          <p:cNvPr id="29" name="Curved Right Arrow 28"/>
          <p:cNvSpPr/>
          <p:nvPr/>
        </p:nvSpPr>
        <p:spPr>
          <a:xfrm>
            <a:off x="4716463" y="5589588"/>
            <a:ext cx="457200" cy="6858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>
              <a:solidFill>
                <a:schemeClr val="tx1"/>
              </a:solidFill>
            </a:endParaRPr>
          </a:p>
        </p:txBody>
      </p:sp>
      <p:sp>
        <p:nvSpPr>
          <p:cNvPr id="32" name="Left Arrow 31"/>
          <p:cNvSpPr/>
          <p:nvPr/>
        </p:nvSpPr>
        <p:spPr>
          <a:xfrm>
            <a:off x="3419475" y="2636838"/>
            <a:ext cx="1219200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33" name="Down Arrow 32"/>
          <p:cNvSpPr/>
          <p:nvPr/>
        </p:nvSpPr>
        <p:spPr>
          <a:xfrm>
            <a:off x="1981200" y="2743200"/>
            <a:ext cx="2286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34" name="Down Arrow 33"/>
          <p:cNvSpPr/>
          <p:nvPr/>
        </p:nvSpPr>
        <p:spPr>
          <a:xfrm>
            <a:off x="1828800" y="4191000"/>
            <a:ext cx="533400" cy="6096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35" name="Down Arrow 34"/>
          <p:cNvSpPr/>
          <p:nvPr/>
        </p:nvSpPr>
        <p:spPr>
          <a:xfrm rot="16884691" flipV="1">
            <a:off x="3625057" y="5652293"/>
            <a:ext cx="615950" cy="1509713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36" name="Down Arrow 35"/>
          <p:cNvSpPr/>
          <p:nvPr/>
        </p:nvSpPr>
        <p:spPr>
          <a:xfrm rot="17516315">
            <a:off x="4908550" y="534988"/>
            <a:ext cx="365125" cy="7810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37" name="Oval 36"/>
          <p:cNvSpPr/>
          <p:nvPr/>
        </p:nvSpPr>
        <p:spPr>
          <a:xfrm>
            <a:off x="4038600" y="762000"/>
            <a:ext cx="381000" cy="304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  <a:endParaRPr lang="ar-SA" dirty="0"/>
          </a:p>
        </p:txBody>
      </p:sp>
      <p:sp>
        <p:nvSpPr>
          <p:cNvPr id="38" name="Oval 37"/>
          <p:cNvSpPr/>
          <p:nvPr/>
        </p:nvSpPr>
        <p:spPr>
          <a:xfrm>
            <a:off x="4419600" y="1600200"/>
            <a:ext cx="381000" cy="304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</a:t>
            </a:r>
            <a:endParaRPr lang="ar-SA" dirty="0"/>
          </a:p>
        </p:txBody>
      </p:sp>
      <p:sp>
        <p:nvSpPr>
          <p:cNvPr id="39" name="Oval 38"/>
          <p:cNvSpPr/>
          <p:nvPr/>
        </p:nvSpPr>
        <p:spPr>
          <a:xfrm>
            <a:off x="3733800" y="2133600"/>
            <a:ext cx="457200" cy="431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</a:t>
            </a:r>
            <a:endParaRPr lang="ar-SA" dirty="0"/>
          </a:p>
        </p:txBody>
      </p:sp>
      <p:sp>
        <p:nvSpPr>
          <p:cNvPr id="40" name="Oval 39"/>
          <p:cNvSpPr/>
          <p:nvPr/>
        </p:nvSpPr>
        <p:spPr>
          <a:xfrm>
            <a:off x="4191000" y="2924175"/>
            <a:ext cx="457200" cy="352425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</a:t>
            </a:r>
            <a:endParaRPr lang="ar-SA" dirty="0"/>
          </a:p>
        </p:txBody>
      </p:sp>
      <p:sp>
        <p:nvSpPr>
          <p:cNvPr id="41" name="Oval 40"/>
          <p:cNvSpPr/>
          <p:nvPr/>
        </p:nvSpPr>
        <p:spPr>
          <a:xfrm>
            <a:off x="4114800" y="3886200"/>
            <a:ext cx="457200" cy="4572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</a:t>
            </a:r>
            <a:endParaRPr lang="ar-SA" dirty="0"/>
          </a:p>
        </p:txBody>
      </p:sp>
      <p:sp>
        <p:nvSpPr>
          <p:cNvPr id="42" name="Oval 41"/>
          <p:cNvSpPr/>
          <p:nvPr/>
        </p:nvSpPr>
        <p:spPr>
          <a:xfrm>
            <a:off x="3995738" y="4800600"/>
            <a:ext cx="720725" cy="428625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5</a:t>
            </a:r>
            <a:r>
              <a:rPr lang="en-US" dirty="0"/>
              <a:t>a</a:t>
            </a:r>
            <a:endParaRPr lang="ar-SA" dirty="0"/>
          </a:p>
        </p:txBody>
      </p:sp>
      <p:sp>
        <p:nvSpPr>
          <p:cNvPr id="43" name="Oval 42"/>
          <p:cNvSpPr/>
          <p:nvPr/>
        </p:nvSpPr>
        <p:spPr>
          <a:xfrm>
            <a:off x="3962400" y="5661025"/>
            <a:ext cx="681038" cy="504825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5b</a:t>
            </a:r>
            <a:endParaRPr lang="ar-SA" sz="1400" dirty="0"/>
          </a:p>
        </p:txBody>
      </p:sp>
      <p:sp>
        <p:nvSpPr>
          <p:cNvPr id="44" name="Oval 43"/>
          <p:cNvSpPr/>
          <p:nvPr/>
        </p:nvSpPr>
        <p:spPr>
          <a:xfrm>
            <a:off x="3708400" y="6477000"/>
            <a:ext cx="431800" cy="3810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6</a:t>
            </a:r>
            <a:endParaRPr lang="ar-SA" dirty="0"/>
          </a:p>
        </p:txBody>
      </p:sp>
      <p:sp>
        <p:nvSpPr>
          <p:cNvPr id="45" name="Down Arrow 44"/>
          <p:cNvSpPr/>
          <p:nvPr/>
        </p:nvSpPr>
        <p:spPr>
          <a:xfrm>
            <a:off x="7812360" y="594928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46" name="Rectangle 45"/>
          <p:cNvSpPr/>
          <p:nvPr/>
        </p:nvSpPr>
        <p:spPr>
          <a:xfrm>
            <a:off x="0" y="0"/>
            <a:ext cx="2484438" cy="12684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Group </a:t>
            </a:r>
            <a:r>
              <a:rPr lang="en-US" sz="4400" b="1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1</a:t>
            </a:r>
            <a:endParaRPr lang="ar-SA" sz="4400" b="1" dirty="0">
              <a:solidFill>
                <a:srgbClr val="FFFF0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12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Group 2(Water Diuresis)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algn="just"/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Emptied their bladder at 08:00 am and discarded the urine.</a:t>
            </a:r>
          </a:p>
          <a:p>
            <a:pPr lvl="1" algn="just"/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At 10:00 am emptied their bladder again, but this time they measured its volume and provided a sample for analysis. This sample will be pre-experimental sample.</a:t>
            </a:r>
          </a:p>
          <a:p>
            <a:pPr lvl="1" algn="just"/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Drank 1 liter of water immediately after providing the pre-experimental sample.</a:t>
            </a:r>
          </a:p>
          <a:p>
            <a:pPr lvl="1" algn="just"/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Were then asked to empty their bladders and provide post-experimental samples every half an hour after drinking water until 3:00 pm.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18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846</Words>
  <Application>Microsoft Office PowerPoint</Application>
  <PresentationFormat>On-screen Show (4:3)</PresentationFormat>
  <Paragraphs>166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Aharoni</vt:lpstr>
      <vt:lpstr>Arial</vt:lpstr>
      <vt:lpstr>Calibri</vt:lpstr>
      <vt:lpstr>Cambria Math</vt:lpstr>
      <vt:lpstr>Gulim</vt:lpstr>
      <vt:lpstr>Times New Roman</vt:lpstr>
      <vt:lpstr>Wingdings 3</vt:lpstr>
      <vt:lpstr>Office Theme</vt:lpstr>
      <vt:lpstr>Diuresis </vt:lpstr>
      <vt:lpstr>Objectives</vt:lpstr>
      <vt:lpstr>Urine samples examination</vt:lpstr>
      <vt:lpstr>PowerPoint Presentation</vt:lpstr>
      <vt:lpstr>PowerPoint Presentation</vt:lpstr>
      <vt:lpstr>Group 1</vt:lpstr>
      <vt:lpstr>Group 1</vt:lpstr>
      <vt:lpstr>PowerPoint Presentation</vt:lpstr>
      <vt:lpstr>Group 2(Water Diuresis)</vt:lpstr>
      <vt:lpstr>Group 2</vt:lpstr>
      <vt:lpstr>Group 2</vt:lpstr>
      <vt:lpstr>PowerPoint Presentation</vt:lpstr>
      <vt:lpstr>Group 3</vt:lpstr>
      <vt:lpstr>Isotonic saline 0.9%</vt:lpstr>
      <vt:lpstr>Group 3</vt:lpstr>
      <vt:lpstr>Group 3</vt:lpstr>
      <vt:lpstr>Group 3</vt:lpstr>
      <vt:lpstr>Group 4(Osmotic Diuresis)</vt:lpstr>
      <vt:lpstr>What is Lasix?</vt:lpstr>
      <vt:lpstr>Group 4</vt:lpstr>
      <vt:lpstr>Group 4</vt:lpstr>
      <vt:lpstr>Group 4</vt:lpstr>
      <vt:lpstr>The table that we fill out during the experiments</vt:lpstr>
      <vt:lpstr>Calculation</vt:lpstr>
      <vt:lpstr>Group 2</vt:lpstr>
      <vt:lpstr>Group 3</vt:lpstr>
      <vt:lpstr>Group 4</vt:lpstr>
      <vt:lpstr>Group 4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Diuresis</dc:title>
  <dc:creator>Ola Helmi Mawlana</dc:creator>
  <cp:lastModifiedBy>user</cp:lastModifiedBy>
  <cp:revision>45</cp:revision>
  <dcterms:created xsi:type="dcterms:W3CDTF">2015-02-10T07:39:30Z</dcterms:created>
  <dcterms:modified xsi:type="dcterms:W3CDTF">2020-03-31T09:26:04Z</dcterms:modified>
</cp:coreProperties>
</file>