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050037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Ahmed Fathalla Ibrahim 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 BLA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backward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vas deferens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Rupture of bladder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28800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BLADDER-6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continuous with urethra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lower border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upper surface of prostate gland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2895600"/>
            <a:ext cx="685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5791200"/>
            <a:ext cx="685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elevation behind internal urethral orifice,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median lobe of prostate gland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 the 2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&amp; 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(not folded)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43200" y="5486400"/>
            <a:ext cx="4572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10400" y="5181600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BLADDER-8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abdominal cavity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BLADDER-9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(POSITION)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304800" y="1600200"/>
            <a:ext cx="34290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found 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abdomen until age of 6 years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Begins to enter the enlarging pelvis from age of 6 years onward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found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entirely in pelvis at puberty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urinary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876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62400" y="5562600"/>
            <a:ext cx="4953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 median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sagittal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section of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 newborn female child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BLADDER-10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ARTERIES: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VEINS: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NERVES: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nerves from 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L1,2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transmitting pain due to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inside 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inside penis &amp; opens externally through 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6934200" y="2362200"/>
            <a:ext cx="9906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1981200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sperms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secretion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35814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only urinary function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open externally through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orifice (anterior to the vaginal opening)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URETER, URINARY\F66122-005-f044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648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constriction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certain areas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male &amp; female urethra 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UROGRAM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685800" y="5867400"/>
            <a:ext cx="8229600" cy="762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urogram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(Post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micturation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 demonstrates a bladder stone.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user1\My Documents\My Pictures\urolog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1"/>
            <a:ext cx="64007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psoas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major &amp; end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upper lateral angle of base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URINARY BLADDER: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Apex: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related to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pubis, continuous with median umbilical ligament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related to vas deferens &amp; seminal vesicle (in male) &amp; to vagina (in female)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surface: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 to coils of ileum &amp; sigmoid colon (in male) &amp; to uterus (in female)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Inferolateral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surfaces: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 to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continuous with urethra,  related to upper surface of prostate gland (in male)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lies in the base of bladder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bounded by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orifices &amp; internal urethral orifice, its mucous membrane is elastic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internal iliac (artery, vein, lymph nodes)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parasympathetic (S2,3,4), sympathetic (L1,2)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MALE URETHRA: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both urinary &amp; genital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cm, divided into prostatic (3 cm), membranous (1 cm) &amp; penile ( 16 cm)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to opens externally through external urethral orifice (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narrowest part of whole urethra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FEMALE URETHRA: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urinary only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cm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neck of bladder to external urethral orifice (anterior to vaginal opening)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related to the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inferolateral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surface?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Seminal vesicle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86200" y="38100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hich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of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site of uvula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superior surface of urinary bladder.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ehind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internal urethral orifice.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orifices.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relation to the apex of urinary bladder.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315200" y="3276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4478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 WISHES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muscular tube 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enter the pelvis.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876800"/>
            <a:ext cx="87630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level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It curves forward to open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of the 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for ¾ inch in wall of bladder 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user1\Desktop\URETER, URINARY\F66122-004-f1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810000" cy="2590800"/>
          </a:xfrm>
          <a:prstGeom prst="rect">
            <a:avLst/>
          </a:prstGeom>
          <a:noFill/>
        </p:spPr>
      </p:pic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URETER-4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 OF CONSTRICTION (OBSTRUCTION-STONE IMPACTION)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53000" y="52578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28194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857500" y="2857500"/>
            <a:ext cx="10668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886200" y="2819400"/>
            <a:ext cx="12954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476500" y="3238500"/>
            <a:ext cx="17526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95700" y="3086100"/>
            <a:ext cx="17526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581400" y="4191000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48100" y="4686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695700" y="4686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0" y="1981200"/>
            <a:ext cx="195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Upper surface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3124200"/>
            <a:ext cx="285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Infero</a:t>
            </a:r>
            <a:r>
              <a:rPr lang="en-US" sz="2400" b="1" dirty="0" smtClean="0"/>
              <a:t>-lateral surface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3124200"/>
            <a:ext cx="285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Infero</a:t>
            </a:r>
            <a:r>
              <a:rPr lang="en-US" sz="2400" b="1" dirty="0" smtClean="0"/>
              <a:t>-lateral surface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3733800"/>
            <a:ext cx="86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Apex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00" y="44958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Neck</a:t>
            </a:r>
            <a:endParaRPr lang="en-US" sz="24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53200" y="49530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6400800" y="5105400"/>
            <a:ext cx="914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5200" y="5029200"/>
            <a:ext cx="91440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277100" y="59817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124700" y="60579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48500" y="59817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38800" y="533400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</a:t>
            </a:r>
            <a:endParaRPr lang="en-US" sz="2400" b="1" dirty="0"/>
          </a:p>
        </p:txBody>
      </p:sp>
      <p:cxnSp>
        <p:nvCxnSpPr>
          <p:cNvPr id="50" name="Straight Arrow Connector 49"/>
          <p:cNvCxnSpPr>
            <a:stCxn id="23" idx="2"/>
          </p:cNvCxnSpPr>
          <p:nvPr/>
        </p:nvCxnSpPr>
        <p:spPr>
          <a:xfrm rot="5400000">
            <a:off x="3615782" y="2789483"/>
            <a:ext cx="757535" cy="642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4" idx="1"/>
          </p:cNvCxnSpPr>
          <p:nvPr/>
        </p:nvCxnSpPr>
        <p:spPr>
          <a:xfrm rot="10800000" flipV="1">
            <a:off x="4419600" y="3355032"/>
            <a:ext cx="914400" cy="2263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5" idx="3"/>
          </p:cNvCxnSpPr>
          <p:nvPr/>
        </p:nvCxnSpPr>
        <p:spPr>
          <a:xfrm>
            <a:off x="3006836" y="3355033"/>
            <a:ext cx="574564" cy="3787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1"/>
          </p:cNvCxnSpPr>
          <p:nvPr/>
        </p:nvCxnSpPr>
        <p:spPr>
          <a:xfrm rot="10800000">
            <a:off x="3962400" y="3886201"/>
            <a:ext cx="1143000" cy="784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7" idx="1"/>
          </p:cNvCxnSpPr>
          <p:nvPr/>
        </p:nvCxnSpPr>
        <p:spPr>
          <a:xfrm rot="10800000">
            <a:off x="3886200" y="4724401"/>
            <a:ext cx="609600" cy="22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</p:cNvCxnSpPr>
          <p:nvPr/>
        </p:nvCxnSpPr>
        <p:spPr>
          <a:xfrm flipV="1">
            <a:off x="6427799" y="5486400"/>
            <a:ext cx="887401" cy="784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4114800"/>
            <a:ext cx="24913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Aspect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4600" y="5867400"/>
            <a:ext cx="256762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Aspect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BLADDER-1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pyramid placed on one of its angle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(NECK)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URINARY BLADDER-2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directed forward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related to upper border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connected to umbilicus by the median umbilical ligament (remnant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572</TotalTime>
  <Words>1120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Slide 1</vt:lpstr>
      <vt:lpstr>OBJECTIVES</vt:lpstr>
      <vt:lpstr>THE URETER-1</vt:lpstr>
      <vt:lpstr>THE URETER-2</vt:lpstr>
      <vt:lpstr>THE URETER-3</vt:lpstr>
      <vt:lpstr>THE URETER-4</vt:lpstr>
      <vt:lpstr>THE URINARY BLADDER</vt:lpstr>
      <vt:lpstr>THE URINARY BLADDER-1 (SHAPE)</vt:lpstr>
      <vt:lpstr>THE URINARY BLADDER-2 (APEX)</vt:lpstr>
      <vt:lpstr>THE URINARY BLADDER-3 (BASE)</vt:lpstr>
      <vt:lpstr>THE URINARY BLADDER-4 (SUPERIOR SURFACE)</vt:lpstr>
      <vt:lpstr>THE URINARY BLADDER-5 (INFERO-LATERAL SURFACES)</vt:lpstr>
      <vt:lpstr>THE URINARY BLADDER-6 (NECK)</vt:lpstr>
      <vt:lpstr>THE URINARY BLADDER-7 (INTERIOR)</vt:lpstr>
      <vt:lpstr>THE URINARY BLADDER-8 (CAPACITY)</vt:lpstr>
      <vt:lpstr>THE URINARY BLADDER-9 (POSITION)</vt:lpstr>
      <vt:lpstr>THE URINARY BLADDER-10 (SUPPLY)</vt:lpstr>
      <vt:lpstr>MALE URETHRA (LENGTH: 20 CM)</vt:lpstr>
      <vt:lpstr>FEMALE URETHRA (LENGTH: 4 CM)</vt:lpstr>
      <vt:lpstr>INTRAVENOUS UROGRAM</vt:lpstr>
      <vt:lpstr>SUMMARY-1</vt:lpstr>
      <vt:lpstr>SUMMARY-2</vt:lpstr>
      <vt:lpstr>SUMMARY-3</vt:lpstr>
      <vt:lpstr>QUESTION 1</vt:lpstr>
      <vt:lpstr>QUESTION 2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102</cp:revision>
  <dcterms:created xsi:type="dcterms:W3CDTF">2011-04-03T10:44:52Z</dcterms:created>
  <dcterms:modified xsi:type="dcterms:W3CDTF">2012-04-25T09:20:42Z</dcterms:modified>
</cp:coreProperties>
</file>