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6" r:id="rId4"/>
    <p:sldId id="258" r:id="rId5"/>
    <p:sldId id="259" r:id="rId6"/>
    <p:sldId id="276" r:id="rId7"/>
    <p:sldId id="277" r:id="rId8"/>
    <p:sldId id="279" r:id="rId9"/>
    <p:sldId id="281" r:id="rId10"/>
    <p:sldId id="283" r:id="rId11"/>
    <p:sldId id="260" r:id="rId12"/>
    <p:sldId id="261" r:id="rId13"/>
    <p:sldId id="285" r:id="rId14"/>
    <p:sldId id="262" r:id="rId15"/>
    <p:sldId id="263" r:id="rId16"/>
    <p:sldId id="287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 snapToObjects="1"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9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8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5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0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9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fld id="{416E96CB-E476-5549-BC6B-97F8E7E7004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Times New Roman (Arabic)" charset="0"/>
              </a:defRPr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40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endParaRPr lang="en-US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736725"/>
            <a:ext cx="7772400" cy="3168625"/>
          </a:xfrm>
        </p:spPr>
        <p:txBody>
          <a:bodyPr/>
          <a:lstStyle/>
          <a:p>
            <a:r>
              <a:rPr lang="en-US" dirty="0"/>
              <a:t>Renal Function Tests</a:t>
            </a:r>
            <a:br>
              <a:rPr lang="en-US" dirty="0"/>
            </a:br>
            <a:r>
              <a:rPr lang="en-US" dirty="0"/>
              <a:t>(RFTs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______________</a:t>
            </a: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Renal Block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558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parts</a:t>
            </a:r>
            <a:r>
              <a:rPr lang="ar-SA" sz="2400" b="1" dirty="0">
                <a:latin typeface="Arial"/>
                <a:cs typeface="Arial"/>
              </a:rPr>
              <a:t>:</a:t>
            </a:r>
          </a:p>
          <a:p>
            <a:endParaRPr lang="ar-SA" sz="2000" b="1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200" b="1" dirty="0">
                <a:latin typeface="Arial"/>
                <a:cs typeface="Arial"/>
              </a:rPr>
              <a:t>Collecting duct: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 </a:t>
            </a: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The collecting ducts are the final site for either concentrating or diluting urine.</a:t>
            </a:r>
          </a:p>
          <a:p>
            <a:pPr lvl="2"/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The hormones ADH and aldosterone act on this segment of the nephron to control reabsorption of water and sodium.</a:t>
            </a:r>
          </a:p>
          <a:p>
            <a:pPr lvl="2"/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Chloride and urea are also reabsorbed here.</a:t>
            </a:r>
          </a:p>
          <a:p>
            <a:pPr algn="ctr"/>
            <a:endParaRPr lang="en-US" sz="2000" b="1" dirty="0">
              <a:latin typeface="Arial"/>
              <a:cs typeface="Arial"/>
            </a:endParaRPr>
          </a:p>
          <a:p>
            <a:pPr algn="ctr"/>
            <a:r>
              <a:rPr lang="en-US" sz="2200" i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Because the collecting ducts in the medulla are highly permeable to urea, urea diffuses down its concentration gradient out of the tubule and into the medulla </a:t>
            </a:r>
            <a:r>
              <a:rPr lang="en-US" sz="2200" i="1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interstitium</a:t>
            </a:r>
            <a:r>
              <a:rPr lang="en-US" sz="2200" i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, increasing its osmolality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65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0" y="946150"/>
            <a:ext cx="9144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33488" indent="-669925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3824288" indent="-4572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2814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47386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51958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56530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Regulation of :</a:t>
            </a:r>
            <a:r>
              <a:rPr lang="en-GB" sz="2400" b="1" dirty="0">
                <a:latin typeface="Arial" charset="0"/>
              </a:rPr>
              <a:t> 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400" b="1" dirty="0">
                <a:latin typeface="Arial" charset="0"/>
              </a:rPr>
              <a:t>- </a:t>
            </a:r>
            <a:r>
              <a:rPr lang="en-GB" sz="2200" b="1" dirty="0">
                <a:latin typeface="Arial" charset="0"/>
              </a:rPr>
              <a:t>water and electrolyte balance.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acid base balance.</a:t>
            </a:r>
            <a:endParaRPr lang="en-GB" sz="2200" dirty="0">
              <a:latin typeface="Arial" charset="0"/>
            </a:endParaRPr>
          </a:p>
          <a:p>
            <a:pPr lvl="4" eaLnBrk="1" hangingPunct="1">
              <a:spcBef>
                <a:spcPct val="50000"/>
              </a:spcBef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arterial blood pressure.</a:t>
            </a:r>
            <a:r>
              <a:rPr lang="en-GB" sz="2400" b="1" dirty="0">
                <a:latin typeface="Arial" charset="0"/>
              </a:rPr>
              <a:t> </a:t>
            </a:r>
            <a:endParaRPr lang="en-GB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Excretion</a:t>
            </a:r>
            <a:r>
              <a:rPr lang="en-GB" sz="2400" b="1" dirty="0"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of metabolic waste products and foreign chemicals.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Hormonal Function</a:t>
            </a:r>
            <a:r>
              <a:rPr lang="en-GB" sz="2400" b="1" dirty="0">
                <a:latin typeface="Arial" charset="0"/>
              </a:rPr>
              <a:t>: </a:t>
            </a:r>
            <a:r>
              <a:rPr lang="en-GB" sz="2200" b="1" dirty="0">
                <a:latin typeface="Arial" charset="0"/>
              </a:rPr>
              <a:t>Secretion of erythropoietin &amp; activation of vitamin D and activation of angiotensinogen by renin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Metabolic Function</a:t>
            </a:r>
            <a:r>
              <a:rPr lang="en-GB" sz="2400" b="1" dirty="0">
                <a:latin typeface="Arial" charset="0"/>
              </a:rPr>
              <a:t>:</a:t>
            </a:r>
            <a:r>
              <a:rPr lang="en-GB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site for gluconeogenesis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288" y="115888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  <a:r>
              <a:rPr lang="en-GB" sz="36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  <a:endParaRPr lang="en-US" sz="3600" b="1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228600" y="1649413"/>
            <a:ext cx="85344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Many diseases affect renal function.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>
                <a:latin typeface="Arial" charset="0"/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some, several functions are affected.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>
                <a:latin typeface="Arial" charset="0"/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others, there is selective impairment of glomerular function or one or more of tubular  functions.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Most types of renal diseases cause destruction of  complete nephron. </a:t>
            </a:r>
            <a:endParaRPr lang="en-US" sz="2200" dirty="0"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750" y="411163"/>
            <a:ext cx="36746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Renal diseases:</a:t>
            </a:r>
            <a:endParaRPr lang="en-US" sz="28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228600" y="1649413"/>
            <a:ext cx="8534400" cy="50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b="1" dirty="0">
                <a:latin typeface="Arial"/>
                <a:cs typeface="Arial"/>
              </a:rPr>
              <a:t>Glomerular diseases:</a:t>
            </a:r>
          </a:p>
          <a:p>
            <a:pPr marL="914400" lvl="1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/>
                <a:cs typeface="Arial"/>
              </a:rPr>
              <a:t>Acute glomerulonephritis.</a:t>
            </a:r>
          </a:p>
          <a:p>
            <a:pPr marL="914400" lvl="1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/>
              </a:rPr>
              <a:t>Chronic glomerulonephritis.</a:t>
            </a:r>
            <a:endParaRPr lang="en-GB" sz="2200" dirty="0">
              <a:latin typeface="Arial"/>
              <a:cs typeface="Arial"/>
            </a:endParaRPr>
          </a:p>
          <a:p>
            <a:pPr marL="914400" lvl="1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/>
                <a:cs typeface="Arial"/>
              </a:rPr>
              <a:t>Nephrotic syndrome.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b="1" dirty="0">
                <a:latin typeface="Arial"/>
                <a:cs typeface="Arial"/>
              </a:rPr>
              <a:t>Tubular diseases:</a:t>
            </a:r>
          </a:p>
          <a:p>
            <a:pPr marL="914400" lvl="1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Proximal or distal tubular renal acidosis (TRA).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US" sz="2200" b="1" dirty="0">
                <a:latin typeface="Arial"/>
                <a:cs typeface="Arial"/>
              </a:rPr>
              <a:t>Renal obstructions.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US" sz="2200" b="1" dirty="0">
                <a:latin typeface="Arial"/>
                <a:cs typeface="Arial"/>
              </a:rPr>
              <a:t>Renal calculi (stones).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US" sz="2200" b="1" dirty="0">
                <a:latin typeface="Arial"/>
                <a:cs typeface="Arial"/>
              </a:rPr>
              <a:t>Renal failure:</a:t>
            </a:r>
            <a:r>
              <a:rPr lang="en-US" sz="2200" dirty="0">
                <a:latin typeface="Arial"/>
                <a:cs typeface="Arial"/>
              </a:rPr>
              <a:t> acute and chronic.</a:t>
            </a:r>
          </a:p>
          <a:p>
            <a:pPr marL="457200" indent="-4572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US" sz="2200" b="1" dirty="0">
                <a:latin typeface="Arial"/>
                <a:cs typeface="Arial"/>
              </a:rPr>
              <a:t>Renal hypertension.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750" y="411163"/>
            <a:ext cx="56504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Renal diseases</a:t>
            </a:r>
            <a:r>
              <a:rPr lang="en-GB" sz="2800" b="1" i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(examples)</a:t>
            </a:r>
            <a:r>
              <a:rPr lang="en-GB" sz="36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:</a:t>
            </a:r>
            <a:endParaRPr lang="en-US" sz="36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1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28600" y="404813"/>
            <a:ext cx="8839200" cy="547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Routine KFTs include the measurement of :</a:t>
            </a:r>
            <a:r>
              <a:rPr lang="en-GB" sz="2800" b="1" u="sng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</a:t>
            </a:r>
            <a:endParaRPr lang="en-GB" sz="2800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b="1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Serum creatinine (Cr). </a:t>
            </a: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Creatinine clearance.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Serum urea. </a:t>
            </a:r>
            <a:r>
              <a:rPr lang="en-GB" sz="2000" u="sng" dirty="0"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2800" b="1" u="sng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Both serum Cr and creatinine clearance are used as kidney function tests to :</a:t>
            </a:r>
            <a:r>
              <a:rPr lang="en-GB" sz="3200" b="1" dirty="0">
                <a:solidFill>
                  <a:srgbClr val="66FFFF"/>
                </a:solidFill>
                <a:latin typeface="Times New Roman" charset="0"/>
                <a:cs typeface="Times New Roman" charset="0"/>
              </a:rPr>
              <a:t> </a:t>
            </a:r>
            <a:endParaRPr lang="en-GB" sz="3200" u="sng" dirty="0">
              <a:solidFill>
                <a:srgbClr val="66FFFF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 Confirm the diagnosis of renal disease.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Give an idea about the severity of the disease. </a:t>
            </a: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Follow up the treatment.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3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40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is the  end product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catabolism.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98% of the body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is present in the muscles where it functions  as store of high energy in the form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About 1-2 % of total muscle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or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  pool is converted daily to creatinine through the spontaneous, non enzymatic  loss of water or phosphate.</a:t>
            </a:r>
          </a:p>
        </p:txBody>
      </p:sp>
    </p:spTree>
    <p:extLst>
      <p:ext uri="{BB962C8B-B14F-4D97-AF65-F5344CB8AC3E}">
        <p14:creationId xmlns:p14="http://schemas.microsoft.com/office/powerpoint/2010/main" val="85825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16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in the plasma is filtered freely at the glomerulus and secreted by renal tubules (10 % of urinary creatinine).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is not reabsorbed by the renal tubules.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Plasma creatinine is an endogenous substance not affected by diet.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Plasma creatinine remains  fairly constant throughout  adult life.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6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395288" y="1428750"/>
            <a:ext cx="830738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The glomerular filtration rate (GFR) provides a useful index of the number of functioning glomeruli. </a:t>
            </a:r>
          </a:p>
          <a:p>
            <a:pPr algn="just"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gives an estimation of the degree of renal impairment by disease.</a:t>
            </a:r>
          </a:p>
          <a:p>
            <a:pPr eaLnBrk="1" hangingPunct="1">
              <a:spcBef>
                <a:spcPct val="50000"/>
              </a:spcBef>
            </a:pPr>
            <a:endParaRPr lang="en-US" sz="2200" dirty="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833438"/>
            <a:ext cx="440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Creatinine clearance:</a:t>
            </a:r>
            <a:endParaRPr lang="en-US" sz="32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1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81000" y="419100"/>
            <a:ext cx="84582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>
                <a:latin typeface="Arial" charset="0"/>
              </a:rPr>
              <a:t>    </a:t>
            </a:r>
            <a:r>
              <a:rPr lang="en-GB" sz="3200" b="1" dirty="0">
                <a:solidFill>
                  <a:srgbClr val="FFFF00"/>
                </a:solidFill>
                <a:latin typeface="Arial" charset="0"/>
              </a:rPr>
              <a:t>Accurate measurement of GFR by clearance tests requires determination of the concentration in plasma and urine of a substance that is: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dirty="0">
                <a:latin typeface="Arial" charset="0"/>
              </a:rPr>
              <a:t> </a:t>
            </a:r>
            <a:r>
              <a:rPr lang="en-GB" sz="2800" b="1" dirty="0">
                <a:latin typeface="Arial" charset="0"/>
              </a:rPr>
              <a:t>•</a:t>
            </a:r>
            <a:r>
              <a:rPr lang="en-GB" sz="2400" b="1" dirty="0">
                <a:latin typeface="Arial" charset="0"/>
              </a:rPr>
              <a:t>  </a:t>
            </a:r>
            <a:r>
              <a:rPr lang="en-GB" sz="2200" dirty="0">
                <a:latin typeface="Arial" charset="0"/>
              </a:rPr>
              <a:t>Freely filtered at glomeruli.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Neither reabsorbed nor secreted by tubules.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Its concentration in plasma needs to remains constant throughout  the period of urine collection.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Better if the substance is present endogenously.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Easily measured. 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    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b="1" dirty="0">
                <a:solidFill>
                  <a:srgbClr val="FFFF00"/>
                </a:solidFill>
                <a:latin typeface="Arial" charset="0"/>
              </a:rPr>
              <a:t>Creatinine </a:t>
            </a:r>
            <a:r>
              <a:rPr lang="en-GB" sz="2200" b="1" dirty="0">
                <a:latin typeface="Arial" charset="0"/>
              </a:rPr>
              <a:t>meets most of these criteria.</a:t>
            </a:r>
            <a:endParaRPr lang="en-US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96863" y="1899788"/>
            <a:ext cx="8523287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clearance is usually about 110 ml/min in the 20-40 year old adults.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falls slowly but progressively to about 70 ml/min  in individuals over 8o years of age. 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In children, the GFR should be related to surface area, when this is done, results are similar to those found in young adults.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4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426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>
                <a:latin typeface="Arial" charset="0"/>
                <a:ea typeface="+mn-ea"/>
                <a:cs typeface="Arial" charset="0"/>
              </a:rPr>
              <a:t>Objectives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To have a knowledge about functional units and normal functions of the kidney.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To have an idea about some examples of renal diseases.</a:t>
            </a:r>
            <a:r>
              <a:rPr lang="en-GB" sz="2400" b="1" u="sng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To know laboratory routine kidney function tests (KFTs).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To know other laboratory KFTs.</a:t>
            </a:r>
          </a:p>
        </p:txBody>
      </p:sp>
    </p:spTree>
    <p:extLst>
      <p:ext uri="{BB962C8B-B14F-4D97-AF65-F5344CB8AC3E}">
        <p14:creationId xmlns:p14="http://schemas.microsoft.com/office/powerpoint/2010/main" val="353724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282575" y="1543655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is the volume of plasma cleared from the </a:t>
            </a:r>
            <a:r>
              <a:rPr lang="en-GB" sz="2200" u="sng" dirty="0">
                <a:latin typeface="Arial" charset="0"/>
              </a:rPr>
              <a:t>substance</a:t>
            </a:r>
            <a:r>
              <a:rPr lang="en-GB" sz="2200" dirty="0">
                <a:latin typeface="Arial" charset="0"/>
              </a:rPr>
              <a:t> excreted in urine per minute.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could be calculated from the following equation: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          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           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(ml/min) =  </a:t>
            </a:r>
            <a:r>
              <a:rPr lang="en-GB" sz="2200" u="sng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US" sz="2200" u="sng" dirty="0">
                <a:latin typeface="Arial" charset="0"/>
                <a:sym typeface="Symbol" charset="0"/>
              </a:rPr>
              <a:t>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GB" sz="2200" u="sng" dirty="0">
                <a:solidFill>
                  <a:srgbClr val="99FF33"/>
                </a:solidFill>
                <a:latin typeface="Arial" charset="0"/>
              </a:rPr>
              <a:t>V</a:t>
            </a:r>
            <a:endParaRPr lang="en-GB" sz="2200" dirty="0">
              <a:solidFill>
                <a:srgbClr val="99FF33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                                                  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dirty="0">
                <a:latin typeface="Arial" charset="0"/>
              </a:rPr>
              <a:t> = Concentration of creatinine in urine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99FF33"/>
                </a:solidFill>
                <a:latin typeface="Arial" charset="0"/>
              </a:rPr>
              <a:t>V</a:t>
            </a:r>
            <a:r>
              <a:rPr lang="en-GB" sz="2200" dirty="0">
                <a:latin typeface="Arial" charset="0"/>
              </a:rPr>
              <a:t> = Volume of urine per min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= Concentration of creatinine in serum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6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3600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b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4825"/>
            <a:ext cx="8496300" cy="3959225"/>
          </a:xfrm>
          <a:effectLst/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As indicated above, the creatinine clearance is measured by using a 24-hour urine collection, but this does introduce the potential for errors in terms of completion of the collection.</a:t>
            </a:r>
          </a:p>
          <a:p>
            <a:pPr eaLnBrk="1" hangingPunct="1">
              <a:lnSpc>
                <a:spcPct val="115000"/>
              </a:lnSpc>
              <a:buFont typeface="Wingdings" charset="0"/>
              <a:buNone/>
              <a:defRPr/>
            </a:pPr>
            <a:endParaRPr lang="en-US" sz="2200" dirty="0">
              <a:effectLst/>
              <a:latin typeface="Arial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An alternative and convenient method is to employ various formulae devised to calculate creatinine clearance using parameters such as serum creatinine level, sex, age, and weight of the subject.</a:t>
            </a:r>
          </a:p>
        </p:txBody>
      </p:sp>
    </p:spTree>
    <p:extLst>
      <p:ext uri="{BB962C8B-B14F-4D97-AF65-F5344CB8AC3E}">
        <p14:creationId xmlns:p14="http://schemas.microsoft.com/office/powerpoint/2010/main" val="261395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353425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>
                <a:latin typeface="Arial" charset="0"/>
                <a:cs typeface="Arial" charset="0"/>
              </a:rPr>
              <a:t>An example is </a:t>
            </a:r>
            <a:r>
              <a:rPr lang="en-US" sz="2200" b="1" dirty="0">
                <a:latin typeface="Arial" charset="0"/>
                <a:cs typeface="Arial" charset="0"/>
              </a:rPr>
              <a:t>the 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2200" b="1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r>
              <a:rPr lang="en-US" sz="2200" dirty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                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 (140 – age)  Body weight</a:t>
            </a: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GFR</a:t>
            </a:r>
            <a:r>
              <a:rPr lang="en-US" sz="2200" dirty="0">
                <a:latin typeface="Arial" charset="0"/>
                <a:cs typeface="Arial" charset="0"/>
              </a:rPr>
              <a:t>   =           ────────────────── </a:t>
            </a:r>
            <a:endParaRPr lang="en-US" sz="2200" u="sng" dirty="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                            Serum creatinine (</a:t>
            </a:r>
            <a:r>
              <a:rPr lang="en-US" sz="2200" b="1" dirty="0" err="1">
                <a:latin typeface="Arial" charset="0"/>
                <a:cs typeface="Arial" charset="0"/>
                <a:sym typeface="Symbol" charset="0"/>
              </a:rPr>
              <a:t>mol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/L)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where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a constant that varies with sex: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1.23  for male   &amp;   1.04  for females.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The constant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used as females have a relatively lower muscle mass.</a:t>
            </a:r>
          </a:p>
        </p:txBody>
      </p:sp>
    </p:spTree>
    <p:extLst>
      <p:ext uri="{BB962C8B-B14F-4D97-AF65-F5344CB8AC3E}">
        <p14:creationId xmlns:p14="http://schemas.microsoft.com/office/powerpoint/2010/main" val="38656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7958"/>
            <a:ext cx="8229600" cy="3173756"/>
          </a:xfrm>
        </p:spPr>
        <p:txBody>
          <a:bodyPr/>
          <a:lstStyle/>
          <a:p>
            <a:pPr>
              <a:defRPr/>
            </a:pPr>
            <a:r>
              <a:rPr lang="en-US" sz="2200" b="1" dirty="0">
                <a:effectLst/>
                <a:latin typeface="Arial"/>
                <a:cs typeface="Arial"/>
              </a:rPr>
              <a:t>It should </a:t>
            </a:r>
            <a:r>
              <a:rPr lang="en-US" sz="2200" b="1" dirty="0">
                <a:solidFill>
                  <a:srgbClr val="FFFF00"/>
                </a:solidFill>
                <a:effectLst/>
                <a:latin typeface="Arial"/>
                <a:cs typeface="Arial"/>
              </a:rPr>
              <a:t>not</a:t>
            </a:r>
            <a:r>
              <a:rPr lang="en-US" sz="2200" b="1" dirty="0">
                <a:effectLst/>
                <a:latin typeface="Arial"/>
                <a:cs typeface="Arial"/>
              </a:rPr>
              <a:t> be used if</a:t>
            </a:r>
          </a:p>
          <a:p>
            <a:pPr marL="0" indent="0">
              <a:buNone/>
              <a:defRPr/>
            </a:pPr>
            <a:endParaRPr lang="en-US" sz="2200" dirty="0">
              <a:effectLst/>
              <a:latin typeface="Arial"/>
              <a:cs typeface="Arial"/>
            </a:endParaRPr>
          </a:p>
          <a:p>
            <a:pPr lvl="1">
              <a:defRPr/>
            </a:pPr>
            <a:r>
              <a:rPr lang="en-US" sz="2200" dirty="0">
                <a:effectLst/>
                <a:latin typeface="Arial"/>
                <a:cs typeface="Arial"/>
              </a:rPr>
              <a:t>Serum creatinine is changing rapidly</a:t>
            </a:r>
          </a:p>
          <a:p>
            <a:pPr lvl="1">
              <a:defRPr/>
            </a:pPr>
            <a:r>
              <a:rPr lang="en-US" sz="2200" dirty="0">
                <a:effectLst/>
                <a:latin typeface="Arial"/>
                <a:cs typeface="Arial"/>
              </a:rPr>
              <a:t>the diet is unusual, e.g., strict vegetarian</a:t>
            </a:r>
          </a:p>
          <a:p>
            <a:pPr lvl="1">
              <a:defRPr/>
            </a:pPr>
            <a:r>
              <a:rPr lang="en-US" sz="2200" dirty="0">
                <a:effectLst/>
                <a:latin typeface="Arial"/>
                <a:cs typeface="Arial"/>
              </a:rPr>
              <a:t>Low muscle mass, e.g., muscle wasting</a:t>
            </a:r>
          </a:p>
          <a:p>
            <a:pPr lvl="1">
              <a:defRPr/>
            </a:pPr>
            <a:r>
              <a:rPr lang="en-US" sz="2200" dirty="0">
                <a:effectLst/>
                <a:latin typeface="Arial"/>
                <a:cs typeface="Arial"/>
              </a:rPr>
              <a:t>Obesity</a:t>
            </a:r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Cockcroft-Gault Formula</a:t>
            </a:r>
            <a:b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GFR: Limitations</a:t>
            </a:r>
          </a:p>
        </p:txBody>
      </p:sp>
    </p:spTree>
    <p:extLst>
      <p:ext uri="{BB962C8B-B14F-4D97-AF65-F5344CB8AC3E}">
        <p14:creationId xmlns:p14="http://schemas.microsoft.com/office/powerpoint/2010/main" val="373385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79388" y="290513"/>
            <a:ext cx="8640762" cy="259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Serum  Cr is a better KFT than creatinine clearance  because:</a:t>
            </a:r>
            <a:r>
              <a:rPr lang="en-GB" b="1" dirty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700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Serum creatinine is more accurate.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Serum creatinine level is constant throughout adult life </a:t>
            </a:r>
            <a:endParaRPr lang="en-US" sz="2200" dirty="0">
              <a:latin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52400" y="3284538"/>
            <a:ext cx="8763000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Creatinine clearance is only recommended in the following conditions</a:t>
            </a:r>
            <a:r>
              <a:rPr lang="en-GB" sz="3200" b="1" u="sng" dirty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GB" sz="2400" b="1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Patients with early ( minor ) renal disease.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Assessment of possible kidney donors.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Detection of renal toxicity of some nephrotoxic drugs.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sz="2400" b="1" u="sng" dirty="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b="1" dirty="0">
                <a:latin typeface="Arial" charset="0"/>
              </a:rPr>
              <a:t> 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Normal adult reference values: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Urinary excretion of creatinine is 0.5 - 2.0 g per 24 hours in a normal adult, varying according to muscular weight.</a:t>
            </a:r>
          </a:p>
          <a:p>
            <a:pPr eaLnBrk="1" hangingPunct="1">
              <a:spcBef>
                <a:spcPct val="50000"/>
              </a:spcBef>
            </a:pPr>
            <a:r>
              <a:rPr lang="fr-FR" sz="2200" dirty="0">
                <a:latin typeface="Arial" charset="0"/>
              </a:rPr>
              <a:t>  -  </a:t>
            </a:r>
            <a:r>
              <a:rPr lang="en-US" sz="2200" dirty="0">
                <a:latin typeface="Arial" charset="0"/>
              </a:rPr>
              <a:t>Serum</a:t>
            </a:r>
            <a:r>
              <a:rPr lang="fr-FR" sz="2200" dirty="0">
                <a:latin typeface="Arial" charset="0"/>
              </a:rPr>
              <a:t> creatinine :       55 – 120  </a:t>
            </a:r>
            <a:r>
              <a:rPr lang="en-US" sz="2200" dirty="0">
                <a:latin typeface="Arial" charset="0"/>
                <a:sym typeface="Symbol" charset="0"/>
              </a:rPr>
              <a:t></a:t>
            </a:r>
            <a:r>
              <a:rPr lang="fr-FR" sz="2200" dirty="0">
                <a:latin typeface="Arial" charset="0"/>
              </a:rPr>
              <a:t>mol/L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-  Creatinine clearance:  90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140 ml/min	 (Males)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		                              80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125 ml/min	 (Females)</a:t>
            </a:r>
            <a:endParaRPr lang="en-US" sz="2200" dirty="0">
              <a:latin typeface="Arial" charset="0"/>
            </a:endParaRP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562935" y="3933825"/>
            <a:ext cx="790700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A raised serum creatinine is 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a good indicator of impaired renal function </a:t>
            </a:r>
          </a:p>
          <a:p>
            <a:pPr algn="just" eaLnBrk="1" hangingPunct="1"/>
            <a:endParaRPr lang="en-US" sz="2200" b="1" dirty="0">
              <a:latin typeface="Arial" charset="0"/>
            </a:endParaRPr>
          </a:p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But  normal serum creatinine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does not necessarily indicate normal renal function as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serum creatinine may not be elevated until GFR has fallen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by as much as 50%</a:t>
            </a:r>
          </a:p>
        </p:txBody>
      </p:sp>
    </p:spTree>
    <p:extLst>
      <p:ext uri="{BB962C8B-B14F-4D97-AF65-F5344CB8AC3E}">
        <p14:creationId xmlns:p14="http://schemas.microsoft.com/office/powerpoint/2010/main" val="44582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686800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23900" indent="-442913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Serum Urea ( 2.5-6.6 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/L) in adult: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  </a:t>
            </a:r>
            <a:r>
              <a:rPr lang="en-GB" sz="2200" dirty="0">
                <a:latin typeface="Arial" charset="0"/>
              </a:rPr>
              <a:t>Urea is formed in the liver from ammonia</a:t>
            </a:r>
            <a:r>
              <a:rPr lang="en-GB" sz="22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released from deamination of amino acids. </a:t>
            </a:r>
            <a:br>
              <a:rPr lang="en-GB" sz="2200" dirty="0">
                <a:latin typeface="Arial" charset="0"/>
              </a:rPr>
            </a:b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As a kidney function test, serum urea is inferior to serum creatinine because: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 High protein diet increases urea formation.</a:t>
            </a: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Any condition of 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proteins catabolism </a:t>
            </a:r>
            <a:r>
              <a:rPr lang="en-GB" sz="2200" i="1" dirty="0">
                <a:latin typeface="Arial" charset="0"/>
              </a:rPr>
              <a:t>(Cushing syndrome, diabetes mellitus, starvation, thyrotoxicosis)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  <a:sym typeface="Symbol" charset="0"/>
              </a:rPr>
              <a:t>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urea formation. </a:t>
            </a:r>
          </a:p>
          <a:p>
            <a:pPr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 50 % or more of urea filtered at the glomerulus is passively   </a:t>
            </a:r>
          </a:p>
          <a:p>
            <a:pPr marL="280987" indent="0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    reabsorbed by the renal tubules.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2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pSp>
        <p:nvGrpSpPr>
          <p:cNvPr id="32770" name="Group 65"/>
          <p:cNvGrpSpPr>
            <a:grpSpLocks/>
          </p:cNvGrpSpPr>
          <p:nvPr/>
        </p:nvGrpSpPr>
        <p:grpSpPr bwMode="auto">
          <a:xfrm>
            <a:off x="539750" y="1268413"/>
            <a:ext cx="8229600" cy="4876800"/>
            <a:chOff x="-3" y="-3"/>
            <a:chExt cx="3058" cy="4360"/>
          </a:xfrm>
        </p:grpSpPr>
        <p:grpSp>
          <p:nvGrpSpPr>
            <p:cNvPr id="32784" name="Group 63"/>
            <p:cNvGrpSpPr>
              <a:grpSpLocks/>
            </p:cNvGrpSpPr>
            <p:nvPr/>
          </p:nvGrpSpPr>
          <p:grpSpPr bwMode="auto">
            <a:xfrm>
              <a:off x="0" y="0"/>
              <a:ext cx="3052" cy="4354"/>
              <a:chOff x="0" y="0"/>
              <a:chExt cx="3052" cy="4354"/>
            </a:xfrm>
          </p:grpSpPr>
          <p:grpSp>
            <p:nvGrpSpPr>
              <p:cNvPr id="32786" name="Group 24"/>
              <p:cNvGrpSpPr>
                <a:grpSpLocks/>
              </p:cNvGrpSpPr>
              <p:nvPr/>
            </p:nvGrpSpPr>
            <p:grpSpPr bwMode="auto">
              <a:xfrm>
                <a:off x="0" y="0"/>
                <a:ext cx="1742" cy="422"/>
                <a:chOff x="0" y="0"/>
                <a:chExt cx="1742" cy="422"/>
              </a:xfrm>
            </p:grpSpPr>
            <p:sp>
              <p:nvSpPr>
                <p:cNvPr id="32844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SODIUM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5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7" name="Group 26"/>
              <p:cNvGrpSpPr>
                <a:grpSpLocks/>
              </p:cNvGrpSpPr>
              <p:nvPr/>
            </p:nvGrpSpPr>
            <p:grpSpPr bwMode="auto">
              <a:xfrm>
                <a:off x="1742" y="0"/>
                <a:ext cx="1310" cy="422"/>
                <a:chOff x="1742" y="0"/>
                <a:chExt cx="1310" cy="422"/>
              </a:xfrm>
            </p:grpSpPr>
            <p:sp>
              <p:nvSpPr>
                <p:cNvPr id="32842" name="Rectangle 4"/>
                <p:cNvSpPr>
                  <a:spLocks noChangeArrowheads="1"/>
                </p:cNvSpPr>
                <p:nvPr/>
              </p:nvSpPr>
              <p:spPr bwMode="auto">
                <a:xfrm>
                  <a:off x="1785" y="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135  to 145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43" name="Rectangle 25"/>
                <p:cNvSpPr>
                  <a:spLocks noChangeArrowheads="1"/>
                </p:cNvSpPr>
                <p:nvPr/>
              </p:nvSpPr>
              <p:spPr bwMode="auto">
                <a:xfrm>
                  <a:off x="1742" y="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8" name="Group 28"/>
              <p:cNvGrpSpPr>
                <a:grpSpLocks/>
              </p:cNvGrpSpPr>
              <p:nvPr/>
            </p:nvGrpSpPr>
            <p:grpSpPr bwMode="auto">
              <a:xfrm>
                <a:off x="0" y="422"/>
                <a:ext cx="1742" cy="422"/>
                <a:chOff x="0" y="422"/>
                <a:chExt cx="1742" cy="422"/>
              </a:xfrm>
            </p:grpSpPr>
            <p:sp>
              <p:nvSpPr>
                <p:cNvPr id="32840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2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POTASSIUM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1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9" name="Group 30"/>
              <p:cNvGrpSpPr>
                <a:grpSpLocks/>
              </p:cNvGrpSpPr>
              <p:nvPr/>
            </p:nvGrpSpPr>
            <p:grpSpPr bwMode="auto">
              <a:xfrm>
                <a:off x="1742" y="422"/>
                <a:ext cx="1310" cy="422"/>
                <a:chOff x="1742" y="422"/>
                <a:chExt cx="1310" cy="422"/>
              </a:xfrm>
            </p:grpSpPr>
            <p:sp>
              <p:nvSpPr>
                <p:cNvPr id="32838" name="Rectangle 6"/>
                <p:cNvSpPr>
                  <a:spLocks noChangeArrowheads="1"/>
                </p:cNvSpPr>
                <p:nvPr/>
              </p:nvSpPr>
              <p:spPr bwMode="auto">
                <a:xfrm>
                  <a:off x="1785" y="42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3.5   to 5.5  </a:t>
                  </a:r>
                  <a:r>
                    <a:rPr lang="en-US" sz="2000" dirty="0" err="1"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742" y="42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0" name="Group 32"/>
              <p:cNvGrpSpPr>
                <a:grpSpLocks/>
              </p:cNvGrpSpPr>
              <p:nvPr/>
            </p:nvGrpSpPr>
            <p:grpSpPr bwMode="auto">
              <a:xfrm>
                <a:off x="0" y="844"/>
                <a:ext cx="1742" cy="422"/>
                <a:chOff x="0" y="844"/>
                <a:chExt cx="1742" cy="422"/>
              </a:xfrm>
            </p:grpSpPr>
            <p:sp>
              <p:nvSpPr>
                <p:cNvPr id="32836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84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CHLORIDES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7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1" name="Group 34"/>
              <p:cNvGrpSpPr>
                <a:grpSpLocks/>
              </p:cNvGrpSpPr>
              <p:nvPr/>
            </p:nvGrpSpPr>
            <p:grpSpPr bwMode="auto">
              <a:xfrm>
                <a:off x="1742" y="844"/>
                <a:ext cx="1310" cy="422"/>
                <a:chOff x="1742" y="844"/>
                <a:chExt cx="1310" cy="422"/>
              </a:xfrm>
            </p:grpSpPr>
            <p:sp>
              <p:nvSpPr>
                <p:cNvPr id="32834" name="Rectangle 8"/>
                <p:cNvSpPr>
                  <a:spLocks noChangeArrowheads="1"/>
                </p:cNvSpPr>
                <p:nvPr/>
              </p:nvSpPr>
              <p:spPr bwMode="auto">
                <a:xfrm>
                  <a:off x="1785" y="84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100  to 110 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35" name="Rectangle 33"/>
                <p:cNvSpPr>
                  <a:spLocks noChangeArrowheads="1"/>
                </p:cNvSpPr>
                <p:nvPr/>
              </p:nvSpPr>
              <p:spPr bwMode="auto">
                <a:xfrm>
                  <a:off x="1742" y="84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2" name="Group 36"/>
              <p:cNvGrpSpPr>
                <a:grpSpLocks/>
              </p:cNvGrpSpPr>
              <p:nvPr/>
            </p:nvGrpSpPr>
            <p:grpSpPr bwMode="auto">
              <a:xfrm>
                <a:off x="0" y="1266"/>
                <a:ext cx="1742" cy="422"/>
                <a:chOff x="0" y="1266"/>
                <a:chExt cx="1742" cy="422"/>
              </a:xfrm>
            </p:grpSpPr>
            <p:sp>
              <p:nvSpPr>
                <p:cNvPr id="32832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26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BICARBONATE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3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3" name="Group 38"/>
              <p:cNvGrpSpPr>
                <a:grpSpLocks/>
              </p:cNvGrpSpPr>
              <p:nvPr/>
            </p:nvGrpSpPr>
            <p:grpSpPr bwMode="auto">
              <a:xfrm>
                <a:off x="1742" y="1266"/>
                <a:ext cx="1310" cy="422"/>
                <a:chOff x="1742" y="1266"/>
                <a:chExt cx="1310" cy="422"/>
              </a:xfrm>
            </p:grpSpPr>
            <p:sp>
              <p:nvSpPr>
                <p:cNvPr id="328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85" y="126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"/>
                      <a:cs typeface="Arial"/>
                    </a:rPr>
                    <a:t>24  to 26   mEq/L</a:t>
                  </a:r>
                </a:p>
                <a:p>
                  <a:pPr eaLnBrk="0" hangingPunct="0"/>
                  <a:endParaRPr lang="en-US" sz="2000">
                    <a:latin typeface="Arial"/>
                    <a:cs typeface="Arial"/>
                  </a:endParaRPr>
                </a:p>
              </p:txBody>
            </p:sp>
            <p:sp>
              <p:nvSpPr>
                <p:cNvPr id="32831" name="Rectangle 37"/>
                <p:cNvSpPr>
                  <a:spLocks noChangeArrowheads="1"/>
                </p:cNvSpPr>
                <p:nvPr/>
              </p:nvSpPr>
              <p:spPr bwMode="auto">
                <a:xfrm>
                  <a:off x="1742" y="126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4" name="Group 40"/>
              <p:cNvGrpSpPr>
                <a:grpSpLocks/>
              </p:cNvGrpSpPr>
              <p:nvPr/>
            </p:nvGrpSpPr>
            <p:grpSpPr bwMode="auto">
              <a:xfrm>
                <a:off x="0" y="1688"/>
                <a:ext cx="1742" cy="422"/>
                <a:chOff x="0" y="1688"/>
                <a:chExt cx="1742" cy="422"/>
              </a:xfrm>
            </p:grpSpPr>
            <p:sp>
              <p:nvSpPr>
                <p:cNvPr id="32828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688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CALCIUM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9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688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5" name="Group 42"/>
              <p:cNvGrpSpPr>
                <a:grpSpLocks/>
              </p:cNvGrpSpPr>
              <p:nvPr/>
            </p:nvGrpSpPr>
            <p:grpSpPr bwMode="auto">
              <a:xfrm>
                <a:off x="1742" y="1688"/>
                <a:ext cx="1310" cy="422"/>
                <a:chOff x="1742" y="1688"/>
                <a:chExt cx="1310" cy="422"/>
              </a:xfrm>
            </p:grpSpPr>
            <p:sp>
              <p:nvSpPr>
                <p:cNvPr id="32826" name="Rectangle 12"/>
                <p:cNvSpPr>
                  <a:spLocks noChangeArrowheads="1"/>
                </p:cNvSpPr>
                <p:nvPr/>
              </p:nvSpPr>
              <p:spPr bwMode="auto">
                <a:xfrm>
                  <a:off x="1785" y="1688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8.6  to 10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7" name="Rectangle 41"/>
                <p:cNvSpPr>
                  <a:spLocks noChangeArrowheads="1"/>
                </p:cNvSpPr>
                <p:nvPr/>
              </p:nvSpPr>
              <p:spPr bwMode="auto">
                <a:xfrm>
                  <a:off x="1742" y="1688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6" name="Group 44"/>
              <p:cNvGrpSpPr>
                <a:grpSpLocks/>
              </p:cNvGrpSpPr>
              <p:nvPr/>
            </p:nvGrpSpPr>
            <p:grpSpPr bwMode="auto">
              <a:xfrm>
                <a:off x="0" y="2110"/>
                <a:ext cx="1742" cy="422"/>
                <a:chOff x="0" y="2110"/>
                <a:chExt cx="1742" cy="422"/>
              </a:xfrm>
            </p:grpSpPr>
            <p:sp>
              <p:nvSpPr>
                <p:cNvPr id="328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11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MAGNESIUM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5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211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7" name="Group 46"/>
              <p:cNvGrpSpPr>
                <a:grpSpLocks/>
              </p:cNvGrpSpPr>
              <p:nvPr/>
            </p:nvGrpSpPr>
            <p:grpSpPr bwMode="auto">
              <a:xfrm>
                <a:off x="1742" y="2110"/>
                <a:ext cx="1310" cy="422"/>
                <a:chOff x="1742" y="2110"/>
                <a:chExt cx="1310" cy="422"/>
              </a:xfrm>
            </p:grpSpPr>
            <p:sp>
              <p:nvSpPr>
                <p:cNvPr id="32822" name="Rectangle 14"/>
                <p:cNvSpPr>
                  <a:spLocks noChangeArrowheads="1"/>
                </p:cNvSpPr>
                <p:nvPr/>
              </p:nvSpPr>
              <p:spPr bwMode="auto">
                <a:xfrm>
                  <a:off x="1785" y="211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1.6  to 2.4  mg/dl</a:t>
                  </a:r>
                </a:p>
                <a:p>
                  <a:pPr eaLnBrk="0" hangingPunct="0"/>
                  <a:endParaRPr lang="en-US" sz="2000" dirty="0">
                    <a:solidFill>
                      <a:srgbClr val="66FFFF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3" name="Rectangle 45"/>
                <p:cNvSpPr>
                  <a:spLocks noChangeArrowheads="1"/>
                </p:cNvSpPr>
                <p:nvPr/>
              </p:nvSpPr>
              <p:spPr bwMode="auto">
                <a:xfrm>
                  <a:off x="1742" y="211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8" name="Group 48"/>
              <p:cNvGrpSpPr>
                <a:grpSpLocks/>
              </p:cNvGrpSpPr>
              <p:nvPr/>
            </p:nvGrpSpPr>
            <p:grpSpPr bwMode="auto">
              <a:xfrm>
                <a:off x="0" y="2532"/>
                <a:ext cx="1742" cy="422"/>
                <a:chOff x="0" y="2532"/>
                <a:chExt cx="1742" cy="422"/>
              </a:xfrm>
            </p:grpSpPr>
            <p:sp>
              <p:nvSpPr>
                <p:cNvPr id="32820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253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PHOSPHORUS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1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9" name="Group 50"/>
              <p:cNvGrpSpPr>
                <a:grpSpLocks/>
              </p:cNvGrpSpPr>
              <p:nvPr/>
            </p:nvGrpSpPr>
            <p:grpSpPr bwMode="auto">
              <a:xfrm>
                <a:off x="1742" y="2532"/>
                <a:ext cx="1310" cy="422"/>
                <a:chOff x="1742" y="2532"/>
                <a:chExt cx="1310" cy="422"/>
              </a:xfrm>
            </p:grpSpPr>
            <p:sp>
              <p:nvSpPr>
                <p:cNvPr id="32818" name="Rectangle 16"/>
                <p:cNvSpPr>
                  <a:spLocks noChangeArrowheads="1"/>
                </p:cNvSpPr>
                <p:nvPr/>
              </p:nvSpPr>
              <p:spPr bwMode="auto">
                <a:xfrm>
                  <a:off x="1785" y="253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3.0  to 5.0 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9" name="Rectangle 49"/>
                <p:cNvSpPr>
                  <a:spLocks noChangeArrowheads="1"/>
                </p:cNvSpPr>
                <p:nvPr/>
              </p:nvSpPr>
              <p:spPr bwMode="auto">
                <a:xfrm>
                  <a:off x="1742" y="253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0" name="Group 52"/>
              <p:cNvGrpSpPr>
                <a:grpSpLocks/>
              </p:cNvGrpSpPr>
              <p:nvPr/>
            </p:nvGrpSpPr>
            <p:grpSpPr bwMode="auto">
              <a:xfrm>
                <a:off x="0" y="2954"/>
                <a:ext cx="1742" cy="422"/>
                <a:chOff x="0" y="2954"/>
                <a:chExt cx="1742" cy="422"/>
              </a:xfrm>
            </p:grpSpPr>
            <p:sp>
              <p:nvSpPr>
                <p:cNvPr id="32816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295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URIC ACID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7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95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1" name="Group 54"/>
              <p:cNvGrpSpPr>
                <a:grpSpLocks/>
              </p:cNvGrpSpPr>
              <p:nvPr/>
            </p:nvGrpSpPr>
            <p:grpSpPr bwMode="auto">
              <a:xfrm>
                <a:off x="1742" y="2954"/>
                <a:ext cx="1310" cy="422"/>
                <a:chOff x="1742" y="2954"/>
                <a:chExt cx="1310" cy="422"/>
              </a:xfrm>
            </p:grpSpPr>
            <p:sp>
              <p:nvSpPr>
                <p:cNvPr id="32814" name="Rectangle 18"/>
                <p:cNvSpPr>
                  <a:spLocks noChangeArrowheads="1"/>
                </p:cNvSpPr>
                <p:nvPr/>
              </p:nvSpPr>
              <p:spPr bwMode="auto">
                <a:xfrm>
                  <a:off x="1785" y="295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2.5  to 6.0  mg/dl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15" name="Rectangle 53"/>
                <p:cNvSpPr>
                  <a:spLocks noChangeArrowheads="1"/>
                </p:cNvSpPr>
                <p:nvPr/>
              </p:nvSpPr>
              <p:spPr bwMode="auto">
                <a:xfrm>
                  <a:off x="1742" y="295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2" name="Group 56"/>
              <p:cNvGrpSpPr>
                <a:grpSpLocks/>
              </p:cNvGrpSpPr>
              <p:nvPr/>
            </p:nvGrpSpPr>
            <p:grpSpPr bwMode="auto">
              <a:xfrm>
                <a:off x="0" y="3376"/>
                <a:ext cx="1742" cy="422"/>
                <a:chOff x="0" y="3376"/>
                <a:chExt cx="1742" cy="422"/>
              </a:xfrm>
            </p:grpSpPr>
            <p:sp>
              <p:nvSpPr>
                <p:cNvPr id="32812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337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3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337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3" name="Group 58"/>
              <p:cNvGrpSpPr>
                <a:grpSpLocks/>
              </p:cNvGrpSpPr>
              <p:nvPr/>
            </p:nvGrpSpPr>
            <p:grpSpPr bwMode="auto">
              <a:xfrm>
                <a:off x="1742" y="3376"/>
                <a:ext cx="1310" cy="422"/>
                <a:chOff x="1742" y="3376"/>
                <a:chExt cx="1310" cy="422"/>
              </a:xfrm>
            </p:grpSpPr>
            <p:sp>
              <p:nvSpPr>
                <p:cNvPr id="32810" name="Rectangle 20"/>
                <p:cNvSpPr>
                  <a:spLocks noChangeArrowheads="1"/>
                </p:cNvSpPr>
                <p:nvPr/>
              </p:nvSpPr>
              <p:spPr bwMode="auto">
                <a:xfrm>
                  <a:off x="1785" y="337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7.4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1" name="Rectangle 57"/>
                <p:cNvSpPr>
                  <a:spLocks noChangeArrowheads="1"/>
                </p:cNvSpPr>
                <p:nvPr/>
              </p:nvSpPr>
              <p:spPr bwMode="auto">
                <a:xfrm>
                  <a:off x="1742" y="337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4" name="Group 60"/>
              <p:cNvGrpSpPr>
                <a:grpSpLocks/>
              </p:cNvGrpSpPr>
              <p:nvPr/>
            </p:nvGrpSpPr>
            <p:grpSpPr bwMode="auto">
              <a:xfrm>
                <a:off x="0" y="3798"/>
                <a:ext cx="1742" cy="556"/>
                <a:chOff x="0" y="3798"/>
                <a:chExt cx="1742" cy="556"/>
              </a:xfrm>
            </p:grpSpPr>
            <p:sp>
              <p:nvSpPr>
                <p:cNvPr id="32808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3798"/>
                  <a:ext cx="16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CREATININE</a:t>
                  </a:r>
                  <a: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  <a:t/>
                  </a:r>
                  <a:b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</a:br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09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3798"/>
                  <a:ext cx="17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5" name="Group 62"/>
              <p:cNvGrpSpPr>
                <a:grpSpLocks/>
              </p:cNvGrpSpPr>
              <p:nvPr/>
            </p:nvGrpSpPr>
            <p:grpSpPr bwMode="auto">
              <a:xfrm>
                <a:off x="1742" y="3798"/>
                <a:ext cx="1310" cy="556"/>
                <a:chOff x="1742" y="3798"/>
                <a:chExt cx="1310" cy="556"/>
              </a:xfrm>
            </p:grpSpPr>
            <p:sp>
              <p:nvSpPr>
                <p:cNvPr id="32806" name="Rectangle 22"/>
                <p:cNvSpPr>
                  <a:spLocks noChangeArrowheads="1"/>
                </p:cNvSpPr>
                <p:nvPr/>
              </p:nvSpPr>
              <p:spPr bwMode="auto">
                <a:xfrm>
                  <a:off x="1785" y="3798"/>
                  <a:ext cx="122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0.8  to 1.4 mg/dl</a:t>
                  </a:r>
                  <a:br>
                    <a:rPr lang="en-US" sz="2000" dirty="0">
                      <a:latin typeface="Arial"/>
                      <a:cs typeface="Arial"/>
                    </a:rPr>
                  </a:br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07" name="Rectangle 61"/>
                <p:cNvSpPr>
                  <a:spLocks noChangeArrowheads="1"/>
                </p:cNvSpPr>
                <p:nvPr/>
              </p:nvSpPr>
              <p:spPr bwMode="auto">
                <a:xfrm>
                  <a:off x="1742" y="3798"/>
                  <a:ext cx="131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2785" name="Rectangle 64"/>
            <p:cNvSpPr>
              <a:spLocks noChangeArrowheads="1"/>
            </p:cNvSpPr>
            <p:nvPr/>
          </p:nvSpPr>
          <p:spPr bwMode="auto">
            <a:xfrm>
              <a:off x="-3" y="-3"/>
              <a:ext cx="3058" cy="436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Text Box 66"/>
          <p:cNvSpPr txBox="1">
            <a:spLocks noChangeArrowheads="1"/>
          </p:cNvSpPr>
          <p:nvPr/>
        </p:nvSpPr>
        <p:spPr bwMode="auto">
          <a:xfrm>
            <a:off x="304800" y="1524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 Black" charset="0"/>
              </a:rPr>
              <a:t>Normal values of </a:t>
            </a:r>
            <a:r>
              <a:rPr lang="en-US" sz="2400" u="sng">
                <a:solidFill>
                  <a:srgbClr val="FFCCFF"/>
                </a:solidFill>
                <a:latin typeface="Arial Black" charset="0"/>
              </a:rPr>
              <a:t>Internal Chemical Environment</a:t>
            </a:r>
            <a:r>
              <a:rPr lang="en-US" sz="2400">
                <a:solidFill>
                  <a:srgbClr val="FF00FF"/>
                </a:solidFill>
                <a:latin typeface="Arial Black" charset="0"/>
              </a:rPr>
              <a:t> controlled by the Kidneys:</a:t>
            </a:r>
          </a:p>
        </p:txBody>
      </p:sp>
      <p:graphicFrame>
        <p:nvGraphicFramePr>
          <p:cNvPr id="32868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78644"/>
              </p:ext>
            </p:extLst>
          </p:nvPr>
        </p:nvGraphicFramePr>
        <p:xfrm>
          <a:off x="5257800" y="6172200"/>
          <a:ext cx="3505200" cy="457200"/>
        </p:xfrm>
        <a:graphic>
          <a:graphicData uri="http://schemas.openxmlformats.org/drawingml/2006/table">
            <a:tbl>
              <a:tblPr rtl="1"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15  to 20 mg/dl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867" name="Group 99"/>
          <p:cNvGraphicFramePr>
            <a:graphicFrameLocks noGrp="1"/>
          </p:cNvGraphicFramePr>
          <p:nvPr/>
        </p:nvGraphicFramePr>
        <p:xfrm>
          <a:off x="533400" y="6172200"/>
          <a:ext cx="4724400" cy="457200"/>
        </p:xfrm>
        <a:graphic>
          <a:graphicData uri="http://schemas.openxmlformats.org/drawingml/2006/table">
            <a:tbl>
              <a:tblPr rtl="1"/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charset="0"/>
                          <a:ea typeface="ＭＳ Ｐゴシック" charset="0"/>
                          <a:cs typeface="Arial" charset="0"/>
                        </a:rPr>
                        <a:t>  BUN  (Blood Urea Nitrogen)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9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Examples of 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other KFTs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 err="1">
                <a:latin typeface="Arial" charset="0"/>
                <a:ea typeface="+mn-ea"/>
                <a:cs typeface="Arial" charset="0"/>
              </a:rPr>
              <a:t>Cystatin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 C.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 err="1">
                <a:latin typeface="Arial" charset="0"/>
                <a:cs typeface="Arial" charset="0"/>
              </a:rPr>
              <a:t>Microalbumin</a:t>
            </a:r>
            <a:r>
              <a:rPr lang="en-US" sz="2200" dirty="0">
                <a:latin typeface="Arial" charset="0"/>
                <a:cs typeface="Arial" charset="0"/>
              </a:rPr>
              <a:t>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>
                <a:latin typeface="Arial" charset="0"/>
                <a:cs typeface="Arial" charset="0"/>
              </a:rPr>
              <a:t>β</a:t>
            </a:r>
            <a:r>
              <a:rPr lang="en-US" sz="2200" baseline="-25000" dirty="0">
                <a:latin typeface="Arial" charset="0"/>
                <a:cs typeface="Arial" charset="0"/>
              </a:rPr>
              <a:t>2</a:t>
            </a:r>
            <a:r>
              <a:rPr lang="en-US" sz="2200" dirty="0">
                <a:latin typeface="Arial" charset="0"/>
                <a:cs typeface="Arial" charset="0"/>
              </a:rPr>
              <a:t>-Microglobulin (11,800 Da).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>
                <a:latin typeface="Arial" charset="0"/>
                <a:ea typeface="+mn-ea"/>
                <a:cs typeface="Arial" charset="0"/>
              </a:rPr>
              <a:t>Myoglobin (16,900 Da)</a:t>
            </a:r>
          </a:p>
        </p:txBody>
      </p:sp>
    </p:spTree>
    <p:extLst>
      <p:ext uri="{BB962C8B-B14F-4D97-AF65-F5344CB8AC3E}">
        <p14:creationId xmlns:p14="http://schemas.microsoft.com/office/powerpoint/2010/main" val="389285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324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References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 err="1">
                <a:latin typeface="Arial" charset="0"/>
                <a:ea typeface="+mn-ea"/>
                <a:cs typeface="Arial" charset="0"/>
              </a:rPr>
              <a:t>Contemoprary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 Practice in Clinical Chemistry, 2006, chapter 27.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>
                <a:latin typeface="Arial" charset="0"/>
                <a:ea typeface="+mn-ea"/>
                <a:cs typeface="Arial" charset="0"/>
              </a:rPr>
              <a:t>Clinical Chemistry: Techniques, Principles and Correlations. 7</a:t>
            </a:r>
            <a:r>
              <a:rPr lang="en-US" sz="2200" baseline="30000" dirty="0">
                <a:latin typeface="Arial" charset="0"/>
                <a:ea typeface="+mn-ea"/>
                <a:cs typeface="Arial" charset="0"/>
              </a:rPr>
              <a:t>th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+mn-ea"/>
                <a:cs typeface="Arial" charset="0"/>
              </a:rPr>
              <a:t>ed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, chapter 27.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>
                <a:latin typeface="Arial" charset="0"/>
                <a:cs typeface="Arial" charset="0"/>
              </a:rPr>
              <a:t>Lecture Notes: Clinical Biochemistry, 9</a:t>
            </a:r>
            <a:r>
              <a:rPr lang="en-US" sz="2200" baseline="30000" dirty="0">
                <a:latin typeface="Arial" charset="0"/>
                <a:cs typeface="Arial" charset="0"/>
              </a:rPr>
              <a:t>th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cs typeface="Arial" charset="0"/>
              </a:rPr>
              <a:t>ed</a:t>
            </a:r>
            <a:r>
              <a:rPr lang="en-US" sz="2200" dirty="0">
                <a:latin typeface="Arial" charset="0"/>
                <a:cs typeface="Arial" charset="0"/>
              </a:rPr>
              <a:t>, chapter 4.</a:t>
            </a:r>
            <a:endParaRPr lang="en-US" sz="2200" dirty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5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582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>
                <a:latin typeface="Arial" charset="0"/>
                <a:ea typeface="+mn-ea"/>
                <a:cs typeface="Arial" charset="0"/>
              </a:rPr>
              <a:t>Contents: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Renal diseases</a:t>
            </a:r>
            <a:r>
              <a:rPr lang="en-GB" sz="2400" b="1" u="sng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Routine kidney function tests (KFTs):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creatinine</a:t>
            </a:r>
            <a:endParaRPr lang="en-GB" sz="2400" u="sng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Creatinine clearance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Cockcroft-</a:t>
            </a:r>
            <a:r>
              <a:rPr lang="en-GB" sz="2400" b="1" dirty="0" err="1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Gault</a:t>
            </a: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formula for GFR estimation</a:t>
            </a:r>
            <a:r>
              <a:rPr lang="en-GB" sz="2400" b="1" u="sng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Urea</a:t>
            </a:r>
            <a:endParaRPr lang="en-GB" sz="2400" b="1" u="sng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Other KFTs</a:t>
            </a:r>
            <a:endParaRPr lang="en-US" sz="2400" b="1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2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the functional unit of the kidney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Each kidney contains about 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1,000,000 to 1,300,000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 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composed of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</a:t>
            </a:r>
            <a:r>
              <a:rPr lang="en-GB" sz="2200" u="sng" dirty="0">
                <a:latin typeface="Arial" charset="0"/>
                <a:ea typeface="+mn-ea"/>
                <a:cs typeface="Arial" charset="0"/>
              </a:rPr>
              <a:t>renal tubules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performs its homeostatic function by ultra filtration at 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secretion and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reabsorption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at renal tubules. </a:t>
            </a:r>
            <a:endParaRPr lang="en-US" sz="2200" dirty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3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1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31866"/>
          </a:xfrm>
          <a:prstGeom prst="rect">
            <a:avLst/>
          </a:prstGeom>
        </p:spPr>
      </p:pic>
      <p:sp>
        <p:nvSpPr>
          <p:cNvPr id="16386" name="Text Box 1027"/>
          <p:cNvSpPr txBox="1">
            <a:spLocks noChangeArrowheads="1"/>
          </p:cNvSpPr>
          <p:nvPr/>
        </p:nvSpPr>
        <p:spPr bwMode="auto">
          <a:xfrm>
            <a:off x="0" y="6165850"/>
            <a:ext cx="9144000" cy="74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Representation of a 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nephron</a:t>
            </a:r>
            <a:r>
              <a:rPr lang="en-US" sz="2800" b="1">
                <a:latin typeface="Arial" charset="0"/>
              </a:rPr>
              <a:t> and its blood supply</a:t>
            </a:r>
          </a:p>
          <a:p>
            <a:pPr algn="ctr" eaLnBrk="1" hangingPunct="1"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5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74481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parts</a:t>
            </a:r>
            <a:r>
              <a:rPr lang="ar-SA" sz="2400" b="1" dirty="0">
                <a:latin typeface="Arial"/>
                <a:cs typeface="Arial"/>
              </a:rPr>
              <a:t>:</a:t>
            </a:r>
          </a:p>
          <a:p>
            <a:endParaRPr lang="ar-SA" sz="2000" b="1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b="1" dirty="0">
                <a:latin typeface="Arial"/>
                <a:cs typeface="Arial"/>
              </a:rPr>
              <a:t>Glomerulus: </a:t>
            </a:r>
            <a:r>
              <a:rPr lang="en-US" sz="2200" dirty="0">
                <a:latin typeface="Arial"/>
                <a:cs typeface="Arial"/>
              </a:rPr>
              <a:t>functions to filter incoming blood. </a:t>
            </a:r>
            <a:endParaRPr lang="en-US" sz="2200" b="1" dirty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endParaRPr lang="en-US" sz="2200" b="1" dirty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200" b="1" dirty="0">
                <a:latin typeface="Arial"/>
                <a:cs typeface="Arial"/>
              </a:rPr>
              <a:t>Factors facilitate filtration: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 </a:t>
            </a: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high pressure in the glomerular capillaries, which is a result of their position between two arterioles. </a:t>
            </a:r>
          </a:p>
          <a:p>
            <a:pPr lvl="2"/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the semipermeable glomerular basement membrane, which has a molecular size cutoff value of approximately 66,000 Da. </a:t>
            </a:r>
          </a:p>
          <a:p>
            <a:pPr lvl="1"/>
            <a:endParaRPr lang="en-US" sz="2200" b="1" dirty="0">
              <a:latin typeface="Arial"/>
              <a:cs typeface="Arial"/>
            </a:endParaRPr>
          </a:p>
          <a:p>
            <a:pPr lvl="1"/>
            <a:endParaRPr lang="en-US" sz="2200" b="1" dirty="0">
              <a:latin typeface="Arial"/>
              <a:cs typeface="Arial"/>
            </a:endParaRPr>
          </a:p>
          <a:p>
            <a:pPr lvl="1" algn="ctr"/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The volume of blood filtered per minute is the </a:t>
            </a:r>
            <a:r>
              <a:rPr lang="en-US" sz="2200" b="1" i="1" dirty="0">
                <a:solidFill>
                  <a:srgbClr val="FFFF00"/>
                </a:solidFill>
                <a:latin typeface="Arial"/>
                <a:cs typeface="Arial"/>
              </a:rPr>
              <a:t>glomerular filtration rate (GFR)</a:t>
            </a:r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, and its determination is essential in evaluating renal function. </a:t>
            </a:r>
          </a:p>
          <a:p>
            <a:pPr lvl="1"/>
            <a:endParaRPr lang="en-US" sz="2000" b="1" dirty="0">
              <a:latin typeface="Arial"/>
              <a:cs typeface="Arial"/>
            </a:endParaRPr>
          </a:p>
          <a:p>
            <a:endParaRPr lang="en-US" sz="2000" b="1" dirty="0">
              <a:latin typeface="Arial"/>
              <a:cs typeface="Arial"/>
            </a:endParaRPr>
          </a:p>
          <a:p>
            <a:r>
              <a:rPr lang="en-US" sz="2000" b="1" dirty="0">
                <a:latin typeface="Arial"/>
                <a:cs typeface="Arial"/>
              </a:rPr>
              <a:t> </a:t>
            </a:r>
          </a:p>
          <a:p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82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80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parts</a:t>
            </a:r>
            <a:r>
              <a:rPr lang="ar-SA" sz="2400" b="1" dirty="0">
                <a:latin typeface="Arial"/>
                <a:cs typeface="Arial"/>
              </a:rPr>
              <a:t>:</a:t>
            </a:r>
          </a:p>
          <a:p>
            <a:endParaRPr lang="ar-SA" sz="2000" b="1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2200" b="1" dirty="0">
                <a:latin typeface="Arial"/>
                <a:cs typeface="Arial"/>
              </a:rPr>
              <a:t>Proximal convoluted tubule: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 </a:t>
            </a: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Returns the bulk of each valuable substance back to the blood circulation. </a:t>
            </a:r>
          </a:p>
          <a:p>
            <a:pPr marL="1714500" lvl="3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75% of the water, sodium, and chloride.</a:t>
            </a:r>
          </a:p>
          <a:p>
            <a:pPr marL="1714500" lvl="3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100% of the glucose (up to the </a:t>
            </a:r>
            <a:r>
              <a:rPr lang="en-US" sz="2000" b="1" dirty="0">
                <a:latin typeface="Arial"/>
                <a:cs typeface="Arial"/>
              </a:rPr>
              <a:t>renal threshold</a:t>
            </a:r>
            <a:r>
              <a:rPr lang="en-US" sz="2000" dirty="0">
                <a:latin typeface="Arial"/>
                <a:cs typeface="Arial"/>
              </a:rPr>
              <a:t>)</a:t>
            </a:r>
          </a:p>
          <a:p>
            <a:pPr marL="1714500" lvl="3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almost all of the amino acids, vitamins, and proteins</a:t>
            </a:r>
          </a:p>
          <a:p>
            <a:pPr marL="1714500" lvl="3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varying amounts of urea, uric acid, and ions, such as magnesium, calcium and potassium.</a:t>
            </a:r>
            <a:r>
              <a:rPr lang="en-US" sz="2200" dirty="0">
                <a:latin typeface="Arial"/>
                <a:cs typeface="Arial"/>
              </a:rPr>
              <a:t> </a:t>
            </a:r>
          </a:p>
          <a:p>
            <a:pPr lvl="2" algn="ctr"/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With the exception of water and chloride ions, the process is active; that is, the tubular epithelial cells use energy to bind and transport the substances across the plasma membrane to the blood. </a:t>
            </a:r>
          </a:p>
          <a:p>
            <a:pPr lvl="2"/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Secretes products of kidney tubular cell metabolism, such as hydrogen ions, and drugs, such as penicillin. </a:t>
            </a:r>
          </a:p>
          <a:p>
            <a:pPr lvl="1"/>
            <a:endParaRPr lang="en-US" sz="2000" b="1" dirty="0">
              <a:latin typeface="Arial"/>
              <a:cs typeface="Arial"/>
            </a:endParaRPr>
          </a:p>
          <a:p>
            <a:pPr lvl="1"/>
            <a:endParaRPr lang="en-US" sz="2000" b="1" dirty="0">
              <a:latin typeface="Arial"/>
              <a:cs typeface="Arial"/>
            </a:endParaRPr>
          </a:p>
          <a:p>
            <a:endParaRPr lang="en-US" sz="2000" b="1" dirty="0">
              <a:latin typeface="Arial"/>
              <a:cs typeface="Arial"/>
            </a:endParaRPr>
          </a:p>
          <a:p>
            <a:r>
              <a:rPr lang="en-US" sz="2000" b="1" dirty="0">
                <a:latin typeface="Arial"/>
                <a:cs typeface="Arial"/>
              </a:rPr>
              <a:t> </a:t>
            </a:r>
          </a:p>
          <a:p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parts</a:t>
            </a:r>
            <a:r>
              <a:rPr lang="ar-SA" sz="2400" b="1" dirty="0">
                <a:latin typeface="Arial"/>
                <a:cs typeface="Arial"/>
              </a:rPr>
              <a:t>:</a:t>
            </a:r>
          </a:p>
          <a:p>
            <a:endParaRPr lang="ar-SA" sz="2000" b="1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2200" b="1" dirty="0">
                <a:latin typeface="Arial"/>
                <a:cs typeface="Arial"/>
              </a:rPr>
              <a:t>Loop of </a:t>
            </a:r>
            <a:r>
              <a:rPr lang="en-US" sz="2200" b="1" dirty="0" err="1">
                <a:latin typeface="Arial"/>
                <a:cs typeface="Arial"/>
              </a:rPr>
              <a:t>Henle</a:t>
            </a:r>
            <a:r>
              <a:rPr lang="en-US" sz="2200" b="1" dirty="0">
                <a:latin typeface="Arial"/>
                <a:cs typeface="Arial"/>
              </a:rPr>
              <a:t>: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 </a:t>
            </a:r>
          </a:p>
          <a:p>
            <a:pPr lvl="2"/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Facilitates the reabsorption of water, sodium, and chloride. </a:t>
            </a:r>
          </a:p>
          <a:p>
            <a:pPr lvl="1" algn="ctr"/>
            <a:endParaRPr lang="en-US" sz="2200" i="1" dirty="0">
              <a:solidFill>
                <a:srgbClr val="FFFF00"/>
              </a:solidFill>
              <a:latin typeface="Arial"/>
              <a:cs typeface="Arial"/>
            </a:endParaRPr>
          </a:p>
          <a:p>
            <a:pPr lvl="1" algn="ctr"/>
            <a:endParaRPr lang="en-US" sz="2200" i="1" dirty="0">
              <a:solidFill>
                <a:srgbClr val="FFFF00"/>
              </a:solidFill>
              <a:latin typeface="Arial"/>
              <a:cs typeface="Arial"/>
            </a:endParaRPr>
          </a:p>
          <a:p>
            <a:pPr lvl="1" algn="ctr"/>
            <a:endParaRPr lang="en-US" sz="2200" i="1" dirty="0">
              <a:solidFill>
                <a:srgbClr val="FFFF00"/>
              </a:solidFill>
              <a:latin typeface="Arial"/>
              <a:cs typeface="Arial"/>
            </a:endParaRPr>
          </a:p>
          <a:p>
            <a:pPr lvl="1" algn="ctr"/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The osmolality in the medulla in this portion of the nephron increases steadily from the </a:t>
            </a:r>
            <a:r>
              <a:rPr lang="en-US" sz="2200" i="1" dirty="0" err="1">
                <a:solidFill>
                  <a:srgbClr val="FFFF00"/>
                </a:solidFill>
                <a:latin typeface="Arial"/>
                <a:cs typeface="Arial"/>
              </a:rPr>
              <a:t>corticomedullary</a:t>
            </a:r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 junction inward </a:t>
            </a:r>
            <a:endParaRPr lang="en-US" sz="2200" b="1" i="1" dirty="0">
              <a:solidFill>
                <a:srgbClr val="FFFF00"/>
              </a:solidFill>
              <a:latin typeface="Arial"/>
              <a:cs typeface="Arial"/>
            </a:endParaRPr>
          </a:p>
          <a:p>
            <a:pPr algn="ctr"/>
            <a:endParaRPr lang="en-US" sz="2000" b="1" i="1" dirty="0">
              <a:solidFill>
                <a:srgbClr val="FFFF00"/>
              </a:solidFill>
              <a:latin typeface="Arial"/>
              <a:cs typeface="Arial"/>
            </a:endParaRP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</a:p>
          <a:p>
            <a:pPr algn="ctr"/>
            <a:endParaRPr lang="en-US" sz="2000" b="1" i="1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441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074" y="431312"/>
            <a:ext cx="8254675" cy="581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Each nephron is a complex apparatus comprised of five basic parts</a:t>
            </a:r>
            <a:r>
              <a:rPr lang="ar-SA" sz="2400" b="1" dirty="0">
                <a:latin typeface="Arial"/>
                <a:cs typeface="Arial"/>
              </a:rPr>
              <a:t>:</a:t>
            </a:r>
          </a:p>
          <a:p>
            <a:endParaRPr lang="ar-SA" sz="2000" b="1" dirty="0">
              <a:latin typeface="Arial"/>
              <a:cs typeface="Arial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2200" b="1" dirty="0">
                <a:latin typeface="Arial"/>
                <a:cs typeface="Arial"/>
              </a:rPr>
              <a:t>Distal convoluted tubule: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 </a:t>
            </a: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The filtrate entering this section of the nephron is close to its final composition.</a:t>
            </a:r>
          </a:p>
          <a:p>
            <a:pPr lvl="2"/>
            <a:endParaRPr lang="en-US" sz="2200" dirty="0">
              <a:latin typeface="Arial"/>
              <a:cs typeface="Arial"/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Effects small adjustments to achieve electrolyte and acid-base homeostasis (under the hormonal control of both antidiuretic hormone (ADH) and aldosterone). </a:t>
            </a:r>
          </a:p>
          <a:p>
            <a:pPr lvl="1"/>
            <a:endParaRPr lang="en-US" sz="2200" b="1" dirty="0">
              <a:latin typeface="Arial"/>
              <a:cs typeface="Arial"/>
            </a:endParaRPr>
          </a:p>
          <a:p>
            <a:endParaRPr lang="en-US" sz="2200" b="1" dirty="0">
              <a:latin typeface="Arial"/>
              <a:cs typeface="Arial"/>
            </a:endParaRPr>
          </a:p>
          <a:p>
            <a:pPr algn="ctr"/>
            <a:r>
              <a:rPr lang="en-US" sz="2200" b="1" dirty="0">
                <a:latin typeface="Arial"/>
                <a:cs typeface="Arial"/>
              </a:rPr>
              <a:t> </a:t>
            </a:r>
            <a:r>
              <a:rPr lang="en-US" sz="2200" i="1" dirty="0">
                <a:solidFill>
                  <a:srgbClr val="FFFF00"/>
                </a:solidFill>
                <a:latin typeface="Arial"/>
                <a:cs typeface="Arial"/>
              </a:rPr>
              <a:t>The distal convoluted tubule is much shorter than the proximal tubule, with two or three coils that connect to a collecting duct. </a:t>
            </a:r>
          </a:p>
          <a:p>
            <a:pPr algn="ctr"/>
            <a:endParaRPr lang="en-US" sz="2000" b="1" dirty="0">
              <a:latin typeface="Arial"/>
              <a:cs typeface="Arial"/>
            </a:endParaRPr>
          </a:p>
          <a:p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693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 Theme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Theme.thmx</Template>
  <TotalTime>369</TotalTime>
  <Words>1427</Words>
  <Application>Microsoft Office PowerPoint</Application>
  <PresentationFormat>عرض على الشاشة (4:3)</PresentationFormat>
  <Paragraphs>251</Paragraphs>
  <Slides>29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8" baseType="lpstr">
      <vt:lpstr>ＭＳ Ｐゴシック</vt:lpstr>
      <vt:lpstr>Arial</vt:lpstr>
      <vt:lpstr>Arial Black</vt:lpstr>
      <vt:lpstr>Garamond</vt:lpstr>
      <vt:lpstr>Symbol</vt:lpstr>
      <vt:lpstr>Times New Roman</vt:lpstr>
      <vt:lpstr>Times New Roman (Arabic)</vt:lpstr>
      <vt:lpstr>Wingdings</vt:lpstr>
      <vt:lpstr>New Theme</vt:lpstr>
      <vt:lpstr>Renal Function Tests (RFTs) ______________ Renal Block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Cockcroft-Gault Formula for Estimation of GFR</vt:lpstr>
      <vt:lpstr>عرض تقديمي في PowerPoint</vt:lpstr>
      <vt:lpstr>Cockcroft-Gault Formula for Estimation of GFR: Limitations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PKU</dc:creator>
  <cp:lastModifiedBy>Yahya Hakami Fahad</cp:lastModifiedBy>
  <cp:revision>40</cp:revision>
  <dcterms:created xsi:type="dcterms:W3CDTF">2016-04-01T17:13:17Z</dcterms:created>
  <dcterms:modified xsi:type="dcterms:W3CDTF">2020-03-19T07:50:57Z</dcterms:modified>
</cp:coreProperties>
</file>