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72" r:id="rId2"/>
  </p:sldMasterIdLst>
  <p:notesMasterIdLst>
    <p:notesMasterId r:id="rId23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106" d="100"/>
          <a:sy n="106" d="100"/>
        </p:scale>
        <p:origin x="1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BC91F04-613C-43FC-BC74-E72C6412B937}" type="datetimeFigureOut">
              <a:rPr lang="ar-SA" smtClean="0"/>
              <a:t>25/07/1441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09E62DB-632A-4DED-A8B6-CA5395E0142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5785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EFFC1C1-30AC-4163-8A11-831098134A87}" type="slidenum">
              <a:rPr lang="en-US" altLang="en-US" smtClean="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3042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2867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FC5B6CCE-DF23-434C-8CD4-15055ED65871}" type="slidenum">
              <a:rPr lang="en-US" altLang="en-US">
                <a:solidFill>
                  <a:prstClr val="black"/>
                </a:solidFill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6356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3072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104C1560-69C3-42A9-9C52-D56F6B4F19FC}" type="slidenum">
              <a:rPr lang="en-US" altLang="en-US">
                <a:solidFill>
                  <a:prstClr val="black"/>
                </a:solidFill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4628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3277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C997CB30-1495-4CE8-AE3E-DCD93B827BE5}" type="slidenum">
              <a:rPr lang="en-US" altLang="en-US">
                <a:solidFill>
                  <a:prstClr val="black"/>
                </a:solidFill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4368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7E2B1708-C8B7-44B6-9587-81DDB2418FB6}" type="slidenum">
              <a:rPr lang="en-US" altLang="en-US">
                <a:solidFill>
                  <a:prstClr val="black"/>
                </a:solidFill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5888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3686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9C1FACE7-DBE9-4899-A7A1-A12EEBE2487C}" type="slidenum">
              <a:rPr lang="en-US" altLang="en-US">
                <a:solidFill>
                  <a:prstClr val="black"/>
                </a:solidFill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6946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3891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C604952B-E554-4EE8-AFA8-8707D64BB9D7}" type="slidenum">
              <a:rPr lang="en-US" altLang="en-US">
                <a:solidFill>
                  <a:prstClr val="black"/>
                </a:solidFill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4664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096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9E1EC541-F798-4FBF-BCFF-2AD69CCAECB2}" type="slidenum">
              <a:rPr lang="en-US" altLang="en-US">
                <a:solidFill>
                  <a:prstClr val="black"/>
                </a:solidFill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7880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301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D0B0E427-504A-4B68-993C-EE9722AEC3B0}" type="slidenum">
              <a:rPr lang="en-US" altLang="en-US">
                <a:solidFill>
                  <a:prstClr val="black"/>
                </a:solidFill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6926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506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8B477518-81D9-4297-8232-07A5FF462984}" type="slidenum">
              <a:rPr lang="en-US" altLang="en-US">
                <a:solidFill>
                  <a:prstClr val="black"/>
                </a:solidFill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403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9D01ADE-9D97-471C-A5F1-EC81FDA59502}" type="slidenum">
              <a:rPr lang="en-US" altLang="en-US" smtClean="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07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BB3125C-28FF-49DE-AC19-2F5DF045F3C1}" type="slidenum">
              <a:rPr lang="en-US" altLang="en-US" smtClean="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200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434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DDCA9911-10A3-436C-B642-A42D7EF2613C}" type="slidenum">
              <a:rPr lang="en-US" altLang="en-US">
                <a:solidFill>
                  <a:prstClr val="black"/>
                </a:solidFill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1554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638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23CD8556-0F9E-4F93-941A-3EBFB2A00F5A}" type="slidenum">
              <a:rPr lang="en-US" altLang="en-US">
                <a:solidFill>
                  <a:prstClr val="black"/>
                </a:solidFill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7701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843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85991716-1AD5-470A-8F50-230D8D2E68B1}" type="slidenum">
              <a:rPr lang="en-US" altLang="en-US">
                <a:solidFill>
                  <a:prstClr val="black"/>
                </a:solidFill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3071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2048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87622061-585B-4A46-AE9B-F44FB8A440E4}" type="slidenum">
              <a:rPr lang="en-US" altLang="en-US">
                <a:solidFill>
                  <a:prstClr val="black"/>
                </a:solidFill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9409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2253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E1FD0CEE-4B1B-4F17-956D-E11C1B07C043}" type="slidenum">
              <a:rPr lang="en-US" altLang="en-US">
                <a:solidFill>
                  <a:prstClr val="black"/>
                </a:solidFill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3245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2662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69728431-4D76-4801-A737-465E8DA71FC3}" type="slidenum">
              <a:rPr lang="en-US" altLang="en-US">
                <a:solidFill>
                  <a:prstClr val="black"/>
                </a:solidFill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70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>
            <a:cxnSpLocks noChangeShapeType="1"/>
          </p:cNvCxnSpPr>
          <p:nvPr/>
        </p:nvCxnSpPr>
        <p:spPr bwMode="auto">
          <a:xfrm>
            <a:off x="1951567" y="3549650"/>
            <a:ext cx="3962400" cy="1588"/>
          </a:xfrm>
          <a:prstGeom prst="line">
            <a:avLst/>
          </a:prstGeom>
          <a:noFill/>
          <a:ln w="9525">
            <a:solidFill>
              <a:srgbClr val="E9E9E8"/>
            </a:solidFill>
            <a:round/>
            <a:headEnd/>
            <a:tailEnd/>
          </a:ln>
          <a:effectLst>
            <a:outerShdw blurRad="63500" algn="tl" rotWithShape="0">
              <a:srgbClr val="000000">
                <a:alpha val="54999"/>
              </a:srgbClr>
            </a:outerShdw>
          </a:effectLst>
          <a:extLst>
            <a:ext uri="{909E8E84-426E-40dd-AFC4-6F175D3DCCD1}"/>
          </a:extLst>
        </p:spPr>
      </p:cxnSp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>
            <a:off x="6278033" y="3549650"/>
            <a:ext cx="3962400" cy="1588"/>
          </a:xfrm>
          <a:prstGeom prst="line">
            <a:avLst/>
          </a:prstGeom>
          <a:noFill/>
          <a:ln w="9525">
            <a:solidFill>
              <a:srgbClr val="E9E9E8"/>
            </a:solidFill>
            <a:round/>
            <a:headEnd/>
            <a:tailEnd/>
          </a:ln>
          <a:effectLst>
            <a:outerShdw blurRad="63500" algn="tl" rotWithShape="0">
              <a:srgbClr val="000000">
                <a:alpha val="54999"/>
              </a:srgbClr>
            </a:outerShdw>
          </a:effectLst>
          <a:extLst>
            <a:ext uri="{909E8E84-426E-40dd-AFC4-6F175D3DCCD1}"/>
          </a:extLst>
        </p:spPr>
      </p:cxnSp>
      <p:sp>
        <p:nvSpPr>
          <p:cNvPr id="6" name="Oval 13"/>
          <p:cNvSpPr>
            <a:spLocks noChangeArrowheads="1"/>
          </p:cNvSpPr>
          <p:nvPr/>
        </p:nvSpPr>
        <p:spPr bwMode="auto">
          <a:xfrm>
            <a:off x="6053667" y="3525839"/>
            <a:ext cx="61384" cy="46037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accent2"/>
            </a:solidFill>
            <a:round/>
            <a:headEnd/>
            <a:tailEnd/>
          </a:ln>
          <a:effectLst>
            <a:outerShdw blurRad="63500" algn="tl" rotWithShape="0">
              <a:srgbClr val="000000">
                <a:alpha val="54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smtClean="0">
              <a:solidFill>
                <a:srgbClr val="FFFFFF"/>
              </a:solidFill>
              <a:latin typeface="Constantia" panose="02030602050306030303" pitchFamily="18" charset="0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699804"/>
            <a:ext cx="110744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609600" y="1433732"/>
            <a:ext cx="110744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13394-9D70-4B21-8081-648F75C58DA1}" type="datetimeFigureOut">
              <a:rPr lang="en-US" altLang="en-US">
                <a:solidFill>
                  <a:srgbClr val="FEFAC9"/>
                </a:solidFill>
              </a:rPr>
              <a:pPr>
                <a:defRPr/>
              </a:pPr>
              <a:t>3/19/2020</a:t>
            </a:fld>
            <a:endParaRPr lang="en-US" altLang="en-US">
              <a:solidFill>
                <a:srgbClr val="FEFAC9"/>
              </a:solidFill>
            </a:endParaRPr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A5201-123E-498B-A5CE-0605DFED846E}" type="slidenum">
              <a:rPr lang="en-US" altLang="en-US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EFAC9"/>
              </a:solidFill>
            </a:endParaRPr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983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D6C7A-579D-41DB-81B4-94CC4A4501C7}" type="datetimeFigureOut">
              <a:rPr lang="en-US" altLang="en-US">
                <a:solidFill>
                  <a:srgbClr val="FEFAC9"/>
                </a:solidFill>
              </a:rPr>
              <a:pPr>
                <a:defRPr/>
              </a:pPr>
              <a:t>3/19/2020</a:t>
            </a:fld>
            <a:endParaRPr lang="en-US" altLang="en-US">
              <a:solidFill>
                <a:srgbClr val="FEFAC9"/>
              </a:solidFill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49FC0-2192-4010-9F26-C11FD4C97A41}" type="slidenum">
              <a:rPr lang="en-US" altLang="en-US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64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9C9FC-00C5-4B31-A361-BCF9DA44DE73}" type="datetimeFigureOut">
              <a:rPr lang="en-US" altLang="en-US">
                <a:solidFill>
                  <a:srgbClr val="FEFAC9"/>
                </a:solidFill>
              </a:rPr>
              <a:pPr>
                <a:defRPr/>
              </a:pPr>
              <a:t>3/19/2020</a:t>
            </a:fld>
            <a:endParaRPr lang="en-US" altLang="en-US">
              <a:solidFill>
                <a:srgbClr val="FEFAC9"/>
              </a:solidFill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986AF-8500-4776-B4BE-A5859F35E59E}" type="slidenum">
              <a:rPr lang="en-US" altLang="en-US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546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6DCB-AFD9-444F-8054-58D6028CA681}" type="slidenum">
              <a:rPr lang="ar-SA" altLang="en-US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8497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EE8B7-C2C9-4D66-B4A6-97F3E25AD358}" type="slidenum">
              <a:rPr lang="ar-SA" altLang="en-US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9699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E3476-A9A1-478E-9CD6-9DCCB663EB4C}" type="slidenum">
              <a:rPr lang="ar-SA" altLang="en-US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903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784350"/>
            <a:ext cx="508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0" y="1784350"/>
            <a:ext cx="508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7DB97-9CDC-43FE-B31F-9C5131E03AD6}" type="slidenum">
              <a:rPr lang="ar-SA" altLang="en-US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4606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8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9C815-2DF2-4B7A-938B-1851F0BBA3B9}" type="slidenum">
              <a:rPr lang="ar-SA" altLang="en-US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4511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4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D7086-8BB8-49BB-8AE1-8DE707F099AE}" type="slidenum">
              <a:rPr lang="ar-SA" altLang="en-US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5182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3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4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F78A2-1AE5-4E6D-840F-0CFC1E69D9CC}" type="slidenum">
              <a:rPr lang="ar-SA" altLang="en-US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2252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D1512-5418-4578-A3D2-5F4F90772E0F}" type="slidenum">
              <a:rPr lang="ar-SA" altLang="en-US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568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7B9AE-1386-4E05-B95F-28C9FD0A9D36}" type="datetimeFigureOut">
              <a:rPr lang="en-US" altLang="en-US">
                <a:solidFill>
                  <a:srgbClr val="FEFAC9"/>
                </a:solidFill>
              </a:rPr>
              <a:pPr>
                <a:defRPr/>
              </a:pPr>
              <a:t>3/19/2020</a:t>
            </a:fld>
            <a:endParaRPr lang="en-US" altLang="en-US">
              <a:solidFill>
                <a:srgbClr val="FEFAC9"/>
              </a:solidFill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BEF55-CB7D-49CE-9136-9D0F5BB35A41}" type="slidenum">
              <a:rPr lang="en-US" altLang="en-US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8435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0518-8328-486E-ADE9-0FE5D521F40D}" type="slidenum">
              <a:rPr lang="ar-SA" altLang="en-US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7717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C1087-788C-44E8-8775-1CE191A5AC35}" type="slidenum">
              <a:rPr lang="ar-SA" altLang="en-US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6889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512764"/>
            <a:ext cx="2590800" cy="5843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512764"/>
            <a:ext cx="7569200" cy="5843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10700-8401-4114-8173-358725A6DC47}" type="slidenum">
              <a:rPr lang="ar-SA" altLang="en-US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578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914400" y="4916488"/>
            <a:ext cx="10566400" cy="4762"/>
          </a:xfrm>
          <a:prstGeom prst="line">
            <a:avLst/>
          </a:prstGeom>
          <a:noFill/>
          <a:ln w="9525">
            <a:solidFill>
              <a:srgbClr val="E9E9E8"/>
            </a:solidFill>
            <a:round/>
            <a:headEnd/>
            <a:tailEnd/>
          </a:ln>
          <a:effectLst>
            <a:outerShdw blurRad="63500" algn="tl" rotWithShape="0">
              <a:srgbClr val="000000">
                <a:alpha val="54999"/>
              </a:srgbClr>
            </a:outerShdw>
          </a:effectLst>
          <a:extLst>
            <a:ext uri="{909E8E84-426E-40dd-AFC4-6F175D3DCCD1}"/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566400" cy="1371600"/>
          </a:xfrm>
        </p:spPr>
        <p:txBody>
          <a:bodyPr>
            <a:noAutofit/>
          </a:bodyPr>
          <a:lstStyle>
            <a:lvl1pPr algn="l" rtl="0" latinLnBrk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4958864"/>
            <a:ext cx="10566400" cy="984736"/>
          </a:xfrm>
        </p:spPr>
        <p:txBody>
          <a:bodyPr/>
          <a:lstStyle>
            <a:lvl1pPr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04B68-D7E1-45C5-9AF8-2A96712D1995}" type="datetimeFigureOut">
              <a:rPr lang="en-US" altLang="en-US">
                <a:solidFill>
                  <a:srgbClr val="444D26"/>
                </a:solidFill>
              </a:rPr>
              <a:pPr>
                <a:defRPr/>
              </a:pPr>
              <a:t>3/19/2020</a:t>
            </a:fld>
            <a:endParaRPr lang="en-US" altLang="en-US">
              <a:solidFill>
                <a:srgbClr val="444D26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44D26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05717-AAE8-4D5E-83BD-C3320357CA0D}" type="slidenum">
              <a:rPr lang="en-US" altLang="en-US">
                <a:solidFill>
                  <a:srgbClr val="444D26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444D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012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5413248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524000"/>
            <a:ext cx="5413248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59E5C-AFD9-40B6-858B-46D30424F6AF}" type="datetimeFigureOut">
              <a:rPr lang="en-US" altLang="en-US">
                <a:solidFill>
                  <a:srgbClr val="FEFAC9"/>
                </a:solidFill>
              </a:rPr>
              <a:pPr>
                <a:defRPr/>
              </a:pPr>
              <a:t>3/19/2020</a:t>
            </a:fld>
            <a:endParaRPr lang="en-US" altLang="en-US">
              <a:solidFill>
                <a:srgbClr val="FEFAC9"/>
              </a:solidFill>
            </a:endParaRPr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EFAC9"/>
              </a:solidFill>
            </a:endParaRPr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5E93A-455A-4ADC-AE62-30B599EBD38D}" type="slidenum">
              <a:rPr lang="en-US" altLang="en-US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241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9"/>
          <p:cNvCxnSpPr>
            <a:cxnSpLocks noChangeShapeType="1"/>
          </p:cNvCxnSpPr>
          <p:nvPr/>
        </p:nvCxnSpPr>
        <p:spPr bwMode="auto">
          <a:xfrm>
            <a:off x="751418" y="2179639"/>
            <a:ext cx="4997449" cy="1587"/>
          </a:xfrm>
          <a:prstGeom prst="line">
            <a:avLst/>
          </a:prstGeom>
          <a:noFill/>
          <a:ln w="12700">
            <a:solidFill>
              <a:srgbClr val="E9E9E8"/>
            </a:solidFill>
            <a:round/>
            <a:headEnd/>
            <a:tailEnd/>
          </a:ln>
          <a:effectLst>
            <a:outerShdw blurRad="63500" algn="tl" rotWithShape="0">
              <a:srgbClr val="000000">
                <a:alpha val="54999"/>
              </a:srgbClr>
            </a:outerShdw>
          </a:effectLst>
          <a:extLst>
            <a:ext uri="{909E8E84-426E-40dd-AFC4-6F175D3DCCD1}"/>
          </a:extLst>
        </p:spPr>
      </p:cxnSp>
      <p:cxnSp>
        <p:nvCxnSpPr>
          <p:cNvPr id="8" name="Straight Connector 16"/>
          <p:cNvCxnSpPr>
            <a:cxnSpLocks noChangeShapeType="1"/>
          </p:cNvCxnSpPr>
          <p:nvPr/>
        </p:nvCxnSpPr>
        <p:spPr bwMode="auto">
          <a:xfrm>
            <a:off x="6339418" y="2179639"/>
            <a:ext cx="4999567" cy="1587"/>
          </a:xfrm>
          <a:prstGeom prst="line">
            <a:avLst/>
          </a:prstGeom>
          <a:noFill/>
          <a:ln w="12700">
            <a:solidFill>
              <a:srgbClr val="E9E9E8"/>
            </a:solidFill>
            <a:round/>
            <a:headEnd/>
            <a:tailEnd/>
          </a:ln>
          <a:effectLst>
            <a:outerShdw blurRad="63500" algn="tl" rotWithShape="0">
              <a:srgbClr val="000000">
                <a:alpha val="54999"/>
              </a:srgbClr>
            </a:outerShdw>
          </a:effectLst>
          <a:extLst>
            <a:ext uri="{909E8E84-426E-40dd-AFC4-6F175D3DCCD1}"/>
          </a:extLst>
        </p:spPr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99593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609600" y="2201896"/>
            <a:ext cx="53848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6199717" y="2201896"/>
            <a:ext cx="53848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6197600" y="1399593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05E40-88A7-46B0-BB11-4CD54073DDF7}" type="slidenum">
              <a:rPr lang="en-US" altLang="en-US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EFAC9"/>
              </a:solidFill>
            </a:endParaRPr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EFAC9"/>
              </a:solidFill>
            </a:endParaRP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D7BB1-8F60-48F9-BFBA-B9BAF4C77704}" type="datetimeFigureOut">
              <a:rPr lang="en-US" altLang="en-US">
                <a:solidFill>
                  <a:srgbClr val="FEFAC9"/>
                </a:solidFill>
              </a:rPr>
              <a:pPr>
                <a:defRPr/>
              </a:pPr>
              <a:t>3/19/2020</a:t>
            </a:fld>
            <a:endParaRPr lang="en-US" altLang="en-US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72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401AE-4D85-4AED-852A-36CD6A830BC7}" type="datetimeFigureOut">
              <a:rPr lang="en-US" altLang="en-US">
                <a:solidFill>
                  <a:srgbClr val="FEFAC9"/>
                </a:solidFill>
              </a:rPr>
              <a:pPr>
                <a:defRPr/>
              </a:pPr>
              <a:t>3/19/2020</a:t>
            </a:fld>
            <a:endParaRPr lang="en-US" altLang="en-US">
              <a:solidFill>
                <a:srgbClr val="FEFAC9"/>
              </a:solidFill>
            </a:endParaRPr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4432A-022D-4AF0-A860-E05661EEE460}" type="slidenum">
              <a:rPr lang="en-US" altLang="en-US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407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25B54-8AC6-466E-9D8A-FD79D0A43E2F}" type="datetimeFigureOut">
              <a:rPr lang="en-US" altLang="en-US">
                <a:solidFill>
                  <a:srgbClr val="FEFAC9"/>
                </a:solidFill>
              </a:rPr>
              <a:pPr>
                <a:defRPr/>
              </a:pPr>
              <a:t>3/19/2020</a:t>
            </a:fld>
            <a:endParaRPr lang="en-US" altLang="en-US">
              <a:solidFill>
                <a:srgbClr val="FEFAC9"/>
              </a:solidFill>
            </a:endParaRPr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EFAC9"/>
              </a:solidFill>
            </a:endParaRPr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98CC-3D52-4433-A705-DE89908C0FF4}" type="slidenum">
              <a:rPr lang="en-US" altLang="en-US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95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609600" y="457200"/>
            <a:ext cx="83312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42400" y="1600200"/>
            <a:ext cx="2645664" cy="3733800"/>
          </a:xfrm>
        </p:spPr>
        <p:txBody>
          <a:bodyPr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9042400" y="457200"/>
            <a:ext cx="26416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87FC0-09F3-4B05-AB54-F84D5E9C8DBB}" type="datetimeFigureOut">
              <a:rPr lang="en-US" altLang="en-US">
                <a:solidFill>
                  <a:srgbClr val="FEFAC9"/>
                </a:solidFill>
              </a:rPr>
              <a:pPr>
                <a:defRPr/>
              </a:pPr>
              <a:t>3/19/2020</a:t>
            </a:fld>
            <a:endParaRPr lang="en-US" altLang="en-US">
              <a:solidFill>
                <a:srgbClr val="FEFAC9"/>
              </a:solidFill>
            </a:endParaRPr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EFAC9"/>
              </a:solidFill>
            </a:endParaRPr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31342-3107-4B5D-A516-02B1FE82D1FE}" type="slidenum">
              <a:rPr lang="en-US" altLang="en-US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297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9200" y="457200"/>
            <a:ext cx="2743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457200"/>
            <a:ext cx="80264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9200" y="1600200"/>
            <a:ext cx="2743200" cy="4419600"/>
          </a:xfrm>
        </p:spPr>
        <p:txBody>
          <a:bodyPr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37B16-3CB0-48DB-9B55-7CF64BC6AD6D}" type="datetimeFigureOut">
              <a:rPr lang="en-US" altLang="en-US">
                <a:solidFill>
                  <a:srgbClr val="FEFAC9"/>
                </a:solidFill>
              </a:rPr>
              <a:pPr>
                <a:defRPr/>
              </a:pPr>
              <a:t>3/19/2020</a:t>
            </a:fld>
            <a:endParaRPr lang="en-US" altLang="en-US">
              <a:solidFill>
                <a:srgbClr val="FEFAC9"/>
              </a:solidFill>
            </a:endParaRPr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EFAC9"/>
              </a:solidFill>
            </a:endParaRPr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FC91F-1476-486C-8A4E-A90893CBFDE5}" type="slidenum">
              <a:rPr lang="en-US" altLang="en-US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469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609600" y="1447800"/>
            <a:ext cx="109728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7721600" y="6203951"/>
            <a:ext cx="3454400" cy="384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  <a:latin typeface="Constantia" panose="02030602050306030303" pitchFamily="18" charset="0"/>
              </a:defRPr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fld id="{D3ECF617-EB96-41E3-96F3-FFEDB53D7066}" type="datetimeFigureOut">
              <a:rPr lang="en-US" altLang="en-US">
                <a:solidFill>
                  <a:srgbClr val="FEFAC9"/>
                </a:solidFill>
                <a:ea typeface="ＭＳ Ｐゴシック" panose="020B0600070205080204" pitchFamily="34" charset="-128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3/19/2020</a:t>
            </a:fld>
            <a:endParaRPr lang="en-US" altLang="en-US">
              <a:solidFill>
                <a:srgbClr val="FEFAC9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844800" y="6203951"/>
            <a:ext cx="4775200" cy="384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2"/>
                </a:solidFill>
                <a:latin typeface="Constantia" panose="02030602050306030303" pitchFamily="18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EFAC9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214100" y="6181725"/>
            <a:ext cx="812800" cy="457200"/>
          </a:xfrm>
          <a:prstGeom prst="rect">
            <a:avLst/>
          </a:prstGeom>
          <a:noFill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600">
                <a:solidFill>
                  <a:schemeClr val="tx2"/>
                </a:solidFill>
                <a:latin typeface="Constantia" panose="02030602050306030303" pitchFamily="18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fld id="{535E1430-CA49-41A4-AB46-FA1CE0DA9824}" type="slidenum">
              <a:rPr lang="en-US" altLang="en-US">
                <a:solidFill>
                  <a:srgbClr val="FEFAC9"/>
                </a:solidFill>
                <a:ea typeface="ＭＳ Ｐゴシック" panose="020B0600070205080204" pitchFamily="34" charset="-128"/>
              </a:rPr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FEFAC9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6974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2"/>
          </a:solidFill>
          <a:latin typeface="+mn-lt"/>
          <a:ea typeface="ＭＳ Ｐゴシック" charset="0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anose="05020102010507070707" pitchFamily="18" charset="2"/>
        <a:buChar char=""/>
        <a:defRPr sz="19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64999">
              <a:srgbClr val="000000"/>
            </a:gs>
            <a:gs pos="100000">
              <a:srgbClr val="5A77A9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1"/>
            <a:ext cx="486833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smtClean="0">
              <a:solidFill>
                <a:srgbClr val="FFFFFF"/>
              </a:solidFill>
              <a:latin typeface="Corbel" panose="020B0503020204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12751" y="681039"/>
            <a:ext cx="61383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smtClean="0">
              <a:solidFill>
                <a:srgbClr val="FFFFFF"/>
              </a:solidFill>
              <a:latin typeface="Corbel" panose="020B0503020204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57718" y="681039"/>
            <a:ext cx="38100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smtClean="0">
              <a:solidFill>
                <a:srgbClr val="FFFFFF"/>
              </a:solidFill>
              <a:latin typeface="Corbel" panose="020B0503020204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2318" y="681039"/>
            <a:ext cx="12700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smtClean="0">
              <a:solidFill>
                <a:srgbClr val="FFFFFF"/>
              </a:solidFill>
              <a:latin typeface="Corbel" panose="020B0503020204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96333" y="681039"/>
            <a:ext cx="10584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smtClean="0">
              <a:solidFill>
                <a:srgbClr val="FFFFFF"/>
              </a:solidFill>
              <a:latin typeface="Corbel" panose="020B0503020204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0785" y="5046664"/>
            <a:ext cx="97367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smtClean="0">
              <a:solidFill>
                <a:srgbClr val="FFFFFF"/>
              </a:solidFill>
              <a:latin typeface="Corbel" panose="020B0503020204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0785" y="4797425"/>
            <a:ext cx="97367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smtClean="0">
              <a:solidFill>
                <a:srgbClr val="FFFFFF"/>
              </a:solidFill>
              <a:latin typeface="Corbel" panose="020B0503020204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0785" y="4637088"/>
            <a:ext cx="97367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smtClean="0">
              <a:solidFill>
                <a:srgbClr val="FFFFFF"/>
              </a:solidFill>
              <a:latin typeface="Corbel" panose="020B0503020204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0785" y="4541838"/>
            <a:ext cx="97367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smtClean="0">
              <a:solidFill>
                <a:srgbClr val="FFFFFF"/>
              </a:solidFill>
              <a:latin typeface="Corbel" panose="020B0503020204020204" pitchFamily="34" charset="0"/>
            </a:endParaRPr>
          </a:p>
        </p:txBody>
      </p:sp>
      <p:sp>
        <p:nvSpPr>
          <p:cNvPr id="2059" name="Title Placeholder 21"/>
          <p:cNvSpPr>
            <a:spLocks noGrp="1"/>
          </p:cNvSpPr>
          <p:nvPr>
            <p:ph type="title"/>
          </p:nvPr>
        </p:nvSpPr>
        <p:spPr bwMode="auto">
          <a:xfrm>
            <a:off x="1219200" y="512763"/>
            <a:ext cx="10363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6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1219200" y="1784350"/>
            <a:ext cx="10363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" name="Date Placeholder 27"/>
          <p:cNvSpPr>
            <a:spLocks noGrp="1"/>
          </p:cNvSpPr>
          <p:nvPr>
            <p:ph type="dt" sz="half" idx="2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100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30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100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D6ECFF"/>
              </a:solidFill>
            </a:endParaRPr>
          </a:p>
        </p:txBody>
      </p:sp>
      <p:sp>
        <p:nvSpPr>
          <p:cNvPr id="31" name="Slide Number Placeholder 28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2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fld id="{F31CADD1-790F-426D-BFC8-99B7FC38D307}" type="slidenum">
              <a:rPr lang="ar-SA" altLang="en-US">
                <a:solidFill>
                  <a:srgbClr val="D6ECFF"/>
                </a:solidFill>
              </a:rPr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20230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charset="0"/>
          <a:ea typeface="ＭＳ Ｐゴシック" charset="0"/>
          <a:cs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charset="0"/>
          <a:ea typeface="ＭＳ Ｐゴシック" charset="0"/>
          <a:cs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charset="0"/>
          <a:ea typeface="ＭＳ Ｐゴシック" charset="0"/>
          <a:cs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charset="0"/>
          <a:ea typeface="ＭＳ Ｐゴシック" charset="0"/>
          <a:cs typeface="Tahoma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charset="0"/>
          <a:ea typeface="ＭＳ Ｐゴシック" charset="0"/>
          <a:cs typeface="Tahoma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charset="0"/>
          <a:ea typeface="ＭＳ Ｐゴシック" charset="0"/>
          <a:cs typeface="Tahoma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charset="0"/>
          <a:ea typeface="ＭＳ Ｐゴシック" charset="0"/>
          <a:cs typeface="Tahoma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charset="0"/>
          <a:ea typeface="ＭＳ Ｐゴシック" charset="0"/>
          <a:cs typeface="Tahoma" charset="0"/>
        </a:defRPr>
      </a:lvl9pPr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anose="05000000000000000000" pitchFamily="2" charset="2"/>
        <a:buChar char="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"/>
        <a:defRPr sz="2600">
          <a:solidFill>
            <a:schemeClr val="tx1"/>
          </a:solidFill>
          <a:latin typeface="+mn-lt"/>
          <a:ea typeface="Tahoma" charset="0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"/>
        <a:defRPr sz="2400">
          <a:solidFill>
            <a:schemeClr val="tx1"/>
          </a:solidFill>
          <a:latin typeface="+mn-lt"/>
          <a:ea typeface="Tahoma" charset="0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anose="05040102010807070707" pitchFamily="18" charset="2"/>
        <a:buChar char=""/>
        <a:defRPr sz="2200">
          <a:solidFill>
            <a:schemeClr val="tx1"/>
          </a:solidFill>
          <a:latin typeface="+mn-lt"/>
          <a:ea typeface="Tahoma" charset="0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anose="05020102010507070707" pitchFamily="18" charset="2"/>
        <a:buChar char=""/>
        <a:defRPr sz="2000">
          <a:solidFill>
            <a:schemeClr val="tx1"/>
          </a:solidFill>
          <a:latin typeface="+mn-lt"/>
          <a:ea typeface="Tahoma" charset="0"/>
          <a:cs typeface="+mn-cs"/>
        </a:defRPr>
      </a:lvl5pPr>
      <a:lvl6pPr marL="19383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charset="0"/>
        <a:buChar char=""/>
        <a:defRPr sz="2000">
          <a:solidFill>
            <a:schemeClr val="tx1"/>
          </a:solidFill>
          <a:latin typeface="+mn-lt"/>
          <a:ea typeface="Tahoma" charset="0"/>
          <a:cs typeface="+mn-cs"/>
        </a:defRPr>
      </a:lvl6pPr>
      <a:lvl7pPr marL="23955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charset="0"/>
        <a:buChar char=""/>
        <a:defRPr sz="2000">
          <a:solidFill>
            <a:schemeClr val="tx1"/>
          </a:solidFill>
          <a:latin typeface="+mn-lt"/>
          <a:ea typeface="Tahoma" charset="0"/>
          <a:cs typeface="+mn-cs"/>
        </a:defRPr>
      </a:lvl7pPr>
      <a:lvl8pPr marL="28527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charset="0"/>
        <a:buChar char=""/>
        <a:defRPr sz="2000">
          <a:solidFill>
            <a:schemeClr val="tx1"/>
          </a:solidFill>
          <a:latin typeface="+mn-lt"/>
          <a:ea typeface="Tahoma" charset="0"/>
          <a:cs typeface="+mn-cs"/>
        </a:defRPr>
      </a:lvl8pPr>
      <a:lvl9pPr marL="33099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charset="0"/>
        <a:buChar char=""/>
        <a:defRPr sz="2000">
          <a:solidFill>
            <a:schemeClr val="tx1"/>
          </a:solidFill>
          <a:latin typeface="+mn-lt"/>
          <a:ea typeface="Tahoma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3700463"/>
            <a:ext cx="8305800" cy="1143000"/>
          </a:xfrm>
        </p:spPr>
        <p:txBody>
          <a:bodyPr/>
          <a:lstStyle/>
          <a:p>
            <a:pPr eaLnBrk="1" hangingPunct="1">
              <a:buFont typeface="Wingdings 2" charset="0"/>
              <a:buNone/>
              <a:defRPr/>
            </a:pPr>
            <a:r>
              <a:rPr lang="en-US" sz="2400" dirty="0">
                <a:cs typeface="+mn-cs"/>
              </a:rPr>
              <a:t>Renal Block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2857500" y="2362200"/>
            <a:ext cx="64341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prstClr val="white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Chemical Examination of Urine</a:t>
            </a:r>
          </a:p>
        </p:txBody>
      </p:sp>
    </p:spTree>
    <p:extLst>
      <p:ext uri="{BB962C8B-B14F-4D97-AF65-F5344CB8AC3E}">
        <p14:creationId xmlns:p14="http://schemas.microsoft.com/office/powerpoint/2010/main" val="314759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2438400" y="2835276"/>
            <a:ext cx="7772400" cy="1508125"/>
          </a:xfrm>
        </p:spPr>
        <p:txBody>
          <a:bodyPr vert="horz" wrap="square" lIns="100584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2000"/>
          </a:p>
        </p:txBody>
      </p:sp>
      <p:pic>
        <p:nvPicPr>
          <p:cNvPr id="24579" name="Picture 3" descr="179-6-iline_defau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620714"/>
            <a:ext cx="8351838" cy="49688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260850" y="166688"/>
            <a:ext cx="3282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"/>
              <a:defRPr sz="3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"/>
              <a:defRPr sz="2600">
                <a:solidFill>
                  <a:schemeClr val="tx1"/>
                </a:solidFill>
                <a:latin typeface="Corbel" panose="020B0503020204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"/>
              <a:defRPr sz="2400">
                <a:solidFill>
                  <a:schemeClr val="tx1"/>
                </a:solidFill>
                <a:latin typeface="Corbel" panose="020B0503020204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B80A"/>
              </a:buClr>
              <a:buFont typeface="Wingdings 3" panose="05040102010807070707" pitchFamily="18" charset="2"/>
              <a:buChar char=""/>
              <a:defRPr sz="2200">
                <a:solidFill>
                  <a:schemeClr val="tx1"/>
                </a:solidFill>
                <a:latin typeface="Corbel" panose="020B0503020204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 b="1">
                <a:solidFill>
                  <a:srgbClr val="5F7791"/>
                </a:solidFill>
                <a:latin typeface="Constantia" panose="02030602050306030303" pitchFamily="18" charset="0"/>
              </a:rPr>
              <a:t>Multiple myeloma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2057401" y="5767389"/>
            <a:ext cx="82835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ts val="7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"/>
              <a:defRPr sz="3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"/>
              <a:defRPr sz="2600">
                <a:solidFill>
                  <a:schemeClr val="tx1"/>
                </a:solidFill>
                <a:latin typeface="Corbel" panose="020B0503020204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"/>
              <a:defRPr sz="2400">
                <a:solidFill>
                  <a:schemeClr val="tx1"/>
                </a:solidFill>
                <a:latin typeface="Corbel" panose="020B0503020204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B80A"/>
              </a:buClr>
              <a:buFont typeface="Wingdings 3" panose="05040102010807070707" pitchFamily="18" charset="2"/>
              <a:buChar char=""/>
              <a:defRPr sz="2200">
                <a:solidFill>
                  <a:schemeClr val="tx1"/>
                </a:solidFill>
                <a:latin typeface="Corbel" panose="020B0503020204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b="1">
                <a:solidFill>
                  <a:srgbClr val="5F7791"/>
                </a:solidFill>
                <a:latin typeface="Constantia" panose="02030602050306030303" pitchFamily="18" charset="0"/>
              </a:rPr>
              <a:t>A: Serum protein electrophoresis showing the M component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b="1">
                <a:solidFill>
                  <a:srgbClr val="5F7791"/>
                </a:solidFill>
                <a:latin typeface="Constantia" panose="02030602050306030303" pitchFamily="18" charset="0"/>
              </a:rPr>
              <a:t>B: Serum and urine immunofixation electrophoresis</a:t>
            </a:r>
            <a:endParaRPr lang="ar-SA" altLang="en-US" sz="2000" b="1">
              <a:solidFill>
                <a:srgbClr val="5F7791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46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Content Placeholder 2"/>
          <p:cNvSpPr>
            <a:spLocks noGrp="1"/>
          </p:cNvSpPr>
          <p:nvPr>
            <p:ph idx="4294967295"/>
          </p:nvPr>
        </p:nvSpPr>
        <p:spPr>
          <a:xfrm>
            <a:off x="1981200" y="1219200"/>
            <a:ext cx="8229600" cy="45720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Associated with renal disease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>
                <a:solidFill>
                  <a:srgbClr val="F8CA92"/>
                </a:solidFill>
                <a:ea typeface="ＭＳ Ｐゴシック" panose="020B0600070205080204" pitchFamily="34" charset="-128"/>
              </a:rPr>
              <a:t>Glomerular proteinuria: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High glomerular permeability causes filtration of high molecular weight proteins</a:t>
            </a:r>
          </a:p>
          <a:p>
            <a:pPr marL="742950" lvl="1" indent="-285750" eaLnBrk="1" hangingPunct="1"/>
            <a:r>
              <a:rPr lang="en-US" altLang="en-US" smtClean="0">
                <a:ea typeface="ＭＳ Ｐゴシック" panose="020B0600070205080204" pitchFamily="34" charset="-128"/>
              </a:rPr>
              <a:t>Example: glomerulonephritis</a:t>
            </a:r>
          </a:p>
          <a:p>
            <a:pPr eaLnBrk="1" hangingPunct="1"/>
            <a:endParaRPr lang="en-US" altLang="en-US" smtClean="0">
              <a:ea typeface="ＭＳ Ｐゴシック" panose="020B0600070205080204" pitchFamily="34" charset="-128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>
                <a:solidFill>
                  <a:srgbClr val="F8CA92"/>
                </a:solidFill>
                <a:ea typeface="ＭＳ Ｐゴシック" panose="020B0600070205080204" pitchFamily="34" charset="-128"/>
              </a:rPr>
              <a:t>Tubular proteinuria: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Low tubular reabsorption with normal glomerular permeability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Causes excretion of low mol. wt. proteins</a:t>
            </a:r>
          </a:p>
          <a:p>
            <a:pPr marL="742950" lvl="1" indent="-285750" eaLnBrk="1" hangingPunct="1"/>
            <a:r>
              <a:rPr lang="en-US" altLang="en-US" smtClean="0">
                <a:ea typeface="ＭＳ Ｐゴシック" panose="020B0600070205080204" pitchFamily="34" charset="-128"/>
              </a:rPr>
              <a:t>Example: chronic nephritis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905001" y="381000"/>
            <a:ext cx="36607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8CA92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Renal proteinuria</a:t>
            </a:r>
          </a:p>
        </p:txBody>
      </p:sp>
    </p:spTree>
    <p:extLst>
      <p:ext uri="{BB962C8B-B14F-4D97-AF65-F5344CB8AC3E}">
        <p14:creationId xmlns:p14="http://schemas.microsoft.com/office/powerpoint/2010/main" val="3270737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2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2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29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29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29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29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Content Placeholder 2"/>
          <p:cNvSpPr>
            <a:spLocks noGrp="1"/>
          </p:cNvSpPr>
          <p:nvPr>
            <p:ph idx="4294967295"/>
          </p:nvPr>
        </p:nvSpPr>
        <p:spPr>
          <a:xfrm>
            <a:off x="1981200" y="1219200"/>
            <a:ext cx="8229600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>
                <a:solidFill>
                  <a:srgbClr val="F8CA92"/>
                </a:solidFill>
                <a:ea typeface="ＭＳ Ｐゴシック" panose="020B0600070205080204" pitchFamily="34" charset="-128"/>
              </a:rPr>
              <a:t>Orthostatic (postural) proteinuria: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A form of benign or physiological proteinuria</a:t>
            </a:r>
          </a:p>
          <a:p>
            <a:pPr eaLnBrk="1" hangingPunct="1"/>
            <a:endParaRPr lang="en-US" altLang="en-US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Occurs frequently in young adults due to periods spent in a vertical posture (body position) or during muscular exercise</a:t>
            </a:r>
          </a:p>
          <a:p>
            <a:pPr eaLnBrk="1" hangingPunct="1"/>
            <a:endParaRPr lang="en-US" altLang="en-US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Increased pressure on the renal vein in the vertical position causes orthostatic proteinuria</a:t>
            </a:r>
          </a:p>
          <a:p>
            <a:pPr eaLnBrk="1" hangingPunct="1"/>
            <a:endParaRPr lang="en-US" altLang="en-US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Disappears in horizontal posture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905001" y="381000"/>
            <a:ext cx="36607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8CA92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Renal proteinuria</a:t>
            </a:r>
          </a:p>
        </p:txBody>
      </p:sp>
    </p:spTree>
    <p:extLst>
      <p:ext uri="{BB962C8B-B14F-4D97-AF65-F5344CB8AC3E}">
        <p14:creationId xmlns:p14="http://schemas.microsoft.com/office/powerpoint/2010/main" val="328788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6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6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6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67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67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Content Placeholder 2"/>
          <p:cNvSpPr>
            <a:spLocks noGrp="1"/>
          </p:cNvSpPr>
          <p:nvPr>
            <p:ph idx="4294967295"/>
          </p:nvPr>
        </p:nvSpPr>
        <p:spPr>
          <a:xfrm>
            <a:off x="1981200" y="1219200"/>
            <a:ext cx="8229600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>
                <a:solidFill>
                  <a:srgbClr val="F8CA92"/>
                </a:solidFill>
                <a:ea typeface="ＭＳ Ｐゴシック" panose="020B0600070205080204" pitchFamily="34" charset="-128"/>
              </a:rPr>
              <a:t>Microalbuminuria: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Presence of small amounts of albumin in the urine</a:t>
            </a:r>
          </a:p>
          <a:p>
            <a:pPr marL="742950" lvl="1" indent="-285750" eaLnBrk="1" hangingPunct="1"/>
            <a:r>
              <a:rPr lang="en-US" altLang="en-US" smtClean="0">
                <a:ea typeface="ＭＳ Ｐゴシック" panose="020B0600070205080204" pitchFamily="34" charset="-128"/>
              </a:rPr>
              <a:t>20–200 mg/L</a:t>
            </a:r>
          </a:p>
          <a:p>
            <a:pPr marL="742950" lvl="1" indent="-285750" eaLnBrk="1" hangingPunct="1"/>
            <a:endParaRPr lang="en-US" altLang="en-US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Cannot be detected by ordinary urine testing</a:t>
            </a:r>
          </a:p>
          <a:p>
            <a:pPr eaLnBrk="1" hangingPunct="1"/>
            <a:endParaRPr lang="en-US" altLang="en-US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Needs special tests for detection</a:t>
            </a:r>
          </a:p>
          <a:p>
            <a:pPr eaLnBrk="1" hangingPunct="1"/>
            <a:endParaRPr lang="en-US" altLang="en-US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Early indicator of glomerular dysfunction due to:</a:t>
            </a:r>
          </a:p>
          <a:p>
            <a:pPr marL="742950" lvl="1" indent="-285750" eaLnBrk="1" hangingPunct="1"/>
            <a:r>
              <a:rPr lang="en-US" altLang="en-US" smtClean="0">
                <a:ea typeface="ＭＳ Ｐゴシック" panose="020B0600070205080204" pitchFamily="34" charset="-128"/>
              </a:rPr>
              <a:t>Uncontrolled diabetes mellitus</a:t>
            </a:r>
          </a:p>
          <a:p>
            <a:pPr marL="742950" lvl="1" indent="-285750" eaLnBrk="1" hangingPunct="1"/>
            <a:r>
              <a:rPr lang="en-US" altLang="en-US" smtClean="0">
                <a:ea typeface="ＭＳ Ｐゴシック" panose="020B0600070205080204" pitchFamily="34" charset="-128"/>
              </a:rPr>
              <a:t>Hypertension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905001" y="381000"/>
            <a:ext cx="36607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8CA92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Renal proteinuria</a:t>
            </a:r>
          </a:p>
        </p:txBody>
      </p:sp>
    </p:spTree>
    <p:extLst>
      <p:ext uri="{BB962C8B-B14F-4D97-AF65-F5344CB8AC3E}">
        <p14:creationId xmlns:p14="http://schemas.microsoft.com/office/powerpoint/2010/main" val="971274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08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08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08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08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08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08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Content Placeholder 2"/>
          <p:cNvSpPr>
            <a:spLocks noGrp="1"/>
          </p:cNvSpPr>
          <p:nvPr>
            <p:ph idx="4294967295"/>
          </p:nvPr>
        </p:nvSpPr>
        <p:spPr>
          <a:xfrm>
            <a:off x="1981200" y="1447800"/>
            <a:ext cx="8229600" cy="45720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Proteins are added to the urine after kidney filtration</a:t>
            </a:r>
          </a:p>
          <a:p>
            <a:pPr eaLnBrk="1" hangingPunct="1"/>
            <a:endParaRPr lang="en-US" altLang="en-US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While passing through the lower urinary tract (ureters, bladder, urethra, prostate, vagina)</a:t>
            </a:r>
          </a:p>
          <a:p>
            <a:pPr eaLnBrk="1" hangingPunct="1"/>
            <a:endParaRPr lang="en-US" altLang="en-US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Due to:</a:t>
            </a:r>
          </a:p>
          <a:p>
            <a:pPr marL="742950" lvl="1" indent="-285750" eaLnBrk="1" hangingPunct="1"/>
            <a:r>
              <a:rPr lang="en-US" altLang="en-US" smtClean="0">
                <a:ea typeface="ＭＳ Ｐゴシック" panose="020B0600070205080204" pitchFamily="34" charset="-128"/>
              </a:rPr>
              <a:t>Lower urinary tract infection</a:t>
            </a:r>
          </a:p>
          <a:p>
            <a:pPr marL="742950" lvl="1" indent="-285750" eaLnBrk="1" hangingPunct="1"/>
            <a:r>
              <a:rPr lang="en-US" altLang="en-US" smtClean="0">
                <a:ea typeface="ＭＳ Ｐゴシック" panose="020B0600070205080204" pitchFamily="34" charset="-128"/>
              </a:rPr>
              <a:t>Trauma</a:t>
            </a:r>
          </a:p>
          <a:p>
            <a:pPr marL="742950" lvl="1" indent="-285750" eaLnBrk="1" hangingPunct="1"/>
            <a:r>
              <a:rPr lang="en-US" altLang="en-US" smtClean="0">
                <a:ea typeface="ＭＳ Ｐゴシック" panose="020B0600070205080204" pitchFamily="34" charset="-128"/>
              </a:rPr>
              <a:t>Tumors</a:t>
            </a:r>
          </a:p>
          <a:p>
            <a:pPr marL="742950" lvl="1" indent="-285750" eaLnBrk="1" hangingPunct="1"/>
            <a:r>
              <a:rPr lang="en-US" altLang="en-US" smtClean="0">
                <a:ea typeface="ＭＳ Ｐゴシック" panose="020B0600070205080204" pitchFamily="34" charset="-128"/>
              </a:rPr>
              <a:t>Stones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1905000" y="381000"/>
            <a:ext cx="4572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8CA92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Post-renal proteinuria</a:t>
            </a:r>
          </a:p>
        </p:txBody>
      </p:sp>
    </p:spTree>
    <p:extLst>
      <p:ext uri="{BB962C8B-B14F-4D97-AF65-F5344CB8AC3E}">
        <p14:creationId xmlns:p14="http://schemas.microsoft.com/office/powerpoint/2010/main" val="833960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49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49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49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49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49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49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ontent Placeholder 2"/>
          <p:cNvSpPr>
            <a:spLocks noGrp="1"/>
          </p:cNvSpPr>
          <p:nvPr>
            <p:ph idx="4294967295"/>
          </p:nvPr>
        </p:nvSpPr>
        <p:spPr>
          <a:xfrm>
            <a:off x="1981200" y="1143000"/>
            <a:ext cx="8229600" cy="51816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>
                <a:ea typeface="ＭＳ Ｐゴシック" panose="020B0600070205080204" pitchFamily="34" charset="-128"/>
              </a:rPr>
              <a:t>Presence of sugar in urine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>
                <a:solidFill>
                  <a:srgbClr val="F8CA92"/>
                </a:solidFill>
                <a:ea typeface="ＭＳ Ｐゴシック" panose="020B0600070205080204" pitchFamily="34" charset="-128"/>
              </a:rPr>
              <a:t>Glucosuria: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>
                <a:ea typeface="ＭＳ Ｐゴシック" panose="020B0600070205080204" pitchFamily="34" charset="-128"/>
              </a:rPr>
              <a:t>Presence of detectable amount of glucose in urine</a:t>
            </a:r>
          </a:p>
          <a:p>
            <a:pPr eaLnBrk="1" hangingPunct="1"/>
            <a:endParaRPr lang="en-US" altLang="en-US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Due to diabetes mellitus</a:t>
            </a:r>
          </a:p>
          <a:p>
            <a:pPr marL="742950" lvl="1" indent="-285750" eaLnBrk="1" hangingPunct="1"/>
            <a:r>
              <a:rPr lang="en-US" altLang="en-US" smtClean="0">
                <a:ea typeface="ＭＳ Ｐゴシック" panose="020B0600070205080204" pitchFamily="34" charset="-128"/>
              </a:rPr>
              <a:t>Plasma glucose level exceeds the renal threshold                       	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Due to renal disease (renal glucosuria)</a:t>
            </a:r>
          </a:p>
          <a:p>
            <a:pPr marL="742950" lvl="1" indent="-285750" eaLnBrk="1" hangingPunct="1"/>
            <a:r>
              <a:rPr lang="en-US" altLang="en-US" smtClean="0">
                <a:ea typeface="ＭＳ Ｐゴシック" panose="020B0600070205080204" pitchFamily="34" charset="-128"/>
              </a:rPr>
              <a:t>Normal plasma glucose level with proximal tubular malfunction</a:t>
            </a:r>
          </a:p>
          <a:p>
            <a:pPr marL="742950" lvl="1" indent="-285750" eaLnBrk="1" hangingPunct="1"/>
            <a:r>
              <a:rPr lang="en-US" altLang="en-US" smtClean="0">
                <a:ea typeface="ＭＳ Ｐゴシック" panose="020B0600070205080204" pitchFamily="34" charset="-128"/>
              </a:rPr>
              <a:t>Decreased renal threshold as observed in gestational diabetes and Fanconi’s syndrome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905001" y="381000"/>
            <a:ext cx="22828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8CA92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Glycosuria</a:t>
            </a:r>
          </a:p>
        </p:txBody>
      </p:sp>
    </p:spTree>
    <p:extLst>
      <p:ext uri="{BB962C8B-B14F-4D97-AF65-F5344CB8AC3E}">
        <p14:creationId xmlns:p14="http://schemas.microsoft.com/office/powerpoint/2010/main" val="694911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9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9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9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9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Content Placeholder 2"/>
          <p:cNvSpPr>
            <a:spLocks noGrp="1"/>
          </p:cNvSpPr>
          <p:nvPr>
            <p:ph idx="4294967295"/>
          </p:nvPr>
        </p:nvSpPr>
        <p:spPr>
          <a:xfrm>
            <a:off x="1981200" y="1143000"/>
            <a:ext cx="8229600" cy="51816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>
                <a:solidFill>
                  <a:srgbClr val="F8CA92"/>
                </a:solidFill>
                <a:ea typeface="ＭＳ Ｐゴシック" panose="020B0600070205080204" pitchFamily="34" charset="-128"/>
              </a:rPr>
              <a:t>Fructosuria: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Presence of fructose in urine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Nutritional cause:</a:t>
            </a:r>
          </a:p>
          <a:p>
            <a:pPr marL="742950" lvl="1" indent="-285750" eaLnBrk="1" hangingPunct="1"/>
            <a:r>
              <a:rPr lang="en-US" altLang="en-US" smtClean="0">
                <a:ea typeface="ＭＳ Ｐゴシック" panose="020B0600070205080204" pitchFamily="34" charset="-128"/>
              </a:rPr>
              <a:t>High fructose intake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Metabolic cause:</a:t>
            </a:r>
          </a:p>
          <a:p>
            <a:pPr marL="742950" lvl="1" indent="-285750" eaLnBrk="1" hangingPunct="1"/>
            <a:r>
              <a:rPr lang="en-US" altLang="en-US" smtClean="0">
                <a:ea typeface="ＭＳ Ｐゴシック" panose="020B0600070205080204" pitchFamily="34" charset="-128"/>
              </a:rPr>
              <a:t>Low fructokinase or aldolase B in the liver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>
                <a:solidFill>
                  <a:srgbClr val="F8CA92"/>
                </a:solidFill>
                <a:ea typeface="ＭＳ Ｐゴシック" panose="020B0600070205080204" pitchFamily="34" charset="-128"/>
              </a:rPr>
              <a:t>Galactosuria: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Presence of galactose in urine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Nutritional cause: high galactose intake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Metabolic cause:</a:t>
            </a:r>
          </a:p>
          <a:p>
            <a:pPr marL="742950" lvl="1" indent="-285750" eaLnBrk="1" hangingPunct="1"/>
            <a:r>
              <a:rPr lang="en-US" altLang="en-US" smtClean="0">
                <a:ea typeface="ＭＳ Ｐゴシック" panose="020B0600070205080204" pitchFamily="34" charset="-128"/>
              </a:rPr>
              <a:t>Low galactokinase or galactose -1-PO4 uridyl transferase in the liver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1905001" y="381000"/>
            <a:ext cx="22828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8CA92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Glycosuria</a:t>
            </a:r>
          </a:p>
        </p:txBody>
      </p:sp>
    </p:spTree>
    <p:extLst>
      <p:ext uri="{BB962C8B-B14F-4D97-AF65-F5344CB8AC3E}">
        <p14:creationId xmlns:p14="http://schemas.microsoft.com/office/powerpoint/2010/main" val="3787404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8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8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28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28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28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28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28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28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28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28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Content Placeholder 2"/>
          <p:cNvSpPr>
            <a:spLocks noGrp="1"/>
          </p:cNvSpPr>
          <p:nvPr>
            <p:ph idx="4294967295"/>
          </p:nvPr>
        </p:nvSpPr>
        <p:spPr>
          <a:xfrm>
            <a:off x="1981200" y="1143000"/>
            <a:ext cx="8229600" cy="45720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Presence of ketones, acetone, acetoacetic acid and </a:t>
            </a:r>
            <a:r>
              <a:rPr lang="en-US" altLang="en-US" smtClean="0">
                <a:latin typeface="Symbol" panose="05050102010706020507" pitchFamily="18" charset="2"/>
                <a:ea typeface="ＭＳ Ｐゴシック" panose="020B0600070205080204" pitchFamily="34" charset="-128"/>
              </a:rPr>
              <a:t></a:t>
            </a:r>
            <a:r>
              <a:rPr lang="en-US" altLang="en-US" smtClean="0">
                <a:ea typeface="ＭＳ Ｐゴシック" panose="020B0600070205080204" pitchFamily="34" charset="-128"/>
              </a:rPr>
              <a:t>-hydroxybutyric acid in urine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>
              <a:ea typeface="ＭＳ Ｐゴシック" panose="020B0600070205080204" pitchFamily="34" charset="-128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>
                <a:ea typeface="ＭＳ Ｐゴシック" panose="020B0600070205080204" pitchFamily="34" charset="-128"/>
              </a:rPr>
              <a:t>Due to: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Diabetic ketoacidosis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Starvation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Dietary imbalance: high fat and low CHO diet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Phenylketonuria (PKU)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905000" y="381000"/>
            <a:ext cx="2590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8CA92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Ketonuria</a:t>
            </a:r>
          </a:p>
        </p:txBody>
      </p:sp>
    </p:spTree>
    <p:extLst>
      <p:ext uri="{BB962C8B-B14F-4D97-AF65-F5344CB8AC3E}">
        <p14:creationId xmlns:p14="http://schemas.microsoft.com/office/powerpoint/2010/main" val="2248223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4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0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Content Placeholder 2"/>
          <p:cNvSpPr>
            <a:spLocks noGrp="1"/>
          </p:cNvSpPr>
          <p:nvPr>
            <p:ph idx="4294967295"/>
          </p:nvPr>
        </p:nvSpPr>
        <p:spPr>
          <a:xfrm>
            <a:off x="1981200" y="1143000"/>
            <a:ext cx="8229600" cy="52578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Presence of bile, bilirubin and bile salts in urine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>
                <a:solidFill>
                  <a:srgbClr val="F8CA92"/>
                </a:solidFill>
                <a:ea typeface="ＭＳ Ｐゴシック" panose="020B0600070205080204" pitchFamily="34" charset="-128"/>
              </a:rPr>
              <a:t>Bilirubin</a:t>
            </a:r>
            <a:r>
              <a:rPr lang="en-US" altLang="en-US" smtClean="0">
                <a:ea typeface="ＭＳ Ｐゴシック" panose="020B0600070205080204" pitchFamily="34" charset="-128"/>
              </a:rPr>
              <a:t>: normally no bilirubin is detected in urine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It is detected in:</a:t>
            </a:r>
          </a:p>
          <a:p>
            <a:pPr marL="742950" lvl="1" indent="-285750" eaLnBrk="1" hangingPunct="1"/>
            <a:r>
              <a:rPr lang="en-US" altLang="en-US" smtClean="0">
                <a:ea typeface="ＭＳ Ｐゴシック" panose="020B0600070205080204" pitchFamily="34" charset="-128"/>
              </a:rPr>
              <a:t>Hepatocellular damage</a:t>
            </a:r>
          </a:p>
          <a:p>
            <a:pPr marL="742950" lvl="1" indent="-285750" eaLnBrk="1" hangingPunct="1"/>
            <a:r>
              <a:rPr lang="en-US" altLang="en-US" smtClean="0">
                <a:ea typeface="ＭＳ Ｐゴシック" panose="020B0600070205080204" pitchFamily="34" charset="-128"/>
              </a:rPr>
              <a:t>Obstruction of bile duct due to stones (extrahepatic) and hepatic tumors (intrahepatic)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>
                <a:solidFill>
                  <a:srgbClr val="F8CA92"/>
                </a:solidFill>
                <a:ea typeface="ＭＳ Ｐゴシック" panose="020B0600070205080204" pitchFamily="34" charset="-128"/>
              </a:rPr>
              <a:t>Urobilinogen</a:t>
            </a:r>
            <a:r>
              <a:rPr lang="en-US" altLang="en-US" smtClean="0">
                <a:ea typeface="ＭＳ Ｐゴシック" panose="020B0600070205080204" pitchFamily="34" charset="-128"/>
              </a:rPr>
              <a:t>: normally present in trace amounts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High urobilinogen is found in:</a:t>
            </a:r>
          </a:p>
          <a:p>
            <a:pPr marL="742950" lvl="1" indent="-285750" eaLnBrk="1" hangingPunct="1"/>
            <a:r>
              <a:rPr lang="en-US" altLang="en-US" smtClean="0">
                <a:ea typeface="ＭＳ Ｐゴシック" panose="020B0600070205080204" pitchFamily="34" charset="-128"/>
              </a:rPr>
              <a:t>Hemolytic anemia</a:t>
            </a:r>
          </a:p>
          <a:p>
            <a:pPr marL="742950" lvl="1" indent="-285750" eaLnBrk="1" hangingPunct="1"/>
            <a:r>
              <a:rPr lang="en-US" altLang="en-US" smtClean="0">
                <a:ea typeface="ＭＳ Ｐゴシック" panose="020B0600070205080204" pitchFamily="34" charset="-128"/>
              </a:rPr>
              <a:t>Hepatocellular damage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>
                <a:solidFill>
                  <a:srgbClr val="F8CA92"/>
                </a:solidFill>
                <a:ea typeface="ＭＳ Ｐゴシック" panose="020B0600070205080204" pitchFamily="34" charset="-128"/>
              </a:rPr>
              <a:t>Nitrites: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Positive nitrite test indicates bacteria in urine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981201" y="762001"/>
            <a:ext cx="14398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600">
                <a:solidFill>
                  <a:srgbClr val="F8CA92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Choluria</a:t>
            </a:r>
          </a:p>
        </p:txBody>
      </p:sp>
    </p:spTree>
    <p:extLst>
      <p:ext uri="{BB962C8B-B14F-4D97-AF65-F5344CB8AC3E}">
        <p14:creationId xmlns:p14="http://schemas.microsoft.com/office/powerpoint/2010/main" val="1380442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6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6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60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60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60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60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60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Content Placeholder 2"/>
          <p:cNvSpPr>
            <a:spLocks noGrp="1"/>
          </p:cNvSpPr>
          <p:nvPr>
            <p:ph idx="4294967295"/>
          </p:nvPr>
        </p:nvSpPr>
        <p:spPr>
          <a:xfrm>
            <a:off x="1981200" y="1066800"/>
            <a:ext cx="8229600" cy="45720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Presence of detectable amount of blood in urine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>
              <a:ea typeface="ＭＳ Ｐゴシック" panose="020B0600070205080204" pitchFamily="34" charset="-128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>
                <a:ea typeface="ＭＳ Ｐゴシック" panose="020B0600070205080204" pitchFamily="34" charset="-128"/>
              </a:rPr>
              <a:t>Due to: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Acute / chronic glomerulonephritis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Local disorders of kidney and genito-urinary tract</a:t>
            </a:r>
          </a:p>
          <a:p>
            <a:pPr marL="742950" lvl="1" indent="-285750" eaLnBrk="1" hangingPunct="1"/>
            <a:r>
              <a:rPr lang="en-US" altLang="en-US" smtClean="0">
                <a:ea typeface="ＭＳ Ｐゴシック" panose="020B0600070205080204" pitchFamily="34" charset="-128"/>
              </a:rPr>
              <a:t>Trauma, cystitis, renal calculi, tumors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Bleeding disorders</a:t>
            </a:r>
          </a:p>
          <a:p>
            <a:pPr marL="742950" lvl="1" indent="-285750" eaLnBrk="1" hangingPunct="1"/>
            <a:r>
              <a:rPr lang="en-US" altLang="en-US" smtClean="0">
                <a:ea typeface="ＭＳ Ｐゴシック" panose="020B0600070205080204" pitchFamily="34" charset="-128"/>
              </a:rPr>
              <a:t>Hemophilia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1905000" y="381000"/>
            <a:ext cx="23256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8CA92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Hematuria</a:t>
            </a:r>
          </a:p>
        </p:txBody>
      </p:sp>
    </p:spTree>
    <p:extLst>
      <p:ext uri="{BB962C8B-B14F-4D97-AF65-F5344CB8AC3E}">
        <p14:creationId xmlns:p14="http://schemas.microsoft.com/office/powerpoint/2010/main" val="85046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27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27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27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27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27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Content Placeholder 2"/>
          <p:cNvSpPr>
            <a:spLocks noGrp="1"/>
          </p:cNvSpPr>
          <p:nvPr>
            <p:ph idx="1"/>
          </p:nvPr>
        </p:nvSpPr>
        <p:spPr>
          <a:xfrm>
            <a:off x="1981200" y="1295400"/>
            <a:ext cx="8229600" cy="5257800"/>
          </a:xfrm>
        </p:spPr>
        <p:txBody>
          <a:bodyPr/>
          <a:lstStyle/>
          <a:p>
            <a:pPr marL="0" indent="0">
              <a:buNone/>
            </a:pPr>
            <a:r>
              <a:rPr lang="en-US" smtClean="0">
                <a:ea typeface="ＭＳ Ｐゴシック" panose="020B0600070205080204" pitchFamily="34" charset="-128"/>
              </a:rPr>
              <a:t>Upon completion of this lecture, students should be able to:</a:t>
            </a:r>
            <a:endParaRPr lang="en-US" b="1" u="sng" smtClean="0">
              <a:ea typeface="ＭＳ Ｐゴシック" panose="020B0600070205080204" pitchFamily="34" charset="-128"/>
            </a:endParaRPr>
          </a:p>
          <a:p>
            <a:pPr marL="0" indent="0"/>
            <a:r>
              <a:rPr lang="en-US" smtClean="0">
                <a:ea typeface="ＭＳ Ｐゴシック" panose="020B0600070205080204" pitchFamily="34" charset="-128"/>
              </a:rPr>
              <a:t>Differentiate between normal and abnormal constituents of urine including: Proteins, sugars, ketone bodies, nitrite, bile pigments, blood etc.</a:t>
            </a:r>
            <a:endParaRPr lang="en-US" b="1" u="sng" smtClean="0">
              <a:ea typeface="ＭＳ Ｐゴシック" panose="020B0600070205080204" pitchFamily="34" charset="-128"/>
            </a:endParaRPr>
          </a:p>
          <a:p>
            <a:pPr marL="0" indent="0"/>
            <a:r>
              <a:rPr lang="en-US" smtClean="0">
                <a:ea typeface="ＭＳ Ｐゴシック" panose="020B0600070205080204" pitchFamily="34" charset="-128"/>
              </a:rPr>
              <a:t>Know the clinical conditions in different types of proteinuria, blood-uria and glycosuria etc.</a:t>
            </a:r>
            <a:endParaRPr lang="en-US" b="1" u="sng" smtClean="0">
              <a:ea typeface="ＭＳ Ｐゴシック" panose="020B0600070205080204" pitchFamily="34" charset="-128"/>
            </a:endParaRP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2082800" y="533401"/>
            <a:ext cx="22939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8CA92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Objectives</a:t>
            </a:r>
          </a:p>
        </p:txBody>
      </p:sp>
    </p:spTree>
    <p:extLst>
      <p:ext uri="{BB962C8B-B14F-4D97-AF65-F5344CB8AC3E}">
        <p14:creationId xmlns:p14="http://schemas.microsoft.com/office/powerpoint/2010/main" val="1985885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Content Placeholder 2"/>
          <p:cNvSpPr>
            <a:spLocks noGrp="1"/>
          </p:cNvSpPr>
          <p:nvPr>
            <p:ph idx="4294967295"/>
          </p:nvPr>
        </p:nvSpPr>
        <p:spPr>
          <a:xfrm>
            <a:off x="1981200" y="1066800"/>
            <a:ext cx="8229600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>
                <a:solidFill>
                  <a:srgbClr val="F8CA92"/>
                </a:solidFill>
                <a:ea typeface="ＭＳ Ｐゴシック" panose="020B0600070205080204" pitchFamily="34" charset="-128"/>
              </a:rPr>
              <a:t>Hemoglobinuria: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Presence of hemolysed blood in urine 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>
              <a:ea typeface="ＭＳ Ｐゴシック" panose="020B0600070205080204" pitchFamily="34" charset="-128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>
                <a:ea typeface="ＭＳ Ｐゴシック" panose="020B0600070205080204" pitchFamily="34" charset="-128"/>
              </a:rPr>
              <a:t>Due to: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Hemoglobinopathies</a:t>
            </a:r>
          </a:p>
          <a:p>
            <a:pPr marL="742950" lvl="1" indent="-285750" eaLnBrk="1" hangingPunct="1"/>
            <a:r>
              <a:rPr lang="en-US" altLang="en-US" smtClean="0">
                <a:ea typeface="ＭＳ Ｐゴシック" panose="020B0600070205080204" pitchFamily="34" charset="-128"/>
              </a:rPr>
              <a:t>Sickle cell anemia</a:t>
            </a:r>
          </a:p>
          <a:p>
            <a:pPr marL="742950" lvl="1" indent="-285750" eaLnBrk="1" hangingPunct="1"/>
            <a:r>
              <a:rPr lang="en-US" altLang="en-US" smtClean="0">
                <a:ea typeface="ＭＳ Ｐゴシック" panose="020B0600070205080204" pitchFamily="34" charset="-128"/>
              </a:rPr>
              <a:t>Thalassemia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Malaria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Transfusion reaction</a:t>
            </a:r>
          </a:p>
          <a:p>
            <a:pPr marL="742950" lvl="1" indent="-285750" eaLnBrk="1" hangingPunct="1"/>
            <a:r>
              <a:rPr lang="en-US" altLang="en-US" smtClean="0">
                <a:ea typeface="ＭＳ Ｐゴシック" panose="020B0600070205080204" pitchFamily="34" charset="-128"/>
              </a:rPr>
              <a:t>Blood group incompatibility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1905000" y="381000"/>
            <a:ext cx="23256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8CA92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Hematuria</a:t>
            </a:r>
          </a:p>
        </p:txBody>
      </p:sp>
    </p:spTree>
    <p:extLst>
      <p:ext uri="{BB962C8B-B14F-4D97-AF65-F5344CB8AC3E}">
        <p14:creationId xmlns:p14="http://schemas.microsoft.com/office/powerpoint/2010/main" val="51713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4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4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4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49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49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49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49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49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1981200" y="1295400"/>
            <a:ext cx="8229600" cy="52578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Introduction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Normal composition of urine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Abnormal composition of urine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Proteinuria:</a:t>
            </a:r>
          </a:p>
          <a:p>
            <a:pPr marL="742950" lvl="1" indent="-285750" eaLnBrk="1" hangingPunct="1"/>
            <a:r>
              <a:rPr lang="en-US" altLang="en-US" smtClean="0">
                <a:ea typeface="ＭＳ Ｐゴシック" panose="020B0600070205080204" pitchFamily="34" charset="-128"/>
              </a:rPr>
              <a:t>Pre-renal (multiple myeloma)</a:t>
            </a:r>
          </a:p>
          <a:p>
            <a:pPr marL="742950" lvl="1" indent="-285750" eaLnBrk="1" hangingPunct="1"/>
            <a:r>
              <a:rPr lang="en-US" altLang="en-US" smtClean="0">
                <a:ea typeface="ＭＳ Ｐゴシック" panose="020B0600070205080204" pitchFamily="34" charset="-128"/>
              </a:rPr>
              <a:t>Renal</a:t>
            </a:r>
          </a:p>
          <a:p>
            <a:pPr marL="742950" lvl="1" indent="-285750" eaLnBrk="1" hangingPunct="1"/>
            <a:r>
              <a:rPr lang="en-US" altLang="en-US" smtClean="0">
                <a:ea typeface="ＭＳ Ｐゴシック" panose="020B0600070205080204" pitchFamily="34" charset="-128"/>
              </a:rPr>
              <a:t>Post-renal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Glycosuria: fructosuria, galactosuria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Ketonuria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Hematuria: hemoglobinuria</a:t>
            </a: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2082800" y="533400"/>
            <a:ext cx="20716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8CA92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255240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idx="4294967295"/>
          </p:nvPr>
        </p:nvSpPr>
        <p:spPr>
          <a:xfrm>
            <a:off x="1981200" y="1219200"/>
            <a:ext cx="8229600" cy="45720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Urine is a fluid excreted by most animals including humans</a:t>
            </a:r>
          </a:p>
          <a:p>
            <a:pPr eaLnBrk="1" hangingPunct="1"/>
            <a:endParaRPr lang="en-US" altLang="en-US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It is formed in the kidneys (renal glomeruli)</a:t>
            </a:r>
          </a:p>
          <a:p>
            <a:pPr eaLnBrk="1" hangingPunct="1"/>
            <a:endParaRPr lang="en-US" altLang="en-US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The fluid undergoes chemical changes before it is excreted as urine</a:t>
            </a:r>
          </a:p>
          <a:p>
            <a:pPr eaLnBrk="1" hangingPunct="1"/>
            <a:endParaRPr lang="en-US" altLang="en-US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Normal urine excretion by a healthy person is about 1.5 L per day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905000" y="381000"/>
            <a:ext cx="1314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8CA92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Urine</a:t>
            </a:r>
          </a:p>
        </p:txBody>
      </p:sp>
    </p:spTree>
    <p:extLst>
      <p:ext uri="{BB962C8B-B14F-4D97-AF65-F5344CB8AC3E}">
        <p14:creationId xmlns:p14="http://schemas.microsoft.com/office/powerpoint/2010/main" val="2064816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2"/>
          <p:cNvSpPr>
            <a:spLocks noGrp="1"/>
          </p:cNvSpPr>
          <p:nvPr>
            <p:ph idx="4294967295"/>
          </p:nvPr>
        </p:nvSpPr>
        <p:spPr>
          <a:xfrm>
            <a:off x="1981200" y="1143000"/>
            <a:ext cx="8229600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>
                <a:ea typeface="ＭＳ Ｐゴシック" panose="020B0600070205080204" pitchFamily="34" charset="-128"/>
              </a:rPr>
              <a:t>Urine contains organic and inorganic constituents: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Major inorganic constituents:</a:t>
            </a:r>
          </a:p>
          <a:p>
            <a:pPr marL="742950" lvl="1" indent="-285750" eaLnBrk="1" hangingPunct="1"/>
            <a:r>
              <a:rPr lang="en-US" altLang="en-US" smtClean="0">
                <a:ea typeface="ＭＳ Ｐゴシック" panose="020B0600070205080204" pitchFamily="34" charset="-128"/>
              </a:rPr>
              <a:t>Sodium</a:t>
            </a:r>
          </a:p>
          <a:p>
            <a:pPr marL="742950" lvl="1" indent="-285750" eaLnBrk="1" hangingPunct="1"/>
            <a:r>
              <a:rPr lang="en-US" altLang="en-US" smtClean="0">
                <a:ea typeface="ＭＳ Ｐゴシック" panose="020B0600070205080204" pitchFamily="34" charset="-128"/>
              </a:rPr>
              <a:t>Potassium</a:t>
            </a:r>
          </a:p>
          <a:p>
            <a:pPr marL="742950" lvl="1" indent="-285750" eaLnBrk="1" hangingPunct="1"/>
            <a:r>
              <a:rPr lang="en-US" altLang="en-US" smtClean="0">
                <a:ea typeface="ＭＳ Ｐゴシック" panose="020B0600070205080204" pitchFamily="34" charset="-128"/>
              </a:rPr>
              <a:t>Chloride</a:t>
            </a:r>
          </a:p>
          <a:p>
            <a:pPr marL="742950" lvl="1" indent="-285750" eaLnBrk="1" hangingPunct="1"/>
            <a:r>
              <a:rPr lang="en-US" altLang="en-US" smtClean="0">
                <a:ea typeface="ＭＳ Ｐゴシック" panose="020B0600070205080204" pitchFamily="34" charset="-128"/>
              </a:rPr>
              <a:t>Small amounts of Ca, Mg, sulfur and phosphates</a:t>
            </a:r>
          </a:p>
          <a:p>
            <a:pPr marL="742950" lvl="1" indent="-285750" eaLnBrk="1" hangingPunct="1"/>
            <a:r>
              <a:rPr lang="en-US" altLang="en-US" smtClean="0">
                <a:ea typeface="ＭＳ Ｐゴシック" panose="020B0600070205080204" pitchFamily="34" charset="-128"/>
              </a:rPr>
              <a:t>Traces of Fe, Cu, Zn, I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 Major organic constituents:</a:t>
            </a:r>
          </a:p>
          <a:p>
            <a:pPr marL="742950" lvl="1" indent="-285750" eaLnBrk="1" hangingPunct="1"/>
            <a:r>
              <a:rPr lang="en-US" altLang="en-US" smtClean="0">
                <a:ea typeface="ＭＳ Ｐゴシック" panose="020B0600070205080204" pitchFamily="34" charset="-128"/>
              </a:rPr>
              <a:t>Non-protein nitrogen (NPN) compounds</a:t>
            </a:r>
          </a:p>
          <a:p>
            <a:pPr marL="742950" lvl="1" indent="-285750" eaLnBrk="1" hangingPunct="1"/>
            <a:r>
              <a:rPr lang="en-US" altLang="en-US" smtClean="0">
                <a:ea typeface="ＭＳ Ｐゴシック" panose="020B0600070205080204" pitchFamily="34" charset="-128"/>
              </a:rPr>
              <a:t>Organic acids</a:t>
            </a:r>
          </a:p>
          <a:p>
            <a:pPr marL="742950" lvl="1" indent="-285750" eaLnBrk="1" hangingPunct="1"/>
            <a:r>
              <a:rPr lang="en-US" altLang="en-US" smtClean="0">
                <a:ea typeface="ＭＳ Ｐゴシック" panose="020B0600070205080204" pitchFamily="34" charset="-128"/>
              </a:rPr>
              <a:t>Sugars</a:t>
            </a:r>
          </a:p>
          <a:p>
            <a:pPr marL="742950" lvl="1" indent="-285750" eaLnBrk="1" hangingPunct="1"/>
            <a:r>
              <a:rPr lang="en-US" altLang="en-US" smtClean="0">
                <a:ea typeface="ＭＳ Ｐゴシック" panose="020B0600070205080204" pitchFamily="34" charset="-128"/>
              </a:rPr>
              <a:t>Traces of proteins, vitamins, hormones, pigments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905001" y="381000"/>
            <a:ext cx="59547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8CA92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Normal composition of urine</a:t>
            </a:r>
          </a:p>
        </p:txBody>
      </p:sp>
    </p:spTree>
    <p:extLst>
      <p:ext uri="{BB962C8B-B14F-4D97-AF65-F5344CB8AC3E}">
        <p14:creationId xmlns:p14="http://schemas.microsoft.com/office/powerpoint/2010/main" val="1488345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5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8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8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8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58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58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58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Content Placeholder 2"/>
          <p:cNvSpPr>
            <a:spLocks noGrp="1"/>
          </p:cNvSpPr>
          <p:nvPr>
            <p:ph idx="4294967295"/>
          </p:nvPr>
        </p:nvSpPr>
        <p:spPr>
          <a:xfrm>
            <a:off x="1981200" y="1219200"/>
            <a:ext cx="8229600" cy="25908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>
                <a:ea typeface="ＭＳ Ｐゴシック" panose="020B0600070205080204" pitchFamily="34" charset="-128"/>
              </a:rPr>
              <a:t>Proteins: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 Normal urine contains small amount of protein:</a:t>
            </a:r>
          </a:p>
          <a:p>
            <a:pPr marL="742950" lvl="1" indent="-285750" eaLnBrk="1" hangingPunct="1"/>
            <a:r>
              <a:rPr lang="en-US" altLang="en-US" smtClean="0">
                <a:ea typeface="ＭＳ Ｐゴシック" panose="020B0600070205080204" pitchFamily="34" charset="-128"/>
              </a:rPr>
              <a:t>&lt; 200 mg/day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Excretion of more than this level causes proteinuria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>
              <a:ea typeface="ＭＳ Ｐゴシック" panose="020B0600070205080204" pitchFamily="34" charset="-128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>
                <a:ea typeface="ＭＳ Ｐゴシック" panose="020B0600070205080204" pitchFamily="34" charset="-128"/>
              </a:rPr>
              <a:t>Proteinuria: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Excretion of abnormal amounts of protein in urine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Proteinuria has three types:</a:t>
            </a:r>
          </a:p>
          <a:p>
            <a:pPr marL="742950" lvl="1" indent="-285750" eaLnBrk="1" hangingPunct="1"/>
            <a:r>
              <a:rPr lang="en-US" altLang="en-US" smtClean="0">
                <a:ea typeface="ＭＳ Ｐゴシック" panose="020B0600070205080204" pitchFamily="34" charset="-128"/>
              </a:rPr>
              <a:t>Pre-renal</a:t>
            </a:r>
          </a:p>
          <a:p>
            <a:pPr marL="742950" lvl="1" indent="-285750" eaLnBrk="1" hangingPunct="1"/>
            <a:r>
              <a:rPr lang="en-US" altLang="en-US" smtClean="0">
                <a:ea typeface="ＭＳ Ｐゴシック" panose="020B0600070205080204" pitchFamily="34" charset="-128"/>
              </a:rPr>
              <a:t>Renal</a:t>
            </a:r>
          </a:p>
          <a:p>
            <a:pPr marL="742950" lvl="1" indent="-285750" eaLnBrk="1" hangingPunct="1"/>
            <a:r>
              <a:rPr lang="en-US" altLang="en-US" smtClean="0">
                <a:ea typeface="ＭＳ Ｐゴシック" panose="020B0600070205080204" pitchFamily="34" charset="-128"/>
              </a:rPr>
              <a:t>Post-renal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905000" y="381000"/>
            <a:ext cx="64404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8CA92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Abnormal composition of urine</a:t>
            </a:r>
          </a:p>
        </p:txBody>
      </p:sp>
    </p:spTree>
    <p:extLst>
      <p:ext uri="{BB962C8B-B14F-4D97-AF65-F5344CB8AC3E}">
        <p14:creationId xmlns:p14="http://schemas.microsoft.com/office/powerpoint/2010/main" val="3239181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0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0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06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06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06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06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06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06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Content Placeholder 2"/>
          <p:cNvSpPr>
            <a:spLocks noGrp="1"/>
          </p:cNvSpPr>
          <p:nvPr>
            <p:ph idx="4294967295"/>
          </p:nvPr>
        </p:nvSpPr>
        <p:spPr>
          <a:xfrm>
            <a:off x="1981200" y="1066800"/>
            <a:ext cx="8229600" cy="25908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Some diseases or conditions increase plasma protein levels not involving the kidneys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Causes increased filtration of these proteins in the kidneys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This exceeds the normal reabsorptive capacity of renal tubules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Results in overflow of proteins in the urine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>
              <a:ea typeface="ＭＳ Ｐゴシック" panose="020B0600070205080204" pitchFamily="34" charset="-128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>
                <a:ea typeface="ＭＳ Ｐゴシック" panose="020B0600070205080204" pitchFamily="34" charset="-128"/>
              </a:rPr>
              <a:t>Multiple myeloma: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Cancer of the antibody-producing plasma cells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Causes pre-renal proteinuria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905000" y="381000"/>
            <a:ext cx="43703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8CA92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Pre-renal proteinuria</a:t>
            </a:r>
          </a:p>
        </p:txBody>
      </p:sp>
    </p:spTree>
    <p:extLst>
      <p:ext uri="{BB962C8B-B14F-4D97-AF65-F5344CB8AC3E}">
        <p14:creationId xmlns:p14="http://schemas.microsoft.com/office/powerpoint/2010/main" val="1502634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5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5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5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52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52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52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Content Placeholder 2"/>
          <p:cNvSpPr>
            <a:spLocks noGrp="1"/>
          </p:cNvSpPr>
          <p:nvPr>
            <p:ph idx="4294967295"/>
          </p:nvPr>
        </p:nvSpPr>
        <p:spPr>
          <a:xfrm>
            <a:off x="1981200" y="1066800"/>
            <a:ext cx="8229600" cy="25908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The serum contains elevated levels of light-chain monoclonal antibodies called Bence-Jones protein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This protein is filtered in the kidneys in high amounts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Exceeding the tubular reabsorption capacity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Hence excreted in the urine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Bence-Jones protein coagulates at 40–60 </a:t>
            </a:r>
            <a:r>
              <a:rPr lang="en-US" altLang="en-US" baseline="30000" smtClean="0">
                <a:ea typeface="ＭＳ Ｐゴシック" panose="020B0600070205080204" pitchFamily="34" charset="-128"/>
              </a:rPr>
              <a:t>o</a:t>
            </a:r>
            <a:r>
              <a:rPr lang="en-US" altLang="en-US" smtClean="0">
                <a:ea typeface="ＭＳ Ｐゴシック" panose="020B0600070205080204" pitchFamily="34" charset="-128"/>
              </a:rPr>
              <a:t>C and dissolves at 100 </a:t>
            </a:r>
            <a:r>
              <a:rPr lang="en-US" altLang="en-US" baseline="30000" smtClean="0">
                <a:ea typeface="ＭＳ Ｐゴシック" panose="020B0600070205080204" pitchFamily="34" charset="-128"/>
              </a:rPr>
              <a:t>o</a:t>
            </a:r>
            <a:r>
              <a:rPr lang="en-US" altLang="en-US" smtClean="0">
                <a:ea typeface="ＭＳ Ｐゴシック" panose="020B0600070205080204" pitchFamily="34" charset="-128"/>
              </a:rPr>
              <a:t>C</a:t>
            </a:r>
          </a:p>
          <a:p>
            <a:pPr eaLnBrk="1" hangingPunct="1"/>
            <a:endParaRPr lang="en-US" altLang="en-US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Multiple myeloma cases are diagnosed by:</a:t>
            </a:r>
          </a:p>
          <a:p>
            <a:pPr marL="742950" lvl="1" indent="-285750" eaLnBrk="1" hangingPunct="1"/>
            <a:r>
              <a:rPr lang="en-US" altLang="en-US" smtClean="0">
                <a:ea typeface="ＭＳ Ｐゴシック" panose="020B0600070205080204" pitchFamily="34" charset="-128"/>
              </a:rPr>
              <a:t>Serum electrophoresis</a:t>
            </a:r>
          </a:p>
          <a:p>
            <a:pPr marL="742950" lvl="1" indent="-285750" eaLnBrk="1" hangingPunct="1"/>
            <a:r>
              <a:rPr lang="en-US" altLang="en-US" smtClean="0">
                <a:ea typeface="ＭＳ Ｐゴシック" panose="020B0600070205080204" pitchFamily="34" charset="-128"/>
              </a:rPr>
              <a:t>Immunoelectrophoresis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905000" y="381000"/>
            <a:ext cx="43703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8CA92"/>
                </a:solidFill>
                <a:latin typeface="Constantia" panose="02030602050306030303" pitchFamily="18" charset="0"/>
                <a:cs typeface="Arial" panose="020B0604020202020204" pitchFamily="34" charset="0"/>
              </a:rPr>
              <a:t>Pre-renal proteinuria</a:t>
            </a:r>
          </a:p>
        </p:txBody>
      </p:sp>
    </p:spTree>
    <p:extLst>
      <p:ext uri="{BB962C8B-B14F-4D97-AF65-F5344CB8AC3E}">
        <p14:creationId xmlns:p14="http://schemas.microsoft.com/office/powerpoint/2010/main" val="304747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7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7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7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72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72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72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72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179-5-iline_defau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214" y="115888"/>
            <a:ext cx="7991475" cy="490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819401" y="5248276"/>
            <a:ext cx="7135813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ts val="7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"/>
              <a:defRPr sz="3000"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"/>
              <a:defRPr sz="2600">
                <a:solidFill>
                  <a:schemeClr val="tx1"/>
                </a:solidFill>
                <a:latin typeface="Corbel" panose="020B0503020204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"/>
              <a:defRPr sz="2400">
                <a:solidFill>
                  <a:schemeClr val="tx1"/>
                </a:solidFill>
                <a:latin typeface="Corbel" panose="020B0503020204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B80A"/>
              </a:buClr>
              <a:buFont typeface="Wingdings 3" panose="05040102010807070707" pitchFamily="18" charset="2"/>
              <a:buChar char=""/>
              <a:defRPr sz="2200">
                <a:solidFill>
                  <a:schemeClr val="tx1"/>
                </a:solidFill>
                <a:latin typeface="Corbel" panose="020B0503020204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b="1">
                <a:solidFill>
                  <a:srgbClr val="613880"/>
                </a:solidFill>
                <a:latin typeface="Constantia" panose="02030602050306030303" pitchFamily="18" charset="0"/>
              </a:rPr>
              <a:t>A: Normal serum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b="1">
                <a:solidFill>
                  <a:srgbClr val="EB8803"/>
                </a:solidFill>
                <a:latin typeface="Constantia" panose="02030602050306030303" pitchFamily="18" charset="0"/>
              </a:rPr>
              <a:t>B: Multiple myeloma (M component in </a:t>
            </a:r>
            <a:r>
              <a:rPr lang="en-US" altLang="en-US" sz="2000" b="1">
                <a:solidFill>
                  <a:srgbClr val="EB8803"/>
                </a:solidFill>
                <a:latin typeface="Symbol" panose="05050102010706020507" pitchFamily="18" charset="2"/>
              </a:rPr>
              <a:t>g</a:t>
            </a:r>
            <a:r>
              <a:rPr lang="en-US" altLang="en-US" sz="2000" b="1">
                <a:solidFill>
                  <a:srgbClr val="EB8803"/>
                </a:solidFill>
                <a:latin typeface="Constantia" panose="02030602050306030303" pitchFamily="18" charset="0"/>
              </a:rPr>
              <a:t> region)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b="1">
                <a:solidFill>
                  <a:srgbClr val="613880"/>
                </a:solidFill>
                <a:latin typeface="Constantia" panose="02030602050306030303" pitchFamily="18" charset="0"/>
              </a:rPr>
              <a:t>C: Densitometry of </a:t>
            </a:r>
            <a:r>
              <a:rPr lang="ja-JP" altLang="en-US" sz="2000" b="1">
                <a:solidFill>
                  <a:srgbClr val="613880"/>
                </a:solidFill>
                <a:latin typeface="Constantia" panose="02030602050306030303" pitchFamily="18" charset="0"/>
              </a:rPr>
              <a:t>“</a:t>
            </a:r>
            <a:r>
              <a:rPr lang="en-US" altLang="ja-JP" sz="2000" b="1">
                <a:solidFill>
                  <a:srgbClr val="613880"/>
                </a:solidFill>
                <a:latin typeface="Constantia" panose="02030602050306030303" pitchFamily="18" charset="0"/>
              </a:rPr>
              <a:t>A</a:t>
            </a:r>
            <a:r>
              <a:rPr lang="ja-JP" altLang="en-US" sz="2000" b="1">
                <a:solidFill>
                  <a:srgbClr val="613880"/>
                </a:solidFill>
                <a:latin typeface="Constantia" panose="02030602050306030303" pitchFamily="18" charset="0"/>
              </a:rPr>
              <a:t>”</a:t>
            </a:r>
            <a:endParaRPr lang="en-US" altLang="ja-JP" sz="2000" b="1">
              <a:solidFill>
                <a:srgbClr val="613880"/>
              </a:solidFill>
              <a:latin typeface="Constantia" panose="02030602050306030303" pitchFamily="18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b="1">
                <a:solidFill>
                  <a:srgbClr val="EB8803"/>
                </a:solidFill>
                <a:latin typeface="Constantia" panose="02030602050306030303" pitchFamily="18" charset="0"/>
              </a:rPr>
              <a:t>D: Densitometry of </a:t>
            </a:r>
            <a:r>
              <a:rPr lang="ja-JP" altLang="en-US" sz="2000" b="1">
                <a:solidFill>
                  <a:srgbClr val="EB8803"/>
                </a:solidFill>
                <a:latin typeface="Constantia" panose="02030602050306030303" pitchFamily="18" charset="0"/>
              </a:rPr>
              <a:t>“</a:t>
            </a:r>
            <a:r>
              <a:rPr lang="en-US" altLang="ja-JP" sz="2000" b="1">
                <a:solidFill>
                  <a:srgbClr val="EB8803"/>
                </a:solidFill>
                <a:latin typeface="Constantia" panose="02030602050306030303" pitchFamily="18" charset="0"/>
              </a:rPr>
              <a:t>B</a:t>
            </a:r>
            <a:r>
              <a:rPr lang="ja-JP" altLang="en-US" sz="2000" b="1">
                <a:solidFill>
                  <a:srgbClr val="EB8803"/>
                </a:solidFill>
                <a:latin typeface="Constantia" panose="02030602050306030303" pitchFamily="18" charset="0"/>
              </a:rPr>
              <a:t>”</a:t>
            </a:r>
            <a:r>
              <a:rPr lang="en-US" altLang="ja-JP" sz="2000" b="1">
                <a:solidFill>
                  <a:srgbClr val="EB8803"/>
                </a:solidFill>
                <a:latin typeface="Constantia" panose="02030602050306030303" pitchFamily="18" charset="0"/>
              </a:rPr>
              <a:t> (M component is called M Spike)</a:t>
            </a:r>
            <a:endParaRPr lang="ar-SA" altLang="en-US" sz="2000" b="1">
              <a:solidFill>
                <a:srgbClr val="EB8803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33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pt0000004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42000"/>
                <a:hueMod val="100000"/>
                <a:satMod val="100000"/>
              </a:schemeClr>
              <a:schemeClr val="phClr">
                <a:tint val="4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etro">
  <a:themeElements>
    <a:clrScheme name="1_Metro 1">
      <a:dk1>
        <a:srgbClr val="4E5B6F"/>
      </a:dk1>
      <a:lt1>
        <a:srgbClr val="FFFFFF"/>
      </a:lt1>
      <a:dk2>
        <a:srgbClr val="000000"/>
      </a:dk2>
      <a:lt2>
        <a:srgbClr val="D6ECFF"/>
      </a:lt2>
      <a:accent1>
        <a:srgbClr val="7FD13B"/>
      </a:accent1>
      <a:accent2>
        <a:srgbClr val="EA157A"/>
      </a:accent2>
      <a:accent3>
        <a:srgbClr val="AAAAAA"/>
      </a:accent3>
      <a:accent4>
        <a:srgbClr val="DADADA"/>
      </a:accent4>
      <a:accent5>
        <a:srgbClr val="C0E5AF"/>
      </a:accent5>
      <a:accent6>
        <a:srgbClr val="D4126E"/>
      </a:accent6>
      <a:hlink>
        <a:srgbClr val="EB8803"/>
      </a:hlink>
      <a:folHlink>
        <a:srgbClr val="5F7791"/>
      </a:folHlink>
    </a:clrScheme>
    <a:fontScheme name="1_Metro">
      <a:majorFont>
        <a:latin typeface="Consolas"/>
        <a:ea typeface="ＭＳ Ｐゴシック"/>
        <a:cs typeface="Tahoma"/>
      </a:majorFont>
      <a:minorFont>
        <a:latin typeface="Corbel"/>
        <a:ea typeface="ＭＳ Ｐゴシック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Metro 1">
        <a:dk1>
          <a:srgbClr val="4E5B6F"/>
        </a:dk1>
        <a:lt1>
          <a:srgbClr val="FFFFFF"/>
        </a:lt1>
        <a:dk2>
          <a:srgbClr val="000000"/>
        </a:dk2>
        <a:lt2>
          <a:srgbClr val="D6ECFF"/>
        </a:lt2>
        <a:accent1>
          <a:srgbClr val="7FD13B"/>
        </a:accent1>
        <a:accent2>
          <a:srgbClr val="EA157A"/>
        </a:accent2>
        <a:accent3>
          <a:srgbClr val="AAAAAA"/>
        </a:accent3>
        <a:accent4>
          <a:srgbClr val="DADADA"/>
        </a:accent4>
        <a:accent5>
          <a:srgbClr val="C0E5AF"/>
        </a:accent5>
        <a:accent6>
          <a:srgbClr val="D4126E"/>
        </a:accent6>
        <a:hlink>
          <a:srgbClr val="EB8803"/>
        </a:hlink>
        <a:folHlink>
          <a:srgbClr val="5F779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aper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832</Words>
  <Application>Microsoft Office PowerPoint</Application>
  <PresentationFormat>شاشة عريضة</PresentationFormat>
  <Paragraphs>197</Paragraphs>
  <Slides>20</Slides>
  <Notes>18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12</vt:i4>
      </vt:variant>
      <vt:variant>
        <vt:lpstr>نسق</vt:lpstr>
      </vt:variant>
      <vt:variant>
        <vt:i4>2</vt:i4>
      </vt:variant>
      <vt:variant>
        <vt:lpstr>عناوين الشرائح</vt:lpstr>
      </vt:variant>
      <vt:variant>
        <vt:i4>20</vt:i4>
      </vt:variant>
    </vt:vector>
  </HeadingPairs>
  <TitlesOfParts>
    <vt:vector size="34" baseType="lpstr">
      <vt:lpstr>ＭＳ Ｐゴシック</vt:lpstr>
      <vt:lpstr>Arial</vt:lpstr>
      <vt:lpstr>Calibri</vt:lpstr>
      <vt:lpstr>Consolas</vt:lpstr>
      <vt:lpstr>Constantia</vt:lpstr>
      <vt:lpstr>Corbel</vt:lpstr>
      <vt:lpstr>Symbol</vt:lpstr>
      <vt:lpstr>Tahoma</vt:lpstr>
      <vt:lpstr>Times New Roman</vt:lpstr>
      <vt:lpstr>Wingdings</vt:lpstr>
      <vt:lpstr>Wingdings 2</vt:lpstr>
      <vt:lpstr>Wingdings 3</vt:lpstr>
      <vt:lpstr>Ppt0000004</vt:lpstr>
      <vt:lpstr>1_Metro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CISUser</dc:creator>
  <cp:lastModifiedBy>Yahya Hakami Fahad</cp:lastModifiedBy>
  <cp:revision>1</cp:revision>
  <dcterms:created xsi:type="dcterms:W3CDTF">2020-03-15T10:33:34Z</dcterms:created>
  <dcterms:modified xsi:type="dcterms:W3CDTF">2020-03-19T07:46:57Z</dcterms:modified>
</cp:coreProperties>
</file>