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86" r:id="rId2"/>
    <p:sldId id="277" r:id="rId3"/>
    <p:sldId id="257" r:id="rId4"/>
    <p:sldId id="271" r:id="rId5"/>
    <p:sldId id="274" r:id="rId6"/>
    <p:sldId id="259" r:id="rId7"/>
    <p:sldId id="260" r:id="rId8"/>
    <p:sldId id="258" r:id="rId9"/>
    <p:sldId id="283" r:id="rId10"/>
    <p:sldId id="282" r:id="rId11"/>
    <p:sldId id="261" r:id="rId12"/>
    <p:sldId id="275" r:id="rId13"/>
    <p:sldId id="262" r:id="rId14"/>
    <p:sldId id="273" r:id="rId15"/>
    <p:sldId id="263" r:id="rId16"/>
    <p:sldId id="264" r:id="rId17"/>
    <p:sldId id="265" r:id="rId18"/>
    <p:sldId id="267" r:id="rId19"/>
    <p:sldId id="285" r:id="rId20"/>
    <p:sldId id="268" r:id="rId21"/>
    <p:sldId id="276" r:id="rId22"/>
    <p:sldId id="278" r:id="rId23"/>
    <p:sldId id="280" r:id="rId24"/>
    <p:sldId id="269" r:id="rId25"/>
    <p:sldId id="270" r:id="rId26"/>
    <p:sldId id="26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Dr. </a:t>
            </a:r>
            <a:r>
              <a:rPr lang="en-US" i="1" dirty="0" err="1" smtClean="0"/>
              <a:t>Khalifa</a:t>
            </a:r>
            <a:r>
              <a:rPr lang="en-US" i="1" dirty="0" smtClean="0"/>
              <a:t> Binkhamis &amp; PROF.HANAN HABIB</a:t>
            </a:r>
          </a:p>
          <a:p>
            <a:r>
              <a:rPr lang="en-US" i="1" dirty="0" smtClean="0"/>
              <a:t>Department of Pathology, Microbiology Unit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sever symptoms</a:t>
            </a:r>
          </a:p>
          <a:p>
            <a:endParaRPr lang="en-US" dirty="0" smtClean="0"/>
          </a:p>
          <a:p>
            <a:r>
              <a:rPr lang="en-US" dirty="0" smtClean="0"/>
              <a:t>Pain</a:t>
            </a:r>
            <a:r>
              <a:rPr lang="en-US" dirty="0"/>
              <a:t>, tenderness on the supra-pubic area.</a:t>
            </a:r>
          </a:p>
          <a:p>
            <a:endParaRPr lang="en-US" dirty="0" smtClean="0"/>
          </a:p>
          <a:p>
            <a:r>
              <a:rPr lang="en-US" dirty="0" smtClean="0"/>
              <a:t>Presence </a:t>
            </a:r>
            <a:r>
              <a:rPr lang="en-US" dirty="0"/>
              <a:t>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Urine </a:t>
            </a:r>
            <a:r>
              <a:rPr lang="en-US" dirty="0"/>
              <a:t>cloudy, malodorous and may be bloody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Supra-pubic </a:t>
            </a:r>
            <a:r>
              <a:rPr lang="en-US" b="1" dirty="0"/>
              <a:t>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Catheter </a:t>
            </a:r>
            <a:r>
              <a:rPr lang="en-US" dirty="0"/>
              <a:t>urine should not be used for diagnosis of 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Gram </a:t>
            </a:r>
            <a:r>
              <a:rPr lang="en-US" dirty="0"/>
              <a:t>stain of </a:t>
            </a:r>
            <a:r>
              <a:rPr lang="en-US" dirty="0" err="1"/>
              <a:t>uncentrifuged</a:t>
            </a:r>
            <a:r>
              <a:rPr lang="en-US" dirty="0"/>
              <a:t> sample is sensitive and specific.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/>
              <a:t>organism per oil-immersion field is indicative of infection.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Blood </a:t>
            </a:r>
            <a:r>
              <a:rPr lang="en-US" dirty="0"/>
              <a:t>cells, parasites or crystals can be 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34" y="1705206"/>
            <a:ext cx="5037666" cy="3778250"/>
          </a:xfrm>
        </p:spPr>
      </p:pic>
      <p:pic>
        <p:nvPicPr>
          <p:cNvPr id="4" name="Picture 2" descr="C:\Documents and Settings\Dr.Fauzia\My Documents\My Pictures\800px-Urinary_phase-contrast_micros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5206"/>
            <a:ext cx="312420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0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</a:t>
            </a:r>
            <a:r>
              <a:rPr lang="en-US" dirty="0" smtClean="0"/>
              <a:t>Describe the clinical presentation of cystitis </a:t>
            </a:r>
            <a:endParaRPr lang="en-US" dirty="0"/>
          </a:p>
          <a:p>
            <a:pPr rtl="1">
              <a:buNone/>
            </a:pPr>
            <a:r>
              <a:rPr lang="en-US" dirty="0"/>
              <a:t>6- Describe the laboratory diagnosis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</a:t>
            </a:r>
            <a:r>
              <a:rPr lang="en-US" b="1" dirty="0">
                <a:solidFill>
                  <a:srgbClr val="0070C0"/>
                </a:solidFill>
              </a:rPr>
              <a:t>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</a:t>
            </a:r>
            <a:r>
              <a:rPr lang="en-US" dirty="0" err="1" smtClean="0"/>
              <a:t>cfu</a:t>
            </a:r>
            <a:r>
              <a:rPr lang="en-US" dirty="0" smtClean="0"/>
              <a:t>/ml) </a:t>
            </a:r>
            <a:r>
              <a:rPr lang="en-US" dirty="0"/>
              <a:t>Lower count (&lt;100,000 or less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smtClean="0"/>
              <a:t>1000 </a:t>
            </a:r>
            <a:r>
              <a:rPr lang="en-US" dirty="0" err="1" smtClean="0"/>
              <a:t>cfu</a:t>
            </a:r>
            <a:r>
              <a:rPr lang="en-US" dirty="0" smtClean="0"/>
              <a:t>/ml </a:t>
            </a:r>
            <a:r>
              <a:rPr lang="en-US" dirty="0"/>
              <a:t>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3333750" cy="3000376"/>
          </a:xfrm>
          <a:prstGeom prst="rect">
            <a:avLst/>
          </a:prstGeom>
          <a:noFill/>
        </p:spPr>
      </p:pic>
      <p:pic>
        <p:nvPicPr>
          <p:cNvPr id="8" name="Picture 18" descr="sengkelit ur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"/>
            <a:ext cx="2634420" cy="342883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3810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endParaRPr lang="en-US" dirty="0" smtClean="0"/>
          </a:p>
          <a:p>
            <a:r>
              <a:rPr lang="en-US" dirty="0" smtClean="0"/>
              <a:t>Cystoscopy </a:t>
            </a:r>
            <a:r>
              <a:rPr lang="en-US" dirty="0"/>
              <a:t>required in some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endParaRPr lang="en-US" b="1" dirty="0" smtClean="0"/>
          </a:p>
          <a:p>
            <a:r>
              <a:rPr lang="en-US" b="1" dirty="0" smtClean="0"/>
              <a:t>Treatment </a:t>
            </a:r>
            <a:r>
              <a:rPr lang="en-US" b="1" dirty="0"/>
              <a:t>best guided by susceptibility pattern of the causative bacteria.</a:t>
            </a:r>
          </a:p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agents: </a:t>
            </a:r>
            <a:r>
              <a:rPr lang="en-US" dirty="0" smtClean="0"/>
              <a:t>Ampicillin or </a:t>
            </a:r>
            <a:r>
              <a:rPr lang="en-US" dirty="0" err="1" smtClean="0"/>
              <a:t>Amoxacillin</a:t>
            </a:r>
            <a:r>
              <a:rPr lang="en-US" dirty="0" smtClean="0"/>
              <a:t>, </a:t>
            </a:r>
            <a:r>
              <a:rPr lang="en-US" dirty="0" err="1" smtClean="0"/>
              <a:t>Amoxacillin</a:t>
            </a:r>
            <a:r>
              <a:rPr lang="en-US" dirty="0" smtClean="0"/>
              <a:t>-Clavulanic </a:t>
            </a:r>
            <a:r>
              <a:rPr lang="en-US" dirty="0"/>
              <a:t>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endParaRPr lang="en-US" dirty="0" smtClean="0"/>
          </a:p>
          <a:p>
            <a:r>
              <a:rPr lang="en-US" dirty="0" smtClean="0"/>
              <a:t>10-14 </a:t>
            </a:r>
            <a:r>
              <a:rPr lang="en-US" dirty="0"/>
              <a:t>days for complicated and recurrent cystitis.</a:t>
            </a:r>
          </a:p>
          <a:p>
            <a:endParaRPr lang="en-US" b="1" dirty="0" smtClean="0"/>
          </a:p>
          <a:p>
            <a:r>
              <a:rPr lang="en-US" b="1" dirty="0" smtClean="0"/>
              <a:t>Prophylaxis</a:t>
            </a:r>
            <a:r>
              <a:rPr lang="en-US" dirty="0" smtClean="0"/>
              <a:t> </a:t>
            </a:r>
            <a:r>
              <a:rPr lang="en-US" dirty="0"/>
              <a:t>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</a:t>
            </a:r>
            <a:r>
              <a:rPr lang="en-US" dirty="0"/>
              <a:t>or TRM-SMX.</a:t>
            </a:r>
          </a:p>
          <a:p>
            <a:endParaRPr lang="en-US" b="1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 </a:t>
            </a:r>
            <a:r>
              <a:rPr lang="en-US" dirty="0"/>
              <a:t>: drinking plenty of water and prophylactic antibiotic.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Ryan, Kenneth J. </a:t>
            </a:r>
            <a:r>
              <a:rPr lang="en-US" sz="2400" dirty="0" err="1"/>
              <a:t>Sherris</a:t>
            </a:r>
            <a:r>
              <a:rPr lang="en-US" sz="2400" dirty="0"/>
              <a:t> Medical Microbiology. Latest edition. </a:t>
            </a:r>
            <a:r>
              <a:rPr lang="en-US" sz="2400" dirty="0" smtClean="0"/>
              <a:t>McGraw </a:t>
            </a:r>
            <a:r>
              <a:rPr lang="en-US" sz="2400" dirty="0"/>
              <a:t>–Hill </a:t>
            </a:r>
            <a:r>
              <a:rPr lang="en-US" sz="2400" dirty="0" smtClean="0"/>
              <a:t>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1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Patient </a:t>
            </a:r>
            <a:r>
              <a:rPr lang="en-US" b="1" dirty="0">
                <a:solidFill>
                  <a:schemeClr val="accent1"/>
                </a:solidFill>
              </a:rPr>
              <a:t>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</a:t>
            </a:r>
            <a:r>
              <a:rPr lang="en-US" sz="2000" b="1" dirty="0"/>
              <a:t>ascends</a:t>
            </a:r>
            <a:r>
              <a:rPr lang="en-US" sz="2000" dirty="0"/>
              <a:t>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- Sexual intercourse due to short urethral distance.</a:t>
            </a:r>
          </a:p>
          <a:p>
            <a:pPr>
              <a:buNone/>
            </a:pPr>
            <a:r>
              <a:rPr lang="en-US" sz="2000" dirty="0"/>
              <a:t> 		- Catheterization of the urinary bladder , instrumentation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591985" cy="42672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591985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Instrumentation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  <a:p>
            <a:pPr>
              <a:buNone/>
            </a:pPr>
            <a:r>
              <a:rPr lang="en-US" dirty="0"/>
              <a:t>	-  Obstruction</a:t>
            </a:r>
          </a:p>
          <a:p>
            <a:pPr>
              <a:buNone/>
            </a:pPr>
            <a:r>
              <a:rPr lang="en-US" dirty="0"/>
              <a:t>	-  Structural abnormalities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Uncomplicated UTI  </a:t>
            </a:r>
            <a:r>
              <a:rPr lang="en-US" dirty="0"/>
              <a:t>usually occurs in non pregnant,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5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636</TotalTime>
  <Words>815</Words>
  <Application>Microsoft Office PowerPoint</Application>
  <PresentationFormat>عرض على الشاشة (4:3)</PresentationFormat>
  <Paragraphs>184</Paragraphs>
  <Slides>27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Pathogenesis of cystitis</vt:lpstr>
      <vt:lpstr>Pathogenesis of cystitis</vt:lpstr>
      <vt:lpstr>  Cystitis</vt:lpstr>
      <vt:lpstr>  Cystitis</vt:lpstr>
      <vt:lpstr>Pathogenesis</vt:lpstr>
      <vt:lpstr>Etiologic agents</vt:lpstr>
      <vt:lpstr>Pathogens involved</vt:lpstr>
      <vt:lpstr>Clinical presentation</vt:lpstr>
      <vt:lpstr>عرض تقديمي في PowerPoint</vt:lpstr>
      <vt:lpstr>How to differentiate between cystitis and urethritis ?</vt:lpstr>
      <vt:lpstr>Differential diagnosis  (types of cystitis)</vt:lpstr>
      <vt:lpstr>Laboratory diagnosis of cystitis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Quantitative urine culture</vt:lpstr>
      <vt:lpstr>عرض تقديمي في PowerPoint</vt:lpstr>
      <vt:lpstr>Recurrent cystitis</vt:lpstr>
      <vt:lpstr>Treatment of cystitis</vt:lpstr>
      <vt:lpstr>Treatment of cystitis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Yahya Hakami Fahad</cp:lastModifiedBy>
  <cp:revision>95</cp:revision>
  <dcterms:created xsi:type="dcterms:W3CDTF">2011-04-13T10:03:34Z</dcterms:created>
  <dcterms:modified xsi:type="dcterms:W3CDTF">2020-03-19T07:52:25Z</dcterms:modified>
</cp:coreProperties>
</file>