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3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97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>
        <p:guide orient="horz" pos="2160"/>
        <p:guide pos="2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/>
          </a:p>
        </p:txBody>
      </p:sp>
      <p:sp>
        <p:nvSpPr>
          <p:cNvPr id="168" name="Google Shape;16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/>
          </a:p>
        </p:txBody>
      </p:sp>
      <p:sp>
        <p:nvSpPr>
          <p:cNvPr id="180" name="Google Shape;18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1" name="Google Shape;181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/>
          </a:p>
        </p:txBody>
      </p:sp>
      <p:sp>
        <p:nvSpPr>
          <p:cNvPr id="186" name="Google Shape;1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7" name="Google Shape;187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2" name="Google Shape;192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/>
          </a:p>
        </p:txBody>
      </p:sp>
      <p:sp>
        <p:nvSpPr>
          <p:cNvPr id="209" name="Google Shape;20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0" name="Google Shape;210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7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/>
          </a:p>
        </p:txBody>
      </p:sp>
      <p:sp>
        <p:nvSpPr>
          <p:cNvPr id="215" name="Google Shape;21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6" name="Google Shape;216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2" name="Google Shape;222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9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/>
          </a:p>
        </p:txBody>
      </p:sp>
      <p:sp>
        <p:nvSpPr>
          <p:cNvPr id="229" name="Google Shape;22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0" name="Google Shape;230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/>
          </a:p>
        </p:txBody>
      </p:sp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2" name="Google Shape;132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/>
          </a:p>
        </p:txBody>
      </p:sp>
      <p:sp>
        <p:nvSpPr>
          <p:cNvPr id="144" name="Google Shape;14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5" name="Google Shape;145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/>
          </a:p>
        </p:txBody>
      </p:sp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/>
          </a:p>
        </p:txBody>
      </p:sp>
      <p:sp>
        <p:nvSpPr>
          <p:cNvPr id="156" name="Google Shape;15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Google Shape;157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marL="1371600" lvl="2" indent="-302894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marL="2286000" lvl="4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marL="3200400" lvl="6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marL="3657600" lvl="7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marL="4114800" lvl="8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170" algn="l" rtl="0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marL="914400" lvl="1" indent="-320040" algn="l" rtl="0">
              <a:spcBef>
                <a:spcPts val="480"/>
              </a:spcBef>
              <a:spcAft>
                <a:spcPts val="0"/>
              </a:spcAft>
              <a:buSzPts val="1440"/>
              <a:buChar char="❑"/>
              <a:defRPr sz="2400"/>
            </a:lvl2pPr>
            <a:lvl3pPr marL="1371600" lvl="2" indent="-311150" algn="l" rtl="0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❑"/>
              <a:defRPr sz="1800"/>
            </a:lvl4pPr>
            <a:lvl5pPr marL="2286000" lvl="4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5pPr>
            <a:lvl6pPr marL="2743200" lvl="5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6pPr>
            <a:lvl7pPr marL="3200400" lvl="6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7pPr>
            <a:lvl8pPr marL="3657600" lvl="7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8pPr>
            <a:lvl9pPr marL="4114800" lvl="8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170" algn="l" rtl="0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marL="914400" lvl="1" indent="-320040" algn="l" rtl="0">
              <a:spcBef>
                <a:spcPts val="480"/>
              </a:spcBef>
              <a:spcAft>
                <a:spcPts val="0"/>
              </a:spcAft>
              <a:buSzPts val="1440"/>
              <a:buChar char="❑"/>
              <a:defRPr sz="2400"/>
            </a:lvl2pPr>
            <a:lvl3pPr marL="1371600" lvl="2" indent="-311150" algn="l" rtl="0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❑"/>
              <a:defRPr sz="1800"/>
            </a:lvl4pPr>
            <a:lvl5pPr marL="2286000" lvl="4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5pPr>
            <a:lvl6pPr marL="2743200" lvl="5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6pPr>
            <a:lvl7pPr marL="3200400" lvl="6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7pPr>
            <a:lvl8pPr marL="3657600" lvl="7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8pPr>
            <a:lvl9pPr marL="4114800" lvl="8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SzPts val="1300"/>
              <a:buNone/>
              <a:defRPr sz="2000"/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SzPts val="1080"/>
              <a:buNone/>
              <a:defRPr sz="1800"/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3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0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560"/>
              </a:spcBef>
              <a:spcAft>
                <a:spcPts val="0"/>
              </a:spcAft>
              <a:buSzPts val="1820"/>
              <a:buFont typeface="Noto Sans Symbols"/>
              <a:buNone/>
              <a:defRPr sz="2800"/>
            </a:lvl1pPr>
            <a:lvl2pPr lvl="1" algn="l" rtl="0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lvl="2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 rtl="0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lvl="4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lvl="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lvl="6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lvl="7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lvl="8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ftr" idx="11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over Content" type="txOverObj">
  <p:cSld name="TEXT_OVER_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1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marL="1371600" lvl="2" indent="-302894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marL="2286000" lvl="4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marL="3200400" lvl="6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marL="3657600" lvl="7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marL="4114800" lvl="8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2"/>
          </p:nvPr>
        </p:nvSpPr>
        <p:spPr>
          <a:xfrm>
            <a:off x="457200" y="3941763"/>
            <a:ext cx="8229600" cy="21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marL="1371600" lvl="2" indent="-302894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marL="2286000" lvl="4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marL="3200400" lvl="6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marL="3657600" lvl="7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marL="4114800" lvl="8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 rot="5400000">
            <a:off x="4731600" y="2175613"/>
            <a:ext cx="5853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 rot="5400000">
            <a:off x="540600" y="194413"/>
            <a:ext cx="58530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marL="1371600" lvl="2" indent="-302894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marL="2286000" lvl="4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marL="3200400" lvl="6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marL="3657600" lvl="7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marL="4114800" lvl="8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 rot="5400000">
            <a:off x="2306700" y="-249300"/>
            <a:ext cx="4530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297180" algn="l" rtl="0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marL="1371600" lvl="2" indent="-302894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marL="2286000" lvl="4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marL="3200400" lvl="6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marL="3657600" lvl="7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marL="4114800" lvl="8" indent="-314325" algn="l" rtl="0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 rtl="0">
              <a:spcBef>
                <a:spcPts val="640"/>
              </a:spcBef>
              <a:spcAft>
                <a:spcPts val="0"/>
              </a:spcAft>
              <a:buSzPts val="2080"/>
              <a:buChar char="■"/>
              <a:defRPr sz="3200"/>
            </a:lvl1pPr>
            <a:lvl2pPr marL="914400" lvl="1" indent="-335280" algn="l" rtl="0">
              <a:spcBef>
                <a:spcPts val="560"/>
              </a:spcBef>
              <a:spcAft>
                <a:spcPts val="0"/>
              </a:spcAft>
              <a:buSzPts val="1680"/>
              <a:buChar char="❑"/>
              <a:defRPr sz="2800"/>
            </a:lvl2pPr>
            <a:lvl3pPr marL="1371600" lvl="2" indent="-327660" algn="l" rtl="0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❑"/>
              <a:defRPr sz="2000"/>
            </a:lvl4pPr>
            <a:lvl5pPr marL="2286000" lvl="4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5pPr>
            <a:lvl6pPr marL="2743200" lvl="5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6pPr>
            <a:lvl7pPr marL="3200400" lvl="6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7pPr>
            <a:lvl8pPr marL="3657600" lvl="7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8pPr>
            <a:lvl9pPr marL="4114800" lvl="8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2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 rtl="0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marL="914400" lvl="1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❑"/>
              <a:defRPr sz="2000"/>
            </a:lvl2pPr>
            <a:lvl3pPr marL="1371600" lvl="2" indent="-302894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marL="1828800" lvl="3" indent="-299719" algn="l" rtl="0">
              <a:spcBef>
                <a:spcPts val="320"/>
              </a:spcBef>
              <a:spcAft>
                <a:spcPts val="0"/>
              </a:spcAft>
              <a:buSzPts val="1120"/>
              <a:buChar char="❑"/>
              <a:defRPr sz="1600"/>
            </a:lvl4pPr>
            <a:lvl5pPr marL="2286000" lvl="4" indent="-304800" algn="l" rtl="0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5pPr>
            <a:lvl6pPr marL="2743200" lvl="5" indent="-304800" algn="l" rtl="0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6pPr>
            <a:lvl7pPr marL="3200400" lvl="6" indent="-304800" algn="l" rtl="0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7pPr>
            <a:lvl8pPr marL="3657600" lvl="7" indent="-304800" algn="l" rtl="0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8pPr>
            <a:lvl9pPr marL="4114800" lvl="8" indent="-304800" algn="l" rtl="0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2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 rtl="0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marL="914400" lvl="1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❑"/>
              <a:defRPr sz="2000"/>
            </a:lvl2pPr>
            <a:lvl3pPr marL="1371600" lvl="2" indent="-302894" algn="l" rtl="0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marL="1828800" lvl="3" indent="-299719" algn="l" rtl="0">
              <a:spcBef>
                <a:spcPts val="320"/>
              </a:spcBef>
              <a:spcAft>
                <a:spcPts val="0"/>
              </a:spcAft>
              <a:buSzPts val="1120"/>
              <a:buChar char="❑"/>
              <a:defRPr sz="1600"/>
            </a:lvl4pPr>
            <a:lvl5pPr marL="2286000" lvl="4" indent="-304800" algn="l" rtl="0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5pPr>
            <a:lvl6pPr marL="2743200" lvl="5" indent="-304800" algn="l" rtl="0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6pPr>
            <a:lvl7pPr marL="3200400" lvl="6" indent="-304800" algn="l" rtl="0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7pPr>
            <a:lvl8pPr marL="3657600" lvl="7" indent="-304800" algn="l" rtl="0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8pPr>
            <a:lvl9pPr marL="4114800" lvl="8" indent="-304800" algn="l" rtl="0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24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766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9405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❑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524288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Google Shape;16;p1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wedg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524288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9" name="Google Shape;89;p13"/>
          <p:cNvCxnSpPr/>
          <p:nvPr/>
        </p:nvCxnSpPr>
        <p:spPr>
          <a:xfrm>
            <a:off x="1981200" y="3962400"/>
            <a:ext cx="65118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90" name="Google Shape;90;p1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24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766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9405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❑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ftr" idx="11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sz="1200" b="0" i="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transition spd="slow">
    <p:wedg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/>
        </p:nvSpPr>
        <p:spPr>
          <a:xfrm>
            <a:off x="1187450" y="2060575"/>
            <a:ext cx="6769200" cy="9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Times New Roman"/>
              <a:buNone/>
            </a:pPr>
            <a:r>
              <a:rPr lang="en-US" sz="4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Renal Excretion of Drugs</a:t>
            </a:r>
            <a:endParaRPr/>
          </a:p>
        </p:txBody>
      </p:sp>
      <p:sp>
        <p:nvSpPr>
          <p:cNvPr id="106" name="Google Shape;106;p15"/>
          <p:cNvSpPr txBox="1"/>
          <p:nvPr/>
        </p:nvSpPr>
        <p:spPr>
          <a:xfrm>
            <a:off x="755650" y="4221162"/>
            <a:ext cx="7429500" cy="10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Dr. Ishfaq Bukhari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Pharmacology Department</a:t>
            </a:r>
            <a:endParaRPr/>
          </a:p>
        </p:txBody>
      </p:sp>
      <p:pic>
        <p:nvPicPr>
          <p:cNvPr id="107" name="Google Shape;107;p15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4800" y="228600"/>
            <a:ext cx="908050" cy="1066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107763" dir="13500000">
              <a:srgbClr val="808080">
                <a:alpha val="49800"/>
              </a:srgbClr>
            </a:outerShdw>
          </a:effectLst>
        </p:spPr>
      </p:pic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1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Active tubular secretion</a:t>
            </a:r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body" idx="1"/>
          </p:nvPr>
        </p:nvSpPr>
        <p:spPr>
          <a:xfrm>
            <a:off x="179387" y="1268412"/>
            <a:ext cx="86409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 strike="noStrike" cap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Therapeutic advantages of competition</a:t>
            </a: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Probenicid inhibits active tubular secretion of organic acids e.g. Penicillin, increases their plasma conc. 2 fold.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Probenecid acts as a uricosuric agent in treatment of gout.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It suppresses the carrier mediated reabsorption of endogenous metabolite uric acid. </a:t>
            </a:r>
            <a:endParaRPr sz="3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Therapeutic disadvantages of competition</a:t>
            </a: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Inhibition of nitrofurantoin secretion by probenecid decreased efficacy  in UTIs </a:t>
            </a:r>
            <a:endParaRPr/>
          </a:p>
          <a:p>
            <a: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>
            <a:spLocks noGrp="1"/>
          </p:cNvSpPr>
          <p:nvPr>
            <p:ph type="body" idx="1"/>
          </p:nvPr>
        </p:nvSpPr>
        <p:spPr>
          <a:xfrm>
            <a:off x="179387" y="404812"/>
            <a:ext cx="8679000" cy="6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4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Passive tubular reabsorption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</a:pPr>
            <a:endParaRPr sz="900" b="1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distal convoluted tubules &amp; collecting ducts.</a:t>
            </a:r>
            <a:endParaRPr/>
          </a:p>
          <a:p>
            <a:pPr marL="3429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Passive diffusion of unionized, lipophilic drugs reabsorbed back into blood circulation and urinary excretion will be </a:t>
            </a:r>
            <a:r>
              <a:rPr lang="en-US" sz="28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Low.</a:t>
            </a:r>
            <a:endParaRPr/>
          </a:p>
          <a:p>
            <a:pPr marL="342900" lvl="0" indent="-2273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None/>
            </a:pPr>
            <a:endParaRPr sz="2800" b="1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273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None/>
            </a:pPr>
            <a:endParaRPr sz="2800" b="1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Ionized drugs are poorly reabsorbed &amp; so urinary excretion will be </a:t>
            </a:r>
            <a:r>
              <a:rPr lang="en-US" sz="28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High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rPr lang="en-US" sz="4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Active Tubular Reabsorption</a:t>
            </a:r>
            <a:endParaRPr/>
          </a:p>
        </p:txBody>
      </p:sp>
      <p:sp>
        <p:nvSpPr>
          <p:cNvPr id="177" name="Google Shape;177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Active Tubular Reabsorption (energy dependant):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Endogenous substances or nutrients that the body needs to conserve. e.g. glucose, electrolytes, amino acids, uric acid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"/>
          <p:cNvSpPr txBox="1">
            <a:spLocks noGrp="1"/>
          </p:cNvSpPr>
          <p:nvPr>
            <p:ph type="body" idx="1"/>
          </p:nvPr>
        </p:nvSpPr>
        <p:spPr>
          <a:xfrm>
            <a:off x="142875" y="142875"/>
            <a:ext cx="8786700" cy="65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3400" lvl="0" indent="-533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en-US" sz="3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Tubular re-absorption and  Urinary pH trapping (Ion trapping) </a:t>
            </a:r>
            <a:endParaRPr/>
          </a:p>
          <a:p>
            <a:pPr marL="533400" lvl="0" indent="-533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90"/>
              <a:buNone/>
            </a:pPr>
            <a:r>
              <a:rPr lang="en-US" sz="26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of the drugs are weak acids or weak base,</a:t>
            </a:r>
            <a:endParaRPr/>
          </a:p>
          <a:p>
            <a:pPr marL="533400" lvl="0" indent="-533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20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changing pH of urine can inhibit or enhance the tubular drug reabsorption. </a:t>
            </a:r>
            <a:endParaRPr/>
          </a:p>
          <a:p>
            <a:pPr marL="533400" lvl="0" indent="-533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to </a:t>
            </a:r>
            <a:r>
              <a:rPr lang="en-US" sz="28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enhance renal clearance of drugs during toxicity.</a:t>
            </a:r>
            <a:endParaRPr/>
          </a:p>
          <a:p>
            <a:pPr marL="533400" lvl="0" indent="-533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Urine is normally slightly acidic and favors excretion of </a:t>
            </a:r>
            <a:r>
              <a:rPr lang="en-US" sz="28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basic drugs</a:t>
            </a: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533400" lvl="0" indent="-533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Urine pH varies from 4.5 to 8 depending upon the diet e.g meat causes more acidic urine and carbohydrates rich food may increase urinary pH. </a:t>
            </a:r>
            <a:endParaRPr/>
          </a:p>
          <a:p>
            <a:pPr marL="342900" lvl="0" indent="-227330" algn="l" rtl="0">
              <a:spcBef>
                <a:spcPts val="560"/>
              </a:spcBef>
              <a:spcAft>
                <a:spcPts val="0"/>
              </a:spcAft>
              <a:buSzPts val="1820"/>
              <a:buNone/>
            </a:pPr>
            <a:endParaRPr sz="28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 txBox="1">
            <a:spLocks noGrp="1"/>
          </p:cNvSpPr>
          <p:nvPr>
            <p:ph type="body" idx="1"/>
          </p:nvPr>
        </p:nvSpPr>
        <p:spPr>
          <a:xfrm>
            <a:off x="142875" y="142875"/>
            <a:ext cx="8786700" cy="65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3400" lvl="0" indent="-533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80"/>
              <a:buFont typeface="Noto Sans Symbols"/>
              <a:buChar char="■"/>
            </a:pPr>
            <a:r>
              <a:rPr lang="en-US" sz="3200" b="1" i="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Urine acidification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by ammonium chloride (NH4Cl) increases excretion of </a:t>
            </a:r>
            <a:r>
              <a:rPr lang="en-US" sz="32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basic drugs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(amphetamine, gentamicin).     </a:t>
            </a:r>
            <a:endParaRPr/>
          </a:p>
          <a:p>
            <a:pPr marL="533400" lvl="0" indent="-533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80"/>
              <a:buFont typeface="Noto Sans Symbols"/>
              <a:buChar char="■"/>
            </a:pPr>
            <a:r>
              <a:rPr lang="en-US" sz="3200" b="1" i="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Urine alkalization: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sodium bicarbonate NaHCO3 increases excretion of </a:t>
            </a:r>
            <a:r>
              <a:rPr lang="en-US" sz="32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acidic drugs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(aspirin, barbiturates).</a:t>
            </a:r>
            <a:endParaRPr/>
          </a:p>
          <a:p>
            <a:pPr marL="342900" lvl="0" indent="-210820" algn="l" rtl="0">
              <a:spcBef>
                <a:spcPts val="640"/>
              </a:spcBef>
              <a:spcAft>
                <a:spcPts val="0"/>
              </a:spcAft>
              <a:buSzPts val="2080"/>
              <a:buNone/>
            </a:pPr>
            <a:endParaRPr sz="32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9"/>
          <p:cNvSpPr txBox="1">
            <a:spLocks noGrp="1"/>
          </p:cNvSpPr>
          <p:nvPr>
            <p:ph type="title"/>
          </p:nvPr>
        </p:nvSpPr>
        <p:spPr>
          <a:xfrm>
            <a:off x="533400" y="260350"/>
            <a:ext cx="7772400" cy="8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omic Sans MS"/>
              <a:buNone/>
            </a:pPr>
            <a:r>
              <a:rPr lang="en-US" sz="4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Ion trapping</a:t>
            </a:r>
            <a:endParaRPr/>
          </a:p>
        </p:txBody>
      </p:sp>
      <p:sp>
        <p:nvSpPr>
          <p:cNvPr id="195" name="Google Shape;195;p29"/>
          <p:cNvSpPr txBox="1"/>
          <p:nvPr/>
        </p:nvSpPr>
        <p:spPr>
          <a:xfrm>
            <a:off x="152400" y="1031875"/>
            <a:ext cx="8712300" cy="13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Urine pH varies  (4.5 - 8.0).  Consider a barbiturate (weak acidic drug) overdose.  Sodium bicarbonate may be given to make the urine alkaline</a:t>
            </a:r>
            <a:endParaRPr/>
          </a:p>
        </p:txBody>
      </p:sp>
      <p:sp>
        <p:nvSpPr>
          <p:cNvPr id="196" name="Google Shape;196;p29"/>
          <p:cNvSpPr txBox="1"/>
          <p:nvPr/>
        </p:nvSpPr>
        <p:spPr>
          <a:xfrm>
            <a:off x="4121150" y="2901950"/>
            <a:ext cx="292200" cy="3111600"/>
          </a:xfrm>
          <a:prstGeom prst="rect">
            <a:avLst/>
          </a:prstGeom>
          <a:solidFill>
            <a:schemeClr val="lt2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9"/>
          <p:cNvSpPr txBox="1"/>
          <p:nvPr/>
        </p:nvSpPr>
        <p:spPr>
          <a:xfrm>
            <a:off x="2112961" y="2708275"/>
            <a:ext cx="5779013" cy="9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dirty="0">
                <a:solidFill>
                  <a:srgbClr val="063DE8"/>
                </a:solidFill>
                <a:latin typeface="Arial"/>
                <a:ea typeface="Arial"/>
                <a:cs typeface="Arial"/>
                <a:sym typeface="Arial"/>
              </a:rPr>
              <a:t>Urine                 Rest of body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>
                <a:solidFill>
                  <a:srgbClr val="063DE8"/>
                </a:solidFill>
                <a:latin typeface="Arial"/>
                <a:ea typeface="Arial"/>
                <a:cs typeface="Arial"/>
                <a:sym typeface="Arial"/>
              </a:rPr>
              <a:t>pH 8.0                    pH 7.4</a:t>
            </a:r>
            <a:endParaRPr dirty="0"/>
          </a:p>
        </p:txBody>
      </p:sp>
      <p:sp>
        <p:nvSpPr>
          <p:cNvPr id="198" name="Google Shape;198;p29"/>
          <p:cNvSpPr txBox="1"/>
          <p:nvPr/>
        </p:nvSpPr>
        <p:spPr>
          <a:xfrm>
            <a:off x="1524000" y="3886200"/>
            <a:ext cx="5562600" cy="17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Non-ionised                Non-ionised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Ionised                        Ionised</a:t>
            </a:r>
            <a:endParaRPr/>
          </a:p>
        </p:txBody>
      </p:sp>
      <p:cxnSp>
        <p:nvCxnSpPr>
          <p:cNvPr id="199" name="Google Shape;199;p29"/>
          <p:cNvCxnSpPr/>
          <p:nvPr/>
        </p:nvCxnSpPr>
        <p:spPr>
          <a:xfrm>
            <a:off x="2362200" y="4491037"/>
            <a:ext cx="0" cy="709500"/>
          </a:xfrm>
          <a:prstGeom prst="straightConnector1">
            <a:avLst/>
          </a:prstGeom>
          <a:noFill/>
          <a:ln w="1016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0" name="Google Shape;200;p29"/>
          <p:cNvCxnSpPr/>
          <p:nvPr/>
        </p:nvCxnSpPr>
        <p:spPr>
          <a:xfrm>
            <a:off x="2590800" y="4464050"/>
            <a:ext cx="0" cy="76200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none" w="med" len="med"/>
          </a:ln>
        </p:spPr>
      </p:cxnSp>
      <p:cxnSp>
        <p:nvCxnSpPr>
          <p:cNvPr id="201" name="Google Shape;201;p29"/>
          <p:cNvCxnSpPr/>
          <p:nvPr/>
        </p:nvCxnSpPr>
        <p:spPr>
          <a:xfrm>
            <a:off x="5791200" y="4464050"/>
            <a:ext cx="0" cy="68580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2" name="Google Shape;202;p29"/>
          <p:cNvCxnSpPr/>
          <p:nvPr/>
        </p:nvCxnSpPr>
        <p:spPr>
          <a:xfrm>
            <a:off x="6019800" y="4414837"/>
            <a:ext cx="0" cy="785700"/>
          </a:xfrm>
          <a:prstGeom prst="straightConnector1">
            <a:avLst/>
          </a:prstGeom>
          <a:noFill/>
          <a:ln w="1016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none" w="med" len="med"/>
          </a:ln>
        </p:spPr>
      </p:cxnSp>
      <p:cxnSp>
        <p:nvCxnSpPr>
          <p:cNvPr id="203" name="Google Shape;203;p29"/>
          <p:cNvCxnSpPr/>
          <p:nvPr/>
        </p:nvCxnSpPr>
        <p:spPr>
          <a:xfrm>
            <a:off x="3657600" y="4006850"/>
            <a:ext cx="12192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04" name="Google Shape;204;p29"/>
          <p:cNvCxnSpPr/>
          <p:nvPr/>
        </p:nvCxnSpPr>
        <p:spPr>
          <a:xfrm>
            <a:off x="3684587" y="4235450"/>
            <a:ext cx="1242900" cy="0"/>
          </a:xfrm>
          <a:prstGeom prst="straightConnector1">
            <a:avLst/>
          </a:prstGeom>
          <a:noFill/>
          <a:ln w="101600" cap="flat" cmpd="sng">
            <a:solidFill>
              <a:schemeClr val="dk1"/>
            </a:solidFill>
            <a:prstDash val="solid"/>
            <a:miter lim="800000"/>
            <a:headEnd type="triangle" w="med" len="med"/>
            <a:tailEnd type="none" w="med" len="med"/>
          </a:ln>
        </p:spPr>
      </p:cxnSp>
      <p:cxnSp>
        <p:nvCxnSpPr>
          <p:cNvPr id="205" name="Google Shape;205;p29"/>
          <p:cNvCxnSpPr/>
          <p:nvPr/>
        </p:nvCxnSpPr>
        <p:spPr>
          <a:xfrm>
            <a:off x="395287" y="2590800"/>
            <a:ext cx="83550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6" name="Google Shape;206;p29"/>
          <p:cNvSpPr txBox="1"/>
          <p:nvPr/>
        </p:nvSpPr>
        <p:spPr>
          <a:xfrm>
            <a:off x="131762" y="6137275"/>
            <a:ext cx="89409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Barbiturate moves into urine - eliminated from body.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0"/>
          <p:cNvSpPr txBox="1">
            <a:spLocks noGrp="1"/>
          </p:cNvSpPr>
          <p:nvPr>
            <p:ph type="body" idx="1"/>
          </p:nvPr>
        </p:nvSpPr>
        <p:spPr>
          <a:xfrm>
            <a:off x="179387" y="260350"/>
            <a:ext cx="8713800" cy="626430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</a:pPr>
            <a:r>
              <a:rPr lang="en-US" sz="3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Renal Excretion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50"/>
              <a:buNone/>
            </a:pPr>
            <a:r>
              <a:rPr lang="en-US" sz="3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Drugs excreted mainly by the kidney include: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950"/>
              <a:buFont typeface="Noto Sans Symbols"/>
              <a:buChar char="■"/>
            </a:pPr>
            <a:r>
              <a:rPr lang="en-US" sz="3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Aminoglycosides antibiotics (Gentamycin)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950"/>
              <a:buFont typeface="Noto Sans Symbols"/>
              <a:buChar char="■"/>
            </a:pPr>
            <a:r>
              <a:rPr lang="en-US" sz="3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Penicillin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950"/>
              <a:buFont typeface="Noto Sans Symbols"/>
              <a:buChar char="■"/>
            </a:pPr>
            <a:r>
              <a:rPr lang="en-US" sz="3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Lithium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950"/>
              <a:buFont typeface="Noto Sans Symbols"/>
              <a:buChar char="■"/>
            </a:pPr>
            <a:r>
              <a:rPr lang="en-US" sz="3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Vancomycin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950"/>
              <a:buFont typeface="Noto Sans Symbols"/>
              <a:buChar char="■"/>
            </a:pPr>
            <a:r>
              <a:rPr lang="en-US" sz="3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Imipinem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50"/>
              <a:buNone/>
            </a:pPr>
            <a:r>
              <a:rPr lang="en-US" sz="3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These drugs may be contraindicated or need dose adjustment</a:t>
            </a:r>
            <a:endParaRPr/>
          </a:p>
          <a:p>
            <a:pPr marL="830262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1560"/>
              <a:buFont typeface="Noto Sans Symbols"/>
              <a:buChar char="❑"/>
            </a:pPr>
            <a:r>
              <a:rPr lang="en-US" sz="2600" b="1" i="0" u="none">
                <a:solidFill>
                  <a:srgbClr val="EC1EDD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26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Renal disease.</a:t>
            </a:r>
            <a:endParaRPr/>
          </a:p>
          <a:p>
            <a:pPr marL="830262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1560"/>
              <a:buFont typeface="Noto Sans Symbols"/>
              <a:buChar char="❑"/>
            </a:pPr>
            <a:r>
              <a:rPr lang="en-US" sz="26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Elderly people</a:t>
            </a:r>
            <a:endParaRPr/>
          </a:p>
          <a:p>
            <a:pPr marL="342900" lvl="0" indent="-235584" algn="l" rtl="0">
              <a:spcBef>
                <a:spcPts val="520"/>
              </a:spcBef>
              <a:spcAft>
                <a:spcPts val="0"/>
              </a:spcAft>
              <a:buSzPts val="1690"/>
              <a:buNone/>
            </a:pPr>
            <a:endParaRPr sz="26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800"/>
              <a:buFont typeface="Garamond"/>
              <a:buNone/>
            </a:pPr>
            <a:r>
              <a:rPr lang="en-US" sz="3800" b="1" i="0" u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Biliary Excretion</a:t>
            </a:r>
            <a:endParaRPr/>
          </a:p>
        </p:txBody>
      </p:sp>
      <p:sp>
        <p:nvSpPr>
          <p:cNvPr id="219" name="Google Shape;219;p31"/>
          <p:cNvSpPr txBox="1">
            <a:spLocks noGrp="1"/>
          </p:cNvSpPr>
          <p:nvPr>
            <p:ph type="body" idx="1"/>
          </p:nvPr>
        </p:nvSpPr>
        <p:spPr>
          <a:xfrm>
            <a:off x="250825" y="1052512"/>
            <a:ext cx="8642400" cy="54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40"/>
              <a:buFont typeface="Noto Sans Symbols"/>
              <a:buChar char="⮚"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Occurs to few drugs that are excreted into feces. e.g </a:t>
            </a:r>
            <a:r>
              <a:rPr lang="en-US" sz="32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ceftriaxone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mainly </a:t>
            </a:r>
            <a:r>
              <a:rPr lang="en-US" sz="32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excreted via bile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doest need dose adjustment in renal impairment.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2240"/>
              <a:buFont typeface="Noto Sans Symbols"/>
              <a:buChar char="⮚"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drugs undergo enterohepatic circulation back into systemic circulation    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2"/>
          <p:cNvSpPr txBox="1">
            <a:spLocks noGrp="1"/>
          </p:cNvSpPr>
          <p:nvPr>
            <p:ph type="body" idx="1"/>
          </p:nvPr>
        </p:nvSpPr>
        <p:spPr>
          <a:xfrm>
            <a:off x="250825" y="188912"/>
            <a:ext cx="8569200" cy="640860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933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80"/>
              <a:buFont typeface="Noto Sans Symbols"/>
              <a:buNone/>
            </a:pPr>
            <a:endParaRPr sz="1200" b="1" i="1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en-US" sz="32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Drug renal clearance: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"/>
              <a:buNone/>
            </a:pPr>
            <a:endParaRPr sz="10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840"/>
              <a:buFont typeface="Noto Sans Symbols"/>
              <a:buChar char="▪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Renal clearnce is the unit volume (ml) of plasma cleared by the kidney per unit time (min).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Excretion rate (mg/min)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20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Clearance  =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20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(ml/min) 		Plasma concentration (mg/ml)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20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840"/>
              <a:buFont typeface="Noto Sans Symbols"/>
              <a:buChar char="▪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Renal clearance of many drugs and their metabolites depends on adequate renal function.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"/>
              <a:buNone/>
            </a:pPr>
            <a:endParaRPr sz="1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840"/>
              <a:buFont typeface="Noto Sans Symbols"/>
              <a:buChar char="▪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Renal clearance is especially important for some drugs with </a:t>
            </a:r>
            <a:r>
              <a:rPr lang="en-US" sz="3200" b="0" i="0" u="none">
                <a:solidFill>
                  <a:srgbClr val="33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narrow therapeutic index (e.g. lithium, digoxin, warfarin)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  </a:t>
            </a:r>
            <a:endParaRPr/>
          </a:p>
        </p:txBody>
      </p:sp>
      <p:cxnSp>
        <p:nvCxnSpPr>
          <p:cNvPr id="225" name="Google Shape;225;p32"/>
          <p:cNvCxnSpPr/>
          <p:nvPr/>
        </p:nvCxnSpPr>
        <p:spPr>
          <a:xfrm>
            <a:off x="3059112" y="2420937"/>
            <a:ext cx="4321200" cy="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226" name="Google Shape;226;p32"/>
          <p:cNvCxnSpPr/>
          <p:nvPr/>
        </p:nvCxnSpPr>
        <p:spPr>
          <a:xfrm>
            <a:off x="2700337" y="2924175"/>
            <a:ext cx="4464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body" idx="1"/>
          </p:nvPr>
        </p:nvSpPr>
        <p:spPr>
          <a:xfrm>
            <a:off x="250825" y="188912"/>
            <a:ext cx="8713800" cy="6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en-US" sz="32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Decreased renal clearance may occur in:</a:t>
            </a:r>
            <a:endParaRPr/>
          </a:p>
          <a:p>
            <a:pPr marL="669925" lvl="1" indent="-325437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Char char="❑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Reduced renal blood flow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Congestive heart failure.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Hemorrhage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Cardiogenic shock</a:t>
            </a:r>
            <a:endParaRPr/>
          </a:p>
          <a:p>
            <a:pPr marL="669925" lvl="1" indent="-325437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Char char="❑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Decreased renal excretion :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Renal disease (e.g. glomerulonephritis).</a:t>
            </a:r>
            <a:endParaRPr/>
          </a:p>
          <a:p>
            <a:pPr marL="669925" lvl="1" indent="-325437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1" i="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This may increase half-life (t ½ ) of drugs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5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Garamond"/>
              <a:buNone/>
            </a:pPr>
            <a:r>
              <a:rPr lang="en-US" sz="3800" b="1" i="0" u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Routes of Excretion</a:t>
            </a:r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1"/>
          </p:nvPr>
        </p:nvSpPr>
        <p:spPr>
          <a:xfrm>
            <a:off x="534987" y="1314450"/>
            <a:ext cx="8285100" cy="52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3400" lvl="0" indent="-533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</a:pPr>
            <a:r>
              <a:rPr lang="en-US" sz="3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Main Routes of Excretion </a:t>
            </a:r>
            <a:endParaRPr/>
          </a:p>
          <a:p>
            <a:pPr marL="533400" lvl="0" indent="-533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❑"/>
            </a:pPr>
            <a:r>
              <a:rPr lang="en-US" sz="3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Renal Excretion </a:t>
            </a:r>
            <a:endParaRPr/>
          </a:p>
          <a:p>
            <a:pPr marL="533400" lvl="0" indent="-533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❑"/>
            </a:pPr>
            <a:r>
              <a:rPr lang="en-US" sz="3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Biliary Excretion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000" b="1" i="0" u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40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None/>
            </a:pPr>
            <a:endParaRPr sz="3000" b="1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400" lvl="0" indent="-533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50"/>
              <a:buNone/>
            </a:pPr>
            <a:r>
              <a:rPr lang="en-US" sz="3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Minor Routes of Excretion.</a:t>
            </a:r>
            <a:endParaRPr/>
          </a:p>
          <a:p>
            <a:pPr marL="533400" lvl="0" indent="-533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❑"/>
            </a:pPr>
            <a:r>
              <a:rPr lang="en-US" sz="3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Exhaled air (Exhalation)</a:t>
            </a:r>
            <a:endParaRPr/>
          </a:p>
          <a:p>
            <a:pPr marL="533400" lvl="0" indent="-533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❑"/>
            </a:pPr>
            <a:r>
              <a:rPr lang="en-US" sz="3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Salivary </a:t>
            </a:r>
            <a:endParaRPr/>
          </a:p>
          <a:p>
            <a:pPr marL="533400" lvl="0" indent="-533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❑"/>
            </a:pPr>
            <a:r>
              <a:rPr lang="en-US" sz="3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Sweat</a:t>
            </a:r>
            <a:endParaRPr/>
          </a:p>
          <a:p>
            <a:pPr marL="533400" lvl="0" indent="-533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❑"/>
            </a:pPr>
            <a:r>
              <a:rPr lang="en-US" sz="3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Milk</a:t>
            </a:r>
            <a:endParaRPr/>
          </a:p>
          <a:p>
            <a:pPr marL="533400" lvl="0" indent="-533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❑"/>
            </a:pPr>
            <a:r>
              <a:rPr lang="en-US" sz="3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Tears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4"/>
          <p:cNvSpPr txBox="1">
            <a:spLocks noGrp="1"/>
          </p:cNvSpPr>
          <p:nvPr>
            <p:ph type="title"/>
          </p:nvPr>
        </p:nvSpPr>
        <p:spPr>
          <a:xfrm>
            <a:off x="179387" y="277812"/>
            <a:ext cx="8785200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Garamond"/>
              <a:buNone/>
            </a:pPr>
            <a:r>
              <a:rPr lang="en-US" sz="4000" b="1" i="0" u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So what should we do in this situation?</a:t>
            </a:r>
            <a:r>
              <a:rPr lang="en-US" sz="38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</a:t>
            </a:r>
            <a:endParaRPr/>
          </a:p>
        </p:txBody>
      </p:sp>
      <p:sp>
        <p:nvSpPr>
          <p:cNvPr id="238" name="Google Shape;238;p34"/>
          <p:cNvSpPr txBox="1">
            <a:spLocks noGrp="1"/>
          </p:cNvSpPr>
          <p:nvPr>
            <p:ph type="body" idx="1"/>
          </p:nvPr>
        </p:nvSpPr>
        <p:spPr>
          <a:xfrm>
            <a:off x="250825" y="1125537"/>
            <a:ext cx="8447100" cy="48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"/>
              <a:buNone/>
            </a:pPr>
            <a:endParaRPr sz="10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Dose reduction of drugs is required to prevent toxicity especially with a narrow therapeutic index drugs.</a:t>
            </a:r>
            <a:endParaRPr/>
          </a:p>
          <a:p>
            <a:pPr marL="669925" lvl="1" indent="-32543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❑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Dose adjustment is needed when the creatinine clearance is below 60 mL/min.  </a:t>
            </a:r>
            <a:endParaRPr/>
          </a:p>
          <a:p>
            <a:pPr marL="669925" lvl="1" indent="-32543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❑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the usual dose but prolong the dosing intervals (e.g. gentamicin)</a:t>
            </a:r>
            <a:endParaRPr/>
          </a:p>
          <a:p>
            <a:pPr marL="669925" lvl="1" indent="-32543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❑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decrease the dose without changing dosing intervals (e.g. digoxin)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5"/>
          <p:cNvSpPr txBox="1">
            <a:spLocks noGrp="1"/>
          </p:cNvSpPr>
          <p:nvPr>
            <p:ph type="title"/>
          </p:nvPr>
        </p:nvSpPr>
        <p:spPr>
          <a:xfrm>
            <a:off x="179387" y="277812"/>
            <a:ext cx="8785200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Garamond"/>
              <a:buNone/>
            </a:pPr>
            <a:r>
              <a:rPr lang="en-US" sz="4000" b="1" i="0" u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So what should we do in this situation?</a:t>
            </a:r>
            <a:r>
              <a:rPr lang="en-US" sz="3800" b="0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</a:t>
            </a:r>
            <a:endParaRPr/>
          </a:p>
        </p:txBody>
      </p:sp>
      <p:sp>
        <p:nvSpPr>
          <p:cNvPr id="244" name="Google Shape;244;p35"/>
          <p:cNvSpPr txBox="1">
            <a:spLocks noGrp="1"/>
          </p:cNvSpPr>
          <p:nvPr>
            <p:ph type="body" idx="1"/>
          </p:nvPr>
        </p:nvSpPr>
        <p:spPr>
          <a:xfrm>
            <a:off x="250825" y="1125537"/>
            <a:ext cx="8447100" cy="48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69925" lvl="1" indent="-2365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69925" lvl="1" indent="-3254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Monitor blood levels of drugs </a:t>
            </a:r>
            <a:r>
              <a:rPr lang="en-US" sz="28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(therapeutic drug monitoring).</a:t>
            </a:r>
            <a:endParaRPr/>
          </a:p>
          <a:p>
            <a:pPr marL="669925" lvl="1" indent="-3254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69925" lvl="1" indent="-3254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69925" lvl="1" indent="-2365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27330" algn="l" rtl="0">
              <a:spcBef>
                <a:spcPts val="560"/>
              </a:spcBef>
              <a:spcAft>
                <a:spcPts val="0"/>
              </a:spcAft>
              <a:buSzPts val="1820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Physicochemical factors affecting renal excretion of drug.</a:t>
            </a:r>
            <a:br>
              <a:rPr lang="en-US" sz="32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250" name="Google Shape;250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30262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Char char="❑"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molecular size </a:t>
            </a:r>
            <a:endParaRPr/>
          </a:p>
          <a:p>
            <a:pPr marL="830262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Char char="❑"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lipophilicity</a:t>
            </a:r>
            <a:endParaRPr/>
          </a:p>
          <a:p>
            <a:pPr marL="830262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Char char="❑"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ionization</a:t>
            </a:r>
            <a:endParaRPr/>
          </a:p>
          <a:p>
            <a:pPr marL="830262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Char char="❑"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protein binding</a:t>
            </a:r>
            <a:endParaRPr/>
          </a:p>
          <a:p>
            <a:pPr marL="830262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Char char="❑"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Plasma concentration</a:t>
            </a:r>
            <a:endParaRPr/>
          </a:p>
          <a:p>
            <a:pPr marL="830262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Char char="❑"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Volume of distribution</a:t>
            </a:r>
            <a:endParaRPr/>
          </a:p>
          <a:p>
            <a:pPr marL="830262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Char char="❑"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Renal blood flow</a:t>
            </a:r>
            <a:endParaRPr/>
          </a:p>
          <a:p>
            <a:pPr marL="830262" marR="0" lvl="1" indent="-16383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None/>
            </a:pPr>
            <a:endParaRPr sz="32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082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32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1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Factors Affecting Renal Excretion</a:t>
            </a:r>
            <a:br>
              <a:rPr lang="en-US" sz="4200" b="1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</a:br>
            <a:endParaRPr/>
          </a:p>
        </p:txBody>
      </p:sp>
      <p:sp>
        <p:nvSpPr>
          <p:cNvPr id="256" name="Google Shape;256;p37"/>
          <p:cNvSpPr txBox="1">
            <a:spLocks noGrp="1"/>
          </p:cNvSpPr>
          <p:nvPr>
            <p:ph type="body" idx="1"/>
          </p:nvPr>
        </p:nvSpPr>
        <p:spPr>
          <a:xfrm>
            <a:off x="457200" y="1196975"/>
            <a:ext cx="8229600" cy="49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lang="en-US" sz="2400" b="0" i="0" u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Drug Molecular size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larger molecular size of the drugs are difficult to be excreted than smaller molecular size especially by glumerular filtration.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Drug lipid solubility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urinary excretion is inversely related to lipophilicity, increased lipid solubility increase volume of distribution of drug and decrease renal excretion.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Plasma Conc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Glomerular filtration and Reabsorption are directly affected by plasma concentration Of drug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1" i="0" u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Distribution and binding characteristics of the drug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Clearance is inversely related to apparent volume of distribution of drugs. A drug with large V d is poorly excreted in urine. Drugs restricted to blood compartment have higher excretion rates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1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Factors Affecting Renal Excretion</a:t>
            </a:r>
            <a:endParaRPr/>
          </a:p>
        </p:txBody>
      </p:sp>
      <p:sp>
        <p:nvSpPr>
          <p:cNvPr id="262" name="Google Shape;262;p38"/>
          <p:cNvSpPr txBox="1">
            <a:spLocks noGrp="1"/>
          </p:cNvSpPr>
          <p:nvPr>
            <p:ph type="body" idx="1"/>
          </p:nvPr>
        </p:nvSpPr>
        <p:spPr>
          <a:xfrm>
            <a:off x="468312" y="1412875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Renal blood flow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(Important for drugs excreted by Glomerular filtration). Irrespective of the mechanism of excretion : increased perfusion leads to increased contact of drug with secretary site and increased excretion.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400" b="0" i="0" u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Protein-Drug binding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The renal clearance of drugs extensively bound to plasma proteins is increased after displacement with another drugs. E.g. Gentamicin induced nephrotoxicity by Furosemide .. ( Furosemide displaces gentamicin from protein)</a:t>
            </a:r>
            <a:endParaRPr/>
          </a:p>
          <a:p>
            <a:pPr marL="342900" marR="0" lvl="0" indent="-2438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endParaRPr sz="2400" b="0" i="0" u="none">
              <a:solidFill>
                <a:srgbClr val="3366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Alteration of urine pH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Discussed before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1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Orders of elimination</a:t>
            </a:r>
            <a:endParaRPr/>
          </a:p>
        </p:txBody>
      </p:sp>
      <p:sp>
        <p:nvSpPr>
          <p:cNvPr id="268" name="Google Shape;268;p39"/>
          <p:cNvSpPr txBox="1">
            <a:spLocks noGrp="1"/>
          </p:cNvSpPr>
          <p:nvPr>
            <p:ph type="body" idx="1"/>
          </p:nvPr>
        </p:nvSpPr>
        <p:spPr>
          <a:xfrm>
            <a:off x="214312" y="1285875"/>
            <a:ext cx="8643900" cy="48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For first-order drug elimination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half-life t(1/2) is </a:t>
            </a:r>
            <a:r>
              <a:rPr lang="en-US" sz="30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equal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two places on the curve and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a constant </a:t>
            </a:r>
            <a:r>
              <a:rPr lang="en-US" sz="30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percentage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lost per unit time.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drugs follow the first order kinetic of excretion e.g pencillin, amino gylcoside , quinilones ect.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first order kinetic the rate of excretion increased with increased in concentration of drug in plasma.  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0"/>
          <p:cNvSpPr txBox="1">
            <a:spLocks noGrp="1"/>
          </p:cNvSpPr>
          <p:nvPr>
            <p:ph type="body" idx="1"/>
          </p:nvPr>
        </p:nvSpPr>
        <p:spPr>
          <a:xfrm>
            <a:off x="214312" y="214312"/>
            <a:ext cx="8643900" cy="55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 drug with a 2-hour half life is given with an initial dose of 8 mcg/ml, assuming first-order kinetics, how much drug will be left at 6 hours?</a:t>
            </a:r>
            <a:endParaRPr/>
          </a:p>
          <a:p>
            <a:pPr marL="342900" marR="0" lvl="0" indent="-2438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a) 8 mcg/ml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b) 4 mcg/ml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c) 2 mcg/ml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r>
              <a:rPr lang="en-US" sz="2400" b="1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	d) 1 mcg/ml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endParaRPr sz="2400" b="1" i="0" u="none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r>
              <a:rPr lang="en-US" sz="2400" b="1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50% is lost every 2 h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endParaRPr sz="2400" b="1" i="0" u="none">
              <a:solidFill>
                <a:srgbClr val="0000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2h : 8 mg                       4 mg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2h : 4 mg                       2 mg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60"/>
              <a:buFont typeface="Noto Sans Symbols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2h : 2 mg                       </a:t>
            </a:r>
            <a:r>
              <a:rPr lang="en-US" sz="2400" b="1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 mg    </a:t>
            </a:r>
            <a:endParaRPr/>
          </a:p>
        </p:txBody>
      </p:sp>
      <p:cxnSp>
        <p:nvCxnSpPr>
          <p:cNvPr id="274" name="Google Shape;274;p40"/>
          <p:cNvCxnSpPr/>
          <p:nvPr/>
        </p:nvCxnSpPr>
        <p:spPr>
          <a:xfrm>
            <a:off x="1928812" y="4572000"/>
            <a:ext cx="1214400" cy="15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275" name="Google Shape;275;p40"/>
          <p:cNvCxnSpPr/>
          <p:nvPr/>
        </p:nvCxnSpPr>
        <p:spPr>
          <a:xfrm>
            <a:off x="1928812" y="4929187"/>
            <a:ext cx="1214400" cy="15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276" name="Google Shape;276;p40"/>
          <p:cNvCxnSpPr/>
          <p:nvPr/>
        </p:nvCxnSpPr>
        <p:spPr>
          <a:xfrm>
            <a:off x="1928812" y="5286375"/>
            <a:ext cx="1214400" cy="15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</p:spTree>
  </p:cSld>
  <p:clrMapOvr>
    <a:masterClrMapping/>
  </p:clrMapOvr>
  <p:transition spd="slow"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lang="en-US" sz="4200" b="1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Orders of elimination</a:t>
            </a:r>
            <a:endParaRPr/>
          </a:p>
        </p:txBody>
      </p:sp>
      <p:sp>
        <p:nvSpPr>
          <p:cNvPr id="282" name="Google Shape;282;p41"/>
          <p:cNvSpPr txBox="1">
            <a:spLocks noGrp="1"/>
          </p:cNvSpPr>
          <p:nvPr>
            <p:ph type="body" idx="1"/>
          </p:nvPr>
        </p:nvSpPr>
        <p:spPr>
          <a:xfrm>
            <a:off x="214312" y="1285875"/>
            <a:ext cx="8643900" cy="48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For zero-order drug elimination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half-life t(1/2) is </a:t>
            </a:r>
            <a:r>
              <a:rPr lang="en-US" sz="30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not equal 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two places on the curve and a constant </a:t>
            </a:r>
            <a:r>
              <a:rPr lang="en-US" sz="30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amount</a:t>
            </a: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lost per unit time.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 Ethanol, phenytoin, aspirin</a:t>
            </a:r>
            <a:endParaRPr/>
          </a:p>
          <a:p>
            <a:pPr marL="342900" marR="0" lvl="0" indent="-2190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lang="en-US" sz="3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zero order the rate of excretion is independent of the concentration of drugs  in the plasma. </a:t>
            </a:r>
            <a:endParaRPr sz="3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endParaRPr sz="3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7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aramond"/>
              <a:buNone/>
            </a:pPr>
            <a:r>
              <a:rPr lang="en-US" sz="2800" b="1" i="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Risk Factors for NSAIDs-Associated Acute Renal Failure</a:t>
            </a:r>
            <a:endParaRPr/>
          </a:p>
        </p:txBody>
      </p:sp>
      <p:sp>
        <p:nvSpPr>
          <p:cNvPr id="288" name="Google Shape;288;p42"/>
          <p:cNvSpPr txBox="1">
            <a:spLocks noGrp="1"/>
          </p:cNvSpPr>
          <p:nvPr>
            <p:ph type="body" idx="1"/>
          </p:nvPr>
        </p:nvSpPr>
        <p:spPr>
          <a:xfrm>
            <a:off x="179387" y="1196975"/>
            <a:ext cx="84360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Prostagalndins (PGs) have major role in the preservation of renal function when pathologic states compromise physiologic kidney processes. 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PGI</a:t>
            </a:r>
            <a:r>
              <a:rPr lang="en-US" sz="2800" b="0" i="0" u="none" baseline="-25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and PGE</a:t>
            </a:r>
            <a:r>
              <a:rPr lang="en-US" sz="2800" b="0" i="0" u="none" baseline="-25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antagonize the local effects of circulating angiotensin II, endothelin,vasopressin, and catecholamines that reduce renal circulation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Prostaglandins  preserve GFR by antagonizing arteriolar vasoconstriction.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 significant reduction in GFR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occur following 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administration of an NSAID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a patient with any underlying disease states (NSAIDs inhibit production of PGs)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3"/>
          <p:cNvSpPr txBox="1"/>
          <p:nvPr/>
        </p:nvSpPr>
        <p:spPr>
          <a:xfrm>
            <a:off x="684212" y="1412875"/>
            <a:ext cx="8459700" cy="39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Male:    </a:t>
            </a:r>
            <a:r>
              <a:rPr lang="en-US" sz="20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CrClest</a:t>
            </a:r>
            <a:r>
              <a:rPr lang="en-US" sz="20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	                   (140 − age)BW</a:t>
            </a:r>
            <a:endParaRPr sz="2000" b="1" i="0" u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	 		  _________________</a:t>
            </a:r>
            <a:endParaRPr sz="2000" b="1" i="0" u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1" i="1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				  </a:t>
            </a:r>
            <a:r>
              <a:rPr lang="en-US" sz="2000" b="1" i="1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0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Cr</a:t>
            </a:r>
            <a:r>
              <a:rPr lang="en-US" sz="20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× 72</a:t>
            </a:r>
            <a:endParaRPr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Female:     </a:t>
            </a:r>
            <a:r>
              <a:rPr lang="en-US" sz="20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CrClest</a:t>
            </a:r>
            <a:r>
              <a:rPr lang="en-US" sz="20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	                 0</a:t>
            </a:r>
            <a:r>
              <a:rPr lang="en-US" sz="2000" b="1" i="1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20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85(140 − age)BW</a:t>
            </a:r>
            <a:endParaRPr sz="2000" b="1" i="0" u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				____________________</a:t>
            </a:r>
            <a:endParaRPr sz="2000" b="1" i="0" u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1" i="1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r>
              <a:rPr lang="en-US" sz="2000" b="1" i="1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0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Cr</a:t>
            </a:r>
            <a:r>
              <a:rPr lang="en-US" sz="20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× 72</a:t>
            </a:r>
            <a:endParaRPr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lang="en-US" sz="20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CrClest</a:t>
            </a:r>
            <a:r>
              <a:rPr lang="en-US" sz="20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estimated creatinine </a:t>
            </a:r>
            <a:r>
              <a:rPr lang="en-US" sz="20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clearnce</a:t>
            </a:r>
            <a:r>
              <a:rPr lang="en-US" sz="20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BW= body </a:t>
            </a:r>
            <a:r>
              <a:rPr lang="en-US" sz="20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wieght</a:t>
            </a:r>
            <a:r>
              <a:rPr lang="en-US" sz="20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Scr</a:t>
            </a:r>
            <a:r>
              <a:rPr lang="en-US" sz="20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serum creatinine</a:t>
            </a:r>
            <a:endParaRPr dirty="0"/>
          </a:p>
        </p:txBody>
      </p:sp>
      <p:sp>
        <p:nvSpPr>
          <p:cNvPr id="294" name="Google Shape;294;p43"/>
          <p:cNvSpPr txBox="1"/>
          <p:nvPr/>
        </p:nvSpPr>
        <p:spPr>
          <a:xfrm>
            <a:off x="1294104" y="190322"/>
            <a:ext cx="612396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Creatinine  clearance and drugs </a:t>
            </a:r>
            <a:r>
              <a:rPr lang="en-US" sz="1800" i="0" u="none" dirty="0">
                <a:solidFill>
                  <a:schemeClr val="tx1"/>
                </a:solidFill>
                <a:sym typeface="Arial"/>
              </a:rPr>
              <a:t>excretion</a:t>
            </a:r>
            <a:r>
              <a:rPr lang="en-US" sz="1800" b="1" i="0" u="none" dirty="0">
                <a:solidFill>
                  <a:srgbClr val="FF0000"/>
                </a:solidFill>
                <a:sym typeface="Arial"/>
              </a:rPr>
              <a:t>-For self Reading  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295" name="Google Shape;295;p43"/>
          <p:cNvSpPr txBox="1"/>
          <p:nvPr/>
        </p:nvSpPr>
        <p:spPr>
          <a:xfrm>
            <a:off x="611187" y="836612"/>
            <a:ext cx="7489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The Cockcroft-Gault equation for creatinine clerance estimation </a:t>
            </a:r>
            <a:endParaRPr/>
          </a:p>
        </p:txBody>
      </p:sp>
      <p:sp>
        <p:nvSpPr>
          <p:cNvPr id="296" name="Google Shape;296;p43"/>
          <p:cNvSpPr txBox="1"/>
          <p:nvPr/>
        </p:nvSpPr>
        <p:spPr>
          <a:xfrm>
            <a:off x="755650" y="5516562"/>
            <a:ext cx="71295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Minor dose adjustment if CrClest is 30-60 mL/min, Major dose adjustment if CrClest less that 15 mL/min.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body" idx="1"/>
          </p:nvPr>
        </p:nvSpPr>
        <p:spPr>
          <a:xfrm>
            <a:off x="179387" y="260350"/>
            <a:ext cx="8640900" cy="6264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40"/>
              <a:buNone/>
            </a:pPr>
            <a:r>
              <a:rPr lang="en-US" sz="36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Renal Excretion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2340"/>
              <a:buNone/>
            </a:pPr>
            <a:r>
              <a:rPr lang="en-US" sz="36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of kidney</a:t>
            </a:r>
            <a:endParaRPr/>
          </a:p>
          <a:p>
            <a:pPr marL="830262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structure unit of kidney is nephron</a:t>
            </a:r>
            <a:endParaRPr/>
          </a:p>
          <a:p>
            <a:pPr marL="830262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consists of :</a:t>
            </a:r>
            <a:endParaRPr/>
          </a:p>
          <a:p>
            <a:pPr marL="830262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Char char="❑"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Glomerulus</a:t>
            </a:r>
            <a:endParaRPr/>
          </a:p>
          <a:p>
            <a:pPr marL="830262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Char char="❑"/>
            </a:pPr>
            <a:r>
              <a:rPr lang="en-US" sz="3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Proximal convoluted tubules</a:t>
            </a:r>
            <a:endParaRPr/>
          </a:p>
          <a:p>
            <a:pPr marL="830262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Char char="❑"/>
            </a:pPr>
            <a:r>
              <a:rPr lang="en-US" sz="3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Loop of Henle</a:t>
            </a:r>
            <a:endParaRPr/>
          </a:p>
          <a:p>
            <a:pPr marL="830262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Char char="❑"/>
            </a:pPr>
            <a:r>
              <a:rPr lang="en-US" sz="3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Distal convoluted tubules</a:t>
            </a:r>
            <a:endParaRPr/>
          </a:p>
          <a:p>
            <a:pPr marL="830262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Char char="❑"/>
            </a:pPr>
            <a:r>
              <a:rPr lang="en-US" sz="32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Collecting ducts</a:t>
            </a:r>
            <a:endParaRPr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4"/>
          <p:cNvSpPr txBox="1"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200"/>
              <a:buFont typeface="Garamond"/>
              <a:buNone/>
            </a:pPr>
            <a:r>
              <a:rPr lang="en-US" sz="4200" b="1" i="0" u="none" strike="noStrike" cap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Summary</a:t>
            </a:r>
            <a:endParaRPr/>
          </a:p>
        </p:txBody>
      </p:sp>
      <p:sp>
        <p:nvSpPr>
          <p:cNvPr id="302" name="Google Shape;302;p44"/>
          <p:cNvSpPr txBox="1">
            <a:spLocks noGrp="1"/>
          </p:cNvSpPr>
          <p:nvPr>
            <p:ph type="body" idx="4294967295"/>
          </p:nvPr>
        </p:nvSpPr>
        <p:spPr>
          <a:xfrm>
            <a:off x="457200" y="1052512"/>
            <a:ext cx="8229600" cy="53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Polar drugs are readily excreted and poorly reabsorbed.</a:t>
            </a:r>
            <a:endParaRPr/>
          </a:p>
          <a:p>
            <a:pPr marL="342900" marR="0" lvl="0" indent="-342900" algn="just" rtl="0">
              <a:lnSpc>
                <a:spcPct val="95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Lipid soluble drugs are reabsorbed back and excretion will be low</a:t>
            </a:r>
            <a:endParaRPr/>
          </a:p>
          <a:p>
            <a:pPr marL="342900" marR="0" lvl="0" indent="-342900" algn="just" rtl="0">
              <a:lnSpc>
                <a:spcPct val="95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Acidic drugs are best excreted in alkaline urine (</a:t>
            </a:r>
            <a:r>
              <a:rPr lang="en-US" sz="28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sodium bicarbonate</a:t>
            </a: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/>
          </a:p>
          <a:p>
            <a:pPr marL="342900" marR="0" lvl="0" indent="-342900" algn="just" rtl="0">
              <a:lnSpc>
                <a:spcPct val="95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Basic drugs are best excreted in acidic urine (</a:t>
            </a:r>
            <a:r>
              <a:rPr lang="en-US" sz="2800" b="1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ammonium chloride</a:t>
            </a: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/>
          </a:p>
          <a:p>
            <a:pPr marL="342900" marR="0" lvl="0" indent="-342900" algn="just" rtl="0">
              <a:lnSpc>
                <a:spcPct val="95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Enterohepatic circulation prolongs half life of the drug.</a:t>
            </a:r>
            <a:endParaRPr/>
          </a:p>
          <a:p>
            <a:pPr marL="342900" marR="0" lvl="0" indent="-342900" algn="just" rtl="0">
              <a:lnSpc>
                <a:spcPct val="95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Inulin and creatinine are used to assess renal function.</a:t>
            </a:r>
            <a:endParaRPr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5"/>
          <p:cNvSpPr txBox="1"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200"/>
              <a:buFont typeface="Garamond"/>
              <a:buNone/>
            </a:pPr>
            <a:r>
              <a:rPr lang="en-US" sz="4200" b="1" i="0" u="none" strike="noStrike" cap="non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Summary</a:t>
            </a:r>
            <a:endParaRPr/>
          </a:p>
        </p:txBody>
      </p:sp>
      <p:sp>
        <p:nvSpPr>
          <p:cNvPr id="308" name="Google Shape;308;p45"/>
          <p:cNvSpPr txBox="1">
            <a:spLocks noGrp="1"/>
          </p:cNvSpPr>
          <p:nvPr>
            <p:ph type="body" idx="4294967295"/>
          </p:nvPr>
        </p:nvSpPr>
        <p:spPr>
          <a:xfrm>
            <a:off x="457200" y="1052512"/>
            <a:ext cx="8229600" cy="53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 for active secretion prolongs half life of some drugs e.g penicillin and probenicid </a:t>
            </a:r>
            <a:endParaRPr/>
          </a:p>
          <a:p>
            <a:pPr marL="342900" marR="0" lvl="0" indent="-342900" algn="just" rtl="0">
              <a:lnSpc>
                <a:spcPct val="95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Protein binding  of drugs inhibits renal excretion of drugs except those that are actively secreted. </a:t>
            </a:r>
            <a:endParaRPr/>
          </a:p>
          <a:p>
            <a:pPr marL="342900" marR="0" lvl="0" indent="-342900" algn="just" rtl="0">
              <a:lnSpc>
                <a:spcPct val="95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NSAIDS e.g aspirin and ibuprofen inhbits the production of PGs and thefore reduces renal perfusion and GFR.</a:t>
            </a:r>
            <a:endParaRPr/>
          </a:p>
          <a:p>
            <a:pPr marL="342900" marR="0" lvl="0" indent="-342900" algn="just" rtl="0">
              <a:lnSpc>
                <a:spcPct val="95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Irrespective of the mechanism of excretion renal of drugs , decreased renal blood flow  decrease excretion of drugs.</a:t>
            </a:r>
            <a:endParaRPr/>
          </a:p>
          <a:p>
            <a:pPr marL="342900" marR="0" lvl="0" indent="-2273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None/>
            </a:pPr>
            <a:endParaRPr sz="28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6"/>
          <p:cNvSpPr txBox="1">
            <a:spLocks noGrp="1"/>
          </p:cNvSpPr>
          <p:nvPr>
            <p:ph type="body" idx="4294967295"/>
          </p:nvPr>
        </p:nvSpPr>
        <p:spPr>
          <a:xfrm>
            <a:off x="457200" y="333375"/>
            <a:ext cx="8229600" cy="57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90"/>
              <a:buFont typeface="Noto Sans Symbols"/>
              <a:buNone/>
            </a:pPr>
            <a:r>
              <a:rPr lang="en-US"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/>
          </a:p>
        </p:txBody>
      </p:sp>
      <p:pic>
        <p:nvPicPr>
          <p:cNvPr id="314" name="Google Shape;314;p46" descr="QUEST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0425" y="981075"/>
            <a:ext cx="2376488" cy="4103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46" descr="j00787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76375" y="1916112"/>
            <a:ext cx="2057400" cy="393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19075" algn="l" rtl="0">
              <a:spcBef>
                <a:spcPts val="0"/>
              </a:spcBef>
              <a:spcAft>
                <a:spcPts val="0"/>
              </a:spcAft>
              <a:buSzPts val="1950"/>
              <a:buNone/>
            </a:pP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18" descr="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7" y="115887"/>
            <a:ext cx="8964612" cy="6669087"/>
          </a:xfrm>
          <a:prstGeom prst="rect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7" name="Google Shape;127;p18"/>
          <p:cNvSpPr txBox="1"/>
          <p:nvPr/>
        </p:nvSpPr>
        <p:spPr>
          <a:xfrm>
            <a:off x="2051050" y="260350"/>
            <a:ext cx="4826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8"/>
          <p:cNvSpPr txBox="1"/>
          <p:nvPr/>
        </p:nvSpPr>
        <p:spPr>
          <a:xfrm>
            <a:off x="611187" y="5373687"/>
            <a:ext cx="24480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Kidney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body" idx="1"/>
          </p:nvPr>
        </p:nvSpPr>
        <p:spPr>
          <a:xfrm>
            <a:off x="179387" y="260350"/>
            <a:ext cx="8640900" cy="6264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90"/>
              <a:buNone/>
            </a:pPr>
            <a:r>
              <a:rPr lang="en-US" sz="26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Renal Excretion includes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690"/>
              <a:buNone/>
            </a:pPr>
            <a:endParaRPr sz="2600" b="1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0262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320"/>
              <a:buFont typeface="Noto Sans Symbols"/>
              <a:buChar char="❑"/>
            </a:pPr>
            <a:r>
              <a:rPr lang="en-US" sz="2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Glomerular filtration</a:t>
            </a:r>
            <a:endParaRPr/>
          </a:p>
          <a:p>
            <a:pPr marL="830262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920"/>
              <a:buFont typeface="Noto Sans Symbols"/>
              <a:buChar char="❑"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Active tubular secretion</a:t>
            </a:r>
            <a:endParaRPr sz="3200" b="1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0262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❑"/>
            </a:pPr>
            <a:r>
              <a:rPr lang="en-US" sz="3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Passive or active tubular reabsorption</a:t>
            </a:r>
            <a:endParaRPr/>
          </a:p>
          <a:p>
            <a:pPr marL="830262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3000" b="1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50"/>
              <a:buNone/>
            </a:pPr>
            <a:r>
              <a:rPr lang="en-US" sz="3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chemeClr val="dk2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40" name="Google Shape;140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19075" algn="l" rtl="0">
              <a:spcBef>
                <a:spcPts val="0"/>
              </a:spcBef>
              <a:spcAft>
                <a:spcPts val="0"/>
              </a:spcAft>
              <a:buSzPts val="1950"/>
              <a:buNone/>
            </a:pP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188912"/>
            <a:ext cx="8569325" cy="6408737"/>
          </a:xfrm>
          <a:prstGeom prst="rect">
            <a:avLst/>
          </a:prstGeom>
          <a:noFill/>
          <a:ln w="317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>
            <a:spLocks noGrp="1"/>
          </p:cNvSpPr>
          <p:nvPr>
            <p:ph type="body" idx="1"/>
          </p:nvPr>
        </p:nvSpPr>
        <p:spPr>
          <a:xfrm>
            <a:off x="250825" y="476250"/>
            <a:ext cx="8424900" cy="59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</a:pPr>
            <a:r>
              <a:rPr lang="en-US" sz="3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Glomerular filtration (GFR):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1820"/>
              <a:buFont typeface="Noto Sans Symbols"/>
              <a:buChar char="❑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Depends upon renal blood flow (Normal GFR = 125-130 ml/min). 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1820"/>
              <a:buFont typeface="Noto Sans Symbols"/>
              <a:buChar char="❑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GFR depends on hydrostatic pressure  of blood flowing in the capillaries.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1820"/>
              <a:buFont typeface="Noto Sans Symbols"/>
              <a:buChar char="❑"/>
            </a:pPr>
            <a:r>
              <a:rPr lang="en-US" sz="2800" b="1" i="0" u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Glomerular filtration occurs to </a:t>
            </a:r>
            <a:endParaRPr/>
          </a:p>
          <a:p>
            <a:pPr marL="990600" lvl="1" indent="-64611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ts val="1500"/>
              <a:buFont typeface="Noto Sans Symbols"/>
              <a:buChar char="❑"/>
            </a:pPr>
            <a:r>
              <a:rPr lang="en-US" sz="25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Low MW drugs </a:t>
            </a:r>
            <a:r>
              <a:rPr lang="en-US" sz="2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(most proteins have high MW and are not filtered)</a:t>
            </a:r>
            <a:endParaRPr/>
          </a:p>
          <a:p>
            <a:pPr marL="990600" lvl="1" indent="-64611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ts val="1500"/>
              <a:buFont typeface="Noto Sans Symbols"/>
              <a:buChar char="❑"/>
            </a:pPr>
            <a:r>
              <a:rPr lang="en-US" sz="25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Only free drugs </a:t>
            </a:r>
            <a:r>
              <a:rPr lang="en-US" sz="2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(unbound to plasma proteins) are filtered.</a:t>
            </a:r>
            <a:endParaRPr/>
          </a:p>
          <a:p>
            <a:pPr marL="990600" lvl="1" indent="-64611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ts val="1500"/>
              <a:buFont typeface="Noto Sans Symbols"/>
              <a:buChar char="❑"/>
            </a:pPr>
            <a:r>
              <a:rPr lang="en-US" sz="25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Polar or ionized </a:t>
            </a:r>
            <a:r>
              <a:rPr lang="en-US" sz="2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water soluble drugs are easily filtered e.g aminoglycosides</a:t>
            </a:r>
            <a:endParaRPr/>
          </a:p>
          <a:p>
            <a:pPr marL="990600" lvl="1" indent="-64611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ts val="1500"/>
              <a:buFont typeface="Noto Sans Symbols"/>
              <a:buChar char="❑"/>
            </a:pPr>
            <a:r>
              <a:rPr lang="en-US" sz="2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GFR is determined by </a:t>
            </a:r>
            <a:r>
              <a:rPr lang="en-US" sz="25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creatinine</a:t>
            </a:r>
            <a:r>
              <a:rPr lang="en-US" sz="2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inulin, inulin is easily filtered by kidney not reabsorbed .</a:t>
            </a:r>
            <a:endParaRPr/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>
            <a:spLocks noGrp="1"/>
          </p:cNvSpPr>
          <p:nvPr>
            <p:ph type="body" idx="1"/>
          </p:nvPr>
        </p:nvSpPr>
        <p:spPr>
          <a:xfrm>
            <a:off x="323850" y="188912"/>
            <a:ext cx="8605800" cy="6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40"/>
              <a:buNone/>
            </a:pPr>
            <a:r>
              <a:rPr lang="en-US" sz="36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ActiveTubular secretion: 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40"/>
              <a:buFont typeface="Noto Sans Symbols"/>
              <a:buChar char="■"/>
            </a:pPr>
            <a:r>
              <a:rPr lang="en-US" sz="36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ccurs mainly in proximal tubules; </a:t>
            </a:r>
            <a:r>
              <a:rPr lang="en-US" sz="32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increases drug conc. in lumen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■"/>
            </a:pPr>
            <a:r>
              <a:rPr lang="en-US" sz="32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carrier mediated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saturable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■"/>
            </a:pPr>
            <a:r>
              <a:rPr lang="en-US" sz="32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Requires energy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transport drugs against conc. gradients.</a:t>
            </a:r>
            <a:endParaRPr/>
          </a:p>
          <a:p>
            <a:pPr marL="609600" lvl="0" indent="-47751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32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endParaRPr sz="32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just" rtl="0">
              <a:lnSpc>
                <a:spcPct val="7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endParaRPr sz="32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just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27330" algn="l" rtl="0">
              <a:spcBef>
                <a:spcPts val="560"/>
              </a:spcBef>
              <a:spcAft>
                <a:spcPts val="0"/>
              </a:spcAft>
              <a:buSzPts val="1820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>
            <a:spLocks noGrp="1"/>
          </p:cNvSpPr>
          <p:nvPr>
            <p:ph type="body" idx="1"/>
          </p:nvPr>
        </p:nvSpPr>
        <p:spPr>
          <a:xfrm>
            <a:off x="323850" y="188912"/>
            <a:ext cx="8605800" cy="6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40"/>
              <a:buNone/>
            </a:pPr>
            <a:r>
              <a:rPr lang="en-US" sz="36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ActiveTubular secretion: </a:t>
            </a:r>
            <a:endParaRPr/>
          </a:p>
          <a:p>
            <a:pPr marL="609600" lvl="0" indent="-47751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32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1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■"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Organic acids/anions e.g Penicillin and aspirin, uric acid</a:t>
            </a:r>
            <a:endParaRPr/>
          </a:p>
          <a:p>
            <a:pPr marL="609600" lvl="1" indent="-47751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32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1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■"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Organic bases/cations e.g morphine, catecholamine are actively secreted</a:t>
            </a:r>
            <a:endParaRPr/>
          </a:p>
          <a:p>
            <a:pPr marL="609600" lvl="1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endParaRPr sz="32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1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■"/>
            </a:pPr>
            <a:r>
              <a:rPr lang="en-US" sz="32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drugs using the same carrier compete for excretion e.g probenicid increases half life of penicillin . 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endParaRPr sz="32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just" rtl="0">
              <a:lnSpc>
                <a:spcPct val="7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endParaRPr sz="3200" b="1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just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27330" algn="l" rtl="0">
              <a:spcBef>
                <a:spcPts val="560"/>
              </a:spcBef>
              <a:spcAft>
                <a:spcPts val="0"/>
              </a:spcAft>
              <a:buSzPts val="1820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1655</Words>
  <Application>Microsoft Office PowerPoint</Application>
  <PresentationFormat>On-screen Show (4:3)</PresentationFormat>
  <Paragraphs>216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Comic Sans MS</vt:lpstr>
      <vt:lpstr>Garamond</vt:lpstr>
      <vt:lpstr>Noto Sans Symbols</vt:lpstr>
      <vt:lpstr>Times New Roman</vt:lpstr>
      <vt:lpstr>Edge</vt:lpstr>
      <vt:lpstr>1_Edge</vt:lpstr>
      <vt:lpstr>PowerPoint Presentation</vt:lpstr>
      <vt:lpstr>Routes of Excretion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Active tubular secretion</vt:lpstr>
      <vt:lpstr>PowerPoint Presentation</vt:lpstr>
      <vt:lpstr>Active Tubular Reabsorption</vt:lpstr>
      <vt:lpstr>PowerPoint Presentation</vt:lpstr>
      <vt:lpstr>PowerPoint Presentation</vt:lpstr>
      <vt:lpstr>Ion trapping</vt:lpstr>
      <vt:lpstr>PowerPoint Presentation</vt:lpstr>
      <vt:lpstr>Biliary Excretion</vt:lpstr>
      <vt:lpstr>PowerPoint Presentation</vt:lpstr>
      <vt:lpstr>PowerPoint Presentation</vt:lpstr>
      <vt:lpstr>So what should we do in this situation?  </vt:lpstr>
      <vt:lpstr>So what should we do in this situation?  </vt:lpstr>
      <vt:lpstr>Physicochemical factors affecting renal excretion of drug. </vt:lpstr>
      <vt:lpstr>Factors Affecting Renal Excretion </vt:lpstr>
      <vt:lpstr>Factors Affecting Renal Excretion</vt:lpstr>
      <vt:lpstr>Orders of elimination</vt:lpstr>
      <vt:lpstr>PowerPoint Presentation</vt:lpstr>
      <vt:lpstr>Orders of elimination</vt:lpstr>
      <vt:lpstr>Risk Factors for NSAIDs-Associated Acute Renal Failure</vt:lpstr>
      <vt:lpstr>PowerPoint Presentation</vt:lpstr>
      <vt:lpstr>Summary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admin</cp:lastModifiedBy>
  <cp:revision>1</cp:revision>
  <dcterms:modified xsi:type="dcterms:W3CDTF">2020-04-06T05:27:05Z</dcterms:modified>
</cp:coreProperties>
</file>