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954838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40175" y="0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161" name="Google Shape;1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sp>
        <p:nvSpPr>
          <p:cNvPr id="168" name="Google Shape;16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175" name="Google Shape;17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6" name="Google Shape;176;p13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0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/>
          </a:p>
        </p:txBody>
      </p:sp>
      <p:sp>
        <p:nvSpPr>
          <p:cNvPr id="218" name="Google Shape;21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9" name="Google Shape;219;p20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/>
          </a:p>
        </p:txBody>
      </p:sp>
      <p:sp>
        <p:nvSpPr>
          <p:cNvPr id="225" name="Google Shape;22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6" name="Google Shape;226;p21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2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3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4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5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7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8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9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/>
          </a:p>
        </p:txBody>
      </p:sp>
      <p:sp>
        <p:nvSpPr>
          <p:cNvPr id="275" name="Google Shape;27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6" name="Google Shape;276;p29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/>
        </p:nvSpPr>
        <p:spPr>
          <a:xfrm>
            <a:off x="3940175" y="8842375"/>
            <a:ext cx="30132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7" y="698500"/>
            <a:ext cx="4653000" cy="34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95325" y="4421187"/>
            <a:ext cx="5564100" cy="4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25" tIns="46450" rIns="92925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533400" y="1075348"/>
            <a:ext cx="7772400" cy="1400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Antibiotics in UTI</a:t>
            </a:r>
            <a:br>
              <a:rPr lang="en-US" sz="4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Pharmacology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ctrTitle"/>
          </p:nvPr>
        </p:nvSpPr>
        <p:spPr>
          <a:xfrm>
            <a:off x="684212" y="333375"/>
            <a:ext cx="80025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Absorption,metabolism&amp;Excetion</a:t>
            </a:r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ubTitle" idx="1"/>
          </p:nvPr>
        </p:nvSpPr>
        <p:spPr>
          <a:xfrm>
            <a:off x="304800" y="1916112"/>
            <a:ext cx="8001000" cy="37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800"/>
              <a:buNone/>
            </a:pPr>
            <a:r>
              <a:rPr lang="en-US" sz="2800" b="1" i="0" u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Sulfonamides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Mainly given orally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Rapidly absorbed from stomach and small intestine.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Widely distributed to tissues and body fluids ( including CNS, CSF ), placenta and fetus.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Absorbed sulfonamides bind to serum protein( approx. 70% ).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Metabolized in the liver by the process of acetylation.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Eliminated in the urine, partly as such and partly as acetylated derivative.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3"/>
          <p:cNvSpPr txBox="1">
            <a:spLocks noGrp="1"/>
          </p:cNvSpPr>
          <p:nvPr>
            <p:ph type="body" idx="1"/>
          </p:nvPr>
        </p:nvSpPr>
        <p:spPr>
          <a:xfrm>
            <a:off x="684212" y="1844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None/>
            </a:pPr>
            <a:r>
              <a:rPr lang="en-US" sz="28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Trimethoprim ( TMP 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Usually given orally, alone or in combination with SMX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 absorbed from the gut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Widely distributed in body fluids &amp; tissues ( including CSF 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lipid soluble than SMX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 bound ( approx.40 % 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60% of TMP or its metabolite is excreted in the urine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TMP concentrates in the prostatic fluid</a:t>
            </a:r>
            <a:r>
              <a:rPr lang="en-US" sz="2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"/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"/>
                                        <p:tgtEl>
                                          <p:spTgt spid="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"/>
                                        <p:tgtEl>
                                          <p:spTgt spid="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"/>
                                        <p:tgtEl>
                                          <p:spTgt spid="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"/>
                                        <p:tgtEl>
                                          <p:spTgt spid="1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ADVERSE EFFECTS</a:t>
            </a:r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1.Gastrointestinal- Nausea, vomiting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Allergy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Hematologic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a) Acute hemolytic anemia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a) hypersensitvity b) G6PD deficiency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b) Megaloblastic anemia due to TMP.                               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Drug interactions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Displace bilirubin- if severe – kernicterus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Potentiate warfarin, oral hypoglycemics.</a:t>
            </a:r>
            <a:endParaRPr/>
          </a:p>
          <a:p>
            <a:pPr marL="609600" lvl="0" indent="-482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6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6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6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600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600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600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600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600"/>
                                        <p:tgtEl>
                                          <p:spTgt spid="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600"/>
                                        <p:tgtEl>
                                          <p:spTgt spid="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6C0A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E46C0A"/>
                </a:solidFill>
                <a:latin typeface="Calibri"/>
                <a:ea typeface="Calibri"/>
                <a:cs typeface="Calibri"/>
                <a:sym typeface="Calibri"/>
              </a:rPr>
              <a:t>CONTRAINDICATIONS</a:t>
            </a:r>
            <a:endParaRPr/>
          </a:p>
        </p:txBody>
      </p:sp>
      <p:sp>
        <p:nvSpPr>
          <p:cNvPr id="179" name="Google Shape;179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Pregnancy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Nursing mother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Infants under 6 weeks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Renal or hepatic failure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Blood disorders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3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30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30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30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30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30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>
            <a:spLocks noGrp="1"/>
          </p:cNvSpPr>
          <p:nvPr>
            <p:ph type="ctrTitle"/>
          </p:nvPr>
        </p:nvSpPr>
        <p:spPr>
          <a:xfrm>
            <a:off x="685800" y="533400"/>
            <a:ext cx="7772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Nitrofurantoin</a:t>
            </a:r>
            <a:endParaRPr/>
          </a:p>
        </p:txBody>
      </p:sp>
      <p:sp>
        <p:nvSpPr>
          <p:cNvPr id="185" name="Google Shape;185;p26"/>
          <p:cNvSpPr txBox="1">
            <a:spLocks noGrp="1"/>
          </p:cNvSpPr>
          <p:nvPr>
            <p:ph type="subTitle" idx="1"/>
          </p:nvPr>
        </p:nvSpPr>
        <p:spPr>
          <a:xfrm>
            <a:off x="0" y="2590800"/>
            <a:ext cx="86868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3200"/>
              <a:buNone/>
            </a:pPr>
            <a:r>
              <a:rPr lang="en-US" sz="3200" b="1" i="0" u="none">
                <a:solidFill>
                  <a:srgbClr val="8064A2"/>
                </a:solidFill>
                <a:latin typeface="Calibri"/>
                <a:ea typeface="Calibri"/>
                <a:cs typeface="Calibri"/>
                <a:sym typeface="Calibri"/>
              </a:rPr>
              <a:t>Antibacterial Spectrum</a:t>
            </a:r>
            <a:r>
              <a:rPr lang="en-US" sz="32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Effective against E. coli and Staph. saprophyticus, but other common UT gm- bacteria may be resistant.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Mechanism of action of nitrofurantoin</a:t>
            </a:r>
            <a:endParaRPr/>
          </a:p>
        </p:txBody>
      </p:sp>
      <p:sp>
        <p:nvSpPr>
          <p:cNvPr id="191" name="Google Shape;191;p27"/>
          <p:cNvSpPr txBox="1">
            <a:spLocks noGrp="1"/>
          </p:cNvSpPr>
          <p:nvPr>
            <p:ph type="subTitle" idx="1"/>
          </p:nvPr>
        </p:nvSpPr>
        <p:spPr>
          <a:xfrm>
            <a:off x="685800" y="2057400"/>
            <a:ext cx="7086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Sensitive bacteria converts the drug to an active agent that inhibits various enzymes and damages DNA.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64A2"/>
              </a:buClr>
              <a:buSzPts val="4000"/>
              <a:buFont typeface="Calibri"/>
              <a:buNone/>
            </a:pPr>
            <a:r>
              <a:rPr lang="en-US" sz="4000" b="1" i="0" u="none">
                <a:solidFill>
                  <a:srgbClr val="8064A2"/>
                </a:solidFill>
                <a:latin typeface="Calibri"/>
                <a:ea typeface="Calibri"/>
                <a:cs typeface="Calibri"/>
                <a:sym typeface="Calibri"/>
              </a:rPr>
              <a:t>Pharmacokinetics of nitrofurantoin</a:t>
            </a:r>
            <a:endParaRPr/>
          </a:p>
        </p:txBody>
      </p:sp>
      <p:sp>
        <p:nvSpPr>
          <p:cNvPr id="197" name="Google Shape;197;p28"/>
          <p:cNvSpPr txBox="1">
            <a:spLocks noGrp="1"/>
          </p:cNvSpPr>
          <p:nvPr>
            <p:ph type="subTitle" idx="1"/>
          </p:nvPr>
        </p:nvSpPr>
        <p:spPr>
          <a:xfrm>
            <a:off x="381000" y="1981200"/>
            <a:ext cx="73914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Absorption is complete after oral use</a:t>
            </a:r>
            <a:endParaRPr/>
          </a:p>
          <a:p>
            <a:pPr marL="0" lvl="0" indent="-203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Metabolized (75%)&amp; excreted so rapidly that no systemic antibacterial action is achieved.</a:t>
            </a:r>
            <a:endParaRPr/>
          </a:p>
          <a:p>
            <a:pPr marL="0" lvl="0" indent="-203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Concentrated in the urine(25% of the dose excreted unchanged)</a:t>
            </a:r>
            <a:endParaRPr/>
          </a:p>
          <a:p>
            <a:pPr marL="0" lvl="0" indent="-203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turns urine to a dark orange-brown.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>
            <a:spLocks noGrp="1"/>
          </p:cNvSpPr>
          <p:nvPr>
            <p:ph type="ctrTitle"/>
          </p:nvPr>
        </p:nvSpPr>
        <p:spPr>
          <a:xfrm>
            <a:off x="533400" y="4572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Adverse effects of nitrofurantoin</a:t>
            </a:r>
            <a:endParaRPr/>
          </a:p>
        </p:txBody>
      </p:sp>
      <p:sp>
        <p:nvSpPr>
          <p:cNvPr id="203" name="Google Shape;203;p29"/>
          <p:cNvSpPr txBox="1">
            <a:spLocks noGrp="1"/>
          </p:cNvSpPr>
          <p:nvPr>
            <p:ph type="subTitle" idx="1"/>
          </p:nvPr>
        </p:nvSpPr>
        <p:spPr>
          <a:xfrm>
            <a:off x="533400" y="1600200"/>
            <a:ext cx="72390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 sz="27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 disturbances: bleeding of the stomach,nausea, vomiting and diarrhea(must be taken with food).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 sz="27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Headache and nystagmus.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 sz="27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Hemolytic anaemia(G6PD deficiency)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</a:pPr>
            <a:endParaRPr sz="27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Containdications: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 sz="27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Pts with G6PD deficiency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 sz="27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Neonates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rPr lang="en-US" sz="27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Pregnant women(after 38 wks of pregnancy)</a:t>
            </a:r>
            <a:endParaRPr/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</a:pPr>
            <a:endParaRPr sz="27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ctrTitle"/>
          </p:nvPr>
        </p:nvSpPr>
        <p:spPr>
          <a:xfrm>
            <a:off x="228600" y="304800"/>
            <a:ext cx="82296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4000"/>
              <a:buFont typeface="Calibri"/>
              <a:buNone/>
            </a:pPr>
            <a:r>
              <a:rPr lang="en-US" sz="40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Therapeutic Uses of nitrofurantoin</a:t>
            </a:r>
            <a:endParaRPr/>
          </a:p>
        </p:txBody>
      </p:sp>
      <p:sp>
        <p:nvSpPr>
          <p:cNvPr id="209" name="Google Shape;209;p30"/>
          <p:cNvSpPr txBox="1">
            <a:spLocks noGrp="1"/>
          </p:cNvSpPr>
          <p:nvPr>
            <p:ph type="subTitle" idx="1"/>
          </p:nvPr>
        </p:nvSpPr>
        <p:spPr>
          <a:xfrm>
            <a:off x="228600" y="2133600"/>
            <a:ext cx="86868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used as urinary antiseptics .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Its usefulness is limited to lower UTI’s &amp; cannot be used for upper UT or systemic infections.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Dose: 50-100 mg, po q 6h/7 days.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acting: 100mg twice daily.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>
            <a:spLocks noGrp="1"/>
          </p:cNvSpPr>
          <p:nvPr>
            <p:ph type="ctrTitle"/>
          </p:nvPr>
        </p:nvSpPr>
        <p:spPr>
          <a:xfrm>
            <a:off x="685800" y="5334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Calibri"/>
              <a:buNone/>
            </a:pPr>
            <a:r>
              <a:rPr lang="en-US" sz="40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Tetracyclines</a:t>
            </a:r>
            <a:b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 Doxycycline)</a:t>
            </a:r>
            <a:endParaRPr/>
          </a:p>
        </p:txBody>
      </p:sp>
      <p:sp>
        <p:nvSpPr>
          <p:cNvPr id="215" name="Google Shape;215;p31"/>
          <p:cNvSpPr txBox="1">
            <a:spLocks noGrp="1"/>
          </p:cNvSpPr>
          <p:nvPr>
            <p:ph type="subTitle" idx="1"/>
          </p:nvPr>
        </p:nvSpPr>
        <p:spPr>
          <a:xfrm>
            <a:off x="533400" y="2057400"/>
            <a:ext cx="79248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BBB59"/>
              </a:buClr>
              <a:buSzPts val="3200"/>
              <a:buNone/>
            </a:pPr>
            <a:r>
              <a:rPr lang="en-US" sz="3200" b="1" i="0" u="none">
                <a:solidFill>
                  <a:srgbClr val="9BBB59"/>
                </a:solidFill>
                <a:latin typeface="Calibri"/>
                <a:ea typeface="Calibri"/>
                <a:cs typeface="Calibri"/>
                <a:sym typeface="Calibri"/>
              </a:rPr>
              <a:t>It is a long acting tetracycline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None/>
            </a:pPr>
            <a:r>
              <a:rPr lang="en-US" sz="3200" b="1" i="0" u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Mechanism of action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Inhibit protein synthesis by binding reversibly to 30 s subunit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1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457200"/>
            <a:ext cx="7239000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Doxycycline ( Cont. )</a:t>
            </a:r>
            <a:endParaRPr/>
          </a:p>
        </p:txBody>
      </p:sp>
      <p:sp>
        <p:nvSpPr>
          <p:cNvPr id="222" name="Google Shape;222;p32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3200"/>
              <a:buNone/>
            </a:pPr>
            <a:r>
              <a:rPr lang="en-US" sz="3200" b="1" i="0" u="none" dirty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Pharmacokinetics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n-US" sz="2400" b="1" i="0" u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Usually </a:t>
            </a:r>
            <a:r>
              <a:rPr lang="en-US" sz="2400" b="1" i="0" u="none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given orally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ts val="2400"/>
              <a:buNone/>
            </a:pPr>
            <a:r>
              <a:rPr lang="en-US" sz="2400" b="1" i="0" u="none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Absorption is 90-100%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ts val="2400"/>
              <a:buNone/>
            </a:pPr>
            <a:r>
              <a:rPr lang="en-US" sz="2400" b="1" i="0" u="none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Absorbed in the upper s. intestine &amp; best in absence of food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ts val="2400"/>
              <a:buNone/>
            </a:pPr>
            <a:r>
              <a:rPr lang="en-US" sz="2400" b="1" i="0" u="none" dirty="0">
                <a:solidFill>
                  <a:srgbClr val="FF0000"/>
                </a:solidFill>
                <a:sym typeface="Calibri"/>
              </a:rPr>
              <a:t>Food &amp; di &amp; tri-valent cations ( Ca, Mg, Fe, AL) impair absorption</a:t>
            </a:r>
            <a:endParaRPr b="1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ts val="2400"/>
              <a:buNone/>
            </a:pPr>
            <a:r>
              <a:rPr lang="en-US" sz="2400" b="1" i="0" u="none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Protein binding 40-80 %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ts val="2400"/>
              <a:buNone/>
            </a:pPr>
            <a:r>
              <a:rPr lang="en-US" sz="2400" b="1" i="0" u="none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Distributed well, including  CSF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ts val="2400"/>
              <a:buNone/>
            </a:pPr>
            <a:r>
              <a:rPr lang="en-US" sz="2400" b="1" i="0" u="none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Cross placenta and excreted in milk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76092"/>
              </a:buClr>
              <a:buSzPts val="2400"/>
              <a:buNone/>
            </a:pPr>
            <a:r>
              <a:rPr lang="en-US" sz="2400" b="1" i="0" u="none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Largely metabolized in the liver and excreted by kidneys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"/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"/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"/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"/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"/>
                                        <p:tgtEl>
                                          <p:spTgt spid="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"/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Doxycycline ( Cont. )</a:t>
            </a:r>
            <a:endParaRPr/>
          </a:p>
        </p:txBody>
      </p:sp>
      <p:sp>
        <p:nvSpPr>
          <p:cNvPr id="229" name="Google Shape;229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3200"/>
              <a:buNone/>
            </a:pPr>
            <a:r>
              <a:rPr lang="en-US" sz="3200" b="1" i="0" u="none" dirty="0">
                <a:solidFill>
                  <a:schemeClr val="folHlink"/>
                </a:solidFill>
                <a:latin typeface="Calibri"/>
                <a:ea typeface="Calibri"/>
                <a:cs typeface="Calibri"/>
                <a:sym typeface="Calibri"/>
              </a:rPr>
              <a:t>Side effects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400" b="1" i="0" u="none" dirty="0">
                <a:solidFill>
                  <a:srgbClr val="FF0000"/>
                </a:solidFill>
                <a:sym typeface="Calibri"/>
              </a:rPr>
              <a:t>. nausea, vomiting ,diarrhea &amp; epigastric pain(give with food)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Thrombophlebitis –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i.v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Hepatic toxicity ( prolonged therapy with high dose )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US" sz="24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Brown </a:t>
            </a:r>
            <a:r>
              <a:rPr lang="en-US" sz="24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discolouration</a:t>
            </a:r>
            <a:r>
              <a:rPr lang="en-US" sz="2400" b="1" i="0" u="none" dirty="0">
                <a:solidFill>
                  <a:srgbClr val="FF0000"/>
                </a:solidFill>
                <a:sym typeface="Calibri"/>
              </a:rPr>
              <a:t> of teeth – children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Deformity or growth inhibition of bones – children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en-US" sz="2400" b="1" i="0" u="none" dirty="0">
                <a:solidFill>
                  <a:srgbClr val="FF0000"/>
                </a:solidFill>
                <a:sym typeface="Calibri"/>
              </a:rPr>
              <a:t>Phototoxicity</a:t>
            </a:r>
            <a:endParaRPr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Vertigo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Superinfections.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"/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"/>
                                        <p:tgtEl>
                                          <p:spTgt spid="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4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"/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"/>
                                        <p:tgtEl>
                                          <p:spTgt spid="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Contraindications of doxycycline</a:t>
            </a:r>
            <a:endParaRPr/>
          </a:p>
        </p:txBody>
      </p:sp>
      <p:sp>
        <p:nvSpPr>
          <p:cNvPr id="235" name="Google Shape;235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Pregnancy</a:t>
            </a:r>
            <a:endParaRPr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Breast feeding</a:t>
            </a:r>
            <a:endParaRPr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Children(below 10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yrs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</a:t>
            </a:r>
            <a:r>
              <a:rPr lang="en-US" sz="3200" b="1" i="0" u="none" dirty="0">
                <a:solidFill>
                  <a:srgbClr val="FF0000"/>
                </a:solidFill>
                <a:sym typeface="Calibri"/>
              </a:rPr>
              <a:t>Binds to calcium in bone and teeth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36" name="Google Shape;236;p34"/>
          <p:cNvSpPr txBox="1"/>
          <p:nvPr/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5"/>
          <p:cNvSpPr txBox="1">
            <a:spLocks noGrp="1"/>
          </p:cNvSpPr>
          <p:nvPr>
            <p:ph type="ctrTitle"/>
          </p:nvPr>
        </p:nvSpPr>
        <p:spPr>
          <a:xfrm>
            <a:off x="685800" y="609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Therapeutic Uses of Doxycycline</a:t>
            </a:r>
            <a:endParaRPr/>
          </a:p>
        </p:txBody>
      </p:sp>
      <p:sp>
        <p:nvSpPr>
          <p:cNvPr id="242" name="Google Shape;242;p35"/>
          <p:cNvSpPr txBox="1">
            <a:spLocks noGrp="1"/>
          </p:cNvSpPr>
          <p:nvPr>
            <p:ph type="subTitle" idx="1"/>
          </p:nvPr>
        </p:nvSpPr>
        <p:spPr>
          <a:xfrm>
            <a:off x="762000" y="2057400"/>
            <a:ext cx="70104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Treatment of UTI’s due to Mycoplasma &amp; Chlamydia, 100 mg p.o bid for 7 days.</a:t>
            </a:r>
            <a:endParaRPr/>
          </a:p>
          <a:p>
            <a:pPr marL="0" lvl="0" indent="-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98989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Prostatitis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1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Aminoglycosides</a:t>
            </a:r>
            <a:endParaRPr/>
          </a:p>
        </p:txBody>
      </p:sp>
      <p:sp>
        <p:nvSpPr>
          <p:cNvPr id="248" name="Google Shape;248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-US" sz="32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e.g. </a:t>
            </a:r>
            <a:r>
              <a:rPr lang="en-US" sz="3200" b="1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GENTAMICIN,i.m,i.v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Bactericidal antibiotics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Inhibits protein synthesis by binding to 30S  ribosomal subunits.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Poorly absorbed orally(highly charged).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active against gram negative aerobic organisms.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Gentamicin(CONT)</a:t>
            </a:r>
            <a:endParaRPr/>
          </a:p>
        </p:txBody>
      </p:sp>
      <p:sp>
        <p:nvSpPr>
          <p:cNvPr id="254" name="Google Shape;254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Excreted  unchanged in urine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active in alkaline medium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Adverse effects </a:t>
            </a:r>
            <a:r>
              <a:rPr lang="en-US" sz="3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Ototoxicity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Nephrotoxicity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Neuromuscular blocking effect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Therapeutic uses of Gentamicin in UTI’s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Severe infections caused by gram negative organisms (pseudomonas or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enterobacter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dirty="0"/>
              <a:t>Also combined with other antibiotics </a:t>
            </a:r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4000"/>
              <a:buFont typeface="Calibri"/>
              <a:buNone/>
            </a:pPr>
            <a:r>
              <a:rPr lang="en-US" sz="4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Cephalosporins</a:t>
            </a:r>
            <a:br>
              <a:rPr lang="en-US" sz="4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(Detail was explained in respiratory lec.)</a:t>
            </a:r>
            <a:br>
              <a:rPr lang="en-US" sz="4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4000" b="1" i="0" u="none" baseline="3000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4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 generation cephalosporins  </a:t>
            </a:r>
            <a:endParaRPr/>
          </a:p>
        </p:txBody>
      </p:sp>
      <p:sp>
        <p:nvSpPr>
          <p:cNvPr id="266" name="Google Shape;266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Ceftriaxone  &amp; Ceftazidime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Mainly effective against gm- bacteria.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Acts by inhibition of cell wall synthesis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Bactericidal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given parenterally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Given in severe / complicated UTIs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acute prostatitis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US" sz="4400" b="1" i="0" u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Fluroquinolones</a:t>
            </a:r>
            <a:br>
              <a:rPr lang="en-US" sz="4400" b="1" i="0" u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  <p:sp>
        <p:nvSpPr>
          <p:cNvPr id="272" name="Google Shape;272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e.g.</a:t>
            </a:r>
            <a:r>
              <a:rPr lang="en-US" sz="3200" b="1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ciprofloxacin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Active against gram negative aerobic organisms.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 sz="3200" b="1" i="0" u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Mechanism of action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Inhibits DNA gyrase enzyme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 sz="3200" b="1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Clinical use</a:t>
            </a:r>
            <a:endParaRPr sz="3200" b="1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UTIs</a:t>
            </a:r>
            <a:r>
              <a:rPr lang="en-US" sz="3200" b="0" i="0" u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caused by multidrug resistance organisms as pseudomonas.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Prostatitis ( acute / chronic )  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Adverse  effects </a:t>
            </a:r>
            <a:endParaRPr/>
          </a:p>
        </p:txBody>
      </p:sp>
      <p:sp>
        <p:nvSpPr>
          <p:cNvPr id="279" name="Google Shape;279;p41"/>
          <p:cNvSpPr txBox="1">
            <a:spLocks noGrp="1"/>
          </p:cNvSpPr>
          <p:nvPr>
            <p:ph type="body" idx="1"/>
          </p:nvPr>
        </p:nvSpPr>
        <p:spPr>
          <a:xfrm>
            <a:off x="609600" y="19812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Nausea , vomiting , diarrhea</a:t>
            </a:r>
            <a:endParaRPr/>
          </a:p>
          <a:p>
            <a:pPr marL="342900" marR="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CNS effects ( confusion, insomnia, headache, anxiety).</a:t>
            </a:r>
            <a:endParaRPr/>
          </a:p>
          <a:p>
            <a:pPr marL="342900" marR="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Damage of growing cartilage</a:t>
            </a:r>
            <a:r>
              <a:rPr lang="en-US" sz="2800" b="1" i="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(arthropathy)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Phototoxicity(avoid excessive sunlight)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"/>
                                        <p:tgtEl>
                                          <p:spTgt spid="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"/>
                                        <p:tgtEl>
                                          <p:spTgt spid="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"/>
                                        <p:tgtEl>
                                          <p:spTgt spid="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"/>
                                        <p:tgtEl>
                                          <p:spTgt spid="2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"/>
                                        <p:tgtEl>
                                          <p:spTgt spid="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"/>
                                        <p:tgtEl>
                                          <p:spTgt spid="2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"/>
                                        <p:tgtEl>
                                          <p:spTgt spid="2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"/>
                                        <p:tgtEl>
                                          <p:spTgt spid="2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"/>
                                        <p:tgtEl>
                                          <p:spTgt spid="2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"/>
                                        <p:tgtEl>
                                          <p:spTgt spid="2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"/>
                                        <p:tgtEl>
                                          <p:spTgt spid="2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Urinary tract infections(UTI’s)</a:t>
            </a: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the 2</a:t>
            </a:r>
            <a:r>
              <a:rPr lang="en-US" sz="3200" b="1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most common  infection ( after RTI’s).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often associated with some obstruction of the flow of urine.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more common in women more than men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30:1  (Why?).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Incidence of UTI increases in old age(10% of men &amp; 20% of women).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ctrTitle"/>
          </p:nvPr>
        </p:nvSpPr>
        <p:spPr>
          <a:xfrm>
            <a:off x="0" y="-914400"/>
            <a:ext cx="8458200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What are the causes of UTI’s</a:t>
            </a: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1"/>
          </p:nvPr>
        </p:nvSpPr>
        <p:spPr>
          <a:xfrm>
            <a:off x="0" y="990600"/>
            <a:ext cx="8839200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800"/>
              <a:buNone/>
            </a:pPr>
            <a:r>
              <a:rPr lang="en-US" sz="2800" b="1" i="0" u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Normally urine is sterile. Bacteria comes from digestive tract to opening of the urethra.</a:t>
            </a:r>
            <a:endParaRPr/>
          </a:p>
          <a:p>
            <a:pPr marL="0" lvl="0" indent="-152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Obstruction of the flow of urine(e.g. kidney stone)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Enlargement of prostate gland in men(common cause)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Catheters placed in urethra and bladder.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 drinking enough fluids.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Waiting too long to urinate.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Large uterus in pregnant women.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Poor toilet habits(wiping back to front for women)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Disorders that suppress the immune system(diabetes &amp;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cancer chemotherapy).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ctrTitle"/>
          </p:nvPr>
        </p:nvSpPr>
        <p:spPr>
          <a:xfrm>
            <a:off x="381000" y="381000"/>
            <a:ext cx="80772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Bacteria responsible of urinary tract infections  </a:t>
            </a: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subTitle" idx="1"/>
          </p:nvPr>
        </p:nvSpPr>
        <p:spPr>
          <a:xfrm>
            <a:off x="304800" y="1447800"/>
            <a:ext cx="88392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None/>
            </a:pPr>
            <a:r>
              <a:rPr lang="en-US" sz="30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Gm- bacteria (most common):</a:t>
            </a:r>
            <a:endParaRPr/>
          </a:p>
          <a:p>
            <a:pPr marL="0" lvl="0" indent="-1905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E.coli (approx. 80% of cases)</a:t>
            </a:r>
            <a:endParaRPr/>
          </a:p>
          <a:p>
            <a:pPr marL="0" lvl="0" indent="-1905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Proteus mirabilis</a:t>
            </a:r>
            <a:endParaRPr/>
          </a:p>
          <a:p>
            <a:pPr marL="0" lvl="0" indent="-1905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Klebsiella</a:t>
            </a:r>
            <a:endParaRPr/>
          </a:p>
          <a:p>
            <a:pPr marL="0" lvl="0" indent="-1905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Pseudomonas aeruginosa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</a:pPr>
            <a:r>
              <a:rPr lang="en-US" sz="3000" b="1" i="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Gm+ bacteria :</a:t>
            </a:r>
            <a:endParaRPr/>
          </a:p>
          <a:p>
            <a:pPr marL="0" lvl="0" indent="-1905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Staphylococcus Saprophyticus(Approx. 20%)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</a:pPr>
            <a:endParaRPr sz="3000" b="1" i="0" u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1905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7030A0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Mycoplasma, Chlamydia trachomatis &amp;  N. gonorrhea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898989"/>
              </a:buClr>
              <a:buSzPts val="3000"/>
              <a:buNone/>
            </a:pPr>
            <a:r>
              <a:rPr lang="en-US" sz="30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(limited to urethra, unlike E.coli may be sexually transmitted)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1" i="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ctrTitle"/>
          </p:nvPr>
        </p:nvSpPr>
        <p:spPr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Calibri"/>
              <a:buNone/>
            </a:pPr>
            <a:r>
              <a:rPr lang="en-US" sz="4000" b="1" i="0" u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Urinary tract infections can be: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ubTitle" idx="1"/>
          </p:nvPr>
        </p:nvSpPr>
        <p:spPr>
          <a:xfrm>
            <a:off x="0" y="1447800"/>
            <a:ext cx="92964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Font typeface="Arial"/>
              <a:buChar char="•"/>
            </a:pPr>
            <a:r>
              <a:rPr lang="en-US" sz="40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Simple</a:t>
            </a:r>
            <a:r>
              <a:rPr lang="en-US" sz="32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800" b="1" i="0" u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Infections do not spread to other parts of the body and go away readily with treatment</a:t>
            </a:r>
            <a:r>
              <a:rPr lang="en-US" sz="28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 ( </a:t>
            </a:r>
            <a:r>
              <a:rPr lang="en-US" sz="28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Due to E.coli in most cases</a:t>
            </a:r>
            <a:r>
              <a:rPr lang="en-US" sz="28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marL="0" lvl="0" indent="-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Char char="•"/>
            </a:pPr>
            <a:r>
              <a:rPr lang="en-US" sz="40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Complicated</a:t>
            </a:r>
            <a:r>
              <a:rPr lang="en-US" sz="2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Infections Spread to other parts of the body and resistant to many antibiotics and more difficult to cure.</a:t>
            </a:r>
            <a:r>
              <a:rPr lang="en-US" sz="2800" b="1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{Due to hospital- acquired bacteria(E.coli, Klebsiella,, Proteus, Pseudomonas, enterococci, staphylococci)} 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ctrTitle"/>
          </p:nvPr>
        </p:nvSpPr>
        <p:spPr>
          <a:xfrm>
            <a:off x="685800" y="990600"/>
            <a:ext cx="80772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Treatment of UTI’s 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ubTitle" idx="1"/>
          </p:nvPr>
        </p:nvSpPr>
        <p:spPr>
          <a:xfrm>
            <a:off x="685800" y="1981200"/>
            <a:ext cx="76962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900"/>
              <a:buNone/>
            </a:pPr>
            <a:r>
              <a:rPr lang="en-US" sz="3900" b="1" i="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Antibiotics: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58ED5"/>
              </a:buClr>
              <a:buSzPts val="3000"/>
              <a:buNone/>
            </a:pPr>
            <a:r>
              <a:rPr lang="en-US" sz="3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Co-trimoxazole(SMX/TMP) ),p.o.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58ED5"/>
              </a:buClr>
              <a:buSzPts val="3000"/>
              <a:buNone/>
            </a:pPr>
            <a:r>
              <a:rPr lang="en-US" sz="3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Nitrofurantoin,p.o.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58ED5"/>
              </a:buClr>
              <a:buSzPts val="3000"/>
              <a:buNone/>
            </a:pPr>
            <a:r>
              <a:rPr lang="en-US" sz="3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Tetracyclines, e.g. Doxycycline,p.o.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58ED5"/>
              </a:buClr>
              <a:buSzPts val="3000"/>
              <a:buNone/>
            </a:pPr>
            <a:r>
              <a:rPr lang="en-US" sz="3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Aminoglycosides, e.g. gentamicin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58ED5"/>
              </a:buClr>
              <a:buSzPts val="3000"/>
              <a:buNone/>
            </a:pPr>
            <a:r>
              <a:rPr lang="en-US" sz="3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cephalosporins(e.g.ceftriaxone&amp;ceftazidime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58ED5"/>
              </a:buClr>
              <a:buSzPts val="3000"/>
              <a:buNone/>
            </a:pPr>
            <a:r>
              <a:rPr lang="en-US" sz="30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Quinolones, e.g. ciprofloxacin,p.o</a:t>
            </a:r>
            <a:r>
              <a:rPr lang="en-US" sz="3000" b="1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1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2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22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ts val="4000"/>
              <a:buFont typeface="Calibri"/>
              <a:buNone/>
            </a:pPr>
            <a:r>
              <a:rPr lang="en-US" sz="4000" b="1" i="0" u="none">
                <a:solidFill>
                  <a:srgbClr val="FF66FF"/>
                </a:solidFill>
                <a:latin typeface="Calibri"/>
                <a:ea typeface="Calibri"/>
                <a:cs typeface="Calibri"/>
                <a:sym typeface="Calibri"/>
              </a:rPr>
              <a:t>Co-trimoxazole (Bactrim, Septra)</a:t>
            </a:r>
            <a:br>
              <a:rPr lang="en-US" sz="4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>
                <a:solidFill>
                  <a:srgbClr val="00CC00"/>
                </a:solidFill>
                <a:latin typeface="Calibri"/>
                <a:ea typeface="Calibri"/>
                <a:cs typeface="Calibri"/>
                <a:sym typeface="Calibri"/>
              </a:rPr>
              <a:t>Sulfamethoxazole- Trimethoprim</a:t>
            </a:r>
            <a:br>
              <a:rPr lang="en-US" sz="4000" b="1" i="0" u="none">
                <a:solidFill>
                  <a:srgbClr val="00CC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>
                <a:solidFill>
                  <a:srgbClr val="00CC00"/>
                </a:solidFill>
                <a:latin typeface="Calibri"/>
                <a:ea typeface="Calibri"/>
                <a:cs typeface="Calibri"/>
                <a:sym typeface="Calibri"/>
              </a:rPr>
              <a:t>        (SMX)                   (TMP)</a:t>
            </a:r>
            <a:r>
              <a:rPr lang="en-US" sz="4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body" idx="1"/>
          </p:nvPr>
        </p:nvSpPr>
        <p:spPr>
          <a:xfrm>
            <a:off x="228600" y="2590800"/>
            <a:ext cx="8458200" cy="3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Alone, each agent is bacteriostatic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Together they are bactericidals(synergism)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optimal ratio of TMP to SMX in vivo is 1:20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formulated 5(SMX):1(TMP); 800mg SMX+160mg TMP; 400 mg SMX+ 80 mg TMP; 40 mg SMX+8 mg TMP).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MECHANISM OF ACTION</a:t>
            </a: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P-Aminobenzoic Acid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Dihydropteroate                      </a:t>
            </a:r>
            <a:r>
              <a:rPr lang="en-US" sz="28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Sulfonamides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synthetase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Dihydrofolate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Dihydrofolate</a:t>
            </a:r>
            <a:endParaRPr sz="2800" b="0" i="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reductase 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Tetrahydrofolate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Nucleic acid synthesis  </a:t>
            </a:r>
            <a:endParaRPr/>
          </a:p>
        </p:txBody>
      </p:sp>
      <p:cxnSp>
        <p:nvCxnSpPr>
          <p:cNvPr id="139" name="Google Shape;139;p21"/>
          <p:cNvCxnSpPr/>
          <p:nvPr/>
        </p:nvCxnSpPr>
        <p:spPr>
          <a:xfrm>
            <a:off x="3492500" y="2060575"/>
            <a:ext cx="0" cy="1152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0" name="Google Shape;140;p21"/>
          <p:cNvCxnSpPr/>
          <p:nvPr/>
        </p:nvCxnSpPr>
        <p:spPr>
          <a:xfrm>
            <a:off x="3419475" y="3789362"/>
            <a:ext cx="0" cy="86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1" name="Google Shape;141;p21"/>
          <p:cNvCxnSpPr/>
          <p:nvPr/>
        </p:nvCxnSpPr>
        <p:spPr>
          <a:xfrm>
            <a:off x="3348037" y="5084762"/>
            <a:ext cx="0" cy="28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42" name="Google Shape;142;p21"/>
          <p:cNvSpPr/>
          <p:nvPr/>
        </p:nvSpPr>
        <p:spPr>
          <a:xfrm>
            <a:off x="468312" y="2276475"/>
            <a:ext cx="2808300" cy="108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1"/>
          <p:cNvSpPr/>
          <p:nvPr/>
        </p:nvSpPr>
        <p:spPr>
          <a:xfrm>
            <a:off x="323850" y="3571875"/>
            <a:ext cx="2448000" cy="1009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21"/>
          <p:cNvCxnSpPr/>
          <p:nvPr/>
        </p:nvCxnSpPr>
        <p:spPr>
          <a:xfrm rot="10800000">
            <a:off x="3563937" y="2636837"/>
            <a:ext cx="1295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45" name="Google Shape;145;p21"/>
          <p:cNvCxnSpPr/>
          <p:nvPr/>
        </p:nvCxnSpPr>
        <p:spPr>
          <a:xfrm rot="10800000">
            <a:off x="3563899" y="3933825"/>
            <a:ext cx="1224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46" name="Google Shape;146;p21"/>
          <p:cNvSpPr txBox="1"/>
          <p:nvPr/>
        </p:nvSpPr>
        <p:spPr>
          <a:xfrm>
            <a:off x="4932362" y="3716337"/>
            <a:ext cx="3021000" cy="5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lang="en-US" sz="2800" b="0" i="0" u="none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Trimethoprim</a:t>
            </a:r>
            <a:endParaRPr/>
          </a:p>
        </p:txBody>
      </p:sp>
      <p:pic>
        <p:nvPicPr>
          <p:cNvPr id="147" name="Google Shape;14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27800" y="4840287"/>
            <a:ext cx="704850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4437" y="4759325"/>
            <a:ext cx="552450" cy="874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24775" y="5635625"/>
            <a:ext cx="1330325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02387" y="6162675"/>
            <a:ext cx="857249" cy="347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751762" y="6259512"/>
            <a:ext cx="865187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6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1290</Words>
  <Application>Microsoft Office PowerPoint</Application>
  <PresentationFormat>On-screen Show (4:3)</PresentationFormat>
  <Paragraphs>206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Noto Sans Symbols</vt:lpstr>
      <vt:lpstr>Office Theme</vt:lpstr>
      <vt:lpstr>Antibiotics in UTI Department of Pharmacology</vt:lpstr>
      <vt:lpstr>PowerPoint Presentation</vt:lpstr>
      <vt:lpstr>Urinary tract infections(UTI’s)</vt:lpstr>
      <vt:lpstr>What are the causes of UTI’s</vt:lpstr>
      <vt:lpstr>Bacteria responsible of urinary tract infections  </vt:lpstr>
      <vt:lpstr>Urinary tract infections can be:</vt:lpstr>
      <vt:lpstr>Treatment of UTI’s </vt:lpstr>
      <vt:lpstr>Co-trimoxazole (Bactrim, Septra) Sulfamethoxazole- Trimethoprim         (SMX)                   (TMP)   </vt:lpstr>
      <vt:lpstr>MECHANISM OF ACTION</vt:lpstr>
      <vt:lpstr>Absorption,metabolism&amp;Excetion</vt:lpstr>
      <vt:lpstr>PowerPoint Presentation</vt:lpstr>
      <vt:lpstr>ADVERSE EFFECTS</vt:lpstr>
      <vt:lpstr>CONTRAINDICATIONS</vt:lpstr>
      <vt:lpstr>Nitrofurantoin</vt:lpstr>
      <vt:lpstr>Mechanism of action of nitrofurantoin</vt:lpstr>
      <vt:lpstr>Pharmacokinetics of nitrofurantoin</vt:lpstr>
      <vt:lpstr>Adverse effects of nitrofurantoin</vt:lpstr>
      <vt:lpstr>Therapeutic Uses of nitrofurantoin</vt:lpstr>
      <vt:lpstr>Tetracyclines (e.g. Doxycycline)</vt:lpstr>
      <vt:lpstr>Doxycycline ( Cont. )</vt:lpstr>
      <vt:lpstr>Doxycycline ( Cont. )</vt:lpstr>
      <vt:lpstr>Contraindications of doxycycline</vt:lpstr>
      <vt:lpstr>Therapeutic Uses of Doxycycline</vt:lpstr>
      <vt:lpstr>Aminoglycosides</vt:lpstr>
      <vt:lpstr>Gentamicin(CONT)</vt:lpstr>
      <vt:lpstr>PowerPoint Presentation</vt:lpstr>
      <vt:lpstr>Cephalosporins (Detail was explained in respiratory lec.) 3rd generation cephalosporins  </vt:lpstr>
      <vt:lpstr>Fluroquinolones </vt:lpstr>
      <vt:lpstr>Adverse  effects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Antibiotics in UTI Department of Pharmacology</dc:title>
  <dc:creator>admin</dc:creator>
  <cp:lastModifiedBy>admin</cp:lastModifiedBy>
  <cp:revision>4</cp:revision>
  <dcterms:modified xsi:type="dcterms:W3CDTF">2020-04-06T05:33:20Z</dcterms:modified>
</cp:coreProperties>
</file>