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320" r:id="rId3"/>
    <p:sldId id="262" r:id="rId4"/>
    <p:sldId id="263" r:id="rId5"/>
    <p:sldId id="317" r:id="rId6"/>
    <p:sldId id="269" r:id="rId7"/>
    <p:sldId id="322" r:id="rId8"/>
    <p:sldId id="323" r:id="rId9"/>
    <p:sldId id="324" r:id="rId10"/>
    <p:sldId id="325" r:id="rId11"/>
    <p:sldId id="266" r:id="rId12"/>
    <p:sldId id="281" r:id="rId13"/>
    <p:sldId id="282" r:id="rId14"/>
    <p:sldId id="293" r:id="rId15"/>
    <p:sldId id="285" r:id="rId16"/>
    <p:sldId id="327" r:id="rId17"/>
    <p:sldId id="303" r:id="rId18"/>
    <p:sldId id="330" r:id="rId19"/>
    <p:sldId id="315" r:id="rId20"/>
    <p:sldId id="332" r:id="rId21"/>
    <p:sldId id="30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42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31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0F4D6D-4BE3-42A3-8AEB-696A6A23EE14}" type="datetimeFigureOut">
              <a:rPr lang="en-US" smtClean="0"/>
              <a:pPr/>
              <a:t>9/15/20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1D0CF9-CD6B-4AE5-9D8A-6CF76ABD68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084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D0CF9-CD6B-4AE5-9D8A-6CF76ABD680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altLang="en-US" dirty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391A3D-24C6-41FD-9423-960038DEEAEC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ar-S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D0CF9-CD6B-4AE5-9D8A-6CF76ABD680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687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1C2C6-9D1B-47A7-ACE3-57B83F144C37}" type="datetime1">
              <a:rPr lang="en-US" smtClean="0"/>
              <a:pPr/>
              <a:t>9/15/20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BE89-812D-4F68-895C-66981124C6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416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C6C9D-621D-46EC-B441-37F8BFD7C8FA}" type="datetime1">
              <a:rPr lang="en-US" smtClean="0"/>
              <a:pPr/>
              <a:t>9/15/20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BE89-812D-4F68-895C-66981124C6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304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71C16-3551-4AD8-9AC2-0DFF9599F602}" type="datetime1">
              <a:rPr lang="en-US" smtClean="0"/>
              <a:pPr/>
              <a:t>9/15/20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BE89-812D-4F68-895C-66981124C6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80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F5D92-2EB4-4086-8F10-BB27E8881C9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B1229-7754-429C-9BB7-9C0487AC51CF}" type="datetime1">
              <a:rPr lang="en-US" smtClean="0"/>
              <a:pPr/>
              <a:t>9/15/20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BE89-812D-4F68-895C-66981124C6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8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EAD15-2DDE-41D8-B811-46EE4151BE62}" type="datetime1">
              <a:rPr lang="en-US" smtClean="0"/>
              <a:pPr/>
              <a:t>9/15/20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BE89-812D-4F68-895C-66981124C6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020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DA97-E297-4F7D-B120-709755AA77A2}" type="datetime1">
              <a:rPr lang="en-US" smtClean="0"/>
              <a:pPr/>
              <a:t>9/15/20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BE89-812D-4F68-895C-66981124C6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603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1E115-B585-4973-AF39-45697CB3449A}" type="datetime1">
              <a:rPr lang="en-US" smtClean="0"/>
              <a:pPr/>
              <a:t>9/15/20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BE89-812D-4F68-895C-66981124C6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570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6C541-4798-4F3F-8083-CD34B6740B95}" type="datetime1">
              <a:rPr lang="en-US" smtClean="0"/>
              <a:pPr/>
              <a:t>9/15/20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BE89-812D-4F68-895C-66981124C6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977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8AD78-AFE7-4A1E-9AA0-E324E21A2BBE}" type="datetime1">
              <a:rPr lang="en-US" smtClean="0"/>
              <a:pPr/>
              <a:t>9/15/20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BE89-812D-4F68-895C-66981124C6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527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70CED-C549-4909-9AEC-AEAA127C4F67}" type="datetime1">
              <a:rPr lang="en-US" smtClean="0"/>
              <a:pPr/>
              <a:t>9/15/20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BE89-812D-4F68-895C-66981124C6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497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89308-0EF6-46BC-9035-8DD2170A0347}" type="datetime1">
              <a:rPr lang="en-US" smtClean="0"/>
              <a:pPr/>
              <a:t>9/15/20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BE89-812D-4F68-895C-66981124C6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264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E2A3B-B5DE-4B54-8A0E-F6CE91B8BF9E}" type="datetime1">
              <a:rPr lang="en-US" smtClean="0"/>
              <a:pPr/>
              <a:t>9/15/20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9BE89-812D-4F68-895C-66981124C6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149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s://www.google.com/url?sa=i&amp;rct=j&amp;q=&amp;esrc=s&amp;source=images&amp;cd=&amp;ved=2ahUKEwiw3cCJlrTkAhUOWBoKHRw7DN8QjRx6BAgBEAQ&amp;url=https://www.slideshare.net/hamzehbattikhi/lec-3-embryology-development-of-the-maxillofacial-complex&amp;psig=AOvVaw2PNZUcyKvOgV4Ic_wMGVL_&amp;ust=1567583191816335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938998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US" sz="7200" b="1" dirty="0">
                <a:solidFill>
                  <a:srgbClr val="2F42F9"/>
                </a:solidFill>
                <a:latin typeface="Aharoni" pitchFamily="2" charset="-79"/>
                <a:cs typeface="Aharoni" pitchFamily="2" charset="-79"/>
              </a:rPr>
              <a:t>Introduction to embryology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427144"/>
            <a:ext cx="9144000" cy="830655"/>
          </a:xfrm>
        </p:spPr>
        <p:txBody>
          <a:bodyPr>
            <a:noAutofit/>
          </a:bodyPr>
          <a:lstStyle/>
          <a:p>
            <a:r>
              <a:rPr lang="en-US" sz="4000" dirty="0">
                <a:latin typeface="Brush Script MT" panose="03060802040406070304" pitchFamily="66" charset="0"/>
              </a:rPr>
              <a:t>Dr. Sanaa Al </a:t>
            </a:r>
            <a:r>
              <a:rPr lang="en-US" sz="4000" dirty="0" err="1">
                <a:latin typeface="Brush Script MT" panose="03060802040406070304" pitchFamily="66" charset="0"/>
              </a:rPr>
              <a:t>Sharawi</a:t>
            </a:r>
            <a:r>
              <a:rPr lang="en-US" sz="4000" dirty="0">
                <a:latin typeface="Brush Script MT" panose="03060802040406070304" pitchFamily="66" charset="0"/>
              </a:rPr>
              <a:t>, </a:t>
            </a:r>
            <a:r>
              <a:rPr lang="en-US" sz="4000" dirty="0"/>
              <a:t>	   </a:t>
            </a:r>
            <a:r>
              <a:rPr lang="en-US" sz="4000" dirty="0" err="1">
                <a:latin typeface="Brush Script MT" panose="03060802040406070304" pitchFamily="66" charset="0"/>
              </a:rPr>
              <a:t>Dr.Essam</a:t>
            </a:r>
            <a:r>
              <a:rPr lang="en-US" sz="4000" dirty="0">
                <a:latin typeface="Brush Script MT" panose="03060802040406070304" pitchFamily="66" charset="0"/>
              </a:rPr>
              <a:t> </a:t>
            </a:r>
            <a:r>
              <a:rPr lang="en-US" sz="4000" dirty="0" err="1">
                <a:latin typeface="Brush Script MT" panose="03060802040406070304" pitchFamily="66" charset="0"/>
              </a:rPr>
              <a:t>Salama</a:t>
            </a:r>
            <a:endParaRPr lang="en-US" sz="4000" dirty="0"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958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8305" y="1690688"/>
            <a:ext cx="5690884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1300" y="1009404"/>
            <a:ext cx="4762500" cy="26125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3174" y="6175169"/>
            <a:ext cx="2790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Longitudinal Section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47709" y="3621974"/>
            <a:ext cx="2339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Transverse; horizontal </a:t>
            </a:r>
          </a:p>
        </p:txBody>
      </p:sp>
      <p:pic>
        <p:nvPicPr>
          <p:cNvPr id="1026" name="Picture 2" descr="نتيجة بحث الصور عن ‪coronal section through embryo‬‏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50" y="3991307"/>
            <a:ext cx="3810000" cy="2053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64582" y="6175169"/>
            <a:ext cx="3123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     </a:t>
            </a:r>
            <a:r>
              <a:rPr lang="en-US" b="1" dirty="0"/>
              <a:t>Coronal Section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581890" y="318734"/>
            <a:ext cx="5213268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Plans or sections:</a:t>
            </a:r>
          </a:p>
        </p:txBody>
      </p:sp>
    </p:spTree>
    <p:extLst>
      <p:ext uri="{BB962C8B-B14F-4D97-AF65-F5344CB8AC3E}">
        <p14:creationId xmlns:p14="http://schemas.microsoft.com/office/powerpoint/2010/main" val="777554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b="1" dirty="0"/>
              <a:t> Major events during embryonic period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9467" y="1745673"/>
            <a:ext cx="10205852" cy="3942608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Gametogenesis</a:t>
            </a:r>
            <a:r>
              <a:rPr lang="en-US" b="1" dirty="0">
                <a:solidFill>
                  <a:srgbClr val="FF0000"/>
                </a:solidFill>
              </a:rPr>
              <a:t> :  </a:t>
            </a:r>
            <a:r>
              <a:rPr lang="en-US" dirty="0"/>
              <a:t>occurs at 1st week. </a:t>
            </a:r>
          </a:p>
          <a:p>
            <a:r>
              <a:rPr lang="en-US" b="1" dirty="0">
                <a:solidFill>
                  <a:srgbClr val="FF0000"/>
                </a:solidFill>
              </a:rPr>
              <a:t>Fertilization :      </a:t>
            </a:r>
            <a:r>
              <a:rPr lang="en-US" dirty="0"/>
              <a:t>1st week. </a:t>
            </a:r>
          </a:p>
          <a:p>
            <a:r>
              <a:rPr lang="en-US" b="1" dirty="0">
                <a:solidFill>
                  <a:srgbClr val="FF0000"/>
                </a:solidFill>
              </a:rPr>
              <a:t>Implantation : </a:t>
            </a:r>
            <a:r>
              <a:rPr lang="en-US" dirty="0"/>
              <a:t>begins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u="sng" dirty="0"/>
              <a:t>one week after fertilization. </a:t>
            </a:r>
          </a:p>
          <a:p>
            <a:r>
              <a:rPr lang="en-US" dirty="0">
                <a:solidFill>
                  <a:srgbClr val="2F42F9"/>
                </a:solidFill>
              </a:rPr>
              <a:t>Development of the </a:t>
            </a:r>
            <a:r>
              <a:rPr lang="en-US" u="sng" dirty="0">
                <a:solidFill>
                  <a:srgbClr val="2F42F9"/>
                </a:solidFill>
              </a:rPr>
              <a:t>Central Nervous System </a:t>
            </a:r>
            <a:r>
              <a:rPr lang="en-US" dirty="0">
                <a:solidFill>
                  <a:srgbClr val="2F42F9"/>
                </a:solidFill>
              </a:rPr>
              <a:t>:  </a:t>
            </a:r>
            <a:r>
              <a:rPr lang="en-US" dirty="0"/>
              <a:t>begins at 3rd week.</a:t>
            </a:r>
          </a:p>
          <a:p>
            <a:r>
              <a:rPr lang="en-US" dirty="0">
                <a:solidFill>
                  <a:srgbClr val="2F42F9"/>
                </a:solidFill>
              </a:rPr>
              <a:t>Development of Heart : </a:t>
            </a:r>
            <a:r>
              <a:rPr lang="en-US" dirty="0"/>
              <a:t>begins at 3rd week.</a:t>
            </a:r>
          </a:p>
          <a:p>
            <a:r>
              <a:rPr lang="en-US" dirty="0">
                <a:solidFill>
                  <a:srgbClr val="2F42F9"/>
                </a:solidFill>
              </a:rPr>
              <a:t>Embryonic Folding :     </a:t>
            </a:r>
            <a:r>
              <a:rPr lang="en-US" dirty="0"/>
              <a:t>4th week  </a:t>
            </a:r>
          </a:p>
          <a:p>
            <a:pPr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BE89-812D-4F68-895C-66981124C64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532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FF0000"/>
                </a:solidFill>
              </a:rPr>
              <a:t>GAMETOGENESIS</a:t>
            </a:r>
            <a:r>
              <a:rPr lang="en-US" b="1" u="sng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886" y="1825625"/>
            <a:ext cx="5094514" cy="3803279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It is the </a:t>
            </a:r>
            <a:r>
              <a:rPr lang="en-US" dirty="0">
                <a:solidFill>
                  <a:srgbClr val="FF0000"/>
                </a:solidFill>
              </a:rPr>
              <a:t>production of mature gametes</a:t>
            </a:r>
            <a:r>
              <a:rPr lang="en-US" dirty="0"/>
              <a:t> (sperm and ova) in the gonads (testes in males and ovaries in females).</a:t>
            </a:r>
          </a:p>
          <a:p>
            <a:r>
              <a:rPr lang="en-US" u="sng" dirty="0">
                <a:solidFill>
                  <a:srgbClr val="2F42F9"/>
                </a:solidFill>
              </a:rPr>
              <a:t>It is divided into</a:t>
            </a:r>
            <a:r>
              <a:rPr lang="en-US" dirty="0">
                <a:solidFill>
                  <a:srgbClr val="2F42F9"/>
                </a:solidFill>
              </a:rPr>
              <a:t>: </a:t>
            </a:r>
          </a:p>
          <a:p>
            <a:pPr marL="0" indent="0">
              <a:buNone/>
            </a:pPr>
            <a:r>
              <a:rPr lang="en-US" dirty="0"/>
              <a:t>1- Spermatogenesis.</a:t>
            </a:r>
          </a:p>
          <a:p>
            <a:pPr marL="0" indent="0">
              <a:buNone/>
            </a:pPr>
            <a:r>
              <a:rPr lang="en-US" dirty="0"/>
              <a:t>2- Oogenesis.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3"/>
          <a:stretch/>
        </p:blipFill>
        <p:spPr>
          <a:xfrm>
            <a:off x="5747049" y="1144589"/>
            <a:ext cx="6193692" cy="457931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BE89-812D-4F68-895C-66981124C64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146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884" y="365125"/>
            <a:ext cx="4963886" cy="964911"/>
          </a:xfrm>
        </p:spPr>
        <p:txBody>
          <a:bodyPr/>
          <a:lstStyle/>
          <a:p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SPERMATOGENESIS</a:t>
            </a:r>
            <a:r>
              <a:rPr lang="en-US" b="1" u="sng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634" y="1377538"/>
            <a:ext cx="5070763" cy="509451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3200" b="1" dirty="0"/>
              <a:t>It is the process </a:t>
            </a:r>
            <a:r>
              <a:rPr lang="en-US" sz="3200" dirty="0"/>
              <a:t>of </a:t>
            </a:r>
            <a:r>
              <a:rPr lang="en-US" sz="3200" dirty="0">
                <a:solidFill>
                  <a:srgbClr val="FF0000"/>
                </a:solidFill>
              </a:rPr>
              <a:t>formation of mature sperms. </a:t>
            </a:r>
            <a:endParaRPr lang="en-US" sz="3200" dirty="0"/>
          </a:p>
          <a:p>
            <a:r>
              <a:rPr lang="en-US" sz="3200" b="1" dirty="0">
                <a:solidFill>
                  <a:srgbClr val="FF0000"/>
                </a:solidFill>
              </a:rPr>
              <a:t>Occurs</a:t>
            </a:r>
            <a:r>
              <a:rPr lang="en-US" sz="3200" dirty="0"/>
              <a:t> in the</a:t>
            </a:r>
            <a:r>
              <a:rPr lang="en-US" sz="3200" dirty="0">
                <a:solidFill>
                  <a:srgbClr val="2F42F9"/>
                </a:solidFill>
              </a:rPr>
              <a:t> </a:t>
            </a:r>
            <a:r>
              <a:rPr lang="en-US" sz="3200" dirty="0" err="1">
                <a:solidFill>
                  <a:srgbClr val="2F42F9"/>
                </a:solidFill>
              </a:rPr>
              <a:t>semenifrous</a:t>
            </a:r>
            <a:r>
              <a:rPr lang="en-US" sz="3200" dirty="0">
                <a:solidFill>
                  <a:srgbClr val="2F42F9"/>
                </a:solidFill>
              </a:rPr>
              <a:t> tubules of testis. 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Starts</a:t>
            </a:r>
            <a:r>
              <a:rPr lang="en-US" sz="3200" dirty="0"/>
              <a:t> </a:t>
            </a:r>
            <a:r>
              <a:rPr lang="en-US" sz="3200" u="sng" dirty="0"/>
              <a:t>from puberty</a:t>
            </a:r>
            <a:r>
              <a:rPr lang="en-US" sz="3200" dirty="0"/>
              <a:t> till </a:t>
            </a:r>
            <a:r>
              <a:rPr lang="en-US" sz="3200" u="sng" dirty="0"/>
              <a:t>old ages.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It ends </a:t>
            </a:r>
            <a:r>
              <a:rPr lang="en-US" sz="3200" dirty="0"/>
              <a:t>by formation of </a:t>
            </a:r>
            <a:r>
              <a:rPr lang="en-US" sz="3200" u="sng" dirty="0"/>
              <a:t>mature sperms </a:t>
            </a:r>
            <a:r>
              <a:rPr lang="en-US" sz="3200" dirty="0"/>
              <a:t>with </a:t>
            </a:r>
            <a:r>
              <a:rPr lang="en-US" sz="3200" u="sng" dirty="0"/>
              <a:t>haploid number</a:t>
            </a:r>
            <a:r>
              <a:rPr lang="en-US" sz="3200" dirty="0"/>
              <a:t> of chromosomes.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BE89-812D-4F68-895C-66981124C644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4" descr="69861E1B"/>
          <p:cNvPicPr>
            <a:picLocks noChangeAspect="1" noChangeArrowheads="1"/>
          </p:cNvPicPr>
          <p:nvPr/>
        </p:nvPicPr>
        <p:blipFill rotWithShape="1">
          <a:blip r:embed="rId2"/>
          <a:srcRect t="4423" r="50894"/>
          <a:stretch/>
        </p:blipFill>
        <p:spPr>
          <a:xfrm>
            <a:off x="5795963" y="534947"/>
            <a:ext cx="5545138" cy="645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20943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140" y="1718747"/>
            <a:ext cx="10972800" cy="3209513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3200" b="1" u="sng" dirty="0">
                <a:solidFill>
                  <a:srgbClr val="FF0000"/>
                </a:solidFill>
              </a:rPr>
              <a:t>Results of spermatogenesis; </a:t>
            </a:r>
            <a:endParaRPr lang="en-US" sz="3200" b="1" dirty="0">
              <a:solidFill>
                <a:srgbClr val="FF0000"/>
              </a:solidFill>
            </a:endParaRPr>
          </a:p>
          <a:p>
            <a:r>
              <a:rPr lang="en-US" dirty="0"/>
              <a:t>1- Reduction of chromosomal number from the diploid to the </a:t>
            </a:r>
            <a:r>
              <a:rPr lang="en-US" b="1" dirty="0"/>
              <a:t>haploid number. </a:t>
            </a:r>
          </a:p>
          <a:p>
            <a:r>
              <a:rPr lang="en-US" dirty="0"/>
              <a:t>2- Change the primitive germ cell (</a:t>
            </a:r>
            <a:r>
              <a:rPr lang="en-US" dirty="0" err="1"/>
              <a:t>spermatogonia</a:t>
            </a:r>
            <a:r>
              <a:rPr lang="en-US" dirty="0"/>
              <a:t>) to the </a:t>
            </a:r>
            <a:r>
              <a:rPr lang="en-US" b="1" dirty="0"/>
              <a:t>motile sperm</a:t>
            </a:r>
            <a:r>
              <a:rPr lang="en-US" dirty="0"/>
              <a:t>. </a:t>
            </a:r>
          </a:p>
          <a:p>
            <a:r>
              <a:rPr lang="en-US" dirty="0"/>
              <a:t>3- Increase the number of the sperms.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BE89-812D-4F68-895C-66981124C64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209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265" y="365126"/>
            <a:ext cx="4572000" cy="1325563"/>
          </a:xfrm>
        </p:spPr>
        <p:txBody>
          <a:bodyPr/>
          <a:lstStyle/>
          <a:p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OOGENESIS 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640" y="1690689"/>
            <a:ext cx="5486400" cy="4337669"/>
          </a:xfrm>
          <a:ln>
            <a:solidFill>
              <a:schemeClr val="tx1"/>
            </a:solidFill>
          </a:ln>
        </p:spPr>
        <p:txBody>
          <a:bodyPr>
            <a:normAutofit fontScale="32500" lnSpcReduction="20000"/>
          </a:bodyPr>
          <a:lstStyle/>
          <a:p>
            <a:r>
              <a:rPr lang="en-US" sz="9800" b="1" dirty="0"/>
              <a:t>It is the process </a:t>
            </a:r>
            <a:r>
              <a:rPr lang="en-US" sz="9800" dirty="0"/>
              <a:t>of </a:t>
            </a:r>
            <a:r>
              <a:rPr lang="en-US" sz="9800" dirty="0">
                <a:solidFill>
                  <a:srgbClr val="FF0000"/>
                </a:solidFill>
              </a:rPr>
              <a:t>formation of mature ovum, </a:t>
            </a:r>
          </a:p>
          <a:p>
            <a:r>
              <a:rPr lang="en-US" sz="9800" b="1" dirty="0">
                <a:solidFill>
                  <a:srgbClr val="FF0000"/>
                </a:solidFill>
              </a:rPr>
              <a:t>It occurs </a:t>
            </a:r>
            <a:r>
              <a:rPr lang="en-US" sz="9800" dirty="0"/>
              <a:t>in the </a:t>
            </a:r>
            <a:r>
              <a:rPr lang="en-US" sz="9800" dirty="0">
                <a:solidFill>
                  <a:srgbClr val="2F42F9"/>
                </a:solidFill>
              </a:rPr>
              <a:t>cortex of the ovary, </a:t>
            </a:r>
          </a:p>
          <a:p>
            <a:r>
              <a:rPr lang="en-US" sz="9800" b="1" dirty="0">
                <a:solidFill>
                  <a:srgbClr val="FF0000"/>
                </a:solidFill>
              </a:rPr>
              <a:t>starts; </a:t>
            </a:r>
            <a:r>
              <a:rPr lang="en-US" sz="9800" dirty="0"/>
              <a:t>during </a:t>
            </a:r>
            <a:r>
              <a:rPr lang="en-US" sz="9800" b="1" dirty="0">
                <a:solidFill>
                  <a:srgbClr val="2F42F9"/>
                </a:solidFill>
              </a:rPr>
              <a:t>fetal life, </a:t>
            </a:r>
            <a:r>
              <a:rPr lang="en-US" sz="9800" b="1" dirty="0">
                <a:solidFill>
                  <a:srgbClr val="FF0000"/>
                </a:solidFill>
              </a:rPr>
              <a:t>completed</a:t>
            </a:r>
            <a:r>
              <a:rPr lang="en-US" sz="9800" dirty="0">
                <a:solidFill>
                  <a:srgbClr val="FF0000"/>
                </a:solidFill>
              </a:rPr>
              <a:t> </a:t>
            </a:r>
            <a:r>
              <a:rPr lang="en-US" sz="9800" u="sng" dirty="0"/>
              <a:t>after puberty, and fertilization</a:t>
            </a:r>
            <a:r>
              <a:rPr lang="en-US" sz="9800" dirty="0"/>
              <a:t> and </a:t>
            </a:r>
            <a:r>
              <a:rPr lang="en-US" sz="9800" b="1" dirty="0">
                <a:solidFill>
                  <a:srgbClr val="FF0000"/>
                </a:solidFill>
              </a:rPr>
              <a:t>continues</a:t>
            </a:r>
            <a:r>
              <a:rPr lang="en-US" sz="9800" dirty="0"/>
              <a:t> </a:t>
            </a:r>
            <a:r>
              <a:rPr lang="en-US" sz="9800" u="sng" dirty="0"/>
              <a:t>till menopause.</a:t>
            </a:r>
          </a:p>
          <a:p>
            <a:r>
              <a:rPr lang="en-US" sz="9800" b="1" dirty="0">
                <a:solidFill>
                  <a:srgbClr val="FF0000"/>
                </a:solidFill>
              </a:rPr>
              <a:t>It ends </a:t>
            </a:r>
            <a:r>
              <a:rPr lang="en-US" sz="9800" dirty="0"/>
              <a:t>by formation of </a:t>
            </a:r>
            <a:r>
              <a:rPr lang="en-US" sz="9800" u="sng" dirty="0"/>
              <a:t>mature ovum </a:t>
            </a:r>
            <a:r>
              <a:rPr lang="en-US" sz="9800" dirty="0"/>
              <a:t>with </a:t>
            </a:r>
            <a:r>
              <a:rPr lang="en-US" sz="9800" u="sng" dirty="0"/>
              <a:t>haploid number </a:t>
            </a:r>
            <a:r>
              <a:rPr lang="en-US" sz="9800" dirty="0"/>
              <a:t>of chromosomes.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155" y="1690689"/>
            <a:ext cx="5754665" cy="39144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BE89-812D-4F68-895C-66981124C64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179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09600" y="274638"/>
            <a:ext cx="10972800" cy="792162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5400" b="1" dirty="0">
                <a:solidFill>
                  <a:srgbClr val="2F42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FERTILIZATION</a:t>
            </a:r>
          </a:p>
        </p:txBody>
      </p:sp>
      <p:sp>
        <p:nvSpPr>
          <p:cNvPr id="20483" name="Rectangle 3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7782984" y="1353786"/>
            <a:ext cx="4205816" cy="511826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55000" lnSpcReduction="20000"/>
          </a:bodyPr>
          <a:lstStyle/>
          <a:p>
            <a:pPr eaLnBrk="1" hangingPunct="1">
              <a:defRPr/>
            </a:pPr>
            <a:r>
              <a:rPr lang="en-US" sz="4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Definition:</a:t>
            </a:r>
          </a:p>
          <a:p>
            <a:pPr eaLnBrk="1" hangingPunct="1">
              <a:defRPr/>
            </a:pP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It is the process during which a mature male gamete 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sperm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</a:t>
            </a:r>
            <a:r>
              <a:rPr lang="en-US" sz="4400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unites</a:t>
            </a: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with a female gamete 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oocyte)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to form a single cell 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ZYGOTE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 eaLnBrk="1" hangingPunct="1">
              <a:defRPr/>
            </a:pPr>
            <a:r>
              <a:rPr lang="en-US" sz="4400" b="1" dirty="0">
                <a:solidFill>
                  <a:srgbClr val="2F42F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Site : </a:t>
            </a:r>
            <a:r>
              <a:rPr lang="en-US" sz="4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It occurs in the </a:t>
            </a:r>
            <a:r>
              <a:rPr lang="en-US" sz="44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uterine tube.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4400" b="1" u="sng" dirty="0">
                <a:solidFill>
                  <a:srgbClr val="FF0000"/>
                </a:solidFill>
              </a:rPr>
              <a:t>Results of fertilization:</a:t>
            </a:r>
            <a:endParaRPr lang="en-US" sz="4400" b="1" dirty="0">
              <a:solidFill>
                <a:srgbClr val="FF0000"/>
              </a:solidFill>
            </a:endParaRPr>
          </a:p>
          <a:p>
            <a:pPr marL="342900" indent="-342900">
              <a:defRPr/>
            </a:pPr>
            <a:r>
              <a:rPr lang="en-US" sz="4400" dirty="0"/>
              <a:t>The diploid number of chromosomes is restored.</a:t>
            </a:r>
          </a:p>
          <a:p>
            <a:pPr marL="342900" indent="-342900">
              <a:defRPr/>
            </a:pPr>
            <a:r>
              <a:rPr lang="en-US" sz="4400" dirty="0"/>
              <a:t>The sex of the embryo is determined. </a:t>
            </a:r>
          </a:p>
          <a:p>
            <a:pPr marL="342900" indent="-342900">
              <a:defRPr/>
            </a:pPr>
            <a:r>
              <a:rPr lang="en-US" sz="4400" b="1" dirty="0"/>
              <a:t>Initiates </a:t>
            </a:r>
            <a:r>
              <a:rPr lang="en-US" sz="4400" b="1" dirty="0">
                <a:solidFill>
                  <a:srgbClr val="000000"/>
                </a:solidFill>
              </a:rPr>
              <a:t>cleavage</a:t>
            </a:r>
            <a:r>
              <a:rPr lang="en-US" sz="4400" b="1" dirty="0"/>
              <a:t> </a:t>
            </a:r>
            <a:r>
              <a:rPr lang="en-US" sz="4400" dirty="0"/>
              <a:t>(cell division)</a:t>
            </a:r>
            <a:r>
              <a:rPr lang="en-US" sz="4400" b="1" dirty="0"/>
              <a:t> of the zygote.</a:t>
            </a:r>
            <a:endParaRPr lang="en-US" sz="4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None/>
              <a:defRPr/>
            </a:pPr>
            <a:endParaRPr lang="en-US" sz="2800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100" name="Picture 1028" descr="38AF9D9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95400"/>
            <a:ext cx="7307283" cy="50292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102" name="Picture 4" descr="C:\Documents and Settings\Prof. Saeed Makarem\Desktop\ovum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2667000"/>
            <a:ext cx="772584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ame 6"/>
          <p:cNvSpPr/>
          <p:nvPr/>
        </p:nvSpPr>
        <p:spPr>
          <a:xfrm>
            <a:off x="6705600" y="1981200"/>
            <a:ext cx="609600" cy="228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6" descr="Fallopian tub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4701453"/>
            <a:ext cx="2857500" cy="1666875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2503" y="1199408"/>
            <a:ext cx="5997039" cy="394260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It is the process </a:t>
            </a:r>
            <a:r>
              <a:rPr lang="en-US" sz="2000" dirty="0"/>
              <a:t>of embedding of the </a:t>
            </a:r>
            <a:r>
              <a:rPr lang="en-US" sz="2000" b="1" dirty="0">
                <a:solidFill>
                  <a:srgbClr val="FF0000"/>
                </a:solidFill>
              </a:rPr>
              <a:t>blastocyct</a:t>
            </a:r>
            <a:r>
              <a:rPr lang="en-US" sz="2000" dirty="0"/>
              <a:t> in the endometrium of the uterus,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u="sng" dirty="0">
                <a:solidFill>
                  <a:srgbClr val="000000"/>
                </a:solidFill>
              </a:rPr>
              <a:t>It </a:t>
            </a:r>
            <a:r>
              <a:rPr lang="en-US" sz="2000" b="1" u="sng" dirty="0">
                <a:solidFill>
                  <a:srgbClr val="FF0000"/>
                </a:solidFill>
              </a:rPr>
              <a:t>begins</a:t>
            </a:r>
            <a:r>
              <a:rPr lang="en-US" sz="2000" u="sng" dirty="0">
                <a:solidFill>
                  <a:srgbClr val="000000"/>
                </a:solidFill>
              </a:rPr>
              <a:t> </a:t>
            </a:r>
            <a:r>
              <a:rPr lang="en-US" sz="2000" dirty="0"/>
              <a:t>one week after fertilization.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u="sng" dirty="0">
                <a:solidFill>
                  <a:srgbClr val="000000"/>
                </a:solidFill>
              </a:rPr>
              <a:t>It is </a:t>
            </a:r>
            <a:r>
              <a:rPr lang="en-US" sz="2000" b="1" u="sng" dirty="0">
                <a:solidFill>
                  <a:srgbClr val="FF0000"/>
                </a:solidFill>
              </a:rPr>
              <a:t>completed</a:t>
            </a:r>
            <a:r>
              <a:rPr lang="en-US" sz="2000" u="sng" dirty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by the </a:t>
            </a:r>
            <a:r>
              <a:rPr lang="en-US" sz="2000" b="1" dirty="0">
                <a:solidFill>
                  <a:srgbClr val="000000"/>
                </a:solidFill>
              </a:rPr>
              <a:t>12th day</a:t>
            </a:r>
            <a:r>
              <a:rPr lang="en-US" sz="2000" dirty="0">
                <a:solidFill>
                  <a:srgbClr val="000000"/>
                </a:solidFill>
              </a:rPr>
              <a:t> after fertilization.</a:t>
            </a:r>
            <a:r>
              <a:rPr lang="en-US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u="sng" dirty="0">
                <a:solidFill>
                  <a:srgbClr val="2F42F9"/>
                </a:solidFill>
              </a:rPr>
              <a:t>Normal site of implantation : </a:t>
            </a:r>
            <a:endParaRPr lang="en-US" sz="2000" b="1" dirty="0">
              <a:solidFill>
                <a:srgbClr val="2F42F9"/>
              </a:solidFill>
            </a:endParaRPr>
          </a:p>
          <a:p>
            <a:r>
              <a:rPr lang="en-US" sz="2000" dirty="0"/>
              <a:t>In the </a:t>
            </a:r>
            <a:r>
              <a:rPr lang="en-US" sz="2000" b="1" u="sng" dirty="0"/>
              <a:t>upper part </a:t>
            </a:r>
            <a:r>
              <a:rPr lang="en-US" sz="2000" dirty="0"/>
              <a:t>of the </a:t>
            </a:r>
            <a:r>
              <a:rPr lang="en-US" sz="2000" b="1" u="sng" dirty="0"/>
              <a:t>posterior surface of the body of uterus </a:t>
            </a:r>
            <a:r>
              <a:rPr lang="en-US" sz="2000" b="1" dirty="0"/>
              <a:t>near the fundus.   </a:t>
            </a:r>
            <a:r>
              <a:rPr lang="en-US" sz="2000" dirty="0"/>
              <a:t> </a:t>
            </a:r>
          </a:p>
          <a:p>
            <a:r>
              <a:rPr lang="en-US" sz="2000" b="1" u="sng" dirty="0">
                <a:solidFill>
                  <a:srgbClr val="2F42F9"/>
                </a:solidFill>
              </a:rPr>
              <a:t>Abnormal site of implantation (ectopic pregnancy) : </a:t>
            </a:r>
          </a:p>
          <a:p>
            <a:r>
              <a:rPr lang="en-US" sz="2000" b="1" u="sng" dirty="0">
                <a:solidFill>
                  <a:srgbClr val="7030A0"/>
                </a:solidFill>
              </a:rPr>
              <a:t>Most common type </a:t>
            </a:r>
            <a:r>
              <a:rPr lang="en-US" sz="2000" b="1" dirty="0">
                <a:solidFill>
                  <a:srgbClr val="7030A0"/>
                </a:solidFill>
              </a:rPr>
              <a:t>of </a:t>
            </a:r>
            <a:r>
              <a:rPr lang="en-US" sz="2000" b="1" u="sng" dirty="0">
                <a:solidFill>
                  <a:srgbClr val="7030A0"/>
                </a:solidFill>
              </a:rPr>
              <a:t>ectopic pregnancies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/>
              <a:t>occurs in the </a:t>
            </a:r>
            <a:r>
              <a:rPr lang="en-US" sz="2000" b="1" u="sng" dirty="0">
                <a:solidFill>
                  <a:srgbClr val="7030A0"/>
                </a:solidFill>
              </a:rPr>
              <a:t>uterine tube.</a:t>
            </a:r>
            <a:endParaRPr lang="en-US" sz="2000" u="sng" dirty="0">
              <a:solidFill>
                <a:srgbClr val="7030A0"/>
              </a:solidFill>
            </a:endParaRPr>
          </a:p>
          <a:p>
            <a:endParaRPr lang="en-US" sz="1800" dirty="0"/>
          </a:p>
        </p:txBody>
      </p:sp>
      <p:pic>
        <p:nvPicPr>
          <p:cNvPr id="1026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548" y="1171317"/>
            <a:ext cx="5732474" cy="45624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BE89-812D-4F68-895C-66981124C644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Rectangle 2"/>
          <p:cNvSpPr txBox="1">
            <a:spLocks noRot="1" noChangeArrowheads="1"/>
          </p:cNvSpPr>
          <p:nvPr/>
        </p:nvSpPr>
        <p:spPr>
          <a:xfrm>
            <a:off x="609600" y="274638"/>
            <a:ext cx="10972800" cy="79216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4800" b="1" dirty="0">
                <a:solidFill>
                  <a:srgbClr val="2F42F9"/>
                </a:solidFill>
              </a:rPr>
              <a:t>IMPLANTATION</a:t>
            </a:r>
            <a:endParaRPr kumimoji="0" lang="en-US" sz="4800" b="1" i="0" strike="noStrike" kern="1200" cap="none" spc="0" normalizeH="0" baseline="0" noProof="0" dirty="0">
              <a:ln>
                <a:noFill/>
              </a:ln>
              <a:solidFill>
                <a:srgbClr val="2F42F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9589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78130" y="1460665"/>
            <a:ext cx="4766403" cy="3396343"/>
          </a:xfrm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 eaLnBrk="1" hangingPunct="1">
              <a:buFont typeface="Wingdings 2" pitchFamily="18" charset="2"/>
              <a:buNone/>
            </a:pPr>
            <a:r>
              <a:rPr lang="en-GB" sz="2400" b="1" i="1" dirty="0">
                <a:cs typeface="Times New Roman" pitchFamily="18" charset="0"/>
              </a:rPr>
              <a:t>It is The </a:t>
            </a:r>
            <a:r>
              <a:rPr lang="en-GB" sz="2400" b="1" i="1" u="sng" dirty="0">
                <a:cs typeface="Times New Roman" pitchFamily="18" charset="0"/>
              </a:rPr>
              <a:t>differentiation of  the cells </a:t>
            </a:r>
            <a:r>
              <a:rPr lang="en-GB" sz="2400" b="1" i="1" dirty="0">
                <a:cs typeface="Times New Roman" pitchFamily="18" charset="0"/>
              </a:rPr>
              <a:t>into </a:t>
            </a:r>
            <a:r>
              <a:rPr lang="en-GB" sz="2400" b="1" i="1" u="sng" dirty="0">
                <a:cs typeface="Times New Roman" pitchFamily="18" charset="0"/>
              </a:rPr>
              <a:t>Two layers </a:t>
            </a:r>
            <a:r>
              <a:rPr lang="en-GB" sz="2400" b="1" i="1" dirty="0">
                <a:cs typeface="Times New Roman" pitchFamily="18" charset="0"/>
              </a:rPr>
              <a:t>: </a:t>
            </a:r>
          </a:p>
          <a:p>
            <a:pPr algn="l" eaLnBrk="1" hangingPunct="1">
              <a:buFont typeface="Wingdings 2" pitchFamily="18" charset="2"/>
              <a:buNone/>
            </a:pPr>
            <a:r>
              <a:rPr lang="en-GB" sz="2400" b="1" dirty="0">
                <a:cs typeface="Times New Roman" pitchFamily="18" charset="0"/>
              </a:rPr>
              <a:t>(A</a:t>
            </a:r>
            <a:r>
              <a:rPr lang="en-GB" sz="2400" b="1" dirty="0">
                <a:solidFill>
                  <a:srgbClr val="FF0000"/>
                </a:solidFill>
                <a:cs typeface="Times New Roman" pitchFamily="18" charset="0"/>
              </a:rPr>
              <a:t>) </a:t>
            </a:r>
            <a:r>
              <a:rPr lang="en-GB" sz="2400" b="1" i="1" u="sng" dirty="0" err="1">
                <a:solidFill>
                  <a:srgbClr val="FF0000"/>
                </a:solidFill>
                <a:cs typeface="Times New Roman" pitchFamily="18" charset="0"/>
              </a:rPr>
              <a:t>Epiblast</a:t>
            </a:r>
            <a:endParaRPr lang="en-GB" sz="2400" i="1" u="sng" dirty="0">
              <a:solidFill>
                <a:srgbClr val="FF0000"/>
              </a:solidFill>
              <a:cs typeface="Times New Roman" pitchFamily="18" charset="0"/>
            </a:endParaRPr>
          </a:p>
          <a:p>
            <a:pPr algn="l" eaLnBrk="1" hangingPunct="1">
              <a:buFont typeface="Wingdings 2" pitchFamily="18" charset="2"/>
              <a:buNone/>
            </a:pPr>
            <a:r>
              <a:rPr lang="en-GB" sz="2400" b="1" i="1" dirty="0">
                <a:solidFill>
                  <a:srgbClr val="FF66CC"/>
                </a:solidFill>
                <a:cs typeface="Times New Roman" pitchFamily="18" charset="0"/>
              </a:rPr>
              <a:t>High columnar cells </a:t>
            </a:r>
            <a:r>
              <a:rPr lang="en-GB" sz="2400" b="1" i="1" dirty="0">
                <a:cs typeface="Times New Roman" pitchFamily="18" charset="0"/>
              </a:rPr>
              <a:t>adjacent to the amniotic cavity.</a:t>
            </a:r>
          </a:p>
          <a:p>
            <a:pPr algn="l" eaLnBrk="1" hangingPunct="1">
              <a:buFont typeface="Wingdings 2" pitchFamily="18" charset="2"/>
              <a:buNone/>
            </a:pPr>
            <a:r>
              <a:rPr lang="en-GB" sz="2400" b="1" i="1" dirty="0">
                <a:cs typeface="Times New Roman" pitchFamily="18" charset="0"/>
              </a:rPr>
              <a:t>(B)  </a:t>
            </a:r>
            <a:r>
              <a:rPr lang="en-GB" sz="2400" b="1" i="1" u="sng" dirty="0">
                <a:solidFill>
                  <a:srgbClr val="FF0000"/>
                </a:solidFill>
                <a:cs typeface="Times New Roman" pitchFamily="18" charset="0"/>
              </a:rPr>
              <a:t>Hypoblast</a:t>
            </a:r>
          </a:p>
          <a:p>
            <a:pPr algn="l" eaLnBrk="1" hangingPunct="1">
              <a:buFont typeface="Wingdings 2" pitchFamily="18" charset="2"/>
              <a:buNone/>
            </a:pPr>
            <a:r>
              <a:rPr lang="en-GB" sz="2400" b="1" i="1" dirty="0">
                <a:solidFill>
                  <a:srgbClr val="FF66CC"/>
                </a:solidFill>
                <a:cs typeface="Times New Roman" pitchFamily="18" charset="0"/>
              </a:rPr>
              <a:t>Small </a:t>
            </a:r>
            <a:r>
              <a:rPr lang="en-GB" sz="2400" b="1" i="1" dirty="0" err="1">
                <a:solidFill>
                  <a:srgbClr val="FF66CC"/>
                </a:solidFill>
                <a:cs typeface="Times New Roman" pitchFamily="18" charset="0"/>
              </a:rPr>
              <a:t>cuboidal</a:t>
            </a:r>
            <a:r>
              <a:rPr lang="en-GB" sz="2400" b="1" i="1" dirty="0">
                <a:solidFill>
                  <a:srgbClr val="FF66CC"/>
                </a:solidFill>
                <a:cs typeface="Times New Roman" pitchFamily="18" charset="0"/>
              </a:rPr>
              <a:t> cells </a:t>
            </a:r>
            <a:r>
              <a:rPr lang="en-GB" sz="2400" b="1" i="1" dirty="0">
                <a:cs typeface="Times New Roman" pitchFamily="18" charset="0"/>
              </a:rPr>
              <a:t>adjacent to</a:t>
            </a:r>
          </a:p>
          <a:p>
            <a:pPr algn="l" eaLnBrk="1" hangingPunct="1">
              <a:buFont typeface="Wingdings 2" pitchFamily="18" charset="2"/>
              <a:buNone/>
            </a:pPr>
            <a:r>
              <a:rPr lang="en-US" sz="2400" b="1" i="1" dirty="0">
                <a:cs typeface="Times New Roman" pitchFamily="18" charset="0"/>
              </a:rPr>
              <a:t>Yolk sac.</a:t>
            </a:r>
          </a:p>
        </p:txBody>
      </p:sp>
      <p:sp>
        <p:nvSpPr>
          <p:cNvPr id="6" name="Rectangle 5"/>
          <p:cNvSpPr/>
          <p:nvPr/>
        </p:nvSpPr>
        <p:spPr>
          <a:xfrm>
            <a:off x="201880" y="296883"/>
            <a:ext cx="4762006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BILAMINAR DISC</a:t>
            </a:r>
          </a:p>
        </p:txBody>
      </p:sp>
      <p:pic>
        <p:nvPicPr>
          <p:cNvPr id="7172" name="Picture 5" descr="289EAAB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21407" t="1515" r="24796" b="66273"/>
          <a:stretch>
            <a:fillRect/>
          </a:stretch>
        </p:blipFill>
        <p:spPr>
          <a:xfrm>
            <a:off x="5039785" y="1125538"/>
            <a:ext cx="6817783" cy="5472112"/>
          </a:xfrm>
        </p:spPr>
      </p:pic>
      <p:sp>
        <p:nvSpPr>
          <p:cNvPr id="5" name="Oval 4"/>
          <p:cNvSpPr/>
          <p:nvPr/>
        </p:nvSpPr>
        <p:spPr>
          <a:xfrm>
            <a:off x="5232401" y="3429000"/>
            <a:ext cx="768351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039785" y="4005263"/>
            <a:ext cx="960967" cy="3603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94737" y="451263"/>
            <a:ext cx="4032448" cy="698830"/>
          </a:xfrm>
          <a:solidFill>
            <a:srgbClr val="FFFF00"/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i="1" dirty="0">
                <a:effectLst/>
                <a:latin typeface="Aharoni" pitchFamily="2" charset="-79"/>
                <a:cs typeface="Aharoni" pitchFamily="2" charset="-79"/>
              </a:rPr>
              <a:t>TRILAMINAR  DISC</a:t>
            </a:r>
            <a:endParaRPr lang="ar-SA" sz="3200" b="1" i="1" dirty="0">
              <a:effectLst/>
              <a:latin typeface="Aharoni" pitchFamily="2" charset="-79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2"/>
          </p:nvPr>
        </p:nvSpPr>
        <p:spPr>
          <a:xfrm>
            <a:off x="142505" y="1524000"/>
            <a:ext cx="4631376" cy="389114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 rtl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2800" b="1" i="1" u="sng" dirty="0"/>
              <a:t>Now</a:t>
            </a:r>
            <a:r>
              <a:rPr lang="en-US" sz="2800" b="1" i="1" dirty="0"/>
              <a:t> the </a:t>
            </a:r>
            <a:r>
              <a:rPr lang="en-US" sz="2800" b="1" i="1" u="sng" dirty="0"/>
              <a:t>embryonic disc </a:t>
            </a:r>
            <a:r>
              <a:rPr lang="en-US" sz="2800" b="1" i="1" dirty="0"/>
              <a:t>is </a:t>
            </a:r>
            <a:r>
              <a:rPr lang="en-US" sz="2800" b="1" i="1" u="sng" dirty="0"/>
              <a:t>formed of 3 layers </a:t>
            </a:r>
            <a:r>
              <a:rPr lang="en-US" sz="2800" b="1" i="1" dirty="0"/>
              <a:t>:</a:t>
            </a:r>
          </a:p>
          <a:p>
            <a:pPr algn="l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r>
              <a:rPr lang="en-GB" sz="2800" b="1" i="1" dirty="0">
                <a:solidFill>
                  <a:srgbClr val="C00000"/>
                </a:solidFill>
              </a:rPr>
              <a:t> Embryonic Ectoderm</a:t>
            </a:r>
          </a:p>
          <a:p>
            <a:pPr algn="l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r>
              <a:rPr lang="en-GB" sz="2800" b="1" i="1" dirty="0">
                <a:solidFill>
                  <a:srgbClr val="C00000"/>
                </a:solidFill>
              </a:rPr>
              <a:t> </a:t>
            </a:r>
            <a:r>
              <a:rPr lang="en-GB" sz="2800" b="1" i="1" dirty="0" err="1">
                <a:solidFill>
                  <a:srgbClr val="C00000"/>
                </a:solidFill>
              </a:rPr>
              <a:t>Intraembryonic</a:t>
            </a:r>
            <a:r>
              <a:rPr lang="en-GB" sz="2800" b="1" i="1" dirty="0">
                <a:solidFill>
                  <a:srgbClr val="C00000"/>
                </a:solidFill>
              </a:rPr>
              <a:t> Mesoderm. </a:t>
            </a:r>
          </a:p>
          <a:p>
            <a:pPr algn="l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r>
              <a:rPr lang="en-GB" sz="2800" b="1" i="1" dirty="0">
                <a:solidFill>
                  <a:srgbClr val="C00000"/>
                </a:solidFill>
              </a:rPr>
              <a:t> Embryonic Endoderm.</a:t>
            </a:r>
          </a:p>
          <a:p>
            <a:pPr algn="l" rtl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GB" sz="2800" b="1" i="1" dirty="0"/>
              <a:t>Cells in these layers will give rise to </a:t>
            </a:r>
            <a:r>
              <a:rPr lang="en-GB" sz="2800" b="1" i="1" u="sng" dirty="0"/>
              <a:t>all tissues and organs </a:t>
            </a:r>
            <a:r>
              <a:rPr lang="en-GB" sz="2800" b="1" i="1" dirty="0"/>
              <a:t>of the embryo.</a:t>
            </a:r>
            <a:endParaRPr lang="en-US" sz="2800" b="1" i="1" dirty="0"/>
          </a:p>
          <a:p>
            <a:pPr rtl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sz="2800" b="1" i="1" dirty="0"/>
          </a:p>
          <a:p>
            <a:pPr rtl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ar-SA" sz="2800" dirty="0"/>
          </a:p>
        </p:txBody>
      </p:sp>
      <p:pic>
        <p:nvPicPr>
          <p:cNvPr id="13316" name="Picture 4" descr="74A17CBF"/>
          <p:cNvPicPr>
            <a:picLocks noChangeAspect="1" noChangeArrowheads="1"/>
          </p:cNvPicPr>
          <p:nvPr/>
        </p:nvPicPr>
        <p:blipFill>
          <a:blip r:embed="rId3"/>
          <a:srcRect l="48788" t="77110" r="6560" b="2316"/>
          <a:stretch>
            <a:fillRect/>
          </a:stretch>
        </p:blipFill>
        <p:spPr bwMode="auto">
          <a:xfrm>
            <a:off x="4821382" y="333375"/>
            <a:ext cx="7131436" cy="597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21"/>
          <p:cNvSpPr>
            <a:spLocks noChangeArrowheads="1"/>
          </p:cNvSpPr>
          <p:nvPr/>
        </p:nvSpPr>
        <p:spPr bwMode="auto">
          <a:xfrm>
            <a:off x="8015817" y="404814"/>
            <a:ext cx="2207683" cy="936625"/>
          </a:xfrm>
          <a:prstGeom prst="roundRect">
            <a:avLst>
              <a:gd name="adj" fmla="val 16667"/>
            </a:avLst>
          </a:prstGeom>
          <a:solidFill>
            <a:srgbClr val="FF3399">
              <a:alpha val="14902"/>
            </a:srgbClr>
          </a:solidFill>
          <a:ln w="28575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" name="AutoShape 21"/>
          <p:cNvSpPr>
            <a:spLocks noChangeArrowheads="1"/>
          </p:cNvSpPr>
          <p:nvPr/>
        </p:nvSpPr>
        <p:spPr bwMode="auto">
          <a:xfrm>
            <a:off x="4845132" y="2420939"/>
            <a:ext cx="1731353" cy="1152525"/>
          </a:xfrm>
          <a:prstGeom prst="roundRect">
            <a:avLst>
              <a:gd name="adj" fmla="val 16667"/>
            </a:avLst>
          </a:prstGeom>
          <a:solidFill>
            <a:srgbClr val="FF3399">
              <a:alpha val="14902"/>
            </a:srgbClr>
          </a:solidFill>
          <a:ln w="28575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9" name="AutoShape 21"/>
          <p:cNvSpPr>
            <a:spLocks noChangeArrowheads="1"/>
          </p:cNvSpPr>
          <p:nvPr/>
        </p:nvSpPr>
        <p:spPr bwMode="auto">
          <a:xfrm>
            <a:off x="5189517" y="4581526"/>
            <a:ext cx="1386968" cy="1008063"/>
          </a:xfrm>
          <a:prstGeom prst="roundRect">
            <a:avLst>
              <a:gd name="adj" fmla="val 16667"/>
            </a:avLst>
          </a:prstGeom>
          <a:solidFill>
            <a:srgbClr val="FF3399">
              <a:alpha val="14902"/>
            </a:srgbClr>
          </a:solidFill>
          <a:ln w="28575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0" name="AutoShape 21"/>
          <p:cNvSpPr>
            <a:spLocks noChangeArrowheads="1"/>
          </p:cNvSpPr>
          <p:nvPr/>
        </p:nvSpPr>
        <p:spPr bwMode="auto">
          <a:xfrm>
            <a:off x="9840385" y="4221163"/>
            <a:ext cx="2017183" cy="1008062"/>
          </a:xfrm>
          <a:prstGeom prst="roundRect">
            <a:avLst>
              <a:gd name="adj" fmla="val 16667"/>
            </a:avLst>
          </a:prstGeom>
          <a:solidFill>
            <a:srgbClr val="FF3399">
              <a:alpha val="14902"/>
            </a:srgbClr>
          </a:solidFill>
          <a:ln w="28575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en-US" sz="6600" dirty="0"/>
              <a:t>Objectives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After this lecture you should be able to :</a:t>
            </a:r>
          </a:p>
          <a:p>
            <a:r>
              <a:rPr lang="en-US" dirty="0">
                <a:solidFill>
                  <a:srgbClr val="FF0000"/>
                </a:solidFill>
              </a:rPr>
              <a:t>Define</a:t>
            </a:r>
            <a:r>
              <a:rPr lang="en-US" dirty="0"/>
              <a:t> Embryology.</a:t>
            </a:r>
          </a:p>
          <a:p>
            <a:r>
              <a:rPr lang="en-US" dirty="0">
                <a:solidFill>
                  <a:srgbClr val="FF0000"/>
                </a:solidFill>
              </a:rPr>
              <a:t>Define</a:t>
            </a:r>
            <a:r>
              <a:rPr lang="en-US" dirty="0"/>
              <a:t> the developmental periods.</a:t>
            </a:r>
          </a:p>
          <a:p>
            <a:r>
              <a:rPr lang="en-US" dirty="0"/>
              <a:t>Define the </a:t>
            </a:r>
            <a:r>
              <a:rPr lang="en-US" dirty="0">
                <a:solidFill>
                  <a:srgbClr val="FF0000"/>
                </a:solidFill>
              </a:rPr>
              <a:t>significance</a:t>
            </a:r>
            <a:r>
              <a:rPr lang="en-US" dirty="0"/>
              <a:t> of embryology.</a:t>
            </a:r>
          </a:p>
          <a:p>
            <a:r>
              <a:rPr lang="en-US" dirty="0">
                <a:solidFill>
                  <a:srgbClr val="FF0000"/>
                </a:solidFill>
              </a:rPr>
              <a:t>Knew</a:t>
            </a:r>
            <a:r>
              <a:rPr lang="en-US" dirty="0"/>
              <a:t> the different embryological  terminology.</a:t>
            </a:r>
          </a:p>
          <a:p>
            <a:r>
              <a:rPr lang="en-US" dirty="0">
                <a:solidFill>
                  <a:srgbClr val="FF0000"/>
                </a:solidFill>
              </a:rPr>
              <a:t>Define</a:t>
            </a:r>
            <a:r>
              <a:rPr lang="en-US" dirty="0"/>
              <a:t> the	nomenclature used to describe	body parts, positions, and relationships.</a:t>
            </a:r>
          </a:p>
          <a:p>
            <a:r>
              <a:rPr lang="en-US" dirty="0">
                <a:solidFill>
                  <a:srgbClr val="FF0000"/>
                </a:solidFill>
              </a:rPr>
              <a:t>Describe in brief </a:t>
            </a:r>
            <a:r>
              <a:rPr lang="en-US" dirty="0"/>
              <a:t>the important events in embryology. </a:t>
            </a:r>
          </a:p>
        </p:txBody>
      </p:sp>
    </p:spTree>
    <p:extLst>
      <p:ext uri="{BB962C8B-B14F-4D97-AF65-F5344CB8AC3E}">
        <p14:creationId xmlns:p14="http://schemas.microsoft.com/office/powerpoint/2010/main" val="13313504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885701" y="935141"/>
            <a:ext cx="10515600" cy="1325563"/>
          </a:xfrm>
        </p:spPr>
        <p:txBody>
          <a:bodyPr/>
          <a:lstStyle/>
          <a:p>
            <a:r>
              <a:rPr lang="en-US" b="1" i="1" dirty="0">
                <a:solidFill>
                  <a:srgbClr val="2F42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Reference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624445" y="2244436"/>
            <a:ext cx="10515600" cy="1389413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MOORE PERSAUD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 </a:t>
            </a:r>
            <a:r>
              <a:rPr lang="en-US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DEVELOPING HUMAN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Clinically Oriented Embryology. 7</a:t>
            </a:r>
            <a:r>
              <a:rPr lang="en-US" b="1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edition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A71F83-E09A-417B-819A-717ED7AA8C06}" type="slidenum">
              <a:rPr lang="en-US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950" y="31083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dirty="0">
                <a:solidFill>
                  <a:srgbClr val="2F42F9"/>
                </a:solidFill>
                <a:latin typeface="Brush Script MT" panose="03060802040406070304" pitchFamily="66" charset="0"/>
              </a:rPr>
              <a:t>Thank you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BE89-812D-4F68-895C-66981124C64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351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 of Embryology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185762"/>
          </a:xfrm>
        </p:spPr>
        <p:txBody>
          <a:bodyPr>
            <a:noAutofit/>
          </a:bodyPr>
          <a:lstStyle/>
          <a:p>
            <a:r>
              <a:rPr lang="en-US" dirty="0"/>
              <a:t>This term  generally </a:t>
            </a:r>
            <a:r>
              <a:rPr lang="en-US" dirty="0" err="1"/>
              <a:t>referes</a:t>
            </a:r>
            <a:r>
              <a:rPr lang="en-US" dirty="0"/>
              <a:t> to </a:t>
            </a:r>
            <a:r>
              <a:rPr lang="en-US" b="1" dirty="0">
                <a:solidFill>
                  <a:srgbClr val="FF0000"/>
                </a:solidFill>
              </a:rPr>
              <a:t>prenatal development </a:t>
            </a:r>
            <a:r>
              <a:rPr lang="en-US" dirty="0"/>
              <a:t>of embryos and fetuses. </a:t>
            </a:r>
          </a:p>
          <a:p>
            <a:r>
              <a:rPr lang="en-US" b="1" dirty="0">
                <a:solidFill>
                  <a:srgbClr val="7030A0"/>
                </a:solidFill>
              </a:rPr>
              <a:t>“Human embryology’’ </a:t>
            </a:r>
            <a:r>
              <a:rPr lang="en-US" dirty="0">
                <a:solidFill>
                  <a:srgbClr val="FF0000"/>
                </a:solidFill>
              </a:rPr>
              <a:t>is the science concerned with the origin and  development of a human being </a:t>
            </a:r>
            <a:r>
              <a:rPr lang="en-US" u="sng" dirty="0"/>
              <a:t>from a zygote </a:t>
            </a:r>
            <a:r>
              <a:rPr lang="en-US" dirty="0"/>
              <a:t>to </a:t>
            </a:r>
            <a:r>
              <a:rPr lang="en-US" u="sng" dirty="0"/>
              <a:t>birth </a:t>
            </a:r>
            <a:r>
              <a:rPr lang="en-US" dirty="0"/>
              <a:t>of an infant.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r>
              <a:rPr lang="en-US" dirty="0"/>
              <a:t>Development does not stop at birth. Important changes, in addition to growth occur after birth </a:t>
            </a:r>
            <a:r>
              <a:rPr lang="en-US" b="1" dirty="0">
                <a:solidFill>
                  <a:srgbClr val="FF0000"/>
                </a:solidFill>
              </a:rPr>
              <a:t>(postnatal changes) </a:t>
            </a:r>
            <a:r>
              <a:rPr lang="en-US" dirty="0" err="1"/>
              <a:t>e.g.,development</a:t>
            </a:r>
            <a:r>
              <a:rPr lang="en-US" dirty="0"/>
              <a:t> of </a:t>
            </a:r>
            <a:r>
              <a:rPr lang="en-US" dirty="0">
                <a:solidFill>
                  <a:srgbClr val="2F42F9"/>
                </a:solidFill>
              </a:rPr>
              <a:t>teeth</a:t>
            </a:r>
            <a:r>
              <a:rPr lang="en-US" dirty="0"/>
              <a:t> and </a:t>
            </a:r>
            <a:r>
              <a:rPr lang="en-US" dirty="0">
                <a:solidFill>
                  <a:srgbClr val="2F42F9"/>
                </a:solidFill>
              </a:rPr>
              <a:t>female breasts.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BE89-812D-4F68-895C-66981124C64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881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br>
              <a:rPr lang="en-US" dirty="0"/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SIGNIFICANCE OF EMBRYOLOGY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17035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600" b="1" u="sng" dirty="0">
                <a:solidFill>
                  <a:srgbClr val="FF0000"/>
                </a:solidFill>
              </a:rPr>
              <a:t>Importance of Embryology</a:t>
            </a:r>
            <a:r>
              <a:rPr lang="en-US" sz="3600" b="1" dirty="0">
                <a:solidFill>
                  <a:srgbClr val="FF0000"/>
                </a:solidFill>
              </a:rPr>
              <a:t> : </a:t>
            </a:r>
          </a:p>
          <a:p>
            <a:pPr marL="0" indent="0"/>
            <a:r>
              <a:rPr lang="en-US" sz="3600" dirty="0"/>
              <a:t> The study of </a:t>
            </a:r>
            <a:r>
              <a:rPr lang="en-US" sz="3600" b="1" dirty="0">
                <a:solidFill>
                  <a:srgbClr val="7030A0"/>
                </a:solidFill>
              </a:rPr>
              <a:t>prenatal stages of development</a:t>
            </a:r>
            <a:r>
              <a:rPr lang="en-US" sz="3600" dirty="0"/>
              <a:t>, </a:t>
            </a:r>
            <a:r>
              <a:rPr lang="en-US" sz="3600" b="1" u="sng" dirty="0"/>
              <a:t>especially</a:t>
            </a:r>
            <a:r>
              <a:rPr lang="en-US" sz="3600" dirty="0"/>
              <a:t> those occurring  </a:t>
            </a:r>
            <a:r>
              <a:rPr lang="en-US" sz="3600" b="1" u="sng" dirty="0"/>
              <a:t>during the embryonic period  to </a:t>
            </a:r>
            <a:r>
              <a:rPr lang="en-US" sz="3600" dirty="0"/>
              <a:t>understand the </a:t>
            </a:r>
            <a:r>
              <a:rPr lang="en-US" sz="3600" b="1" u="sng" dirty="0"/>
              <a:t>normal body structure </a:t>
            </a:r>
            <a:r>
              <a:rPr lang="en-US" sz="3600" dirty="0"/>
              <a:t>and the</a:t>
            </a:r>
            <a:r>
              <a:rPr lang="en-US" sz="3600" u="sng" dirty="0"/>
              <a:t> </a:t>
            </a:r>
            <a:r>
              <a:rPr lang="en-US" sz="3600" b="1" u="sng" dirty="0"/>
              <a:t>causes of congenital anomalies.</a:t>
            </a:r>
          </a:p>
          <a:p>
            <a:pPr marL="0" indent="0"/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dirty="0" err="1"/>
              <a:t>So,It</a:t>
            </a:r>
            <a:r>
              <a:rPr lang="en-US" sz="3600" dirty="0"/>
              <a:t> is concerned with </a:t>
            </a:r>
            <a:r>
              <a:rPr lang="en-US" sz="3600" b="1" dirty="0"/>
              <a:t>various genetic and /or environmental factors</a:t>
            </a:r>
            <a:r>
              <a:rPr lang="en-US" sz="3600" dirty="0"/>
              <a:t> that disturb the normal development producing birth defects. </a:t>
            </a:r>
          </a:p>
          <a:p>
            <a:pPr marL="0" indent="0"/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BE89-812D-4F68-895C-66981124C64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071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324" y="198871"/>
            <a:ext cx="10515600" cy="1000537"/>
          </a:xfrm>
          <a:solidFill>
            <a:srgbClr val="FFC000"/>
          </a:solidFill>
        </p:spPr>
        <p:txBody>
          <a:bodyPr/>
          <a:lstStyle/>
          <a:p>
            <a:r>
              <a:rPr lang="en-US" b="1" dirty="0"/>
              <a:t>             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Developmental periods 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383" y="1235034"/>
            <a:ext cx="6258296" cy="5349833"/>
          </a:xfrm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en-US" sz="3500" b="1" u="sng" dirty="0">
                <a:solidFill>
                  <a:srgbClr val="FF0000"/>
                </a:solidFill>
              </a:rPr>
              <a:t>Developmental periods are divided into :</a:t>
            </a:r>
          </a:p>
          <a:p>
            <a:pPr marL="0" indent="0">
              <a:buNone/>
            </a:pPr>
            <a:r>
              <a:rPr lang="en-US" sz="3500" b="1" u="sng" dirty="0">
                <a:solidFill>
                  <a:srgbClr val="2F42F9"/>
                </a:solidFill>
              </a:rPr>
              <a:t>1- Prenatal development :</a:t>
            </a:r>
          </a:p>
          <a:p>
            <a:pPr marL="0" indent="0">
              <a:buNone/>
            </a:pPr>
            <a:r>
              <a:rPr lang="en-US" b="1" dirty="0">
                <a:solidFill>
                  <a:srgbClr val="7030A0"/>
                </a:solidFill>
              </a:rPr>
              <a:t>It is the main developmental changes occurring </a:t>
            </a:r>
            <a:r>
              <a:rPr lang="en-US" b="1" u="sng" dirty="0">
                <a:solidFill>
                  <a:srgbClr val="7030A0"/>
                </a:solidFill>
              </a:rPr>
              <a:t>before birth</a:t>
            </a:r>
            <a:r>
              <a:rPr lang="en-US" u="sng" dirty="0"/>
              <a:t>, </a:t>
            </a:r>
            <a:r>
              <a:rPr lang="en-US" dirty="0"/>
              <a:t>including :</a:t>
            </a:r>
          </a:p>
          <a:p>
            <a:r>
              <a:rPr lang="en-US" dirty="0">
                <a:solidFill>
                  <a:srgbClr val="2F42F9"/>
                </a:solidFill>
              </a:rPr>
              <a:t>The embryonic period : </a:t>
            </a:r>
            <a:r>
              <a:rPr lang="en-US" dirty="0"/>
              <a:t>starts from the fertilization to the end of 8</a:t>
            </a:r>
            <a:r>
              <a:rPr lang="en-US" baseline="30000" dirty="0"/>
              <a:t>th</a:t>
            </a:r>
            <a:r>
              <a:rPr lang="en-US" dirty="0"/>
              <a:t> week.</a:t>
            </a:r>
          </a:p>
          <a:p>
            <a:r>
              <a:rPr lang="en-US" dirty="0">
                <a:solidFill>
                  <a:srgbClr val="2F42F9"/>
                </a:solidFill>
              </a:rPr>
              <a:t>The fetal period : </a:t>
            </a:r>
            <a:r>
              <a:rPr lang="en-US" dirty="0"/>
              <a:t>begins from the 9</a:t>
            </a:r>
            <a:r>
              <a:rPr lang="en-US" baseline="30000" dirty="0"/>
              <a:t>th</a:t>
            </a:r>
            <a:r>
              <a:rPr lang="en-US" dirty="0"/>
              <a:t> week </a:t>
            </a:r>
            <a:r>
              <a:rPr lang="en-US" dirty="0" err="1"/>
              <a:t>untill</a:t>
            </a:r>
            <a:r>
              <a:rPr lang="en-US" dirty="0"/>
              <a:t> birth.</a:t>
            </a:r>
          </a:p>
          <a:p>
            <a:pPr marL="0" indent="0">
              <a:buNone/>
            </a:pPr>
            <a:r>
              <a:rPr lang="en-US" sz="3500" b="1" u="sng" dirty="0">
                <a:solidFill>
                  <a:srgbClr val="2F42F9"/>
                </a:solidFill>
              </a:rPr>
              <a:t>2- postnatal development :</a:t>
            </a:r>
          </a:p>
          <a:p>
            <a:pPr marL="0" indent="0">
              <a:buNone/>
            </a:pPr>
            <a:r>
              <a:rPr lang="en-US" dirty="0"/>
              <a:t>The changes occurring after birth, like </a:t>
            </a:r>
            <a:r>
              <a:rPr lang="en-US" b="1" dirty="0">
                <a:solidFill>
                  <a:srgbClr val="FF0000"/>
                </a:solidFill>
              </a:rPr>
              <a:t>teeth</a:t>
            </a:r>
            <a:r>
              <a:rPr lang="en-US" dirty="0"/>
              <a:t> and </a:t>
            </a:r>
            <a:r>
              <a:rPr lang="en-US" b="1" dirty="0">
                <a:solidFill>
                  <a:srgbClr val="FF0000"/>
                </a:solidFill>
              </a:rPr>
              <a:t>breast.</a:t>
            </a:r>
          </a:p>
          <a:p>
            <a:r>
              <a:rPr lang="en-US" dirty="0">
                <a:solidFill>
                  <a:srgbClr val="FF0000"/>
                </a:solidFill>
              </a:rPr>
              <a:t>Prenatal development </a:t>
            </a:r>
            <a:r>
              <a:rPr lang="en-US" dirty="0"/>
              <a:t>is </a:t>
            </a:r>
            <a:r>
              <a:rPr lang="en-US" u="sng" dirty="0"/>
              <a:t>more rapid </a:t>
            </a:r>
            <a:r>
              <a:rPr lang="en-US" dirty="0"/>
              <a:t>than postnatal development and results in </a:t>
            </a:r>
            <a:r>
              <a:rPr lang="en-US" u="sng" dirty="0"/>
              <a:t>more striking changes.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558" y="1816925"/>
            <a:ext cx="5284520" cy="3028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own Arrow 3"/>
          <p:cNvSpPr/>
          <p:nvPr/>
        </p:nvSpPr>
        <p:spPr>
          <a:xfrm>
            <a:off x="10094027" y="1555668"/>
            <a:ext cx="164472" cy="522514"/>
          </a:xfrm>
          <a:prstGeom prst="down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159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883" y="365125"/>
            <a:ext cx="11792198" cy="1325563"/>
          </a:xfrm>
          <a:solidFill>
            <a:srgbClr val="FFC000"/>
          </a:solidFill>
        </p:spPr>
        <p:txBody>
          <a:bodyPr/>
          <a:lstStyle/>
          <a:p>
            <a:r>
              <a:rPr lang="en-US" dirty="0"/>
              <a:t>       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Critical Periods of Human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83" y="1825625"/>
            <a:ext cx="5474525" cy="424266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This is the </a:t>
            </a:r>
            <a:r>
              <a:rPr lang="en-US" b="1" dirty="0">
                <a:solidFill>
                  <a:srgbClr val="FF0000"/>
                </a:solidFill>
              </a:rPr>
              <a:t>stage of development of an embryo </a:t>
            </a:r>
            <a:r>
              <a:rPr lang="en-US" dirty="0"/>
              <a:t>that is susceptible to an agent, such as a </a:t>
            </a:r>
            <a:r>
              <a:rPr lang="en-US" u="sng" dirty="0"/>
              <a:t>drug or virus</a:t>
            </a:r>
            <a:r>
              <a:rPr lang="en-US" dirty="0"/>
              <a:t>, which can</a:t>
            </a:r>
            <a:r>
              <a:rPr lang="en-US" dirty="0">
                <a:solidFill>
                  <a:srgbClr val="7030A0"/>
                </a:solidFill>
              </a:rPr>
              <a:t> lead to congenital abnormalities. </a:t>
            </a:r>
            <a:r>
              <a:rPr lang="en-US" dirty="0"/>
              <a:t> </a:t>
            </a:r>
          </a:p>
          <a:p>
            <a:r>
              <a:rPr lang="en-US" b="1" dirty="0">
                <a:solidFill>
                  <a:srgbClr val="FF0000"/>
                </a:solidFill>
              </a:rPr>
              <a:t>Embryological Development </a:t>
            </a:r>
            <a:r>
              <a:rPr lang="en-US" dirty="0"/>
              <a:t>is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most easily disrupted </a:t>
            </a:r>
            <a:r>
              <a:rPr lang="en-US" dirty="0"/>
              <a:t>when the tissues and organs are forming </a:t>
            </a:r>
            <a:r>
              <a:rPr lang="en-US" b="1" dirty="0">
                <a:solidFill>
                  <a:srgbClr val="FF0000"/>
                </a:solidFill>
              </a:rPr>
              <a:t>during the embryonic period.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BE89-812D-4F68-895C-66981124C644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662" y="1911928"/>
            <a:ext cx="6151419" cy="3788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9343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b="1" dirty="0"/>
              <a:t>                     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terminology 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260" y="1825624"/>
            <a:ext cx="6495802" cy="4682053"/>
          </a:xfrm>
          <a:ln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Oocyte; </a:t>
            </a:r>
            <a:r>
              <a:rPr lang="en-US" dirty="0"/>
              <a:t>the immature ovum </a:t>
            </a:r>
            <a:r>
              <a:rPr lang="en-US" u="sng" dirty="0"/>
              <a:t>or</a:t>
            </a:r>
            <a:r>
              <a:rPr lang="en-US" dirty="0"/>
              <a:t> female germ cell.</a:t>
            </a:r>
          </a:p>
          <a:p>
            <a:r>
              <a:rPr lang="en-US" b="1" dirty="0">
                <a:solidFill>
                  <a:srgbClr val="FF0000"/>
                </a:solidFill>
              </a:rPr>
              <a:t>Ovum; </a:t>
            </a:r>
            <a:r>
              <a:rPr lang="en-US" dirty="0"/>
              <a:t>the mature female germ cell.</a:t>
            </a:r>
          </a:p>
          <a:p>
            <a:r>
              <a:rPr lang="en-US" b="1" dirty="0">
                <a:solidFill>
                  <a:srgbClr val="FF0000"/>
                </a:solidFill>
              </a:rPr>
              <a:t>Sperm; </a:t>
            </a:r>
            <a:r>
              <a:rPr lang="en-US" dirty="0"/>
              <a:t>the mature male germ cell.</a:t>
            </a:r>
          </a:p>
          <a:p>
            <a:r>
              <a:rPr lang="en-US" b="1" dirty="0">
                <a:solidFill>
                  <a:srgbClr val="FF0000"/>
                </a:solidFill>
              </a:rPr>
              <a:t>Zygote; </a:t>
            </a:r>
            <a:r>
              <a:rPr lang="en-US" dirty="0"/>
              <a:t>the fertilized ovum.</a:t>
            </a:r>
          </a:p>
          <a:p>
            <a:r>
              <a:rPr lang="en-US" b="1" dirty="0">
                <a:solidFill>
                  <a:srgbClr val="FF0000"/>
                </a:solidFill>
              </a:rPr>
              <a:t>Cell division : </a:t>
            </a:r>
            <a:r>
              <a:rPr lang="en-US" dirty="0"/>
              <a:t>one cell divides into two cells; there are two types of cell division:</a:t>
            </a:r>
          </a:p>
          <a:p>
            <a:r>
              <a:rPr lang="en-US" b="1" dirty="0">
                <a:solidFill>
                  <a:srgbClr val="2F42F9"/>
                </a:solidFill>
              </a:rPr>
              <a:t>A- Mitotic :  </a:t>
            </a:r>
            <a:r>
              <a:rPr lang="en-US" b="1" dirty="0">
                <a:solidFill>
                  <a:srgbClr val="FF0000"/>
                </a:solidFill>
              </a:rPr>
              <a:t>It occurs in </a:t>
            </a:r>
            <a:r>
              <a:rPr lang="en-US" dirty="0"/>
              <a:t>the </a:t>
            </a:r>
            <a:r>
              <a:rPr lang="en-US" dirty="0">
                <a:solidFill>
                  <a:srgbClr val="2F42F9"/>
                </a:solidFill>
              </a:rPr>
              <a:t>somatic cell, </a:t>
            </a:r>
            <a:r>
              <a:rPr lang="en-US" b="1" dirty="0">
                <a:solidFill>
                  <a:srgbClr val="FF0000"/>
                </a:solidFill>
              </a:rPr>
              <a:t>it produces </a:t>
            </a:r>
            <a:r>
              <a:rPr lang="en-US" dirty="0"/>
              <a:t>2 cells each contains    </a:t>
            </a:r>
            <a:r>
              <a:rPr lang="en-US" u="sng" dirty="0"/>
              <a:t>44 autosomes </a:t>
            </a:r>
            <a:r>
              <a:rPr lang="en-US" dirty="0"/>
              <a:t>and </a:t>
            </a:r>
            <a:r>
              <a:rPr lang="en-US" u="sng" dirty="0"/>
              <a:t>2 sex chromosomes  </a:t>
            </a:r>
            <a:r>
              <a:rPr lang="en-US" dirty="0"/>
              <a:t>(</a:t>
            </a:r>
            <a:r>
              <a:rPr lang="en-US" b="1" dirty="0">
                <a:solidFill>
                  <a:srgbClr val="7030A0"/>
                </a:solidFill>
              </a:rPr>
              <a:t>Diploid number </a:t>
            </a:r>
            <a:r>
              <a:rPr lang="en-US" dirty="0"/>
              <a:t>of chromosomes).</a:t>
            </a:r>
          </a:p>
          <a:p>
            <a:r>
              <a:rPr lang="en-US" b="1" dirty="0">
                <a:solidFill>
                  <a:srgbClr val="2F42F9"/>
                </a:solidFill>
              </a:rPr>
              <a:t>B- Meiotic (reduction) : </a:t>
            </a:r>
            <a:r>
              <a:rPr lang="en-US" b="1" dirty="0">
                <a:solidFill>
                  <a:srgbClr val="FF0000"/>
                </a:solidFill>
              </a:rPr>
              <a:t>It occurs  in </a:t>
            </a:r>
            <a:r>
              <a:rPr lang="en-US" dirty="0"/>
              <a:t>the </a:t>
            </a:r>
            <a:r>
              <a:rPr lang="en-US" dirty="0">
                <a:solidFill>
                  <a:srgbClr val="2F42F9"/>
                </a:solidFill>
              </a:rPr>
              <a:t>primitive germ cells </a:t>
            </a:r>
            <a:r>
              <a:rPr lang="en-US" dirty="0"/>
              <a:t>in the testes </a:t>
            </a:r>
            <a:r>
              <a:rPr lang="en-US" u="sng" dirty="0"/>
              <a:t>or</a:t>
            </a:r>
            <a:r>
              <a:rPr lang="en-US" dirty="0"/>
              <a:t> the ovaries, it includes 2 stages </a:t>
            </a:r>
            <a:r>
              <a:rPr lang="en-US" dirty="0">
                <a:solidFill>
                  <a:srgbClr val="2F42F9"/>
                </a:solidFill>
              </a:rPr>
              <a:t>1</a:t>
            </a:r>
            <a:r>
              <a:rPr lang="en-US" baseline="30000" dirty="0">
                <a:solidFill>
                  <a:srgbClr val="2F42F9"/>
                </a:solidFill>
              </a:rPr>
              <a:t>st</a:t>
            </a:r>
            <a:r>
              <a:rPr lang="en-US" dirty="0">
                <a:solidFill>
                  <a:srgbClr val="2F42F9"/>
                </a:solidFill>
              </a:rPr>
              <a:t> &amp; 2</a:t>
            </a:r>
            <a:r>
              <a:rPr lang="en-US" baseline="30000" dirty="0">
                <a:solidFill>
                  <a:srgbClr val="2F42F9"/>
                </a:solidFill>
              </a:rPr>
              <a:t>nd</a:t>
            </a:r>
            <a:r>
              <a:rPr lang="en-US" dirty="0">
                <a:solidFill>
                  <a:srgbClr val="2F42F9"/>
                </a:solidFill>
              </a:rPr>
              <a:t> meiotic divisions</a:t>
            </a:r>
            <a:r>
              <a:rPr lang="en-US" dirty="0"/>
              <a:t>,</a:t>
            </a:r>
            <a:r>
              <a:rPr lang="en-US" b="1" dirty="0">
                <a:solidFill>
                  <a:srgbClr val="FF0000"/>
                </a:solidFill>
              </a:rPr>
              <a:t> it produces </a:t>
            </a:r>
            <a:r>
              <a:rPr lang="en-US" dirty="0"/>
              <a:t>2 cells then </a:t>
            </a:r>
            <a:r>
              <a:rPr lang="en-US" u="sng" dirty="0"/>
              <a:t>4 cells </a:t>
            </a:r>
            <a:r>
              <a:rPr lang="en-US" dirty="0"/>
              <a:t>; each contains </a:t>
            </a:r>
            <a:r>
              <a:rPr lang="en-US" u="sng" dirty="0"/>
              <a:t>22 autosomes </a:t>
            </a:r>
            <a:r>
              <a:rPr lang="en-US" dirty="0"/>
              <a:t>and one </a:t>
            </a:r>
            <a:r>
              <a:rPr lang="en-US" u="sng" dirty="0"/>
              <a:t>sex chromosomes </a:t>
            </a:r>
            <a:r>
              <a:rPr lang="en-US" dirty="0"/>
              <a:t>(</a:t>
            </a:r>
            <a:r>
              <a:rPr lang="en-US" b="1" dirty="0">
                <a:solidFill>
                  <a:srgbClr val="7030A0"/>
                </a:solidFill>
              </a:rPr>
              <a:t>Haploid number </a:t>
            </a:r>
            <a:r>
              <a:rPr lang="en-US" dirty="0"/>
              <a:t>of chromosomes).</a:t>
            </a:r>
          </a:p>
          <a:p>
            <a:endParaRPr lang="en-US" dirty="0"/>
          </a:p>
        </p:txBody>
      </p:sp>
      <p:pic>
        <p:nvPicPr>
          <p:cNvPr id="4" name="Picture 6" descr="gametogenesis 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" t="2563" r="854"/>
          <a:stretch>
            <a:fillRect/>
          </a:stretch>
        </p:blipFill>
        <p:spPr>
          <a:xfrm>
            <a:off x="7148945" y="1828799"/>
            <a:ext cx="4487430" cy="4258397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3816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Descriptive Terms of the embryo  :</a:t>
            </a:r>
            <a:endParaRPr lang="en-US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6914"/>
            <a:ext cx="6809509" cy="4524499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Related to the Directions: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2F42F9"/>
                </a:solidFill>
              </a:rPr>
              <a:t>Cranial; </a:t>
            </a:r>
            <a:r>
              <a:rPr lang="en-US" dirty="0"/>
              <a:t>the top of the embryo or </a:t>
            </a:r>
            <a:r>
              <a:rPr lang="en-US" u="sng" dirty="0"/>
              <a:t>the head.</a:t>
            </a:r>
          </a:p>
          <a:p>
            <a:r>
              <a:rPr lang="en-US" dirty="0">
                <a:solidFill>
                  <a:srgbClr val="2F42F9"/>
                </a:solidFill>
              </a:rPr>
              <a:t>Cephalic; </a:t>
            </a:r>
            <a:r>
              <a:rPr lang="en-US" dirty="0"/>
              <a:t>superior or </a:t>
            </a:r>
            <a:r>
              <a:rPr lang="en-US" u="sng" dirty="0"/>
              <a:t>the head.</a:t>
            </a:r>
          </a:p>
          <a:p>
            <a:r>
              <a:rPr lang="en-US" dirty="0">
                <a:solidFill>
                  <a:srgbClr val="2F42F9"/>
                </a:solidFill>
              </a:rPr>
              <a:t>Caudal; </a:t>
            </a:r>
            <a:r>
              <a:rPr lang="en-US" dirty="0"/>
              <a:t>inferior or </a:t>
            </a:r>
            <a:r>
              <a:rPr lang="en-US" u="sng" dirty="0"/>
              <a:t>the tail end.</a:t>
            </a:r>
          </a:p>
          <a:p>
            <a:r>
              <a:rPr lang="en-US" dirty="0">
                <a:solidFill>
                  <a:srgbClr val="2F42F9"/>
                </a:solidFill>
              </a:rPr>
              <a:t>Dorsal; </a:t>
            </a:r>
            <a:r>
              <a:rPr lang="en-US" u="sng" dirty="0"/>
              <a:t>back</a:t>
            </a:r>
            <a:r>
              <a:rPr lang="en-US" dirty="0"/>
              <a:t> of the embryo.</a:t>
            </a:r>
          </a:p>
          <a:p>
            <a:r>
              <a:rPr lang="en-US" dirty="0">
                <a:solidFill>
                  <a:srgbClr val="2F42F9"/>
                </a:solidFill>
              </a:rPr>
              <a:t>Ventral; </a:t>
            </a:r>
            <a:r>
              <a:rPr lang="en-US" u="sng" dirty="0"/>
              <a:t>anterior </a:t>
            </a:r>
            <a:r>
              <a:rPr lang="en-US" dirty="0"/>
              <a:t>or the belly side.</a:t>
            </a:r>
          </a:p>
          <a:p>
            <a:r>
              <a:rPr lang="en-US" dirty="0">
                <a:solidFill>
                  <a:srgbClr val="2F42F9"/>
                </a:solidFill>
              </a:rPr>
              <a:t>Medial; </a:t>
            </a:r>
            <a:r>
              <a:rPr lang="en-US" dirty="0"/>
              <a:t>near to the midline.</a:t>
            </a:r>
          </a:p>
          <a:p>
            <a:r>
              <a:rPr lang="en-US" dirty="0">
                <a:solidFill>
                  <a:srgbClr val="2F42F9"/>
                </a:solidFill>
              </a:rPr>
              <a:t>Lateral; </a:t>
            </a:r>
            <a:r>
              <a:rPr lang="en-US" dirty="0"/>
              <a:t>flank side.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C:\Users\DELL\Desktop\embry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214" y="1496291"/>
            <a:ext cx="3776353" cy="48451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040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FF0000"/>
                </a:solidFill>
              </a:rPr>
              <a:t>Descriptive Terms: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968834" cy="271075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Plans or sections: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2F42F9"/>
                </a:solidFill>
              </a:rPr>
              <a:t>Longitudinal; </a:t>
            </a:r>
            <a:r>
              <a:rPr lang="en-US" dirty="0"/>
              <a:t>median or sagittal.</a:t>
            </a:r>
          </a:p>
          <a:p>
            <a:r>
              <a:rPr lang="en-US" dirty="0">
                <a:solidFill>
                  <a:srgbClr val="2F42F9"/>
                </a:solidFill>
              </a:rPr>
              <a:t>Coronal; </a:t>
            </a:r>
            <a:r>
              <a:rPr lang="en-US" dirty="0"/>
              <a:t>frontal.</a:t>
            </a:r>
          </a:p>
          <a:p>
            <a:r>
              <a:rPr lang="en-US" dirty="0">
                <a:solidFill>
                  <a:srgbClr val="2F42F9"/>
                </a:solidFill>
              </a:rPr>
              <a:t>Transverse; </a:t>
            </a:r>
            <a:r>
              <a:rPr lang="en-US" dirty="0"/>
              <a:t>horizontal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Language Of Embryology, Cranial–caudal, Dorsal–ventral, Medial–lateral, Proximal–distal,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" t="61455" r="46254" b="1052"/>
          <a:stretch/>
        </p:blipFill>
        <p:spPr bwMode="auto">
          <a:xfrm>
            <a:off x="6555179" y="4191989"/>
            <a:ext cx="4031075" cy="245819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" t="1487" r="65649" b="50000"/>
          <a:stretch/>
        </p:blipFill>
        <p:spPr bwMode="auto">
          <a:xfrm>
            <a:off x="7398327" y="403761"/>
            <a:ext cx="2814452" cy="36100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38332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1246</TotalTime>
  <Words>1006</Words>
  <Application>Microsoft Office PowerPoint</Application>
  <PresentationFormat>شاشة عريضة</PresentationFormat>
  <Paragraphs>130</Paragraphs>
  <Slides>21</Slides>
  <Notes>3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22" baseType="lpstr">
      <vt:lpstr>Office Theme</vt:lpstr>
      <vt:lpstr>Introduction to embryology</vt:lpstr>
      <vt:lpstr>Objectives </vt:lpstr>
      <vt:lpstr>Definition of Embryology </vt:lpstr>
      <vt:lpstr> SIGNIFICANCE OF EMBRYOLOGY</vt:lpstr>
      <vt:lpstr>              Developmental periods :</vt:lpstr>
      <vt:lpstr>        Critical Periods of Human Development</vt:lpstr>
      <vt:lpstr>                      Common terminology :</vt:lpstr>
      <vt:lpstr>Descriptive Terms of the embryo  :</vt:lpstr>
      <vt:lpstr>Descriptive Terms:</vt:lpstr>
      <vt:lpstr>عرض تقديمي في PowerPoint</vt:lpstr>
      <vt:lpstr> Major events during embryonic period</vt:lpstr>
      <vt:lpstr>GAMETOGENESIS </vt:lpstr>
      <vt:lpstr>SPERMATOGENESIS </vt:lpstr>
      <vt:lpstr>عرض تقديمي في PowerPoint</vt:lpstr>
      <vt:lpstr>OOGENESIS </vt:lpstr>
      <vt:lpstr>FERTILIZATION</vt:lpstr>
      <vt:lpstr>عرض تقديمي في PowerPoint</vt:lpstr>
      <vt:lpstr>عرض تقديمي في PowerPoint</vt:lpstr>
      <vt:lpstr>TRILAMINAR  DISC</vt:lpstr>
      <vt:lpstr>Reference :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embryology</dc:title>
  <dc:creator>ESSAM</dc:creator>
  <cp:lastModifiedBy>لمى العياضي ID 441200235</cp:lastModifiedBy>
  <cp:revision>208</cp:revision>
  <dcterms:created xsi:type="dcterms:W3CDTF">2018-05-03T10:05:12Z</dcterms:created>
  <dcterms:modified xsi:type="dcterms:W3CDTF">2020-09-15T09:44:10Z</dcterms:modified>
</cp:coreProperties>
</file>