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370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63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62" r:id="rId34"/>
    <p:sldId id="364" r:id="rId35"/>
    <p:sldId id="292" r:id="rId36"/>
    <p:sldId id="293" r:id="rId37"/>
    <p:sldId id="291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72" r:id="rId52"/>
    <p:sldId id="373" r:id="rId53"/>
    <p:sldId id="377" r:id="rId54"/>
    <p:sldId id="374" r:id="rId55"/>
    <p:sldId id="390" r:id="rId56"/>
    <p:sldId id="307" r:id="rId57"/>
    <p:sldId id="308" r:id="rId58"/>
    <p:sldId id="391" r:id="rId59"/>
    <p:sldId id="387" r:id="rId60"/>
    <p:sldId id="378" r:id="rId61"/>
    <p:sldId id="309" r:id="rId62"/>
    <p:sldId id="381" r:id="rId63"/>
    <p:sldId id="310" r:id="rId64"/>
    <p:sldId id="382" r:id="rId65"/>
    <p:sldId id="311" r:id="rId66"/>
    <p:sldId id="384" r:id="rId67"/>
    <p:sldId id="388" r:id="rId68"/>
    <p:sldId id="386" r:id="rId69"/>
    <p:sldId id="312" r:id="rId70"/>
    <p:sldId id="385" r:id="rId71"/>
    <p:sldId id="313" r:id="rId72"/>
    <p:sldId id="314" r:id="rId73"/>
    <p:sldId id="376" r:id="rId74"/>
    <p:sldId id="315" r:id="rId75"/>
    <p:sldId id="317" r:id="rId76"/>
    <p:sldId id="375" r:id="rId77"/>
    <p:sldId id="319" r:id="rId78"/>
    <p:sldId id="318" r:id="rId79"/>
    <p:sldId id="389" r:id="rId80"/>
    <p:sldId id="320" r:id="rId81"/>
    <p:sldId id="321" r:id="rId82"/>
    <p:sldId id="322" r:id="rId83"/>
    <p:sldId id="323" r:id="rId84"/>
    <p:sldId id="324" r:id="rId85"/>
    <p:sldId id="327" r:id="rId86"/>
    <p:sldId id="368" r:id="rId87"/>
    <p:sldId id="326" r:id="rId88"/>
    <p:sldId id="329" r:id="rId89"/>
    <p:sldId id="344" r:id="rId90"/>
    <p:sldId id="331" r:id="rId91"/>
    <p:sldId id="332" r:id="rId92"/>
    <p:sldId id="333" r:id="rId93"/>
    <p:sldId id="334" r:id="rId94"/>
    <p:sldId id="335" r:id="rId95"/>
    <p:sldId id="336" r:id="rId96"/>
    <p:sldId id="367" r:id="rId97"/>
    <p:sldId id="337" r:id="rId98"/>
    <p:sldId id="393" r:id="rId99"/>
    <p:sldId id="338" r:id="rId100"/>
    <p:sldId id="339" r:id="rId101"/>
    <p:sldId id="340" r:id="rId102"/>
    <p:sldId id="341" r:id="rId103"/>
    <p:sldId id="394" r:id="rId104"/>
    <p:sldId id="342" r:id="rId105"/>
    <p:sldId id="345" r:id="rId106"/>
    <p:sldId id="395" r:id="rId107"/>
    <p:sldId id="343" r:id="rId108"/>
    <p:sldId id="347" r:id="rId109"/>
    <p:sldId id="348" r:id="rId110"/>
    <p:sldId id="392" r:id="rId111"/>
    <p:sldId id="351" r:id="rId112"/>
    <p:sldId id="350" r:id="rId113"/>
    <p:sldId id="352" r:id="rId114"/>
    <p:sldId id="353" r:id="rId115"/>
    <p:sldId id="354" r:id="rId116"/>
    <p:sldId id="355" r:id="rId117"/>
    <p:sldId id="356" r:id="rId118"/>
    <p:sldId id="357" r:id="rId119"/>
    <p:sldId id="359" r:id="rId120"/>
    <p:sldId id="360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1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9937-A8DD-4D39-A22E-42D0045F6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4E1747B-1CFE-4720-8525-AF25337BECD9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Edema: is excessive fluid in the tissues </a:t>
          </a:r>
          <a:endParaRPr lang="ar-SA" b="1" dirty="0">
            <a:solidFill>
              <a:srgbClr val="C00000"/>
            </a:solidFill>
          </a:endParaRPr>
        </a:p>
      </dgm:t>
    </dgm:pt>
    <dgm:pt modelId="{F693BA5A-6FEE-4C8C-9E52-E6E12A7C756F}" type="par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535CC99C-AF24-4621-8FB1-7008E7E34E2F}" type="sib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AA50BACD-0559-4493-A5A9-3806438E823A}">
      <dgm:prSet phldrT="[Text]"/>
      <dgm:spPr/>
      <dgm:t>
        <a:bodyPr/>
        <a:lstStyle/>
        <a:p>
          <a:pPr rtl="1"/>
          <a:r>
            <a:rPr lang="en-US" dirty="0" smtClean="0"/>
            <a:t>Intracellular</a:t>
          </a:r>
          <a:endParaRPr lang="ar-SA" dirty="0"/>
        </a:p>
      </dgm:t>
    </dgm:pt>
    <dgm:pt modelId="{F42CD7B0-9E6E-4598-8516-CA8C95A8807B}" type="parTrans" cxnId="{8243D580-CD1B-43DD-B7AD-608995296A8A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01544099-3D3D-490D-A909-D0777E3711D4}" type="sibTrans" cxnId="{8243D580-CD1B-43DD-B7AD-608995296A8A}">
      <dgm:prSet/>
      <dgm:spPr/>
      <dgm:t>
        <a:bodyPr/>
        <a:lstStyle/>
        <a:p>
          <a:pPr rtl="1"/>
          <a:endParaRPr lang="ar-SA"/>
        </a:p>
      </dgm:t>
    </dgm:pt>
    <dgm:pt modelId="{1AE192A2-D8B2-4E66-98BE-CB5E1E580298}">
      <dgm:prSet phldrT="[Text]"/>
      <dgm:spPr/>
      <dgm:t>
        <a:bodyPr/>
        <a:lstStyle/>
        <a:p>
          <a:pPr rtl="1"/>
          <a:r>
            <a:rPr lang="en-US" dirty="0" smtClean="0"/>
            <a:t>Extracellular</a:t>
          </a:r>
          <a:endParaRPr lang="ar-SA" dirty="0"/>
        </a:p>
      </dgm:t>
    </dgm:pt>
    <dgm:pt modelId="{CFF1D3B3-A0EC-4BE5-B1DC-7583533B677B}" type="parTrans" cxnId="{39939F2B-F59F-49FF-A0C7-23B081DB98D5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BE9A30A6-A000-4C2D-A05A-5CD59F311E88}" type="sibTrans" cxnId="{39939F2B-F59F-49FF-A0C7-23B081DB98D5}">
      <dgm:prSet/>
      <dgm:spPr/>
      <dgm:t>
        <a:bodyPr/>
        <a:lstStyle/>
        <a:p>
          <a:pPr rtl="1"/>
          <a:endParaRPr lang="ar-SA"/>
        </a:p>
      </dgm:t>
    </dgm:pt>
    <dgm:pt modelId="{BD96BFEC-C70A-4E1C-B424-C4D23A041C18}" type="pres">
      <dgm:prSet presAssocID="{19B39937-A8DD-4D39-A22E-42D0045F6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8B9B752-AF1C-45FA-974D-797D8C3D9388}" type="pres">
      <dgm:prSet presAssocID="{D4E1747B-1CFE-4720-8525-AF25337BECD9}" presName="hierRoot1" presStyleCnt="0"/>
      <dgm:spPr/>
      <dgm:t>
        <a:bodyPr/>
        <a:lstStyle/>
        <a:p>
          <a:endParaRPr lang="en-US"/>
        </a:p>
      </dgm:t>
    </dgm:pt>
    <dgm:pt modelId="{1ECF5841-7025-408F-AAE8-F87078345679}" type="pres">
      <dgm:prSet presAssocID="{D4E1747B-1CFE-4720-8525-AF25337BECD9}" presName="composite" presStyleCnt="0"/>
      <dgm:spPr/>
      <dgm:t>
        <a:bodyPr/>
        <a:lstStyle/>
        <a:p>
          <a:endParaRPr lang="en-US"/>
        </a:p>
      </dgm:t>
    </dgm:pt>
    <dgm:pt modelId="{BA6906F2-CA68-4110-B0EC-7E39F7A9D5DB}" type="pres">
      <dgm:prSet presAssocID="{D4E1747B-1CFE-4720-8525-AF25337BECD9}" presName="background" presStyleLbl="node0" presStyleIdx="0" presStyleCnt="1"/>
      <dgm:spPr/>
      <dgm:t>
        <a:bodyPr/>
        <a:lstStyle/>
        <a:p>
          <a:endParaRPr lang="en-US"/>
        </a:p>
      </dgm:t>
    </dgm:pt>
    <dgm:pt modelId="{D9B31181-C7C4-49E0-A567-3AEEDE6DBE16}" type="pres">
      <dgm:prSet presAssocID="{D4E1747B-1CFE-4720-8525-AF25337BECD9}" presName="text" presStyleLbl="fgAcc0" presStyleIdx="0" presStyleCnt="1" custAng="0" custLinFactNeighborX="2808" custLinFactNeighborY="204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7847A7-1B33-4798-88DD-4723F79E4BBC}" type="pres">
      <dgm:prSet presAssocID="{D4E1747B-1CFE-4720-8525-AF25337BECD9}" presName="hierChild2" presStyleCnt="0"/>
      <dgm:spPr/>
      <dgm:t>
        <a:bodyPr/>
        <a:lstStyle/>
        <a:p>
          <a:endParaRPr lang="en-US"/>
        </a:p>
      </dgm:t>
    </dgm:pt>
    <dgm:pt modelId="{8174C8FD-2CC6-4AA7-AD4F-E2D46E83058E}" type="pres">
      <dgm:prSet presAssocID="{F42CD7B0-9E6E-4598-8516-CA8C95A8807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6826634-E0EC-45B5-B45A-13ED567BEE6C}" type="pres">
      <dgm:prSet presAssocID="{AA50BACD-0559-4493-A5A9-3806438E823A}" presName="hierRoot2" presStyleCnt="0"/>
      <dgm:spPr/>
      <dgm:t>
        <a:bodyPr/>
        <a:lstStyle/>
        <a:p>
          <a:endParaRPr lang="en-US"/>
        </a:p>
      </dgm:t>
    </dgm:pt>
    <dgm:pt modelId="{551E79D9-AD3B-4CD7-8622-27353263B3CD}" type="pres">
      <dgm:prSet presAssocID="{AA50BACD-0559-4493-A5A9-3806438E823A}" presName="composite2" presStyleCnt="0"/>
      <dgm:spPr/>
      <dgm:t>
        <a:bodyPr/>
        <a:lstStyle/>
        <a:p>
          <a:endParaRPr lang="en-US"/>
        </a:p>
      </dgm:t>
    </dgm:pt>
    <dgm:pt modelId="{CA06E414-D4E3-4311-A471-8C4D32341919}" type="pres">
      <dgm:prSet presAssocID="{AA50BACD-0559-4493-A5A9-3806438E823A}" presName="background2" presStyleLbl="node2" presStyleIdx="0" presStyleCnt="2"/>
      <dgm:spPr/>
      <dgm:t>
        <a:bodyPr/>
        <a:lstStyle/>
        <a:p>
          <a:endParaRPr lang="en-US"/>
        </a:p>
      </dgm:t>
    </dgm:pt>
    <dgm:pt modelId="{02D9C912-B239-444F-B14A-E06F281567B9}" type="pres">
      <dgm:prSet presAssocID="{AA50BACD-0559-4493-A5A9-3806438E823A}" presName="text2" presStyleLbl="fgAcc2" presStyleIdx="0" presStyleCnt="2" custLinFactNeighborX="-2688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D39E72-0A95-4AE2-BAB7-4FA7C95BB284}" type="pres">
      <dgm:prSet presAssocID="{AA50BACD-0559-4493-A5A9-3806438E823A}" presName="hierChild3" presStyleCnt="0"/>
      <dgm:spPr/>
      <dgm:t>
        <a:bodyPr/>
        <a:lstStyle/>
        <a:p>
          <a:endParaRPr lang="en-US"/>
        </a:p>
      </dgm:t>
    </dgm:pt>
    <dgm:pt modelId="{C226A4DF-DA1B-4FC3-9BA9-5EAF963BA286}" type="pres">
      <dgm:prSet presAssocID="{CFF1D3B3-A0EC-4BE5-B1DC-7583533B677B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D01EEB-D060-42FD-AA25-B59FB420B038}" type="pres">
      <dgm:prSet presAssocID="{1AE192A2-D8B2-4E66-98BE-CB5E1E580298}" presName="hierRoot2" presStyleCnt="0"/>
      <dgm:spPr/>
      <dgm:t>
        <a:bodyPr/>
        <a:lstStyle/>
        <a:p>
          <a:endParaRPr lang="en-US"/>
        </a:p>
      </dgm:t>
    </dgm:pt>
    <dgm:pt modelId="{F304E326-D70F-4BDA-BFEF-26F286046473}" type="pres">
      <dgm:prSet presAssocID="{1AE192A2-D8B2-4E66-98BE-CB5E1E580298}" presName="composite2" presStyleCnt="0"/>
      <dgm:spPr/>
      <dgm:t>
        <a:bodyPr/>
        <a:lstStyle/>
        <a:p>
          <a:endParaRPr lang="en-US"/>
        </a:p>
      </dgm:t>
    </dgm:pt>
    <dgm:pt modelId="{26BED423-56B2-4937-932A-F802B305206B}" type="pres">
      <dgm:prSet presAssocID="{1AE192A2-D8B2-4E66-98BE-CB5E1E580298}" presName="background2" presStyleLbl="node2" presStyleIdx="1" presStyleCnt="2"/>
      <dgm:spPr/>
      <dgm:t>
        <a:bodyPr/>
        <a:lstStyle/>
        <a:p>
          <a:endParaRPr lang="en-US"/>
        </a:p>
      </dgm:t>
    </dgm:pt>
    <dgm:pt modelId="{E2F391F3-CA26-4F1B-8695-D3CD7829E74D}" type="pres">
      <dgm:prSet presAssocID="{1AE192A2-D8B2-4E66-98BE-CB5E1E580298}" presName="text2" presStyleLbl="fgAcc2" presStyleIdx="1" presStyleCnt="2" custLinFactNeighborX="-1024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B912D2-6704-4D77-A44B-EF528F4473BA}" type="pres">
      <dgm:prSet presAssocID="{1AE192A2-D8B2-4E66-98BE-CB5E1E580298}" presName="hierChild3" presStyleCnt="0"/>
      <dgm:spPr/>
      <dgm:t>
        <a:bodyPr/>
        <a:lstStyle/>
        <a:p>
          <a:endParaRPr lang="en-US"/>
        </a:p>
      </dgm:t>
    </dgm:pt>
  </dgm:ptLst>
  <dgm:cxnLst>
    <dgm:cxn modelId="{2D187C15-4AA5-445B-98EC-5A7C9FAA5DA4}" type="presOf" srcId="{1AE192A2-D8B2-4E66-98BE-CB5E1E580298}" destId="{E2F391F3-CA26-4F1B-8695-D3CD7829E74D}" srcOrd="0" destOrd="0" presId="urn:microsoft.com/office/officeart/2005/8/layout/hierarchy1"/>
    <dgm:cxn modelId="{BE12B8AE-647A-4364-BFFF-D68C25278277}" type="presOf" srcId="{D4E1747B-1CFE-4720-8525-AF25337BECD9}" destId="{D9B31181-C7C4-49E0-A567-3AEEDE6DBE16}" srcOrd="0" destOrd="0" presId="urn:microsoft.com/office/officeart/2005/8/layout/hierarchy1"/>
    <dgm:cxn modelId="{B527682C-D228-43B1-AE7C-281826B0B07E}" type="presOf" srcId="{F42CD7B0-9E6E-4598-8516-CA8C95A8807B}" destId="{8174C8FD-2CC6-4AA7-AD4F-E2D46E83058E}" srcOrd="0" destOrd="0" presId="urn:microsoft.com/office/officeart/2005/8/layout/hierarchy1"/>
    <dgm:cxn modelId="{39939F2B-F59F-49FF-A0C7-23B081DB98D5}" srcId="{D4E1747B-1CFE-4720-8525-AF25337BECD9}" destId="{1AE192A2-D8B2-4E66-98BE-CB5E1E580298}" srcOrd="1" destOrd="0" parTransId="{CFF1D3B3-A0EC-4BE5-B1DC-7583533B677B}" sibTransId="{BE9A30A6-A000-4C2D-A05A-5CD59F311E88}"/>
    <dgm:cxn modelId="{8243D580-CD1B-43DD-B7AD-608995296A8A}" srcId="{D4E1747B-1CFE-4720-8525-AF25337BECD9}" destId="{AA50BACD-0559-4493-A5A9-3806438E823A}" srcOrd="0" destOrd="0" parTransId="{F42CD7B0-9E6E-4598-8516-CA8C95A8807B}" sibTransId="{01544099-3D3D-490D-A909-D0777E3711D4}"/>
    <dgm:cxn modelId="{D7131861-9F3E-4C99-8B4D-E03E549495E3}" srcId="{19B39937-A8DD-4D39-A22E-42D0045F6CF8}" destId="{D4E1747B-1CFE-4720-8525-AF25337BECD9}" srcOrd="0" destOrd="0" parTransId="{F693BA5A-6FEE-4C8C-9E52-E6E12A7C756F}" sibTransId="{535CC99C-AF24-4621-8FB1-7008E7E34E2F}"/>
    <dgm:cxn modelId="{BC198382-7B5D-4EDE-8BA0-D10B1DA8F1C9}" type="presOf" srcId="{CFF1D3B3-A0EC-4BE5-B1DC-7583533B677B}" destId="{C226A4DF-DA1B-4FC3-9BA9-5EAF963BA286}" srcOrd="0" destOrd="0" presId="urn:microsoft.com/office/officeart/2005/8/layout/hierarchy1"/>
    <dgm:cxn modelId="{45849BE5-E2C5-4404-A00F-754559107D29}" type="presOf" srcId="{AA50BACD-0559-4493-A5A9-3806438E823A}" destId="{02D9C912-B239-444F-B14A-E06F281567B9}" srcOrd="0" destOrd="0" presId="urn:microsoft.com/office/officeart/2005/8/layout/hierarchy1"/>
    <dgm:cxn modelId="{649DBAA3-5311-4C1E-B99C-D15505F8F49F}" type="presOf" srcId="{19B39937-A8DD-4D39-A22E-42D0045F6CF8}" destId="{BD96BFEC-C70A-4E1C-B424-C4D23A041C18}" srcOrd="0" destOrd="0" presId="urn:microsoft.com/office/officeart/2005/8/layout/hierarchy1"/>
    <dgm:cxn modelId="{963AC0BC-8EC4-4979-A4B6-B251E48C9B83}" type="presParOf" srcId="{BD96BFEC-C70A-4E1C-B424-C4D23A041C18}" destId="{A8B9B752-AF1C-45FA-974D-797D8C3D9388}" srcOrd="0" destOrd="0" presId="urn:microsoft.com/office/officeart/2005/8/layout/hierarchy1"/>
    <dgm:cxn modelId="{53BC1F36-CAD7-49A4-B585-3CFB1239A871}" type="presParOf" srcId="{A8B9B752-AF1C-45FA-974D-797D8C3D9388}" destId="{1ECF5841-7025-408F-AAE8-F87078345679}" srcOrd="0" destOrd="0" presId="urn:microsoft.com/office/officeart/2005/8/layout/hierarchy1"/>
    <dgm:cxn modelId="{22D55D84-62A4-4EE4-91BE-1D2E5826CD83}" type="presParOf" srcId="{1ECF5841-7025-408F-AAE8-F87078345679}" destId="{BA6906F2-CA68-4110-B0EC-7E39F7A9D5DB}" srcOrd="0" destOrd="0" presId="urn:microsoft.com/office/officeart/2005/8/layout/hierarchy1"/>
    <dgm:cxn modelId="{7D43A5F3-37DD-4308-8B93-2F372F80746E}" type="presParOf" srcId="{1ECF5841-7025-408F-AAE8-F87078345679}" destId="{D9B31181-C7C4-49E0-A567-3AEEDE6DBE16}" srcOrd="1" destOrd="0" presId="urn:microsoft.com/office/officeart/2005/8/layout/hierarchy1"/>
    <dgm:cxn modelId="{697CF336-04B7-471E-8AD7-64F153B92956}" type="presParOf" srcId="{A8B9B752-AF1C-45FA-974D-797D8C3D9388}" destId="{7F7847A7-1B33-4798-88DD-4723F79E4BBC}" srcOrd="1" destOrd="0" presId="urn:microsoft.com/office/officeart/2005/8/layout/hierarchy1"/>
    <dgm:cxn modelId="{5C4BAF76-2755-4380-A3A8-3917EB119C1A}" type="presParOf" srcId="{7F7847A7-1B33-4798-88DD-4723F79E4BBC}" destId="{8174C8FD-2CC6-4AA7-AD4F-E2D46E83058E}" srcOrd="0" destOrd="0" presId="urn:microsoft.com/office/officeart/2005/8/layout/hierarchy1"/>
    <dgm:cxn modelId="{7F48AA85-FAA8-4B5E-BFB0-85240105038B}" type="presParOf" srcId="{7F7847A7-1B33-4798-88DD-4723F79E4BBC}" destId="{26826634-E0EC-45B5-B45A-13ED567BEE6C}" srcOrd="1" destOrd="0" presId="urn:microsoft.com/office/officeart/2005/8/layout/hierarchy1"/>
    <dgm:cxn modelId="{0D9EC2B9-FFCD-4CD9-A6C4-4A9759784D6A}" type="presParOf" srcId="{26826634-E0EC-45B5-B45A-13ED567BEE6C}" destId="{551E79D9-AD3B-4CD7-8622-27353263B3CD}" srcOrd="0" destOrd="0" presId="urn:microsoft.com/office/officeart/2005/8/layout/hierarchy1"/>
    <dgm:cxn modelId="{0F5AE29D-6FD4-4A10-A1DB-39039430C6C2}" type="presParOf" srcId="{551E79D9-AD3B-4CD7-8622-27353263B3CD}" destId="{CA06E414-D4E3-4311-A471-8C4D32341919}" srcOrd="0" destOrd="0" presId="urn:microsoft.com/office/officeart/2005/8/layout/hierarchy1"/>
    <dgm:cxn modelId="{1BB34152-6978-4197-8712-4D7522E807E0}" type="presParOf" srcId="{551E79D9-AD3B-4CD7-8622-27353263B3CD}" destId="{02D9C912-B239-444F-B14A-E06F281567B9}" srcOrd="1" destOrd="0" presId="urn:microsoft.com/office/officeart/2005/8/layout/hierarchy1"/>
    <dgm:cxn modelId="{A4E347B6-87A3-4EB1-BBA8-AB7B90FA646D}" type="presParOf" srcId="{26826634-E0EC-45B5-B45A-13ED567BEE6C}" destId="{D7D39E72-0A95-4AE2-BAB7-4FA7C95BB284}" srcOrd="1" destOrd="0" presId="urn:microsoft.com/office/officeart/2005/8/layout/hierarchy1"/>
    <dgm:cxn modelId="{845CBF43-15C1-4512-BD03-D2B51F821334}" type="presParOf" srcId="{7F7847A7-1B33-4798-88DD-4723F79E4BBC}" destId="{C226A4DF-DA1B-4FC3-9BA9-5EAF963BA286}" srcOrd="2" destOrd="0" presId="urn:microsoft.com/office/officeart/2005/8/layout/hierarchy1"/>
    <dgm:cxn modelId="{952B5EEA-4C5B-4DCE-834C-E731529579EE}" type="presParOf" srcId="{7F7847A7-1B33-4798-88DD-4723F79E4BBC}" destId="{E0D01EEB-D060-42FD-AA25-B59FB420B038}" srcOrd="3" destOrd="0" presId="urn:microsoft.com/office/officeart/2005/8/layout/hierarchy1"/>
    <dgm:cxn modelId="{5214BACB-3B62-4D54-8712-9BCB8C62DD95}" type="presParOf" srcId="{E0D01EEB-D060-42FD-AA25-B59FB420B038}" destId="{F304E326-D70F-4BDA-BFEF-26F286046473}" srcOrd="0" destOrd="0" presId="urn:microsoft.com/office/officeart/2005/8/layout/hierarchy1"/>
    <dgm:cxn modelId="{4D932661-0FB6-431C-B5E4-00A45BE87855}" type="presParOf" srcId="{F304E326-D70F-4BDA-BFEF-26F286046473}" destId="{26BED423-56B2-4937-932A-F802B305206B}" srcOrd="0" destOrd="0" presId="urn:microsoft.com/office/officeart/2005/8/layout/hierarchy1"/>
    <dgm:cxn modelId="{31F3D8DF-A9EB-4327-A27C-32DE1C2185FF}" type="presParOf" srcId="{F304E326-D70F-4BDA-BFEF-26F286046473}" destId="{E2F391F3-CA26-4F1B-8695-D3CD7829E74D}" srcOrd="1" destOrd="0" presId="urn:microsoft.com/office/officeart/2005/8/layout/hierarchy1"/>
    <dgm:cxn modelId="{ECE6B4B6-52BB-41E6-AF8E-1345867FA663}" type="presParOf" srcId="{E0D01EEB-D060-42FD-AA25-B59FB420B038}" destId="{C2B912D2-6704-4D77-A44B-EF528F4473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0998EB7-80B3-4A78-A9D9-4381ECC259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C00000"/>
              </a:solidFill>
            </a:rPr>
            <a:t>filtration</a:t>
          </a:r>
          <a:r>
            <a:rPr lang="en-US" sz="2300" b="1" dirty="0" smtClean="0">
              <a:solidFill>
                <a:srgbClr val="C00000"/>
              </a:solidFill>
            </a:rPr>
            <a:t>.</a:t>
          </a:r>
          <a:endParaRPr lang="ar-SA" sz="23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F0036EED-8765-47AE-B411-AEC85CD29F0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</a:t>
          </a:r>
          <a:endParaRPr lang="ar-SA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1D8AC17D-D46F-4C9F-9C1D-02C166E0715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capillary pressure</a:t>
          </a:r>
          <a:endParaRPr lang="en-US" b="1" dirty="0">
            <a:solidFill>
              <a:srgbClr val="C00000"/>
            </a:solidFill>
          </a:endParaRPr>
        </a:p>
      </dgm:t>
    </dgm:pt>
    <dgm:pt modelId="{28E02CB2-9AA6-429D-BE38-4389560D0168}" type="parTrans" cxnId="{1AA77C4A-D84B-4E7F-BD22-D3AAA145151B}">
      <dgm:prSet/>
      <dgm:spPr/>
      <dgm:t>
        <a:bodyPr/>
        <a:lstStyle/>
        <a:p>
          <a:endParaRPr lang="en-US"/>
        </a:p>
      </dgm:t>
    </dgm:pt>
    <dgm:pt modelId="{DB3EAD3C-1AFD-4B05-A260-72889A7C1FE9}" type="sibTrans" cxnId="{1AA77C4A-D84B-4E7F-BD22-D3AAA145151B}">
      <dgm:prSet/>
      <dgm:spPr/>
      <dgm:t>
        <a:bodyPr/>
        <a:lstStyle/>
        <a:p>
          <a:endParaRPr lang="en-US"/>
        </a:p>
      </dgm:t>
    </dgm:pt>
    <dgm:pt modelId="{F135172D-5EF9-4B37-8335-97EB7670ADF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Heart failure</a:t>
          </a:r>
          <a:r>
            <a:rPr lang="en-US" sz="19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dirty="0"/>
        </a:p>
      </dgm:t>
    </dgm:pt>
    <dgm:pt modelId="{4FFEE464-D35F-45E2-87CD-A683E04DE4A4}" type="sibTrans" cxnId="{4F29E404-8CD1-49BA-8655-3A91937F03FB}">
      <dgm:prSet/>
      <dgm:spPr/>
      <dgm:t>
        <a:bodyPr/>
        <a:lstStyle/>
        <a:p>
          <a:endParaRPr lang="en-US"/>
        </a:p>
      </dgm:t>
    </dgm:pt>
    <dgm:pt modelId="{8DF94A40-E03F-4D4D-9BE0-1A9F761BCA63}" type="parTrans" cxnId="{4F29E404-8CD1-49BA-8655-3A91937F03FB}">
      <dgm:prSet/>
      <dgm:spPr/>
      <dgm:t>
        <a:bodyPr/>
        <a:lstStyle/>
        <a:p>
          <a:endParaRPr lang="en-US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3104DDBD-C2AF-4147-85C4-111EE76C1BD7}" type="pres">
      <dgm:prSet presAssocID="{DB3EAD3C-1AFD-4B05-A260-72889A7C1FE9}" presName="sp" presStyleCnt="0"/>
      <dgm:spPr/>
    </dgm:pt>
    <dgm:pt modelId="{4FFF4ED3-B45A-4A4D-8F63-13FAEDA10739}" type="pres">
      <dgm:prSet presAssocID="{1D8AC17D-D46F-4C9F-9C1D-02C166E07155}" presName="arrowAndChildren" presStyleCnt="0"/>
      <dgm:spPr/>
    </dgm:pt>
    <dgm:pt modelId="{69F12ED5-25A4-4B82-973F-68F15149ACE2}" type="pres">
      <dgm:prSet presAssocID="{1D8AC17D-D46F-4C9F-9C1D-02C166E07155}" presName="parentTextArrow" presStyleLbl="node1" presStyleIdx="2" presStyleCnt="4" custLinFactNeighborX="-8359" custLinFactNeighborY="4226"/>
      <dgm:spPr/>
      <dgm:t>
        <a:bodyPr/>
        <a:lstStyle/>
        <a:p>
          <a:endParaRPr lang="en-US"/>
        </a:p>
      </dgm:t>
    </dgm:pt>
    <dgm:pt modelId="{2C9EDE95-252E-44FD-893D-76F1329EA117}" type="pres">
      <dgm:prSet presAssocID="{4FFEE464-D35F-45E2-87CD-A683E04DE4A4}" presName="sp" presStyleCnt="0"/>
      <dgm:spPr/>
    </dgm:pt>
    <dgm:pt modelId="{74883F86-2637-45D8-BF3D-9FD1B8D989B3}" type="pres">
      <dgm:prSet presAssocID="{F135172D-5EF9-4B37-8335-97EB7670ADF9}" presName="arrowAndChildren" presStyleCnt="0"/>
      <dgm:spPr/>
    </dgm:pt>
    <dgm:pt modelId="{A3DAA4D2-1F64-448A-91F9-753D6226279E}" type="pres">
      <dgm:prSet presAssocID="{F135172D-5EF9-4B37-8335-97EB7670ADF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2E1074B-D219-4DE8-A542-58ADDA8B7F33}" type="presOf" srcId="{1D8AC17D-D46F-4C9F-9C1D-02C166E07155}" destId="{69F12ED5-25A4-4B82-973F-68F15149ACE2}" srcOrd="0" destOrd="0" presId="urn:microsoft.com/office/officeart/2005/8/layout/process4"/>
    <dgm:cxn modelId="{36DC3558-8E49-4C45-8212-D2CDC423F1B0}" type="presOf" srcId="{F0036EED-8765-47AE-B411-AEC85CD29F05}" destId="{D06F8725-AD24-426C-A88C-A34CE208ED28}" srcOrd="0" destOrd="0" presId="urn:microsoft.com/office/officeart/2005/8/layout/process4"/>
    <dgm:cxn modelId="{0257F5A8-C1E8-49FB-9330-A98E4A672E40}" type="presOf" srcId="{D0998EB7-80B3-4A78-A9D9-4381ECC2596A}" destId="{6F527CA3-93C7-447E-995B-DEAF78CB0353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4F29E404-8CD1-49BA-8655-3A91937F03FB}" srcId="{6AD1C19E-4ED6-44D6-B99D-77C7DC8557F5}" destId="{F135172D-5EF9-4B37-8335-97EB7670ADF9}" srcOrd="0" destOrd="0" parTransId="{8DF94A40-E03F-4D4D-9BE0-1A9F761BCA63}" sibTransId="{4FFEE464-D35F-45E2-87CD-A683E04DE4A4}"/>
    <dgm:cxn modelId="{1AA77C4A-D84B-4E7F-BD22-D3AAA145151B}" srcId="{6AD1C19E-4ED6-44D6-B99D-77C7DC8557F5}" destId="{1D8AC17D-D46F-4C9F-9C1D-02C166E07155}" srcOrd="1" destOrd="0" parTransId="{28E02CB2-9AA6-429D-BE38-4389560D0168}" sibTransId="{DB3EAD3C-1AFD-4B05-A260-72889A7C1FE9}"/>
    <dgm:cxn modelId="{26423F1B-454C-4852-84A5-EED90111D93F}" type="presOf" srcId="{F135172D-5EF9-4B37-8335-97EB7670ADF9}" destId="{A3DAA4D2-1F64-448A-91F9-753D6226279E}" srcOrd="0" destOrd="0" presId="urn:microsoft.com/office/officeart/2005/8/layout/process4"/>
    <dgm:cxn modelId="{E262E947-C368-4D71-8B1F-346371F4D782}" type="presOf" srcId="{6AD1C19E-4ED6-44D6-B99D-77C7DC8557F5}" destId="{D413DE7F-6B0C-4DB8-A3EF-9ACECB11FE3B}" srcOrd="0" destOrd="0" presId="urn:microsoft.com/office/officeart/2005/8/layout/process4"/>
    <dgm:cxn modelId="{82B1C54F-B7A1-44CF-BC8F-45E7DADED452}" srcId="{6AD1C19E-4ED6-44D6-B99D-77C7DC8557F5}" destId="{F0036EED-8765-47AE-B411-AEC85CD29F05}" srcOrd="3" destOrd="0" parTransId="{C6D03AA2-9FEB-4200-9DB6-E14AA62BC415}" sibTransId="{7C11BAD0-85AE-4443-957B-C76DE80661B5}"/>
    <dgm:cxn modelId="{18E3EE43-1479-4B65-B71C-BB21C9921E18}" type="presParOf" srcId="{D413DE7F-6B0C-4DB8-A3EF-9ACECB11FE3B}" destId="{522A3F99-6E1D-4C7F-B71C-B4D9E1669EDD}" srcOrd="0" destOrd="0" presId="urn:microsoft.com/office/officeart/2005/8/layout/process4"/>
    <dgm:cxn modelId="{A43BBC51-84F0-47A8-BDBE-CCE4898F1C82}" type="presParOf" srcId="{522A3F99-6E1D-4C7F-B71C-B4D9E1669EDD}" destId="{D06F8725-AD24-426C-A88C-A34CE208ED28}" srcOrd="0" destOrd="0" presId="urn:microsoft.com/office/officeart/2005/8/layout/process4"/>
    <dgm:cxn modelId="{FDFBE19F-4B35-4BAB-B7D2-EA8196CA2B64}" type="presParOf" srcId="{D413DE7F-6B0C-4DB8-A3EF-9ACECB11FE3B}" destId="{B8D8B5D8-20D9-4856-902E-F548B810B7A0}" srcOrd="1" destOrd="0" presId="urn:microsoft.com/office/officeart/2005/8/layout/process4"/>
    <dgm:cxn modelId="{0C0505BB-50CC-42EA-838B-D45402BCF025}" type="presParOf" srcId="{D413DE7F-6B0C-4DB8-A3EF-9ACECB11FE3B}" destId="{EE05D40C-5FBC-4B75-9738-7EECA6F762A9}" srcOrd="2" destOrd="0" presId="urn:microsoft.com/office/officeart/2005/8/layout/process4"/>
    <dgm:cxn modelId="{B1B46194-C6C5-48B1-A66B-47CC39C60AA9}" type="presParOf" srcId="{EE05D40C-5FBC-4B75-9738-7EECA6F762A9}" destId="{6F527CA3-93C7-447E-995B-DEAF78CB0353}" srcOrd="0" destOrd="0" presId="urn:microsoft.com/office/officeart/2005/8/layout/process4"/>
    <dgm:cxn modelId="{C875CC23-D2F6-45A7-A250-EF2629163459}" type="presParOf" srcId="{D413DE7F-6B0C-4DB8-A3EF-9ACECB11FE3B}" destId="{3104DDBD-C2AF-4147-85C4-111EE76C1BD7}" srcOrd="3" destOrd="0" presId="urn:microsoft.com/office/officeart/2005/8/layout/process4"/>
    <dgm:cxn modelId="{98577828-8778-445D-9888-EFD6E5C2711A}" type="presParOf" srcId="{D413DE7F-6B0C-4DB8-A3EF-9ACECB11FE3B}" destId="{4FFF4ED3-B45A-4A4D-8F63-13FAEDA10739}" srcOrd="4" destOrd="0" presId="urn:microsoft.com/office/officeart/2005/8/layout/process4"/>
    <dgm:cxn modelId="{C7949CB8-BAFB-447D-8A04-4640136E39D0}" type="presParOf" srcId="{4FFF4ED3-B45A-4A4D-8F63-13FAEDA10739}" destId="{69F12ED5-25A4-4B82-973F-68F15149ACE2}" srcOrd="0" destOrd="0" presId="urn:microsoft.com/office/officeart/2005/8/layout/process4"/>
    <dgm:cxn modelId="{5858F20F-98C4-4683-8B93-D875E750A2E5}" type="presParOf" srcId="{D413DE7F-6B0C-4DB8-A3EF-9ACECB11FE3B}" destId="{2C9EDE95-252E-44FD-893D-76F1329EA117}" srcOrd="5" destOrd="0" presId="urn:microsoft.com/office/officeart/2005/8/layout/process4"/>
    <dgm:cxn modelId="{0BE7DCAB-71AE-4182-89A2-2508D322C609}" type="presParOf" srcId="{D413DE7F-6B0C-4DB8-A3EF-9ACECB11FE3B}" destId="{74883F86-2637-45D8-BF3D-9FD1B8D989B3}" srcOrd="6" destOrd="0" presId="urn:microsoft.com/office/officeart/2005/8/layout/process4"/>
    <dgm:cxn modelId="{3A0D52B1-D882-4190-9D1C-42FC30CB4E5A}" type="presParOf" srcId="{74883F86-2637-45D8-BF3D-9FD1B8D989B3}" destId="{A3DAA4D2-1F64-448A-91F9-753D622627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1B5F31-E468-46D9-9523-308ED68F8A7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inflammation of tissues.</a:t>
          </a:r>
        </a:p>
      </dgm:t>
    </dgm:pt>
    <dgm:pt modelId="{753E2B6F-C5FF-4F03-A5FB-D9586B46DEC2}" type="par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066F35D3-1835-405F-8934-7AE8B6A0A312}" type="sib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90226686-5000-4627-B708-2BA0C69EF76B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membrane permeability. </a:t>
          </a:r>
          <a:endParaRPr lang="ar-SA" sz="3200" b="1" dirty="0">
            <a:solidFill>
              <a:srgbClr val="C00000"/>
            </a:solidFill>
          </a:endParaRPr>
        </a:p>
      </dgm:t>
    </dgm:pt>
    <dgm:pt modelId="{FBBB60F0-F7D4-4FE7-9161-47F5AB346F55}" type="par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0F43EAD7-6188-4669-A768-D32EF32A937D}" type="sib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D0998EB7-80B3-4A78-A9D9-4381ECC2596A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Na inside cells.</a:t>
          </a:r>
          <a:endParaRPr lang="ar-SA" sz="32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29279143-375F-463F-ADEC-BDD464B5F34D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water</a:t>
          </a:r>
          <a:endParaRPr lang="ar-SA" sz="3200" b="1" dirty="0">
            <a:solidFill>
              <a:srgbClr val="C00000"/>
            </a:solidFill>
          </a:endParaRPr>
        </a:p>
      </dgm:t>
    </dgm:pt>
    <dgm:pt modelId="{076AA41F-7118-4C26-BA07-6E57F3296AD9}" type="par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A0F2E208-8295-404D-B80E-21C2C9252069}" type="sib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F0036EED-8765-47AE-B411-AEC85CD29F05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edema</a:t>
          </a:r>
          <a:endParaRPr lang="ar-SA" sz="3200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E824276-D672-4182-B03F-B9287C94DE6D}" type="pres">
      <dgm:prSet presAssocID="{A0F2E208-8295-404D-B80E-21C2C9252069}" presName="sp" presStyleCnt="0"/>
      <dgm:spPr/>
      <dgm:t>
        <a:bodyPr/>
        <a:lstStyle/>
        <a:p>
          <a:endParaRPr lang="en-US"/>
        </a:p>
      </dgm:t>
    </dgm:pt>
    <dgm:pt modelId="{692FAD59-BDC5-4382-992B-13A8B268220B}" type="pres">
      <dgm:prSet presAssocID="{29279143-375F-463F-ADEC-BDD464B5F34D}" presName="arrowAndChildren" presStyleCnt="0"/>
      <dgm:spPr/>
      <dgm:t>
        <a:bodyPr/>
        <a:lstStyle/>
        <a:p>
          <a:endParaRPr lang="en-US"/>
        </a:p>
      </dgm:t>
    </dgm:pt>
    <dgm:pt modelId="{76D400B7-F54A-4EBA-B1E6-331871BFD112}" type="pres">
      <dgm:prSet presAssocID="{29279143-375F-463F-ADEC-BDD464B5F34D}" presName="parentTextArrow" presStyleLbl="node1" presStyleIdx="1" presStyleCnt="5" custLinFactNeighborY="982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DD06F7E1-7544-41E2-A428-9FCE51CA4F97}" type="pres">
      <dgm:prSet presAssocID="{0F43EAD7-6188-4669-A768-D32EF32A937D}" presName="sp" presStyleCnt="0"/>
      <dgm:spPr/>
      <dgm:t>
        <a:bodyPr/>
        <a:lstStyle/>
        <a:p>
          <a:endParaRPr lang="en-US"/>
        </a:p>
      </dgm:t>
    </dgm:pt>
    <dgm:pt modelId="{E546F1D8-701F-4CDF-9941-EED73548A366}" type="pres">
      <dgm:prSet presAssocID="{90226686-5000-4627-B708-2BA0C69EF76B}" presName="arrowAndChildren" presStyleCnt="0"/>
      <dgm:spPr/>
      <dgm:t>
        <a:bodyPr/>
        <a:lstStyle/>
        <a:p>
          <a:endParaRPr lang="en-US"/>
        </a:p>
      </dgm:t>
    </dgm:pt>
    <dgm:pt modelId="{072F9DF9-7306-4AE3-BC46-E1563EC9BAC5}" type="pres">
      <dgm:prSet presAssocID="{90226686-5000-4627-B708-2BA0C69EF76B}" presName="parentTextArrow" presStyleLbl="node1" presStyleIdx="3" presStyleCnt="5" custLinFactNeighborX="391" custLinFactNeighborY="3091"/>
      <dgm:spPr/>
      <dgm:t>
        <a:bodyPr/>
        <a:lstStyle/>
        <a:p>
          <a:pPr rtl="1"/>
          <a:endParaRPr lang="ar-SA"/>
        </a:p>
      </dgm:t>
    </dgm:pt>
    <dgm:pt modelId="{8914C780-F6C4-4ABE-BBEA-B8FD41FE00EA}" type="pres">
      <dgm:prSet presAssocID="{066F35D3-1835-405F-8934-7AE8B6A0A312}" presName="sp" presStyleCnt="0"/>
      <dgm:spPr/>
      <dgm:t>
        <a:bodyPr/>
        <a:lstStyle/>
        <a:p>
          <a:endParaRPr lang="en-US"/>
        </a:p>
      </dgm:t>
    </dgm:pt>
    <dgm:pt modelId="{CC431BFE-059F-42BE-96D7-7094EB254C4F}" type="pres">
      <dgm:prSet presAssocID="{411B5F31-E468-46D9-9523-308ED68F8A7F}" presName="arrowAndChildren" presStyleCnt="0"/>
      <dgm:spPr/>
      <dgm:t>
        <a:bodyPr/>
        <a:lstStyle/>
        <a:p>
          <a:endParaRPr lang="en-US"/>
        </a:p>
      </dgm:t>
    </dgm:pt>
    <dgm:pt modelId="{0A22112A-4870-471D-B460-4BE28B6A68F4}" type="pres">
      <dgm:prSet presAssocID="{411B5F31-E468-46D9-9523-308ED68F8A7F}" presName="parentTextArrow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C1A4F17C-9742-4077-8DE2-F9F0129B2390}" srcId="{6AD1C19E-4ED6-44D6-B99D-77C7DC8557F5}" destId="{29279143-375F-463F-ADEC-BDD464B5F34D}" srcOrd="3" destOrd="0" parTransId="{076AA41F-7118-4C26-BA07-6E57F3296AD9}" sibTransId="{A0F2E208-8295-404D-B80E-21C2C9252069}"/>
    <dgm:cxn modelId="{EE8A20D5-5A1C-41CF-A2DA-8D74034644D2}" srcId="{6AD1C19E-4ED6-44D6-B99D-77C7DC8557F5}" destId="{411B5F31-E468-46D9-9523-308ED68F8A7F}" srcOrd="0" destOrd="0" parTransId="{753E2B6F-C5FF-4F03-A5FB-D9586B46DEC2}" sibTransId="{066F35D3-1835-405F-8934-7AE8B6A0A312}"/>
    <dgm:cxn modelId="{FE7180CB-C22E-4C31-96D6-0A133DE01D35}" srcId="{6AD1C19E-4ED6-44D6-B99D-77C7DC8557F5}" destId="{90226686-5000-4627-B708-2BA0C69EF76B}" srcOrd="1" destOrd="0" parTransId="{FBBB60F0-F7D4-4FE7-9161-47F5AB346F55}" sibTransId="{0F43EAD7-6188-4669-A768-D32EF32A937D}"/>
    <dgm:cxn modelId="{49AF0AFC-7B23-4344-A5E9-B996B798321F}" type="presOf" srcId="{29279143-375F-463F-ADEC-BDD464B5F34D}" destId="{76D400B7-F54A-4EBA-B1E6-331871BFD112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E44E9715-95D8-45FD-9ADE-9244711207D2}" type="presOf" srcId="{D0998EB7-80B3-4A78-A9D9-4381ECC2596A}" destId="{6F527CA3-93C7-447E-995B-DEAF78CB0353}" srcOrd="0" destOrd="0" presId="urn:microsoft.com/office/officeart/2005/8/layout/process4"/>
    <dgm:cxn modelId="{DD1FBD91-E5DD-404D-8DEF-FCDB9DCA0FE4}" type="presOf" srcId="{90226686-5000-4627-B708-2BA0C69EF76B}" destId="{072F9DF9-7306-4AE3-BC46-E1563EC9BAC5}" srcOrd="0" destOrd="0" presId="urn:microsoft.com/office/officeart/2005/8/layout/process4"/>
    <dgm:cxn modelId="{C9D29488-671B-4533-9C00-046FB7625316}" type="presOf" srcId="{6AD1C19E-4ED6-44D6-B99D-77C7DC8557F5}" destId="{D413DE7F-6B0C-4DB8-A3EF-9ACECB11FE3B}" srcOrd="0" destOrd="0" presId="urn:microsoft.com/office/officeart/2005/8/layout/process4"/>
    <dgm:cxn modelId="{CA0A5DC5-6DBE-4B40-A336-958E66A28D83}" type="presOf" srcId="{F0036EED-8765-47AE-B411-AEC85CD29F05}" destId="{D06F8725-AD24-426C-A88C-A34CE208ED28}" srcOrd="0" destOrd="0" presId="urn:microsoft.com/office/officeart/2005/8/layout/process4"/>
    <dgm:cxn modelId="{82B1C54F-B7A1-44CF-BC8F-45E7DADED452}" srcId="{6AD1C19E-4ED6-44D6-B99D-77C7DC8557F5}" destId="{F0036EED-8765-47AE-B411-AEC85CD29F05}" srcOrd="4" destOrd="0" parTransId="{C6D03AA2-9FEB-4200-9DB6-E14AA62BC415}" sibTransId="{7C11BAD0-85AE-4443-957B-C76DE80661B5}"/>
    <dgm:cxn modelId="{3F8E7DE4-B001-402D-9437-2F878705D283}" type="presOf" srcId="{411B5F31-E468-46D9-9523-308ED68F8A7F}" destId="{0A22112A-4870-471D-B460-4BE28B6A68F4}" srcOrd="0" destOrd="0" presId="urn:microsoft.com/office/officeart/2005/8/layout/process4"/>
    <dgm:cxn modelId="{805362B3-7948-48F5-97BD-284528DE65F5}" type="presParOf" srcId="{D413DE7F-6B0C-4DB8-A3EF-9ACECB11FE3B}" destId="{522A3F99-6E1D-4C7F-B71C-B4D9E1669EDD}" srcOrd="0" destOrd="0" presId="urn:microsoft.com/office/officeart/2005/8/layout/process4"/>
    <dgm:cxn modelId="{6C70A8C3-6C24-47D5-A138-C073C6693464}" type="presParOf" srcId="{522A3F99-6E1D-4C7F-B71C-B4D9E1669EDD}" destId="{D06F8725-AD24-426C-A88C-A34CE208ED28}" srcOrd="0" destOrd="0" presId="urn:microsoft.com/office/officeart/2005/8/layout/process4"/>
    <dgm:cxn modelId="{CD9953F2-7FD1-4BD7-9F08-966F04F008C6}" type="presParOf" srcId="{D413DE7F-6B0C-4DB8-A3EF-9ACECB11FE3B}" destId="{AE824276-D672-4182-B03F-B9287C94DE6D}" srcOrd="1" destOrd="0" presId="urn:microsoft.com/office/officeart/2005/8/layout/process4"/>
    <dgm:cxn modelId="{9D382CFF-9D35-4DDE-85BA-809061CE67A3}" type="presParOf" srcId="{D413DE7F-6B0C-4DB8-A3EF-9ACECB11FE3B}" destId="{692FAD59-BDC5-4382-992B-13A8B268220B}" srcOrd="2" destOrd="0" presId="urn:microsoft.com/office/officeart/2005/8/layout/process4"/>
    <dgm:cxn modelId="{68FF0EDD-FFBD-4B66-ABF3-27F922562509}" type="presParOf" srcId="{692FAD59-BDC5-4382-992B-13A8B268220B}" destId="{76D400B7-F54A-4EBA-B1E6-331871BFD112}" srcOrd="0" destOrd="0" presId="urn:microsoft.com/office/officeart/2005/8/layout/process4"/>
    <dgm:cxn modelId="{F0C53181-2118-4B97-8C39-BABC0C7710F9}" type="presParOf" srcId="{D413DE7F-6B0C-4DB8-A3EF-9ACECB11FE3B}" destId="{B8D8B5D8-20D9-4856-902E-F548B810B7A0}" srcOrd="3" destOrd="0" presId="urn:microsoft.com/office/officeart/2005/8/layout/process4"/>
    <dgm:cxn modelId="{05A2CAC3-79D7-4087-ABE6-62EFBF34708F}" type="presParOf" srcId="{D413DE7F-6B0C-4DB8-A3EF-9ACECB11FE3B}" destId="{EE05D40C-5FBC-4B75-9738-7EECA6F762A9}" srcOrd="4" destOrd="0" presId="urn:microsoft.com/office/officeart/2005/8/layout/process4"/>
    <dgm:cxn modelId="{C9D04835-B940-49B2-90E8-63FAB3835E19}" type="presParOf" srcId="{EE05D40C-5FBC-4B75-9738-7EECA6F762A9}" destId="{6F527CA3-93C7-447E-995B-DEAF78CB0353}" srcOrd="0" destOrd="0" presId="urn:microsoft.com/office/officeart/2005/8/layout/process4"/>
    <dgm:cxn modelId="{D5C74917-4C77-406B-8ACC-2EF6856824B1}" type="presParOf" srcId="{D413DE7F-6B0C-4DB8-A3EF-9ACECB11FE3B}" destId="{DD06F7E1-7544-41E2-A428-9FCE51CA4F97}" srcOrd="5" destOrd="0" presId="urn:microsoft.com/office/officeart/2005/8/layout/process4"/>
    <dgm:cxn modelId="{FE7A2F5E-2E2C-49CB-BE87-DD51CF0E10CB}" type="presParOf" srcId="{D413DE7F-6B0C-4DB8-A3EF-9ACECB11FE3B}" destId="{E546F1D8-701F-4CDF-9941-EED73548A366}" srcOrd="6" destOrd="0" presId="urn:microsoft.com/office/officeart/2005/8/layout/process4"/>
    <dgm:cxn modelId="{E30DD447-4CC6-4132-A6B5-C64296E15907}" type="presParOf" srcId="{E546F1D8-701F-4CDF-9941-EED73548A366}" destId="{072F9DF9-7306-4AE3-BC46-E1563EC9BAC5}" srcOrd="0" destOrd="0" presId="urn:microsoft.com/office/officeart/2005/8/layout/process4"/>
    <dgm:cxn modelId="{58C99D26-22CC-4133-A637-402E90009C52}" type="presParOf" srcId="{D413DE7F-6B0C-4DB8-A3EF-9ACECB11FE3B}" destId="{8914C780-F6C4-4ABE-BBEA-B8FD41FE00EA}" srcOrd="7" destOrd="0" presId="urn:microsoft.com/office/officeart/2005/8/layout/process4"/>
    <dgm:cxn modelId="{87C216A0-5F14-4D94-B0F4-58B61BFBF56F}" type="presParOf" srcId="{D413DE7F-6B0C-4DB8-A3EF-9ACECB11FE3B}" destId="{CC431BFE-059F-42BE-96D7-7094EB254C4F}" srcOrd="8" destOrd="0" presId="urn:microsoft.com/office/officeart/2005/8/layout/process4"/>
    <dgm:cxn modelId="{D6263B97-46D0-472D-A9F5-3D945ED4B3CE}" type="presParOf" srcId="{CC431BFE-059F-42BE-96D7-7094EB254C4F}" destId="{0A22112A-4870-471D-B460-4BE28B6A68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A4DF-DA1B-4FC3-9BA9-5EAF963BA286}">
      <dsp:nvSpPr>
        <dsp:cNvPr id="0" name=""/>
        <dsp:cNvSpPr/>
      </dsp:nvSpPr>
      <dsp:spPr>
        <a:xfrm>
          <a:off x="3243654" y="2234471"/>
          <a:ext cx="1630518" cy="404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25"/>
              </a:lnTo>
              <a:lnTo>
                <a:pt x="1630518" y="140825"/>
              </a:lnTo>
              <a:lnTo>
                <a:pt x="1630518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4C8FD-2CC6-4AA7-AD4F-E2D46E83058E}">
      <dsp:nvSpPr>
        <dsp:cNvPr id="0" name=""/>
        <dsp:cNvSpPr/>
      </dsp:nvSpPr>
      <dsp:spPr>
        <a:xfrm>
          <a:off x="1347603" y="2234471"/>
          <a:ext cx="1896050" cy="404533"/>
        </a:xfrm>
        <a:custGeom>
          <a:avLst/>
          <a:gdLst/>
          <a:ahLst/>
          <a:cxnLst/>
          <a:rect l="0" t="0" r="0" b="0"/>
          <a:pathLst>
            <a:path>
              <a:moveTo>
                <a:pt x="1896050" y="0"/>
              </a:moveTo>
              <a:lnTo>
                <a:pt x="1896050" y="140825"/>
              </a:lnTo>
              <a:lnTo>
                <a:pt x="0" y="140825"/>
              </a:lnTo>
              <a:lnTo>
                <a:pt x="0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906F2-CA68-4110-B0EC-7E39F7A9D5DB}">
      <dsp:nvSpPr>
        <dsp:cNvPr id="0" name=""/>
        <dsp:cNvSpPr/>
      </dsp:nvSpPr>
      <dsp:spPr>
        <a:xfrm>
          <a:off x="1820344" y="426867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1181-C7C4-49E0-A567-3AEEDE6DBE16}">
      <dsp:nvSpPr>
        <dsp:cNvPr id="0" name=""/>
        <dsp:cNvSpPr/>
      </dsp:nvSpPr>
      <dsp:spPr>
        <a:xfrm>
          <a:off x="2136635" y="727344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Edema: is excessive fluid in the tissues 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2189578" y="780287"/>
        <a:ext cx="2740733" cy="1701717"/>
      </dsp:txXfrm>
    </dsp:sp>
    <dsp:sp modelId="{CA06E414-D4E3-4311-A471-8C4D32341919}">
      <dsp:nvSpPr>
        <dsp:cNvPr id="0" name=""/>
        <dsp:cNvSpPr/>
      </dsp:nvSpPr>
      <dsp:spPr>
        <a:xfrm>
          <a:off x="-75706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C912-B239-444F-B14A-E06F281567B9}">
      <dsp:nvSpPr>
        <dsp:cNvPr id="0" name=""/>
        <dsp:cNvSpPr/>
      </dsp:nvSpPr>
      <dsp:spPr>
        <a:xfrm>
          <a:off x="24058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Intracellular</a:t>
          </a:r>
          <a:endParaRPr lang="ar-SA" sz="3200" kern="1200" dirty="0"/>
        </a:p>
      </dsp:txBody>
      <dsp:txXfrm>
        <a:off x="293527" y="2992423"/>
        <a:ext cx="2740733" cy="1701717"/>
      </dsp:txXfrm>
    </dsp:sp>
    <dsp:sp modelId="{26BED423-56B2-4937-932A-F802B305206B}">
      <dsp:nvSpPr>
        <dsp:cNvPr id="0" name=""/>
        <dsp:cNvSpPr/>
      </dsp:nvSpPr>
      <dsp:spPr>
        <a:xfrm>
          <a:off x="3450863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391F3-CA26-4F1B-8695-D3CD7829E74D}">
      <dsp:nvSpPr>
        <dsp:cNvPr id="0" name=""/>
        <dsp:cNvSpPr/>
      </dsp:nvSpPr>
      <dsp:spPr>
        <a:xfrm>
          <a:off x="376715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Extracellular</a:t>
          </a:r>
          <a:endParaRPr lang="ar-SA" sz="3200" kern="1200" dirty="0"/>
        </a:p>
      </dsp:txBody>
      <dsp:txXfrm>
        <a:off x="3820097" y="2992423"/>
        <a:ext cx="2740733" cy="170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3717492"/>
          <a:ext cx="6096000" cy="813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edema</a:t>
          </a:r>
          <a:endParaRPr lang="ar-SA" sz="2800" b="1" kern="1200" dirty="0">
            <a:solidFill>
              <a:srgbClr val="C00000"/>
            </a:solidFill>
          </a:endParaRPr>
        </a:p>
      </dsp:txBody>
      <dsp:txXfrm>
        <a:off x="0" y="3717492"/>
        <a:ext cx="6096000" cy="813296"/>
      </dsp:txXfrm>
    </dsp:sp>
    <dsp:sp modelId="{6F527CA3-93C7-447E-995B-DEAF78CB0353}">
      <dsp:nvSpPr>
        <dsp:cNvPr id="0" name=""/>
        <dsp:cNvSpPr/>
      </dsp:nvSpPr>
      <dsp:spPr>
        <a:xfrm rot="10800000">
          <a:off x="0" y="247884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filtration</a:t>
          </a:r>
          <a:r>
            <a:rPr lang="en-US" sz="2300" b="1" kern="1200" dirty="0" smtClean="0">
              <a:solidFill>
                <a:srgbClr val="C00000"/>
              </a:solidFill>
            </a:rPr>
            <a:t>.</a:t>
          </a:r>
          <a:endParaRPr lang="ar-SA" sz="2300" b="1" kern="1200" dirty="0">
            <a:solidFill>
              <a:srgbClr val="C00000"/>
            </a:solidFill>
          </a:endParaRPr>
        </a:p>
      </dsp:txBody>
      <dsp:txXfrm rot="10800000">
        <a:off x="0" y="2478842"/>
        <a:ext cx="6096000" cy="812765"/>
      </dsp:txXfrm>
    </dsp:sp>
    <dsp:sp modelId="{69F12ED5-25A4-4B82-973F-68F15149ACE2}">
      <dsp:nvSpPr>
        <dsp:cNvPr id="0" name=""/>
        <dsp:cNvSpPr/>
      </dsp:nvSpPr>
      <dsp:spPr>
        <a:xfrm rot="10800000">
          <a:off x="0" y="129305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capillary pressure</a:t>
          </a:r>
          <a:endParaRPr lang="en-US" sz="2800" b="1" kern="1200" dirty="0">
            <a:solidFill>
              <a:srgbClr val="C00000"/>
            </a:solidFill>
          </a:endParaRPr>
        </a:p>
      </dsp:txBody>
      <dsp:txXfrm rot="10800000">
        <a:off x="0" y="1293052"/>
        <a:ext cx="6096000" cy="812765"/>
      </dsp:txXfrm>
    </dsp:sp>
    <dsp:sp modelId="{A3DAA4D2-1F64-448A-91F9-753D6226279E}">
      <dsp:nvSpPr>
        <dsp:cNvPr id="0" name=""/>
        <dsp:cNvSpPr/>
      </dsp:nvSpPr>
      <dsp:spPr>
        <a:xfrm rot="10800000">
          <a:off x="0" y="1540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Heart failure</a:t>
          </a:r>
          <a:r>
            <a:rPr lang="en-US" sz="1900" kern="12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kern="1200" dirty="0"/>
        </a:p>
      </dsp:txBody>
      <dsp:txXfrm rot="10800000">
        <a:off x="0" y="1540"/>
        <a:ext cx="6096000" cy="812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4396046"/>
          <a:ext cx="6453166" cy="72120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0" y="4396046"/>
        <a:ext cx="6453166" cy="721208"/>
      </dsp:txXfrm>
    </dsp:sp>
    <dsp:sp modelId="{76D400B7-F54A-4EBA-B1E6-331871BFD112}">
      <dsp:nvSpPr>
        <dsp:cNvPr id="0" name=""/>
        <dsp:cNvSpPr/>
      </dsp:nvSpPr>
      <dsp:spPr>
        <a:xfrm rot="10800000">
          <a:off x="0" y="3308539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water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3308539"/>
        <a:ext cx="6453166" cy="720736"/>
      </dsp:txXfrm>
    </dsp:sp>
    <dsp:sp modelId="{6F527CA3-93C7-447E-995B-DEAF78CB0353}">
      <dsp:nvSpPr>
        <dsp:cNvPr id="0" name=""/>
        <dsp:cNvSpPr/>
      </dsp:nvSpPr>
      <dsp:spPr>
        <a:xfrm rot="10800000">
          <a:off x="0" y="2199246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Na inside cells.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2199246"/>
        <a:ext cx="6453166" cy="720736"/>
      </dsp:txXfrm>
    </dsp:sp>
    <dsp:sp modelId="{072F9DF9-7306-4AE3-BC46-E1563EC9BAC5}">
      <dsp:nvSpPr>
        <dsp:cNvPr id="0" name=""/>
        <dsp:cNvSpPr/>
      </dsp:nvSpPr>
      <dsp:spPr>
        <a:xfrm rot="10800000">
          <a:off x="0" y="1135133"/>
          <a:ext cx="6453166" cy="1109217"/>
        </a:xfrm>
        <a:prstGeom prst="upArrowCallou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membrane permeability. 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1135133"/>
        <a:ext cx="6453166" cy="720736"/>
      </dsp:txXfrm>
    </dsp:sp>
    <dsp:sp modelId="{0A22112A-4870-471D-B460-4BE28B6A68F4}">
      <dsp:nvSpPr>
        <dsp:cNvPr id="0" name=""/>
        <dsp:cNvSpPr/>
      </dsp:nvSpPr>
      <dsp:spPr>
        <a:xfrm rot="10800000">
          <a:off x="0" y="2447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inflammation of tissues.</a:t>
          </a:r>
        </a:p>
      </dsp:txBody>
      <dsp:txXfrm rot="10800000">
        <a:off x="0" y="2447"/>
        <a:ext cx="6453166" cy="72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6DB5-97D2-4207-8220-B109B58F520D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51B1-1450-40DE-B45C-E3054A20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23B0-979F-4402-8A5A-D8A3868BCB24}" type="slidenum">
              <a:rPr lang="ar-SA"/>
              <a:pPr/>
              <a:t>2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1BF3-9420-48ED-ACF4-0D5697392B84}" type="slidenum">
              <a:rPr lang="ar-SA"/>
              <a:pPr/>
              <a:t>30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B5C-B434-42AD-9C02-43F306A3918C}" type="slidenum">
              <a:rPr lang="ar-SA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39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2C94-5439-4E41-97C1-B834FBE6C90B}" type="slidenum">
              <a:rPr lang="ar-SA"/>
              <a:pPr/>
              <a:t>40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0700" y="609600"/>
            <a:ext cx="3278188" cy="245745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124636"/>
            <a:ext cx="5867400" cy="5334124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These three terms refer to the concentration of dissolved materials in a cell’s environment compared to the concentration within the cell.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Hypotonic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gains water from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“Hypo-” means “below” (below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Hypertonic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looses water to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“Hyper-” means “above” (above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Isotonic environment: 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No change in cell volume.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 err="1">
                <a:latin typeface="Times" pitchFamily="18" charset="0"/>
              </a:rPr>
              <a:t>Iso</a:t>
            </a:r>
            <a:r>
              <a:rPr lang="en-US" sz="2400" dirty="0">
                <a:latin typeface="Times" pitchFamily="18" charset="0"/>
              </a:rPr>
              <a:t>-” means “same as.”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55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9738-4F6A-486A-8CA1-E8FE68129F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91-F7E9-4789-8DAF-F6C1B96CDB5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rize_in_Chemistry" TargetMode="External"/><Relationship Id="rId2" Type="http://schemas.openxmlformats.org/officeDocument/2006/relationships/hyperlink" Target="http://en.wikipedia.org/wiki/Jens_Christian_Sk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imagelibrary.cfm?ImgLibID=C02502401&amp;Content_Type=CH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b/b2/Oede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772400" cy="502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Dr. </a:t>
            </a:r>
            <a:r>
              <a:rPr lang="en-US" sz="6000" b="1" dirty="0" err="1" smtClean="0">
                <a:solidFill>
                  <a:srgbClr val="FFFF00"/>
                </a:solidFill>
              </a:rPr>
              <a:t>Nervana</a:t>
            </a:r>
            <a:r>
              <a:rPr lang="en-US" sz="6000" b="1" dirty="0" smtClean="0">
                <a:solidFill>
                  <a:srgbClr val="FFFF00"/>
                </a:solidFill>
              </a:rPr>
              <a:t> Mostafa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MB BS, MD, PhD (UK)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Associate Professor of Physiology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nbayoumy@ksu.edu.sa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College of Medicine, KKUH, KSU</a:t>
            </a:r>
            <a:r>
              <a:rPr lang="en-US" sz="2700" b="1" dirty="0" smtClean="0">
                <a:solidFill>
                  <a:srgbClr val="FFFF00"/>
                </a:solidFill>
              </a:rPr>
              <a:t/>
            </a:r>
            <a:br>
              <a:rPr lang="en-US" sz="2700" b="1" dirty="0" smtClean="0">
                <a:solidFill>
                  <a:srgbClr val="FFFF00"/>
                </a:solidFill>
              </a:rPr>
            </a:b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1596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Intake and Output</a:t>
            </a:r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25500"/>
            <a:ext cx="6477000" cy="588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Rate Of Simple Diffusion Depend On: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1- Amount of substance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2- The number of opening in the cell membrane for the substance (pores).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selective gating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3- Chemical concentration difference.</a:t>
            </a:r>
          </a:p>
          <a:p>
            <a:pPr>
              <a:buNone/>
            </a:pPr>
            <a:r>
              <a:rPr lang="en-US" sz="2800" b="1" dirty="0"/>
              <a:t>4- Electrical potential difference.</a:t>
            </a:r>
          </a:p>
          <a:p>
            <a:pPr>
              <a:buNone/>
            </a:pPr>
            <a:r>
              <a:rPr lang="en-US" sz="2800" b="1" dirty="0"/>
              <a:t>     </a:t>
            </a:r>
          </a:p>
          <a:p>
            <a:pPr>
              <a:buNone/>
            </a:pPr>
            <a:r>
              <a:rPr lang="en-US" sz="2800" b="1" dirty="0"/>
              <a:t>5- Molecular size of the substance.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6- Lipid solubility.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7- Temperature.</a:t>
            </a:r>
            <a:endParaRPr lang="en-GB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77724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649913"/>
          </a:xfrm>
        </p:spPr>
        <p:txBody>
          <a:bodyPr/>
          <a:lstStyle/>
          <a:p>
            <a:pPr>
              <a:buNone/>
            </a:pPr>
            <a:r>
              <a:rPr lang="en-GB" dirty="0"/>
              <a:t>Factors Affecting Rate of Diffusion </a:t>
            </a:r>
            <a:r>
              <a:rPr lang="en-GB" dirty="0" smtClean="0"/>
              <a:t>         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</a:rPr>
              <a:t>cont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𝑹𝒂𝒕𝒆 𝒐𝒇 𝒅𝒊𝒇𝒇𝒖𝒔𝒊𝒐𝒏 = 𝑷 𝑿 𝑨 (𝑪𝟏−𝑪𝟐) 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2362200"/>
            <a:ext cx="723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P </a:t>
            </a:r>
            <a:r>
              <a:rPr lang="en-US" sz="2800" b="1" dirty="0"/>
              <a:t>= Permeability coefficient. </a:t>
            </a:r>
            <a:endParaRPr lang="en-US" sz="2800" b="1" dirty="0" smtClean="0"/>
          </a:p>
          <a:p>
            <a:r>
              <a:rPr lang="en-US" sz="2800" b="1" dirty="0" err="1" smtClean="0"/>
              <a:t>a.Temperature</a:t>
            </a:r>
            <a:r>
              <a:rPr lang="en-US" sz="2800" b="1" dirty="0"/>
              <a:t>. b. Size of molecule. c. Solubility in lipids. d. Thickness of membrane.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2</a:t>
            </a:r>
            <a:r>
              <a:rPr lang="en-US" sz="2800" b="1" dirty="0"/>
              <a:t>. A = surface area.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3</a:t>
            </a:r>
            <a:r>
              <a:rPr lang="en-US" sz="2800" b="1" dirty="0"/>
              <a:t>. C1-C2 = gradient difference: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Concentration </a:t>
            </a:r>
            <a:r>
              <a:rPr lang="en-US" sz="2800" b="1" dirty="0"/>
              <a:t>difference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b</a:t>
            </a:r>
            <a:r>
              <a:rPr lang="en-US" sz="2800" b="1" dirty="0"/>
              <a:t>. Electrical difference.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Pressure </a:t>
            </a:r>
            <a:r>
              <a:rPr lang="en-US" sz="2800" b="1" dirty="0"/>
              <a:t>difference.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Facilitated 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Carrier mediated</a:t>
            </a:r>
            <a:r>
              <a:rPr lang="en-US" dirty="0" smtClean="0"/>
              <a:t> transport down an electrochemical gradient.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E.g. glucose &amp; amino acids.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acilitated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6346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271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Features Of Carrier Mediated Transport (Facilitated diffusion)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400" b="1" dirty="0" smtClean="0">
                <a:solidFill>
                  <a:srgbClr val="C00000"/>
                </a:solidFill>
              </a:rPr>
              <a:t>saturation: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concentration             binding of 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If all protein is occupied we achieve full saturation.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i.e. The rate of diffusion reaches a maximum (</a:t>
            </a:r>
            <a:r>
              <a:rPr lang="en-US" dirty="0" err="1" smtClean="0"/>
              <a:t>Vmax</a:t>
            </a:r>
            <a:r>
              <a:rPr lang="en-US" dirty="0" smtClean="0"/>
              <a:t>) when all the carriers are functioning as rapidly as possible.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2- </a:t>
            </a:r>
            <a:r>
              <a:rPr lang="en-US" sz="3400" b="1" dirty="0" err="1" smtClean="0">
                <a:solidFill>
                  <a:srgbClr val="C00000"/>
                </a:solidFill>
              </a:rPr>
              <a:t>stereopecificity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binding site recognize a specific substance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D-glucose but not L-glucose.</a:t>
            </a:r>
            <a:endParaRPr lang="en-GB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7660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819400" y="22098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81000" y="1981200"/>
            <a:ext cx="0" cy="457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4284663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3657600" y="19812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DA  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235825" cy="54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31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0821"/>
            <a:ext cx="8229600" cy="46966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Competition: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Chemically  similar substance can compete for the same binding site.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D- </a:t>
            </a:r>
            <a:r>
              <a:rPr lang="en-US" dirty="0" err="1" smtClean="0"/>
              <a:t>galactose</a:t>
            </a:r>
            <a:r>
              <a:rPr lang="en-US" dirty="0" smtClean="0"/>
              <a:t>  /  D-glucose.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Substance       binding site          substance protein complex         conformational changes          release of substance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133600" y="4191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4495800" y="426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2209801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553200" y="4648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Active Transport: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Transport (</a:t>
            </a:r>
            <a:r>
              <a:rPr lang="en-US" u="sng" dirty="0" smtClean="0"/>
              <a:t>uphill</a:t>
            </a:r>
            <a:r>
              <a:rPr lang="en-US" dirty="0" smtClean="0"/>
              <a:t>)         against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electrochemical gradient.</a:t>
            </a:r>
          </a:p>
          <a:p>
            <a:pPr eaLnBrk="1" hangingPunct="1"/>
            <a:r>
              <a:rPr lang="en-US" dirty="0" smtClean="0"/>
              <a:t>Required energy           direct.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       indirect.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Required carrier – protein.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4290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505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505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b="1" dirty="0" smtClean="0">
                <a:solidFill>
                  <a:srgbClr val="C00000"/>
                </a:solidFill>
              </a:rPr>
              <a:t>1- Primary Active Transport: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-Energy is supplied directly from ATP.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 ATP            ADP +P+ energy.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smtClean="0">
                <a:solidFill>
                  <a:schemeClr val="folHlink"/>
                </a:solidFill>
              </a:rPr>
              <a:t>- </a:t>
            </a:r>
            <a:r>
              <a:rPr lang="en-US" b="1" dirty="0" smtClean="0">
                <a:solidFill>
                  <a:srgbClr val="C00000"/>
                </a:solidFill>
              </a:rPr>
              <a:t>Sodium-Potassium pump (Na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pump).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 its present in all  cell membranes.</a:t>
            </a:r>
          </a:p>
          <a:p>
            <a:pPr marL="609600" indent="-609600">
              <a:buNone/>
            </a:pPr>
            <a:r>
              <a:rPr lang="en-US" dirty="0" smtClean="0"/>
              <a:t>      - 3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in          out.</a:t>
            </a:r>
          </a:p>
          <a:p>
            <a:pPr marL="609600" indent="-609600">
              <a:buNone/>
            </a:pPr>
            <a:r>
              <a:rPr lang="en-US" dirty="0" smtClean="0"/>
              <a:t>      - 2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 out          in.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09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67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physical activity.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53022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Discovery</a:t>
            </a:r>
            <a:endParaRPr lang="en-US" dirty="0"/>
          </a:p>
          <a:p>
            <a:r>
              <a:rPr lang="en-US" dirty="0"/>
              <a:t>Na</a:t>
            </a:r>
            <a:r>
              <a:rPr lang="en-US" dirty="0" smtClean="0"/>
              <a:t>+/</a:t>
            </a:r>
            <a:r>
              <a:rPr lang="en-US" dirty="0"/>
              <a:t>K</a:t>
            </a:r>
            <a:r>
              <a:rPr lang="en-US" dirty="0" smtClean="0"/>
              <a:t>+-</a:t>
            </a:r>
            <a:r>
              <a:rPr lang="en-US" dirty="0"/>
              <a:t>ATPase was discovered by </a:t>
            </a:r>
            <a:r>
              <a:rPr lang="en-US" dirty="0">
                <a:hlinkClick r:id="rId2" tooltip="Jens Christian Skou"/>
              </a:rPr>
              <a:t>Jens Christian </a:t>
            </a:r>
            <a:r>
              <a:rPr lang="en-US" dirty="0" err="1">
                <a:hlinkClick r:id="rId2" tooltip="Jens Christian Skou"/>
              </a:rPr>
              <a:t>Skou</a:t>
            </a:r>
            <a:r>
              <a:rPr lang="en-US" dirty="0"/>
              <a:t> in </a:t>
            </a:r>
            <a:r>
              <a:rPr lang="en-US" dirty="0" smtClean="0"/>
              <a:t>1957.</a:t>
            </a:r>
          </a:p>
          <a:p>
            <a:endParaRPr lang="en-US" dirty="0"/>
          </a:p>
          <a:p>
            <a:r>
              <a:rPr lang="en-US" dirty="0"/>
              <a:t>In 1997, he received one-half of the </a:t>
            </a:r>
            <a:r>
              <a:rPr lang="en-US" dirty="0">
                <a:hlinkClick r:id="rId3" tooltip="Nobel Prize in Chemistry"/>
              </a:rPr>
              <a:t>Nobel Prize in Chemistry</a:t>
            </a:r>
            <a:r>
              <a:rPr lang="en-US" dirty="0"/>
              <a:t> 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406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044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GUYTON 4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Characteristic  Of The Pump: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Carrier protein is formed from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subunits.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Na inside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K outside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It has </a:t>
            </a:r>
            <a:r>
              <a:rPr lang="en-US" dirty="0" err="1" smtClean="0">
                <a:cs typeface="Arial" charset="0"/>
              </a:rPr>
              <a:t>ATPase</a:t>
            </a:r>
            <a:r>
              <a:rPr lang="en-US" dirty="0" smtClean="0">
                <a:cs typeface="Arial" charset="0"/>
              </a:rPr>
              <a:t> activity.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3 Na out.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2 K in.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l-G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and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concentration difference 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It’s the basis of nerve signal </a:t>
            </a:r>
            <a:r>
              <a:rPr lang="en-US" dirty="0" err="1" smtClean="0"/>
              <a:t>transmtion</a:t>
            </a:r>
            <a:r>
              <a:rPr lang="en-US" dirty="0" smtClean="0"/>
              <a:t>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–</a:t>
            </a:r>
            <a:r>
              <a:rPr lang="en-US" dirty="0" err="1" smtClean="0"/>
              <a:t>ve</a:t>
            </a:r>
            <a:r>
              <a:rPr lang="en-US" dirty="0" smtClean="0"/>
              <a:t> potential inside the cell.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Maintains a normal cell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169"/>
            <a:ext cx="8229600" cy="553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B.  </a:t>
            </a:r>
            <a:r>
              <a:rPr lang="en-US" b="1" dirty="0" smtClean="0">
                <a:solidFill>
                  <a:srgbClr val="C00000"/>
                </a:solidFill>
              </a:rPr>
              <a:t>primary active transport of calcium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       (Ca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²+ </a:t>
            </a:r>
            <a:r>
              <a:rPr lang="en-US" b="1" dirty="0" err="1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ATPase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sarcoplasmic</a:t>
            </a:r>
            <a:r>
              <a:rPr lang="en-US" dirty="0" smtClean="0"/>
              <a:t> reticulum (SR).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mitochondria.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in some cell membranes.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Maintaining a low Ca</a:t>
            </a:r>
            <a:r>
              <a:rPr lang="en-US" dirty="0" smtClean="0">
                <a:cs typeface="Arial" charset="0"/>
              </a:rPr>
              <a:t>²+ concentration inside the cell.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0785"/>
            <a:ext cx="8610600" cy="49567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C.  primary active transport of hydrogen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ons 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 ATPase.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stomach.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kidneys.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pump to the lumen.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H</a:t>
            </a:r>
            <a:r>
              <a:rPr lang="en-US" baseline="30000" dirty="0" smtClean="0"/>
              <a:t>+</a:t>
            </a:r>
            <a:r>
              <a:rPr lang="en-US" dirty="0" smtClean="0"/>
              <a:t>-K </a:t>
            </a:r>
            <a:r>
              <a:rPr lang="en-US" dirty="0" err="1" smtClean="0"/>
              <a:t>ATPase</a:t>
            </a:r>
            <a:r>
              <a:rPr lang="en-US" dirty="0" smtClean="0"/>
              <a:t> inhibitors (treat ulcer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disease). (</a:t>
            </a:r>
            <a:r>
              <a:rPr lang="en-US" dirty="0" err="1" smtClean="0"/>
              <a:t>omeprazol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buFontTx/>
              <a:buAutoNum type="arabicParenR" startAt="2"/>
            </a:pPr>
            <a:r>
              <a:rPr lang="en-US" dirty="0" smtClean="0">
                <a:solidFill>
                  <a:srgbClr val="C00000"/>
                </a:solidFill>
              </a:rPr>
              <a:t>Secondary Active Transport: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13274"/>
            <a:ext cx="8686800" cy="38410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 transport and </a:t>
            </a:r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  is transport of one or more solutes against an electrochemical gradient ,coupled to the transport of another solute down an electrochemical gradient 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‘’downhill’’ solute is Na.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Energy is supplied indirectly form primary transport.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33947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Co-transport: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- All solutes move in the same direction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‘’ inside cell’’.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- e.g. – Na</a:t>
            </a:r>
            <a:r>
              <a:rPr lang="en-US" baseline="30000" dirty="0" smtClean="0"/>
              <a:t>+</a:t>
            </a:r>
            <a:r>
              <a:rPr lang="en-US" dirty="0" smtClean="0"/>
              <a:t> - glucose  Co-transport.</a:t>
            </a:r>
          </a:p>
          <a:p>
            <a:pPr>
              <a:buNone/>
            </a:pPr>
            <a:r>
              <a:rPr lang="en-US" dirty="0" smtClean="0"/>
              <a:t>            - Na</a:t>
            </a:r>
            <a:r>
              <a:rPr lang="en-US" baseline="30000" dirty="0" smtClean="0"/>
              <a:t> +</a:t>
            </a:r>
            <a:r>
              <a:rPr lang="en-US" dirty="0" smtClean="0"/>
              <a:t> - amino acid Co-transport.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- in the intestinal tract kidney.</a:t>
            </a:r>
            <a:endParaRPr lang="en-GB" dirty="0" smtClean="0"/>
          </a:p>
        </p:txBody>
      </p:sp>
      <p:pic>
        <p:nvPicPr>
          <p:cNvPr id="3" name="Picture 2" descr="GUYTON 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6670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NDA  1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427"/>
            <a:ext cx="8229600" cy="43765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moving to the interior causing  other substance to move out.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Ca</a:t>
            </a:r>
            <a:r>
              <a:rPr lang="en-US" dirty="0" smtClean="0">
                <a:cs typeface="Arial" charset="0"/>
              </a:rPr>
              <a:t>²+ - Na</a:t>
            </a:r>
            <a:r>
              <a:rPr lang="en-US" baseline="30000" dirty="0" smtClean="0"/>
              <a:t> +  </a:t>
            </a:r>
            <a:r>
              <a:rPr lang="en-US" dirty="0" smtClean="0">
                <a:cs typeface="Arial" charset="0"/>
              </a:rPr>
              <a:t>exchange.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     (present in many cell membranes)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Na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- H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exchange in the kidney.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550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hypothalamic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 center </a:t>
            </a:r>
            <a:r>
              <a:rPr lang="en-US" dirty="0">
                <a:solidFill>
                  <a:srgbClr val="000000"/>
                </a:solidFill>
              </a:rPr>
              <a:t>is stimulated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a </a:t>
            </a:r>
            <a:r>
              <a:rPr lang="en-US" dirty="0" smtClean="0">
                <a:solidFill>
                  <a:srgbClr val="000000"/>
                </a:solidFill>
              </a:rPr>
              <a:t>decline in </a:t>
            </a:r>
            <a:r>
              <a:rPr lang="en-US" dirty="0">
                <a:solidFill>
                  <a:srgbClr val="000000"/>
                </a:solidFill>
              </a:rPr>
              <a:t>plasma </a:t>
            </a:r>
            <a:r>
              <a:rPr lang="en-US" b="1" dirty="0">
                <a:solidFill>
                  <a:srgbClr val="000000"/>
                </a:solidFill>
              </a:rPr>
              <a:t>volume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10%–15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increases in plasma </a:t>
            </a:r>
            <a:r>
              <a:rPr lang="en-US" b="1" dirty="0" err="1">
                <a:solidFill>
                  <a:srgbClr val="000000"/>
                </a:solidFill>
              </a:rPr>
              <a:t>osmolality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1–2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In steady state  water intake = water loss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57200" y="28956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457200" y="373380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LINDA  1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effectLst/>
              </a:rPr>
              <a:t>Factors that affect the TBW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76488" cy="49530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Physiological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>
              <a:solidFill>
                <a:srgbClr val="0070C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/>
              <a:t>Age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Sex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Body </a:t>
            </a:r>
            <a:r>
              <a:rPr lang="en-US" sz="2800" dirty="0" smtClean="0"/>
              <a:t>fat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Climate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Physical activity</a:t>
            </a:r>
          </a:p>
          <a:p>
            <a:pPr algn="l" rtl="0">
              <a:lnSpc>
                <a:spcPct val="80000"/>
              </a:lnSpc>
            </a:pPr>
            <a:endParaRPr lang="en-US" sz="2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Pathological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b="1" i="1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Vomiting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Diarrhea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Diseases with excessive loss of water </a:t>
            </a:r>
            <a:r>
              <a:rPr lang="en-US" sz="2800" dirty="0" smtClean="0"/>
              <a:t>(DM</a:t>
            </a:r>
            <a:r>
              <a:rPr lang="en-US" sz="2800" dirty="0"/>
              <a:t>, excessive sweating,….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Blood loss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Compartments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50659"/>
            <a:ext cx="8686800" cy="455509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</a:rPr>
              <a:t>Water occupies </a:t>
            </a:r>
            <a:r>
              <a:rPr lang="en-US" b="1" dirty="0">
                <a:solidFill>
                  <a:srgbClr val="C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main fluid </a:t>
            </a:r>
            <a:r>
              <a:rPr lang="en-US" b="1" dirty="0" smtClean="0">
                <a:solidFill>
                  <a:srgbClr val="000000"/>
                </a:solidFill>
              </a:rPr>
              <a:t>compartments:</a:t>
            </a:r>
          </a:p>
          <a:p>
            <a:pPr>
              <a:lnSpc>
                <a:spcPct val="95000"/>
              </a:lnSpc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Intracellular fluid (ICF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endParaRPr lang="en-US" sz="3600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Extracellular </a:t>
            </a:r>
            <a:r>
              <a:rPr lang="en-US" sz="3600" b="1" dirty="0">
                <a:solidFill>
                  <a:srgbClr val="C00000"/>
                </a:solidFill>
              </a:rPr>
              <a:t>fluid (ECF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000000"/>
              </a:solidFill>
            </a:endParaRPr>
          </a:p>
          <a:p>
            <a:pPr lvl="2">
              <a:lnSpc>
                <a:spcPct val="95000"/>
              </a:lnSpc>
            </a:pPr>
            <a:r>
              <a:rPr lang="en-US" sz="3200" b="1" dirty="0" smtClean="0"/>
              <a:t>Plasma</a:t>
            </a:r>
            <a:endParaRPr lang="en-US" sz="3200" b="1" dirty="0"/>
          </a:p>
          <a:p>
            <a:pPr lvl="2">
              <a:lnSpc>
                <a:spcPct val="95000"/>
              </a:lnSpc>
            </a:pPr>
            <a:r>
              <a:rPr lang="en-US" sz="3200" b="1" dirty="0"/>
              <a:t>Interstitial fluid (IF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498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30388" y="228600"/>
            <a:ext cx="5027612" cy="711200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>
            <a:flatTx/>
          </a:bodyPr>
          <a:lstStyle/>
          <a:p>
            <a:pPr algn="l" rtl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FLUID COMPARTMENTS</a:t>
            </a:r>
          </a:p>
        </p:txBody>
      </p:sp>
      <p:sp>
        <p:nvSpPr>
          <p:cNvPr id="26627" name="_s1037"/>
          <p:cNvSpPr>
            <a:spLocks noChangeArrowheads="1"/>
          </p:cNvSpPr>
          <p:nvPr/>
        </p:nvSpPr>
        <p:spPr bwMode="auto">
          <a:xfrm>
            <a:off x="914400" y="15240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EXTRA CELLUAR </a:t>
            </a:r>
          </a:p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28" name="_s1039"/>
          <p:cNvSpPr>
            <a:spLocks noChangeArrowheads="1"/>
          </p:cNvSpPr>
          <p:nvPr/>
        </p:nvSpPr>
        <p:spPr bwMode="auto">
          <a:xfrm>
            <a:off x="5638800" y="16002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>
              <a:defRPr/>
            </a:pPr>
            <a:endParaRPr lang="en-US" sz="2000" b="1" dirty="0">
              <a:solidFill>
                <a:srgbClr val="F2D500"/>
              </a:solidFill>
              <a:latin typeface="Times New Roman" pitchFamily="18" charset="0"/>
            </a:endParaRP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INTRA CELLULAR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  <a:p>
            <a:pPr algn="l" rtl="0">
              <a:defRPr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29" name="_s1040"/>
          <p:cNvSpPr>
            <a:spLocks noChangeArrowheads="1"/>
          </p:cNvSpPr>
          <p:nvPr/>
        </p:nvSpPr>
        <p:spPr bwMode="auto">
          <a:xfrm>
            <a:off x="2819400" y="3470275"/>
            <a:ext cx="2554288" cy="796925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INTERSTITIAL </a:t>
            </a: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30" name="_s1041"/>
          <p:cNvSpPr>
            <a:spLocks noChangeArrowheads="1"/>
          </p:cNvSpPr>
          <p:nvPr/>
        </p:nvSpPr>
        <p:spPr bwMode="auto">
          <a:xfrm>
            <a:off x="228600" y="3581400"/>
            <a:ext cx="2420938" cy="6858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lvl="1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PLASMA</a:t>
            </a:r>
          </a:p>
        </p:txBody>
      </p:sp>
      <p:sp>
        <p:nvSpPr>
          <p:cNvPr id="26631" name="_s1042"/>
          <p:cNvSpPr>
            <a:spLocks noChangeArrowheads="1"/>
          </p:cNvSpPr>
          <p:nvPr/>
        </p:nvSpPr>
        <p:spPr bwMode="auto">
          <a:xfrm>
            <a:off x="5562600" y="3505200"/>
            <a:ext cx="2957513" cy="7620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TRANSCELLULAR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FLUID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6200000" flipH="1">
            <a:off x="6057900" y="3695700"/>
            <a:ext cx="1752600" cy="2895600"/>
          </a:xfrm>
          <a:custGeom>
            <a:avLst/>
            <a:gdLst>
              <a:gd name="T0" fmla="*/ 1251892 w 21600"/>
              <a:gd name="T1" fmla="*/ 0 h 21600"/>
              <a:gd name="T2" fmla="*/ 751103 w 21600"/>
              <a:gd name="T3" fmla="*/ 965200 h 21600"/>
              <a:gd name="T4" fmla="*/ 0 w 21600"/>
              <a:gd name="T5" fmla="*/ 2413134 h 21600"/>
              <a:gd name="T6" fmla="*/ 751103 w 21600"/>
              <a:gd name="T7" fmla="*/ 2895600 h 21600"/>
              <a:gd name="T8" fmla="*/ 1502205 w 21600"/>
              <a:gd name="T9" fmla="*/ 2010833 h 21600"/>
              <a:gd name="T10" fmla="*/ 1752600 w 21600"/>
              <a:gd name="T11" fmla="*/ 965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_s1043"/>
          <p:cNvSpPr>
            <a:spLocks noChangeArrowheads="1"/>
          </p:cNvSpPr>
          <p:nvPr/>
        </p:nvSpPr>
        <p:spPr bwMode="auto">
          <a:xfrm>
            <a:off x="2895600" y="4572001"/>
            <a:ext cx="2590800" cy="2286000"/>
          </a:xfrm>
          <a:prstGeom prst="roundRect">
            <a:avLst>
              <a:gd name="adj" fmla="val 0"/>
            </a:avLst>
          </a:prstGeom>
          <a:solidFill>
            <a:srgbClr val="0099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65270" tIns="32635" rIns="65270" bIns="32635" anchor="ctr">
            <a:flatTx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CSF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Intra ocular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Pleural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Peritoneal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Synovial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Digestive Secretions</a:t>
            </a:r>
          </a:p>
          <a:p>
            <a:pPr algn="l" rtl="0">
              <a:buFontTx/>
              <a:buChar char="•"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828800" y="914400"/>
            <a:ext cx="50292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6764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5532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066800" y="3048000"/>
            <a:ext cx="60960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990600" y="3046413"/>
            <a:ext cx="523875" cy="38258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36671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7913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752600" y="25908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763000" cy="590931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fluid (ICF)</a:t>
            </a:r>
            <a:endParaRPr lang="en-GB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Inside the cell.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2/3</a:t>
            </a:r>
            <a:r>
              <a:rPr lang="en-US" b="1" dirty="0" smtClean="0"/>
              <a:t> of TBW.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/>
              <a:t>High concentration of protein.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90931"/>
          </a:xfrm>
        </p:spPr>
        <p:txBody>
          <a:bodyPr>
            <a:noAutofit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fluid (ECF)</a:t>
            </a:r>
            <a:endParaRPr lang="en-GB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920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Out side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1/3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TBW</a:t>
            </a:r>
            <a:r>
              <a:rPr lang="en-US" sz="2800" b="1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1- Plasma: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circulating in the blood vessels.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1/4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ECF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2- Interstitial fluid: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bathing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Ultra filtration of plasma.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3/4</a:t>
            </a:r>
            <a:r>
              <a:rPr lang="en-US" sz="2800" b="1" dirty="0" smtClean="0"/>
              <a:t> of </a:t>
            </a:r>
            <a:r>
              <a:rPr lang="en-US" sz="2800" b="1" u="sng" dirty="0" smtClean="0"/>
              <a:t>ECF</a:t>
            </a:r>
            <a:endParaRPr lang="en-GB" sz="28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763000" cy="1654299"/>
          </a:xfrm>
        </p:spPr>
        <p:txBody>
          <a:bodyPr>
            <a:normAutofit lnSpcReduction="10000"/>
          </a:bodyPr>
          <a:lstStyle/>
          <a:p>
            <a:pPr algn="ctr" rtl="0" eaLnBrk="1" hangingPunct="1"/>
            <a:r>
              <a:rPr lang="en-US" b="1" dirty="0" smtClean="0"/>
              <a:t>Plasma and interstitial fluid are almost </a:t>
            </a:r>
          </a:p>
          <a:p>
            <a:pPr algn="ctr" rtl="0" eaLnBrk="1" hangingPunct="1">
              <a:buNone/>
            </a:pPr>
            <a:r>
              <a:rPr lang="en-US" b="1" dirty="0" smtClean="0"/>
              <a:t>having the </a:t>
            </a:r>
            <a:r>
              <a:rPr lang="en-US" b="1" dirty="0" smtClean="0">
                <a:solidFill>
                  <a:srgbClr val="C00000"/>
                </a:solidFill>
              </a:rPr>
              <a:t>same composition </a:t>
            </a:r>
            <a:r>
              <a:rPr lang="en-US" b="1" dirty="0" smtClean="0"/>
              <a:t>except for </a:t>
            </a:r>
          </a:p>
          <a:p>
            <a:pPr algn="ctr" rtl="0" eaLnBrk="1" hangingPunct="1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high protein </a:t>
            </a:r>
            <a:r>
              <a:rPr lang="en-US" b="1" dirty="0" smtClean="0"/>
              <a:t>concentration in </a:t>
            </a:r>
            <a:r>
              <a:rPr lang="en-US" b="1" dirty="0" smtClean="0">
                <a:solidFill>
                  <a:srgbClr val="C00000"/>
                </a:solidFill>
              </a:rPr>
              <a:t>plasma.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352675"/>
            <a:ext cx="8763000" cy="6953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Body </a:t>
            </a:r>
            <a:r>
              <a:rPr lang="en-US" sz="4400" b="1" dirty="0" smtClean="0">
                <a:solidFill>
                  <a:srgbClr val="C00000"/>
                </a:solidFill>
              </a:rPr>
              <a:t>Fluids &amp; Electrolytes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371600" y="990600"/>
            <a:ext cx="6324600" cy="3962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Trancecellular</a:t>
            </a:r>
            <a:r>
              <a:rPr lang="en-US" sz="4000" dirty="0" smtClean="0">
                <a:solidFill>
                  <a:srgbClr val="C00000"/>
                </a:solidFill>
              </a:rPr>
              <a:t> fluid compartment: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4019"/>
            <a:ext cx="8686800" cy="4019562"/>
          </a:xfrm>
        </p:spPr>
        <p:txBody>
          <a:bodyPr/>
          <a:lstStyle/>
          <a:p>
            <a:pPr algn="just"/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small amount.</a:t>
            </a:r>
          </a:p>
          <a:p>
            <a:pPr algn="just">
              <a:buNone/>
            </a:pPr>
            <a:r>
              <a:rPr lang="en-US" b="1" dirty="0" smtClean="0"/>
              <a:t>  </a:t>
            </a:r>
          </a:p>
          <a:p>
            <a:pPr algn="just">
              <a:buNone/>
            </a:pPr>
            <a:r>
              <a:rPr lang="en-US" b="1" dirty="0" smtClean="0"/>
              <a:t>    CSF, GIT fluid, </a:t>
            </a:r>
            <a:r>
              <a:rPr lang="en-US" b="1" dirty="0" err="1" smtClean="0"/>
              <a:t>biliary</a:t>
            </a:r>
            <a:r>
              <a:rPr lang="en-US" b="1" dirty="0" smtClean="0"/>
              <a:t> fluid, synovial fluid, </a:t>
            </a:r>
            <a:r>
              <a:rPr lang="en-US" b="1" dirty="0" err="1" smtClean="0"/>
              <a:t>intrapelural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intraperitoneal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intrapericardial</a:t>
            </a:r>
            <a:r>
              <a:rPr lang="en-US" b="1" dirty="0" smtClean="0"/>
              <a:t> fluid and </a:t>
            </a:r>
            <a:r>
              <a:rPr lang="en-US" b="1" dirty="0" err="1" smtClean="0"/>
              <a:t>intraoccular</a:t>
            </a:r>
            <a:r>
              <a:rPr lang="en-US" b="1" dirty="0" smtClean="0"/>
              <a:t> fluid.</a:t>
            </a:r>
            <a:endParaRPr lang="en-GB" b="1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e.g.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26492"/>
            <a:ext cx="8686800" cy="2814617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b="1" dirty="0" smtClean="0"/>
              <a:t>TBW = </a:t>
            </a:r>
            <a:r>
              <a:rPr lang="en-US" b="1" dirty="0" smtClean="0">
                <a:solidFill>
                  <a:srgbClr val="C00000"/>
                </a:solidFill>
              </a:rPr>
              <a:t>42L.</a:t>
            </a:r>
          </a:p>
          <a:p>
            <a:pPr algn="l" rtl="0" eaLnBrk="1" hangingPunct="1"/>
            <a:r>
              <a:rPr lang="en-US" b="1" dirty="0" smtClean="0"/>
              <a:t>ECF = </a:t>
            </a:r>
            <a:r>
              <a:rPr lang="en-US" b="1" dirty="0" smtClean="0">
                <a:solidFill>
                  <a:srgbClr val="C00000"/>
                </a:solidFill>
              </a:rPr>
              <a:t>14L.</a:t>
            </a:r>
          </a:p>
          <a:p>
            <a:pPr algn="l" rtl="0" eaLnBrk="1" hangingPunct="1"/>
            <a:r>
              <a:rPr lang="en-US" b="1" dirty="0" smtClean="0"/>
              <a:t>ICF = </a:t>
            </a:r>
            <a:r>
              <a:rPr lang="en-US" b="1" dirty="0" smtClean="0">
                <a:solidFill>
                  <a:srgbClr val="C00000"/>
                </a:solidFill>
              </a:rPr>
              <a:t>28L.</a:t>
            </a:r>
          </a:p>
          <a:p>
            <a:pPr algn="l" rtl="0" eaLnBrk="1" hangingPunct="1"/>
            <a:r>
              <a:rPr lang="en-US" b="1" dirty="0" smtClean="0"/>
              <a:t>Plasma = </a:t>
            </a:r>
            <a:r>
              <a:rPr lang="en-US" b="1" dirty="0" smtClean="0">
                <a:solidFill>
                  <a:srgbClr val="C00000"/>
                </a:solidFill>
              </a:rPr>
              <a:t>3.5 L.</a:t>
            </a:r>
          </a:p>
          <a:p>
            <a:pPr algn="l" rtl="0" eaLnBrk="1" hangingPunct="1"/>
            <a:r>
              <a:rPr lang="en-US" b="1" dirty="0" smtClean="0"/>
              <a:t>Interstitial = </a:t>
            </a:r>
            <a:r>
              <a:rPr lang="en-US" b="1" dirty="0" smtClean="0">
                <a:solidFill>
                  <a:srgbClr val="C00000"/>
                </a:solidFill>
              </a:rPr>
              <a:t>10.5 L.</a:t>
            </a:r>
            <a:r>
              <a:rPr lang="en-US" b="1" dirty="0" smtClean="0"/>
              <a:t> 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Body Fluids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607"/>
            <a:ext cx="8686800" cy="535839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b="1" dirty="0">
                <a:solidFill>
                  <a:srgbClr val="000000"/>
                </a:solidFill>
              </a:rPr>
              <a:t> is the universal </a:t>
            </a:r>
            <a:r>
              <a:rPr lang="en-US" b="1" dirty="0" smtClean="0">
                <a:solidFill>
                  <a:srgbClr val="000000"/>
                </a:solidFill>
              </a:rPr>
              <a:t>solvent. </a:t>
            </a:r>
          </a:p>
          <a:p>
            <a:pPr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Solutes</a:t>
            </a:r>
            <a:r>
              <a:rPr lang="en-US" b="1" dirty="0">
                <a:solidFill>
                  <a:srgbClr val="000000"/>
                </a:solidFill>
              </a:rPr>
              <a:t> are broadly classified into: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Electrolytes </a:t>
            </a:r>
            <a:r>
              <a:rPr lang="en-US" b="1" dirty="0">
                <a:solidFill>
                  <a:srgbClr val="000000"/>
                </a:solidFill>
              </a:rPr>
              <a:t>– inorganic salts, all acids and bases, and some proteins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Nonelectrolytes</a:t>
            </a:r>
            <a:r>
              <a:rPr lang="en-US" b="1" dirty="0">
                <a:solidFill>
                  <a:srgbClr val="000000"/>
                </a:solidFill>
              </a:rPr>
              <a:t> – examples include glucose, lipids, </a:t>
            </a:r>
            <a:r>
              <a:rPr lang="en-US" b="1" dirty="0" err="1">
                <a:solidFill>
                  <a:srgbClr val="000000"/>
                </a:solidFill>
              </a:rPr>
              <a:t>creatinine</a:t>
            </a:r>
            <a:r>
              <a:rPr lang="en-US" b="1" dirty="0">
                <a:solidFill>
                  <a:srgbClr val="000000"/>
                </a:solidFill>
              </a:rPr>
              <a:t>, and </a:t>
            </a:r>
            <a:r>
              <a:rPr lang="en-US" b="1" dirty="0" smtClean="0">
                <a:solidFill>
                  <a:srgbClr val="000000"/>
                </a:solidFill>
              </a:rPr>
              <a:t>urea</a:t>
            </a:r>
          </a:p>
          <a:p>
            <a:pPr lvl="1"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/>
              <a:t>Amount = in </a:t>
            </a:r>
            <a:r>
              <a:rPr lang="en-US" b="1" dirty="0" smtClean="0">
                <a:solidFill>
                  <a:srgbClr val="C00000"/>
                </a:solidFill>
              </a:rPr>
              <a:t>moles, </a:t>
            </a:r>
            <a:r>
              <a:rPr lang="en-US" b="1" dirty="0" err="1" smtClean="0">
                <a:solidFill>
                  <a:srgbClr val="C00000"/>
                </a:solidFill>
              </a:rPr>
              <a:t>osmoles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lvl="1" algn="just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01731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400" b="1" u="sng" dirty="0" smtClean="0">
                <a:solidFill>
                  <a:srgbClr val="C00000"/>
                </a:solidFill>
              </a:rPr>
              <a:t>concentration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4419599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sz="2800" b="1" dirty="0" smtClean="0"/>
              <a:t>1- </a:t>
            </a:r>
            <a:r>
              <a:rPr lang="en-US" sz="2800" b="1" dirty="0" err="1" smtClean="0">
                <a:solidFill>
                  <a:srgbClr val="C00000"/>
                </a:solidFill>
              </a:rPr>
              <a:t>Molarity</a:t>
            </a:r>
            <a:r>
              <a:rPr lang="en-US" sz="2800" b="1" dirty="0" smtClean="0"/>
              <a:t> = moles/liter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(M/L)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2-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/liter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3-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Osmolality</a:t>
            </a:r>
            <a:r>
              <a:rPr lang="en-US" sz="2800" b="1" dirty="0" smtClean="0"/>
              <a:t> 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/kg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/kg)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017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u="sng" dirty="0" smtClean="0">
                <a:solidFill>
                  <a:srgbClr val="C00000"/>
                </a:solidFill>
              </a:rPr>
              <a:t>In biological solutions: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Millimoles</a:t>
            </a:r>
            <a:r>
              <a:rPr lang="en-US" b="1" dirty="0" smtClean="0"/>
              <a:t> per liter  (</a:t>
            </a:r>
            <a:r>
              <a:rPr lang="en-US" b="1" dirty="0" err="1" smtClean="0"/>
              <a:t>mM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Milliosmoles</a:t>
            </a:r>
            <a:r>
              <a:rPr lang="en-US" b="1" dirty="0" smtClean="0"/>
              <a:t> per  (</a:t>
            </a:r>
            <a:r>
              <a:rPr lang="en-US" b="1" dirty="0" err="1" smtClean="0"/>
              <a:t>mOsm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1mM=1/1000 M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1mOsm=1/1000  </a:t>
            </a:r>
            <a:r>
              <a:rPr lang="en-US" b="1" dirty="0" err="1" smtClean="0"/>
              <a:t>Osm</a:t>
            </a:r>
            <a:endParaRPr lang="en-GB" b="1" dirty="0" smtClean="0"/>
          </a:p>
          <a:p>
            <a:pPr algn="l" rtl="0" eaLnBrk="1" hangingPunct="1">
              <a:lnSpc>
                <a:spcPct val="90000"/>
              </a:lnSpc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Electrolyte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Expressed in </a:t>
            </a:r>
            <a:r>
              <a:rPr lang="en-US" dirty="0" err="1" smtClean="0"/>
              <a:t>milliequivalents</a:t>
            </a:r>
            <a:r>
              <a:rPr lang="en-US" dirty="0" smtClean="0"/>
              <a:t> per liter (</a:t>
            </a:r>
            <a:r>
              <a:rPr lang="en-US" dirty="0" err="1" smtClean="0"/>
              <a:t>mEq</a:t>
            </a:r>
            <a:r>
              <a:rPr lang="en-US" dirty="0" smtClean="0"/>
              <a:t>/L), a</a:t>
            </a:r>
          </a:p>
          <a:p>
            <a:pPr>
              <a:buNone/>
            </a:pPr>
            <a:r>
              <a:rPr lang="en-US" dirty="0" smtClean="0"/>
              <a:t>measure of the number of electrical charges in</a:t>
            </a:r>
          </a:p>
          <a:p>
            <a:pPr>
              <a:buNone/>
            </a:pPr>
            <a:r>
              <a:rPr lang="en-US" dirty="0" smtClean="0"/>
              <a:t>one liter of solution.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mEq</a:t>
            </a:r>
            <a:r>
              <a:rPr lang="en-US" dirty="0" smtClean="0"/>
              <a:t>/L = (concentration of ion in [mg/L]/the</a:t>
            </a:r>
          </a:p>
          <a:p>
            <a:pPr>
              <a:buNone/>
            </a:pPr>
            <a:r>
              <a:rPr lang="en-US" dirty="0" smtClean="0"/>
              <a:t>atomic weight of ion) </a:t>
            </a:r>
            <a:r>
              <a:rPr lang="en-US" b="1" dirty="0" smtClean="0">
                <a:sym typeface="Symbol"/>
              </a:rPr>
              <a:t>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number of electrical</a:t>
            </a:r>
          </a:p>
          <a:p>
            <a:pPr>
              <a:buNone/>
            </a:pPr>
            <a:r>
              <a:rPr lang="en-US" dirty="0" smtClean="0"/>
              <a:t>charges on one ion.</a:t>
            </a:r>
          </a:p>
          <a:p>
            <a:pPr>
              <a:buNone/>
            </a:pPr>
            <a:r>
              <a:rPr lang="en-US" dirty="0" smtClean="0"/>
              <a:t>• For single charged ions, 1 </a:t>
            </a:r>
            <a:r>
              <a:rPr lang="en-US" dirty="0" err="1" smtClean="0"/>
              <a:t>mEq</a:t>
            </a:r>
            <a:r>
              <a:rPr lang="en-US" dirty="0" smtClean="0"/>
              <a:t> = 1 </a:t>
            </a:r>
            <a:r>
              <a:rPr lang="en-US" dirty="0" err="1" smtClean="0"/>
              <a:t>mOsm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For bivalent ions, 1 </a:t>
            </a:r>
            <a:r>
              <a:rPr lang="en-US" dirty="0" err="1" smtClean="0"/>
              <a:t>mEq</a:t>
            </a:r>
            <a:r>
              <a:rPr lang="en-US" dirty="0" smtClean="0"/>
              <a:t> = 1/2 </a:t>
            </a:r>
            <a:r>
              <a:rPr lang="en-US" dirty="0" err="1" smtClean="0"/>
              <a:t>mOsm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17411" name="Picture 3" descr="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590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Extracellular and Intracellular Fluids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4765"/>
            <a:ext cx="8686800" cy="4198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Each fluid compartment of the body has a </a:t>
            </a:r>
            <a:r>
              <a:rPr lang="en-US" b="1" dirty="0">
                <a:solidFill>
                  <a:srgbClr val="C00000"/>
                </a:solidFill>
              </a:rPr>
              <a:t>distinctive pattern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electrolytes.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Extracellular </a:t>
            </a:r>
            <a:r>
              <a:rPr lang="en-US" b="1" dirty="0">
                <a:solidFill>
                  <a:srgbClr val="C00000"/>
                </a:solidFill>
              </a:rPr>
              <a:t>fluids </a:t>
            </a:r>
            <a:r>
              <a:rPr lang="en-US" b="1" dirty="0">
                <a:solidFill>
                  <a:srgbClr val="000000"/>
                </a:solidFill>
              </a:rPr>
              <a:t>are similar (except for the high protein content of plasma)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Sodium </a:t>
            </a:r>
            <a:r>
              <a:rPr lang="en-US" b="1" dirty="0">
                <a:solidFill>
                  <a:srgbClr val="000000"/>
                </a:solidFill>
              </a:rPr>
              <a:t>is the chief </a:t>
            </a:r>
            <a:r>
              <a:rPr lang="en-US" b="1" dirty="0" err="1">
                <a:solidFill>
                  <a:srgbClr val="C00000"/>
                </a:solidFill>
              </a:rPr>
              <a:t>cation</a:t>
            </a:r>
            <a:endParaRPr lang="en-US" b="1" dirty="0">
              <a:solidFill>
                <a:srgbClr val="C00000"/>
              </a:solidFill>
            </a:endParaRP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Chloride</a:t>
            </a:r>
            <a:r>
              <a:rPr lang="en-US" b="1" dirty="0">
                <a:solidFill>
                  <a:srgbClr val="000000"/>
                </a:solidFill>
              </a:rPr>
              <a:t> is the major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8009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Intracellular fluid </a:t>
            </a:r>
            <a:r>
              <a:rPr lang="en-US" b="1" dirty="0" smtClean="0">
                <a:solidFill>
                  <a:srgbClr val="000000"/>
                </a:solidFill>
              </a:rPr>
              <a:t>has low sodium and chloride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Potassium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err="1" smtClean="0">
                <a:solidFill>
                  <a:srgbClr val="C00000"/>
                </a:solidFill>
              </a:rPr>
              <a:t>cation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Phosphate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marL="346075" lvl="1" indent="-346075" algn="just">
              <a:buFont typeface="Arial" pitchFamily="34" charset="0"/>
              <a:buChar char="•"/>
            </a:pPr>
            <a:r>
              <a:rPr lang="en-US" b="1" dirty="0" smtClean="0"/>
              <a:t>Each compartment must have almost the same concentration of positive charge (</a:t>
            </a:r>
            <a:r>
              <a:rPr lang="en-US" b="1" dirty="0" err="1" smtClean="0"/>
              <a:t>cations</a:t>
            </a:r>
            <a:r>
              <a:rPr lang="en-US" b="1" dirty="0" smtClean="0"/>
              <a:t>) as of negative charge (anion).</a:t>
            </a:r>
            <a:endParaRPr lang="en-GB" b="1" dirty="0" smtClean="0"/>
          </a:p>
          <a:p>
            <a:pPr lvl="1"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(</a:t>
            </a:r>
            <a:r>
              <a:rPr lang="en-US" sz="3200" b="1" dirty="0" err="1" smtClean="0">
                <a:solidFill>
                  <a:srgbClr val="C00000"/>
                </a:solidFill>
              </a:rPr>
              <a:t>Electroneutrality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48690"/>
            <a:ext cx="8229600" cy="5299710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At the end of this session, the students should be able to: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Identify and describe daily intake and output of water and maintenance of water balance.</a:t>
            </a:r>
          </a:p>
          <a:p>
            <a:pPr algn="just" rtl="0" eaLnBrk="1" hangingPunct="1"/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List and describe of body fluid compartments as intra-cellular fluid (ICF) Extra-cellular fluid (ECF), interstitial fluid, trans-cellular fluid and total body water (TBW).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Describe the composition of each fluid compartment, in terms of volume and ions and represent them in graphic forms.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Physiology factor influencing body fluid: age, sex, adipose tissue, etc. Pathological factors: Dehydration, fluid infusion.</a:t>
            </a:r>
          </a:p>
          <a:p>
            <a:pPr algn="just" rtl="0"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6192838" cy="659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44686"/>
            <a:ext cx="8686800" cy="477823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Hypokalemia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decrease in K concentration in the ECF. 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/>
              <a:t>1-2 </a:t>
            </a: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Hyperkalemia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increase in K 60-100% above normal.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65652"/>
            <a:ext cx="8686800" cy="333629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Hypernatremia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 </a:t>
            </a:r>
            <a:r>
              <a:rPr lang="en-US" sz="2800" b="1" i="1" dirty="0" smtClean="0"/>
              <a:t>increase</a:t>
            </a:r>
            <a:r>
              <a:rPr lang="en-US" sz="2800" b="1" dirty="0" smtClean="0"/>
              <a:t> in Na concentration in ECF.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</a:t>
            </a:r>
          </a:p>
          <a:p>
            <a:pPr algn="l" rtl="0" eaLnBrk="1" hangingPunct="1"/>
            <a:endParaRPr lang="en-US" sz="2400" b="1" dirty="0" smtClean="0"/>
          </a:p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Hyponatremia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 algn="l" rtl="0" eaLnBrk="1" hangingPunct="1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	</a:t>
            </a:r>
            <a:r>
              <a:rPr lang="en-US" sz="2800" b="1" i="1" dirty="0" smtClean="0"/>
              <a:t>decrease</a:t>
            </a:r>
            <a:r>
              <a:rPr lang="en-US" sz="2800" b="1" dirty="0" smtClean="0"/>
              <a:t> in Na concentration in the ECF.</a:t>
            </a:r>
            <a:endParaRPr lang="en-US" sz="2400" b="1" dirty="0" smtClean="0"/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 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781800" cy="64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324600"/>
            <a:ext cx="366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exchange of Body Fluids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Mechanisms for Movement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445121"/>
            <a:ext cx="8229600" cy="223445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b="1" dirty="0"/>
              <a:t>3 general mechanisms: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simple diffusion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Facilitated transport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Active </a:t>
            </a:r>
            <a:r>
              <a:rPr lang="en-US" b="1" dirty="0" smtClean="0">
                <a:solidFill>
                  <a:srgbClr val="C00000"/>
                </a:solidFill>
              </a:rPr>
              <a:t>transport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  <p:bldP spid="5529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osmosis</a:t>
            </a:r>
            <a:endParaRPr lang="en-GB" sz="48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70078"/>
            <a:ext cx="8229600" cy="2457596"/>
          </a:xfrm>
        </p:spPr>
        <p:txBody>
          <a:bodyPr/>
          <a:lstStyle/>
          <a:p>
            <a:pPr algn="just"/>
            <a:r>
              <a:rPr lang="en-US" b="1" dirty="0" smtClean="0"/>
              <a:t>Net </a:t>
            </a:r>
            <a:r>
              <a:rPr lang="en-US" b="1" dirty="0"/>
              <a:t>diffusion of water from a region of </a:t>
            </a:r>
            <a:r>
              <a:rPr lang="en-US" b="1" dirty="0">
                <a:solidFill>
                  <a:srgbClr val="C00000"/>
                </a:solidFill>
              </a:rPr>
              <a:t>high water </a:t>
            </a:r>
            <a:r>
              <a:rPr lang="en-US" b="1" dirty="0"/>
              <a:t>concentration to region of </a:t>
            </a:r>
            <a:r>
              <a:rPr lang="en-US" b="1" dirty="0">
                <a:solidFill>
                  <a:srgbClr val="C00000"/>
                </a:solidFill>
              </a:rPr>
              <a:t>low water </a:t>
            </a:r>
            <a:r>
              <a:rPr lang="en-US" b="1" dirty="0"/>
              <a:t>concentration.</a:t>
            </a:r>
          </a:p>
          <a:p>
            <a:pPr algn="just"/>
            <a:endParaRPr lang="en-US" b="1" dirty="0"/>
          </a:p>
          <a:p>
            <a:pPr algn="just">
              <a:buFont typeface="Times New Roman" pitchFamily="18" charset="0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031325"/>
          </a:xfrm>
        </p:spPr>
        <p:txBody>
          <a:bodyPr>
            <a:normAutofit fontScale="90000"/>
          </a:bodyPr>
          <a:lstStyle/>
          <a:p>
            <a:pPr algn="just" rtl="0" eaLnBrk="1" hangingPunct="1"/>
            <a:r>
              <a:rPr lang="en-US" sz="3500" b="1" dirty="0" smtClean="0">
                <a:solidFill>
                  <a:srgbClr val="C00000"/>
                </a:solidFill>
              </a:rPr>
              <a:t>Osmotic equilibrium is maintained between intracellular and extracellular fluids:</a:t>
            </a:r>
            <a:r>
              <a:rPr lang="en-GB" sz="3500" b="1" dirty="0" smtClean="0">
                <a:solidFill>
                  <a:srgbClr val="C00000"/>
                </a:solidFill>
              </a:rPr>
              <a:t/>
            </a:r>
            <a:br>
              <a:rPr lang="en-GB" sz="3500" b="1" dirty="0" smtClean="0">
                <a:solidFill>
                  <a:srgbClr val="C00000"/>
                </a:solidFill>
              </a:rPr>
            </a:br>
            <a:endParaRPr lang="en-GB" sz="3500" b="1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2573"/>
            <a:ext cx="8686800" cy="3342453"/>
          </a:xfrm>
        </p:spPr>
        <p:txBody>
          <a:bodyPr/>
          <a:lstStyle/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>
                <a:solidFill>
                  <a:srgbClr val="C00000"/>
                </a:solidFill>
              </a:rPr>
              <a:t>Small</a:t>
            </a:r>
            <a:r>
              <a:rPr lang="en-US" sz="2400" b="1" dirty="0" smtClean="0"/>
              <a:t> changes in concentration of  </a:t>
            </a:r>
            <a:r>
              <a:rPr lang="en-US" sz="2400" b="1" dirty="0" smtClean="0">
                <a:solidFill>
                  <a:srgbClr val="C00000"/>
                </a:solidFill>
              </a:rPr>
              <a:t>solutes</a:t>
            </a:r>
            <a:r>
              <a:rPr lang="en-US" sz="2400" b="1" dirty="0" smtClean="0"/>
              <a:t> in the extracellular fluid can cause </a:t>
            </a:r>
            <a:r>
              <a:rPr lang="en-US" sz="2400" b="1" dirty="0" smtClean="0">
                <a:solidFill>
                  <a:srgbClr val="C00000"/>
                </a:solidFill>
              </a:rPr>
              <a:t>tremendous</a:t>
            </a:r>
            <a:r>
              <a:rPr lang="en-US" sz="2400" b="1" dirty="0" smtClean="0"/>
              <a:t> change in cell volume.</a:t>
            </a:r>
          </a:p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/>
              <a:t>Intracellular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/>
              <a:t>  = extracellular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>
                <a:solidFill>
                  <a:srgbClr val="C00000"/>
                </a:solidFill>
              </a:rPr>
              <a:t> .</a:t>
            </a:r>
          </a:p>
          <a:p>
            <a:pPr algn="just" rtl="0" eaLnBrk="1" hangingPunct="1"/>
            <a:r>
              <a:rPr lang="en-US" sz="2400" b="1" dirty="0" smtClean="0"/>
              <a:t>≈ 300 </a:t>
            </a:r>
            <a:r>
              <a:rPr lang="en-US" sz="2400" b="1" dirty="0" err="1" smtClean="0"/>
              <a:t>mosm</a:t>
            </a:r>
            <a:r>
              <a:rPr lang="en-US" sz="2400" b="1" dirty="0" smtClean="0"/>
              <a:t>/L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667000" cy="914400"/>
          </a:xfrm>
        </p:spPr>
        <p:txBody>
          <a:bodyPr/>
          <a:lstStyle/>
          <a:p>
            <a:r>
              <a:rPr lang="en-US" dirty="0"/>
              <a:t>Osmosis</a:t>
            </a:r>
          </a:p>
        </p:txBody>
      </p:sp>
      <p:graphicFrame>
        <p:nvGraphicFramePr>
          <p:cNvPr id="555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"/>
          <a:ext cx="4799013" cy="6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hoto Editor Photo" r:id="rId3" imgW="2828571" imgH="3723810" progId="">
                  <p:embed/>
                </p:oleObj>
              </mc:Choice>
              <mc:Fallback>
                <p:oleObj name="Photo Editor Photo" r:id="rId3" imgW="2828571" imgH="37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4799013" cy="6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Human body contain </a:t>
            </a:r>
            <a:r>
              <a:rPr lang="en-US" b="1" dirty="0" smtClean="0">
                <a:solidFill>
                  <a:srgbClr val="FF0000"/>
                </a:solidFill>
              </a:rPr>
              <a:t>50-70%</a:t>
            </a:r>
            <a:r>
              <a:rPr lang="en-US" b="1" dirty="0" smtClean="0"/>
              <a:t> water.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FF0000"/>
                </a:solidFill>
              </a:rPr>
              <a:t>E.g.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70 kg </a:t>
            </a:r>
            <a:r>
              <a:rPr lang="en-US" b="1" dirty="0" smtClean="0"/>
              <a:t>man has </a:t>
            </a:r>
            <a:r>
              <a:rPr lang="en-US" b="1" dirty="0" smtClean="0">
                <a:solidFill>
                  <a:srgbClr val="FF0000"/>
                </a:solidFill>
              </a:rPr>
              <a:t>42 L</a:t>
            </a:r>
            <a:r>
              <a:rPr lang="en-US" b="1" dirty="0" smtClean="0"/>
              <a:t> of water.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(Kg of water = L of water)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017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Osmosis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1331"/>
            <a:ext cx="8337550" cy="588622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If </a:t>
            </a:r>
            <a:r>
              <a:rPr lang="en-US" sz="3000" b="1" u="sng" dirty="0"/>
              <a:t>environment</a:t>
            </a:r>
            <a:r>
              <a:rPr lang="en-US" sz="3000" b="1" dirty="0"/>
              <a:t> is: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>
                <a:solidFill>
                  <a:srgbClr val="C00000"/>
                </a:solidFill>
              </a:rPr>
              <a:t>Hypertonic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WATER IN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loses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/>
              <a:t>water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Isotonic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</a:t>
            </a:r>
            <a:r>
              <a:rPr lang="en-US" sz="3000" b="1" dirty="0" smtClean="0"/>
              <a:t>same </a:t>
            </a:r>
            <a:endParaRPr lang="en-US" sz="3000" b="1" dirty="0"/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 No change in cell volume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Hypotonic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WATER IN CELL, more solutes in cell.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 </a:t>
            </a:r>
            <a:r>
              <a:rPr lang="en-US" sz="3000" b="1" u="sng" dirty="0">
                <a:solidFill>
                  <a:srgbClr val="C00000"/>
                </a:solidFill>
              </a:rPr>
              <a:t>gains</a:t>
            </a:r>
            <a:r>
              <a:rPr lang="en-US" sz="3000" b="1" dirty="0"/>
              <a:t>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8205"/>
            <a:ext cx="8229600" cy="590315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Isotonic solution 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(not swell or shrink )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 0.9% solution of sodium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   chloride or 5% glucose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same in and out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Hypotonic solution 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(swelling)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in is higher than out 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Hypertonic solution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(shrink) 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out is higher than  in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5143504" y="3643314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4929190" y="535782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2971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657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Glucose and other solutions administered for nutritive purposes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5429"/>
            <a:ext cx="8686800" cy="495674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People who can not take adequate amount of food.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Slowly.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Prepared in isotonic solution. 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Homeostasis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3197"/>
            <a:ext cx="8686800" cy="44212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Homeostasis is the ability to maintain a </a:t>
            </a:r>
            <a:r>
              <a:rPr lang="en-US" b="1" dirty="0">
                <a:solidFill>
                  <a:srgbClr val="C00000"/>
                </a:solidFill>
              </a:rPr>
              <a:t>relatively stable internal environment</a:t>
            </a:r>
            <a:r>
              <a:rPr lang="en-US" b="1" dirty="0">
                <a:solidFill>
                  <a:srgbClr val="000000"/>
                </a:solidFill>
              </a:rPr>
              <a:t> in an ever-changing outside world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internal environment of the body </a:t>
            </a:r>
            <a:r>
              <a:rPr lang="en-US" b="1" dirty="0" smtClean="0">
                <a:solidFill>
                  <a:srgbClr val="C00000"/>
                </a:solidFill>
              </a:rPr>
              <a:t>(ECF)</a:t>
            </a:r>
            <a:r>
              <a:rPr lang="en-US" b="1" dirty="0" smtClean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in a </a:t>
            </a:r>
            <a:r>
              <a:rPr lang="en-US" b="1" dirty="0">
                <a:solidFill>
                  <a:srgbClr val="C00000"/>
                </a:solidFill>
              </a:rPr>
              <a:t>dynamic state of </a:t>
            </a:r>
            <a:r>
              <a:rPr lang="en-US" b="1" dirty="0" smtClean="0">
                <a:solidFill>
                  <a:srgbClr val="C00000"/>
                </a:solidFill>
              </a:rPr>
              <a:t>equilibrium</a:t>
            </a: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/>
              <a:t>All different body systems operate in </a:t>
            </a:r>
            <a:r>
              <a:rPr lang="en-US" b="1" dirty="0" smtClean="0">
                <a:solidFill>
                  <a:srgbClr val="C00000"/>
                </a:solidFill>
              </a:rPr>
              <a:t>harmony </a:t>
            </a:r>
            <a:r>
              <a:rPr lang="en-US" b="1" dirty="0" smtClean="0"/>
              <a:t>to  provide </a:t>
            </a:r>
            <a:r>
              <a:rPr lang="en-US" b="1" dirty="0" smtClean="0">
                <a:solidFill>
                  <a:srgbClr val="C00000"/>
                </a:solidFill>
              </a:rPr>
              <a:t>homeostasis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Homeostatic Control Mechanisms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3116"/>
            <a:ext cx="8686800" cy="50013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variable </a:t>
            </a:r>
            <a:r>
              <a:rPr lang="en-US" b="1" dirty="0">
                <a:solidFill>
                  <a:srgbClr val="000000"/>
                </a:solidFill>
              </a:rPr>
              <a:t>produces a </a:t>
            </a:r>
            <a:r>
              <a:rPr lang="en-US" b="1" dirty="0">
                <a:solidFill>
                  <a:srgbClr val="C00000"/>
                </a:solidFill>
              </a:rPr>
              <a:t>change in the body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three interdependent components of control mechanisms are: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Receptor</a:t>
            </a:r>
            <a:r>
              <a:rPr lang="en-US" b="1" dirty="0">
                <a:solidFill>
                  <a:srgbClr val="000000"/>
                </a:solidFill>
              </a:rPr>
              <a:t> – monitors the environments and responds to changes (stimuli)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Control center </a:t>
            </a:r>
            <a:r>
              <a:rPr lang="en-US" b="1" dirty="0">
                <a:solidFill>
                  <a:srgbClr val="000000"/>
                </a:solidFill>
              </a:rPr>
              <a:t>– determines the set point at which the variable is maintained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Effector</a:t>
            </a:r>
            <a:r>
              <a:rPr lang="en-US" b="1" dirty="0">
                <a:solidFill>
                  <a:srgbClr val="000000"/>
                </a:solidFill>
              </a:rPr>
              <a:t> – provides the means to respond to the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Regulation of body functions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75700"/>
            <a:ext cx="8229600" cy="4174989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Nervous system</a:t>
            </a:r>
            <a:r>
              <a:rPr lang="en-US" sz="3600" dirty="0" smtClean="0">
                <a:solidFill>
                  <a:srgbClr val="C00000"/>
                </a:solidFill>
              </a:rPr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None/>
            </a:pPr>
            <a:r>
              <a:rPr lang="en-US" sz="2800" dirty="0" smtClean="0"/>
              <a:t>- </a:t>
            </a:r>
            <a:r>
              <a:rPr lang="en-US" sz="2800" b="1" dirty="0" smtClean="0"/>
              <a:t>sensory input.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central nervous system.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motor out put.</a:t>
            </a:r>
          </a:p>
          <a:p>
            <a:pPr marL="1371600" lvl="2" indent="-4572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3200" dirty="0" smtClean="0"/>
              <a:t>                   </a:t>
            </a:r>
          </a:p>
          <a:p>
            <a:pPr marL="1371600" lvl="2" indent="-457200" algn="l" rtl="0" eaLnBrk="1" hangingPunct="1">
              <a:buClr>
                <a:schemeClr val="tx1"/>
              </a:buClr>
              <a:buNone/>
            </a:pPr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39560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Tx/>
              <a:buAutoNum type="arabicPeriod" startAt="2"/>
            </a:pPr>
            <a:r>
              <a:rPr lang="en-US" sz="3200" b="1" dirty="0" smtClean="0">
                <a:solidFill>
                  <a:srgbClr val="C00000"/>
                </a:solidFill>
              </a:rPr>
              <a:t>Hormonal system of regulation.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- </a:t>
            </a:r>
            <a:r>
              <a:rPr lang="en-US" b="1" dirty="0" smtClean="0"/>
              <a:t>Endocrine gland.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  Pancreas, thyroid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e.g. : insulin control glucose level.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2" cstate="print"/>
          <a:srcRect b="3667"/>
          <a:stretch>
            <a:fillRect/>
          </a:stretch>
        </p:blipFill>
        <p:spPr bwMode="auto">
          <a:xfrm>
            <a:off x="838200" y="1008063"/>
            <a:ext cx="7435850" cy="5849937"/>
          </a:xfrm>
          <a:prstGeom prst="rect">
            <a:avLst/>
          </a:prstGeom>
          <a:noFill/>
        </p:spPr>
      </p:pic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036638" y="4681538"/>
            <a:ext cx="1111250" cy="877887"/>
          </a:xfrm>
          <a:prstGeom prst="rect">
            <a:avLst/>
          </a:prstGeom>
          <a:solidFill>
            <a:schemeClr val="accent1"/>
          </a:solidFill>
          <a:ln w="1524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200" b="1" i="0">
                <a:latin typeface="Arial" charset="0"/>
              </a:rPr>
              <a:t>Stimulus: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Produces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 variable</a:t>
            </a:r>
            <a:endParaRPr lang="en-US" sz="1200" b="1">
              <a:latin typeface="Arial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781050" y="4760913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1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1127125" y="3238500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2</a:t>
            </a:r>
            <a:endParaRPr lang="en-US" sz="1200" i="0"/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1463675" y="1084263"/>
            <a:ext cx="192088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3</a:t>
            </a:r>
            <a:endParaRPr lang="en-US" sz="1200" i="0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271588" y="3206750"/>
            <a:ext cx="1012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detected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by receptor</a:t>
            </a:r>
            <a:endParaRPr lang="en-US" sz="1200" b="1">
              <a:latin typeface="Arial" charset="0"/>
            </a:endParaRPr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1620838" y="1052513"/>
            <a:ext cx="1079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Input: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sent along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6780213" y="4167188"/>
            <a:ext cx="192087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5</a:t>
            </a:r>
          </a:p>
        </p:txBody>
      </p:sp>
      <p:sp>
        <p:nvSpPr>
          <p:cNvPr id="531466" name="Rectangle 10"/>
          <p:cNvSpPr>
            <a:spLocks noChangeArrowheads="1"/>
          </p:cNvSpPr>
          <p:nvPr/>
        </p:nvSpPr>
        <p:spPr bwMode="auto">
          <a:xfrm>
            <a:off x="6937375" y="4135438"/>
            <a:ext cx="1430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Response of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effector feeds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back to influence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magnitude of 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stimulus and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returns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variable to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homeostasis</a:t>
            </a:r>
            <a:endParaRPr lang="en-US" sz="1200" b="1">
              <a:latin typeface="Arial" charset="0"/>
            </a:endParaRPr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3094038" y="5519738"/>
            <a:ext cx="2330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Variable (in homeostasis)</a:t>
            </a:r>
            <a:endParaRPr lang="en-US" sz="1400" b="1">
              <a:latin typeface="Arial" charset="0"/>
            </a:endParaRPr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 rot="1420519">
            <a:off x="2667000" y="4968875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69" name="Rectangle 13"/>
          <p:cNvSpPr>
            <a:spLocks noChangeArrowheads="1"/>
          </p:cNvSpPr>
          <p:nvPr/>
        </p:nvSpPr>
        <p:spPr bwMode="auto">
          <a:xfrm rot="1420519">
            <a:off x="4973638" y="6032500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70" name="Rectangle 14"/>
          <p:cNvSpPr>
            <a:spLocks noChangeArrowheads="1"/>
          </p:cNvSpPr>
          <p:nvPr/>
        </p:nvSpPr>
        <p:spPr bwMode="auto">
          <a:xfrm>
            <a:off x="1597025" y="2432050"/>
            <a:ext cx="1662113" cy="350838"/>
          </a:xfrm>
          <a:prstGeom prst="rect">
            <a:avLst/>
          </a:prstGeom>
          <a:solidFill>
            <a:schemeClr val="accent1"/>
          </a:solidFill>
          <a:ln w="158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Receptor (sensor)</a:t>
            </a:r>
            <a:endParaRPr lang="en-US" sz="1200" b="1">
              <a:latin typeface="Arial" charset="0"/>
            </a:endParaRPr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4110038" y="1012825"/>
            <a:ext cx="854075" cy="419100"/>
          </a:xfrm>
          <a:prstGeom prst="rect">
            <a:avLst/>
          </a:prstGeom>
          <a:solidFill>
            <a:srgbClr val="FFCC66"/>
          </a:solidFill>
          <a:ln w="158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Control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center</a:t>
            </a:r>
            <a:endParaRPr lang="en-US" sz="1200" b="1">
              <a:latin typeface="Arial" charset="0"/>
            </a:endParaRPr>
          </a:p>
        </p:txBody>
      </p:sp>
      <p:sp>
        <p:nvSpPr>
          <p:cNvPr id="531472" name="Oval 16"/>
          <p:cNvSpPr>
            <a:spLocks noChangeArrowheads="1"/>
          </p:cNvSpPr>
          <p:nvPr/>
        </p:nvSpPr>
        <p:spPr bwMode="auto">
          <a:xfrm>
            <a:off x="6130925" y="1123950"/>
            <a:ext cx="192088" cy="1952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4</a:t>
            </a:r>
          </a:p>
        </p:txBody>
      </p:sp>
      <p:sp>
        <p:nvSpPr>
          <p:cNvPr id="531473" name="Rectangle 17"/>
          <p:cNvSpPr>
            <a:spLocks noChangeArrowheads="1"/>
          </p:cNvSpPr>
          <p:nvPr/>
        </p:nvSpPr>
        <p:spPr bwMode="auto">
          <a:xfrm>
            <a:off x="6276975" y="1093788"/>
            <a:ext cx="137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Output: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 sent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along efferent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74" name="Rectangle 18"/>
          <p:cNvSpPr>
            <a:spLocks noChangeArrowheads="1"/>
          </p:cNvSpPr>
          <p:nvPr/>
        </p:nvSpPr>
        <p:spPr bwMode="auto">
          <a:xfrm>
            <a:off x="5837238" y="2365375"/>
            <a:ext cx="1169987" cy="350838"/>
          </a:xfrm>
          <a:prstGeom prst="rect">
            <a:avLst/>
          </a:prstGeom>
          <a:solidFill>
            <a:srgbClr val="FFCCCC"/>
          </a:solidFill>
          <a:ln w="158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Effector</a:t>
            </a:r>
            <a:endParaRPr lang="en-US" sz="1200" b="1">
              <a:latin typeface="Arial" charset="0"/>
            </a:endParaRPr>
          </a:p>
        </p:txBody>
      </p:sp>
      <p:sp>
        <p:nvSpPr>
          <p:cNvPr id="5314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Homeostatic Control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 autoUpdateAnimBg="0"/>
      <p:bldP spid="531460" grpId="0" animBg="1" autoUpdateAnimBg="0"/>
      <p:bldP spid="531461" grpId="0" animBg="1" autoUpdateAnimBg="0"/>
      <p:bldP spid="531462" grpId="0" animBg="1" autoUpdateAnimBg="0"/>
      <p:bldP spid="531463" grpId="0" autoUpdateAnimBg="0"/>
      <p:bldP spid="531464" grpId="0" autoUpdateAnimBg="0"/>
      <p:bldP spid="531465" grpId="0" animBg="1" autoUpdateAnimBg="0"/>
      <p:bldP spid="531466" grpId="0" autoUpdateAnimBg="0"/>
      <p:bldP spid="531467" grpId="0" autoUpdateAnimBg="0"/>
      <p:bldP spid="531468" grpId="0" autoUpdateAnimBg="0"/>
      <p:bldP spid="531469" grpId="0" autoUpdateAnimBg="0"/>
      <p:bldP spid="531470" grpId="0" animBg="1" autoUpdateAnimBg="0"/>
      <p:bldP spid="531471" grpId="0" animBg="1" autoUpdateAnimBg="0"/>
      <p:bldP spid="531472" grpId="0" animBg="1" autoUpdateAnimBg="0"/>
      <p:bldP spid="531473" grpId="0" autoUpdateAnimBg="0"/>
      <p:bldP spid="53147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2" cstate="print"/>
          <a:srcRect t="757" b="3877"/>
          <a:stretch>
            <a:fillRect/>
          </a:stretch>
        </p:blipFill>
        <p:spPr bwMode="auto">
          <a:xfrm>
            <a:off x="1003300" y="914400"/>
            <a:ext cx="7531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Homeostatic Imbalance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95905"/>
            <a:ext cx="8686800" cy="1475789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Disturbance </a:t>
            </a:r>
            <a:r>
              <a:rPr lang="en-US" b="1" dirty="0">
                <a:solidFill>
                  <a:srgbClr val="000000"/>
                </a:solidFill>
              </a:rPr>
              <a:t>of homeostasis or the body’s normal </a:t>
            </a:r>
            <a:r>
              <a:rPr lang="en-US" b="1" dirty="0" smtClean="0">
                <a:solidFill>
                  <a:srgbClr val="000000"/>
                </a:solidFill>
              </a:rPr>
              <a:t>equilibrium.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6667" r="1200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6858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86400" y="3581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200" y="3962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48006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Homeostasis &amp; Controls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152593"/>
            <a:ext cx="4352925" cy="51798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Successful compensation</a:t>
            </a:r>
          </a:p>
          <a:p>
            <a:pPr lvl="1"/>
            <a:r>
              <a:rPr lang="en-US" b="1" dirty="0"/>
              <a:t>Homeostasis reestablished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Failure </a:t>
            </a:r>
            <a:r>
              <a:rPr lang="en-US" b="1" dirty="0">
                <a:solidFill>
                  <a:srgbClr val="C00000"/>
                </a:solidFill>
              </a:rPr>
              <a:t>to compensate</a:t>
            </a:r>
          </a:p>
          <a:p>
            <a:pPr lvl="1"/>
            <a:r>
              <a:rPr lang="en-US" b="1" dirty="0" err="1"/>
              <a:t>Pathophysiology</a:t>
            </a:r>
            <a:r>
              <a:rPr lang="en-US" b="1" dirty="0"/>
              <a:t> 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Illness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Death</a:t>
            </a:r>
          </a:p>
        </p:txBody>
      </p:sp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2" cstate="print"/>
          <a:srcRect l="22543" r="23674" b="3600"/>
          <a:stretch>
            <a:fillRect/>
          </a:stretch>
        </p:blipFill>
        <p:spPr bwMode="auto">
          <a:xfrm>
            <a:off x="4826000" y="1023938"/>
            <a:ext cx="4008438" cy="540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 tooltip="Browse images"/>
              </a:rPr>
              <a:t>Changes in The Body Fluid Compartments (ECF &amp; ICF) and Edema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990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Lecture 4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1905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81600"/>
            <a:ext cx="190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ECF ICCF electrolyte con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91" y="838199"/>
            <a:ext cx="7069909" cy="591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200329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Volumes And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Osmolarities</a:t>
            </a:r>
            <a:r>
              <a:rPr lang="en-US" sz="4000" b="1" u="sng" dirty="0" smtClean="0">
                <a:solidFill>
                  <a:srgbClr val="C00000"/>
                </a:solidFill>
              </a:rPr>
              <a:t> of ECF and ICF 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u="sng" dirty="0" smtClean="0">
                <a:solidFill>
                  <a:srgbClr val="C00000"/>
                </a:solidFill>
              </a:rPr>
              <a:t>In Abnormal  States.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Autofit/>
          </a:bodyPr>
          <a:lstStyle/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b="1" dirty="0" smtClean="0"/>
              <a:t>Some factors can cause the change: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dehydration 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intravenous infusion (IV)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abnormal sweating.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etc..</a:t>
            </a:r>
            <a:endParaRPr lang="en-GB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7491"/>
            <a:ext cx="8229600" cy="5152180"/>
          </a:xfrm>
        </p:spPr>
        <p:txBody>
          <a:bodyPr/>
          <a:lstStyle/>
          <a:p>
            <a:pPr marL="609600" indent="-609600" algn="l" rtl="0" eaLnBrk="1" hangingPunct="1"/>
            <a:endParaRPr lang="en-US" sz="3600" b="1" dirty="0" smtClean="0"/>
          </a:p>
          <a:p>
            <a:pPr marL="609600" indent="-609600" algn="l" rtl="0" eaLnBrk="1" hangingPunct="1"/>
            <a:r>
              <a:rPr lang="en-US" sz="3600" b="1" dirty="0" smtClean="0">
                <a:solidFill>
                  <a:srgbClr val="C00000"/>
                </a:solidFill>
              </a:rPr>
              <a:t>Changes in  volume :</a:t>
            </a:r>
          </a:p>
          <a:p>
            <a:pPr marL="609600" indent="-609600" algn="l" rtl="0" eaLnBrk="1" hangingPunct="1"/>
            <a:endParaRPr lang="en-US" sz="36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contraction. </a:t>
            </a:r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expansion.</a:t>
            </a:r>
          </a:p>
          <a:p>
            <a:pPr marL="2209800" lvl="4" indent="-381000" algn="l" rtl="0" eaLnBrk="1" hangingPunct="1">
              <a:buFontTx/>
              <a:buAutoNum type="arabicPeriod"/>
            </a:pPr>
            <a:endParaRPr lang="en-US" sz="3200" b="1" dirty="0" smtClean="0"/>
          </a:p>
          <a:p>
            <a:pPr marL="2209800" lvl="4" indent="-381000" algn="l" rtl="0" eaLnBrk="1" hangingPunct="1">
              <a:buFontTx/>
              <a:buNone/>
            </a:pP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1524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Changes in 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contraction</a:t>
            </a:r>
          </a:p>
          <a:p>
            <a:pPr marL="342900" lvl="4" indent="-342900"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emoving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3- </a:t>
            </a:r>
            <a:r>
              <a:rPr lang="en-US" b="1" i="1" dirty="0" smtClean="0"/>
              <a:t>hypotonic</a:t>
            </a:r>
            <a:r>
              <a:rPr lang="en-US" dirty="0" smtClean="0"/>
              <a:t> solution.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expansion</a:t>
            </a:r>
          </a:p>
          <a:p>
            <a:pPr marL="342900" lvl="4" indent="-342900" algn="ctr">
              <a:buNone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sz="3200" b="1" u="sng" dirty="0" smtClean="0"/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</a:t>
            </a:r>
            <a:r>
              <a:rPr lang="en-US" b="1" i="1" dirty="0" smtClean="0"/>
              <a:t>hypotonic</a:t>
            </a:r>
            <a:r>
              <a:rPr lang="en-US" dirty="0" smtClean="0"/>
              <a:t> solution.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FACTORS AFFECTING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 Infant: </a:t>
            </a:r>
            <a:r>
              <a:rPr lang="en-US" b="1" dirty="0" smtClean="0">
                <a:solidFill>
                  <a:srgbClr val="FF0000"/>
                </a:solidFill>
              </a:rPr>
              <a:t>73%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Male adult: </a:t>
            </a:r>
            <a:r>
              <a:rPr lang="en-US" b="1" dirty="0" smtClean="0">
                <a:solidFill>
                  <a:srgbClr val="FF0000"/>
                </a:solidFill>
              </a:rPr>
              <a:t>60%</a:t>
            </a:r>
            <a:r>
              <a:rPr lang="en-US" b="1" dirty="0" smtClean="0"/>
              <a:t>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Female adult: </a:t>
            </a:r>
            <a:r>
              <a:rPr lang="en-US" b="1" dirty="0" smtClean="0">
                <a:solidFill>
                  <a:srgbClr val="FF0000"/>
                </a:solidFill>
              </a:rPr>
              <a:t>40-50%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Obesity 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Old age      </a:t>
            </a:r>
            <a:r>
              <a:rPr lang="en-US" b="1" dirty="0" smtClean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41910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t="2894" r="38750" b="37778"/>
          <a:stretch>
            <a:fillRect/>
          </a:stretch>
        </p:blipFill>
        <p:spPr>
          <a:xfrm>
            <a:off x="0" y="304800"/>
            <a:ext cx="8763000" cy="624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4876800" y="3200400"/>
            <a:ext cx="38100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1- Loss of </a:t>
            </a:r>
            <a:r>
              <a:rPr lang="en-US" sz="3200" b="1" dirty="0" err="1" smtClean="0">
                <a:solidFill>
                  <a:srgbClr val="C00000"/>
                </a:solidFill>
              </a:rPr>
              <a:t>iso</a:t>
            </a:r>
            <a:r>
              <a:rPr lang="en-US" sz="3200" b="1" dirty="0" smtClean="0">
                <a:solidFill>
                  <a:srgbClr val="C00000"/>
                </a:solidFill>
              </a:rPr>
              <a:t>-osmotic fluid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Diarrhea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3352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754326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 contraction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9912"/>
            <a:ext cx="8686800" cy="5927777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sz="3600" b="1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3600" b="1" dirty="0" smtClean="0"/>
              <a:t>Diarrhea.</a:t>
            </a:r>
          </a:p>
          <a:p>
            <a:pPr marL="609600" indent="-609600" algn="l" rtl="0" eaLnBrk="1" hangingPunct="1">
              <a:buNone/>
            </a:pPr>
            <a:r>
              <a:rPr lang="en-US" sz="3600" b="1" dirty="0" smtClean="0"/>
              <a:t>    </a:t>
            </a:r>
            <a:r>
              <a:rPr lang="en-US" sz="2400" b="1" dirty="0" smtClean="0"/>
              <a:t> - 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fluid lost ≈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ECF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(loss of </a:t>
            </a:r>
            <a:r>
              <a:rPr lang="en-US" sz="3000" b="1" dirty="0" err="1" smtClean="0"/>
              <a:t>isosmotic</a:t>
            </a:r>
            <a:r>
              <a:rPr lang="en-US" sz="3000" b="1" dirty="0" smtClean="0"/>
              <a:t> fluid).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volume in ECF.</a:t>
            </a:r>
          </a:p>
          <a:p>
            <a:pPr marL="2209800" lvl="4" indent="-381000" algn="l" rtl="0" eaLnBrk="1" hangingPunct="1">
              <a:buFontTx/>
              <a:buNone/>
            </a:pPr>
            <a:endParaRPr lang="en-US" sz="3000" b="1" dirty="0" smtClean="0"/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 arterial pressure.</a:t>
            </a:r>
          </a:p>
          <a:p>
            <a:pPr marL="609600" indent="-609600" algn="l" rtl="0" eaLnBrk="1" hangingPunct="1"/>
            <a:endParaRPr lang="en-GB" sz="3000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766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276600" y="5638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71800" y="4343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971800" y="5486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222" r="26667" b="37778"/>
          <a:stretch>
            <a:fillRect/>
          </a:stretch>
        </p:blipFill>
        <p:spPr>
          <a:xfrm>
            <a:off x="2286000" y="990600"/>
            <a:ext cx="6104467" cy="5562600"/>
          </a:xfrm>
        </p:spPr>
      </p:pic>
      <p:sp>
        <p:nvSpPr>
          <p:cNvPr id="3" name="Rectangle 2"/>
          <p:cNvSpPr/>
          <p:nvPr/>
        </p:nvSpPr>
        <p:spPr>
          <a:xfrm>
            <a:off x="152400" y="304800"/>
            <a:ext cx="50350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2. Loss of hypotonic solution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Water  deprivation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Hyperosmotoc</a:t>
            </a:r>
            <a:r>
              <a:rPr lang="en-US" b="1" dirty="0" smtClean="0">
                <a:solidFill>
                  <a:srgbClr val="FF0000"/>
                </a:solidFill>
              </a:rPr>
              <a:t>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3505200"/>
            <a:ext cx="50292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0205"/>
            <a:ext cx="8229600" cy="618015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sz="3600" b="1" dirty="0" smtClean="0"/>
              <a:t>2. Water  deprivation 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and volume will change 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Volume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dirty="0" smtClean="0"/>
          </a:p>
          <a:p>
            <a:pPr marL="1371600" lvl="2" indent="-457200" algn="l" rtl="0" eaLnBrk="1" hangingPunct="1">
              <a:buFontTx/>
              <a:buNone/>
            </a:pPr>
            <a:r>
              <a:rPr lang="en-US" sz="2800" dirty="0" smtClean="0"/>
              <a:t>  </a:t>
            </a:r>
            <a:endParaRPr lang="en-GB" sz="2800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1829594" y="2894806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>
            <a:off x="1867694" y="3923506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39048" t="2222" r="38036" b="71588"/>
          <a:stretch>
            <a:fillRect/>
          </a:stretch>
        </p:blipFill>
        <p:spPr>
          <a:xfrm>
            <a:off x="2514600" y="1121229"/>
            <a:ext cx="3048000" cy="26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3- Loss of hypertonic sol. e.g. Adrenal insufficiency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73095" t="32778" r="3333" b="40159"/>
          <a:stretch>
            <a:fillRect/>
          </a:stretch>
        </p:blipFill>
        <p:spPr>
          <a:xfrm>
            <a:off x="2121310" y="3429000"/>
            <a:ext cx="3441290" cy="29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495800"/>
            <a:ext cx="461665" cy="1283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Osmolarity</a:t>
            </a:r>
            <a:endParaRPr lang="en-US" dirty="0"/>
          </a:p>
        </p:txBody>
      </p:sp>
      <p:pic>
        <p:nvPicPr>
          <p:cNvPr id="8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b="16524"/>
          <a:stretch>
            <a:fillRect/>
          </a:stretch>
        </p:blipFill>
        <p:spPr bwMode="auto">
          <a:xfrm>
            <a:off x="6477000" y="1066801"/>
            <a:ext cx="2429933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Hypo-osmotic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3505200"/>
            <a:ext cx="60198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652043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buFontTx/>
              <a:buAutoNum type="arabicPeriod" startAt="3"/>
            </a:pPr>
            <a:r>
              <a:rPr lang="en-US" sz="3600" b="1" u="sng" dirty="0" smtClean="0"/>
              <a:t>Loss of hypertonic solution </a:t>
            </a:r>
          </a:p>
          <a:p>
            <a:pPr marL="609600" indent="-609600" algn="l" rtl="0" eaLnBrk="1" hangingPunct="1">
              <a:buNone/>
            </a:pPr>
            <a:r>
              <a:rPr lang="en-US" sz="3600" b="1" u="sng" dirty="0" smtClean="0"/>
              <a:t>e.g. Adrenal insufficiency: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i.e. </a:t>
            </a:r>
            <a:r>
              <a:rPr lang="en-US" b="1" dirty="0" err="1" smtClean="0"/>
              <a:t>Aldosterone</a:t>
            </a:r>
            <a:r>
              <a:rPr lang="en-US" b="1" dirty="0" smtClean="0"/>
              <a:t> deficiency.</a:t>
            </a:r>
          </a:p>
          <a:p>
            <a:pPr marL="609600" indent="-609600" algn="l" rtl="0" eaLnBrk="1" hangingPunct="1">
              <a:buFontTx/>
              <a:buNone/>
            </a:pPr>
            <a:endParaRPr lang="en-US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Na</a:t>
            </a:r>
            <a:r>
              <a:rPr lang="en-US" b="1" baseline="30000" dirty="0" smtClean="0"/>
              <a:t>+  </a:t>
            </a:r>
            <a:r>
              <a:rPr lang="en-US" b="1" dirty="0" smtClean="0"/>
              <a:t> in the ECF.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</a:t>
            </a:r>
            <a:r>
              <a:rPr lang="en-US" b="1" dirty="0" err="1" smtClean="0"/>
              <a:t>osmolarity</a:t>
            </a:r>
            <a:r>
              <a:rPr lang="en-US" b="1" dirty="0" smtClean="0"/>
              <a:t> in both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ECF volume.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ICF volume.</a:t>
            </a:r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47244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447800" y="3657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447800" y="4267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447800" y="5257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t="2222" r="2500" b="37778"/>
          <a:stretch>
            <a:fillRect/>
          </a:stretch>
        </p:blipFill>
        <p:spPr>
          <a:xfrm>
            <a:off x="228600" y="228600"/>
            <a:ext cx="8382000" cy="6019800"/>
          </a:xfrm>
        </p:spPr>
      </p:pic>
      <p:sp>
        <p:nvSpPr>
          <p:cNvPr id="3" name="Rounded Rectangle 2"/>
          <p:cNvSpPr/>
          <p:nvPr/>
        </p:nvSpPr>
        <p:spPr>
          <a:xfrm>
            <a:off x="3429000" y="2971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Volume Expansion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rcRect l="3560" t="4388" r="3871" b="47349"/>
          <a:stretch>
            <a:fillRect/>
          </a:stretch>
        </p:blipFill>
        <p:spPr>
          <a:xfrm>
            <a:off x="422563" y="1371600"/>
            <a:ext cx="8285017" cy="3505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81600" y="2057400"/>
            <a:ext cx="3276600" cy="2667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496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Adding of isotonic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Volume Expansion  </a:t>
            </a:r>
            <a:endParaRPr lang="en-GB" b="1" u="sng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976"/>
            <a:ext cx="8229600" cy="5715411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Infusion of isotonic </a:t>
            </a:r>
            <a:r>
              <a:rPr lang="en-US" b="1" dirty="0" err="1" smtClean="0"/>
              <a:t>NaCl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in ECF volume.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No change in </a:t>
            </a:r>
            <a:r>
              <a:rPr lang="en-US" dirty="0" err="1" smtClean="0"/>
              <a:t>osmolarity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Isomotic</a:t>
            </a:r>
            <a:r>
              <a:rPr lang="en-US" b="1" i="1" dirty="0" smtClean="0"/>
              <a:t> expansion 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20574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/>
              <a:t>Body Water Content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1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rgbClr val="FF0000"/>
                </a:solidFill>
              </a:rPr>
              <a:t>Infants</a:t>
            </a:r>
            <a:r>
              <a:rPr lang="en-US" dirty="0">
                <a:solidFill>
                  <a:srgbClr val="000000"/>
                </a:solidFill>
              </a:rPr>
              <a:t> have </a:t>
            </a:r>
            <a:r>
              <a:rPr lang="en-US" dirty="0">
                <a:solidFill>
                  <a:srgbClr val="FF0000"/>
                </a:solidFill>
              </a:rPr>
              <a:t>low body fat, low bone mass</a:t>
            </a:r>
            <a:r>
              <a:rPr lang="en-US" dirty="0">
                <a:solidFill>
                  <a:srgbClr val="000000"/>
                </a:solidFill>
              </a:rPr>
              <a:t>, and are 73% or more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water content declines throughout </a:t>
            </a:r>
            <a:r>
              <a:rPr lang="en-US" dirty="0" smtClean="0">
                <a:solidFill>
                  <a:srgbClr val="000000"/>
                </a:solidFill>
              </a:rPr>
              <a:t>life.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Healthy </a:t>
            </a:r>
            <a:r>
              <a:rPr lang="en-US" b="1" dirty="0">
                <a:solidFill>
                  <a:srgbClr val="FF0000"/>
                </a:solidFill>
              </a:rPr>
              <a:t>males</a:t>
            </a:r>
            <a:r>
              <a:rPr lang="en-US" dirty="0">
                <a:solidFill>
                  <a:srgbClr val="000000"/>
                </a:solidFill>
              </a:rPr>
              <a:t> are about </a:t>
            </a:r>
            <a:r>
              <a:rPr lang="en-US" b="1" dirty="0">
                <a:solidFill>
                  <a:srgbClr val="FF0000"/>
                </a:solidFill>
              </a:rPr>
              <a:t>60% water</a:t>
            </a:r>
            <a:r>
              <a:rPr lang="en-US" dirty="0">
                <a:solidFill>
                  <a:srgbClr val="000000"/>
                </a:solidFill>
              </a:rPr>
              <a:t>; healthy </a:t>
            </a:r>
            <a:r>
              <a:rPr lang="en-US" b="1" dirty="0">
                <a:solidFill>
                  <a:srgbClr val="FF0000"/>
                </a:solidFill>
              </a:rPr>
              <a:t>females</a:t>
            </a:r>
            <a:r>
              <a:rPr lang="en-US" dirty="0">
                <a:solidFill>
                  <a:srgbClr val="000000"/>
                </a:solidFill>
              </a:rPr>
              <a:t> are around </a:t>
            </a:r>
            <a:r>
              <a:rPr lang="en-US" b="1" dirty="0">
                <a:solidFill>
                  <a:srgbClr val="FF0000"/>
                </a:solidFill>
              </a:rPr>
              <a:t>50%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This difference reflects females’: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Higher body fat 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Smaller amount of skeletal muscle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old age</a:t>
            </a:r>
            <a:r>
              <a:rPr lang="en-US" dirty="0">
                <a:solidFill>
                  <a:srgbClr val="000000"/>
                </a:solidFill>
              </a:rPr>
              <a:t>, only about </a:t>
            </a:r>
            <a:r>
              <a:rPr lang="en-US" dirty="0">
                <a:solidFill>
                  <a:srgbClr val="FF0000"/>
                </a:solidFill>
              </a:rPr>
              <a:t>45%</a:t>
            </a:r>
            <a:r>
              <a:rPr lang="en-US" dirty="0">
                <a:solidFill>
                  <a:srgbClr val="000000"/>
                </a:solidFill>
              </a:rPr>
              <a:t> of body weight is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90" y="151837"/>
            <a:ext cx="8036410" cy="65212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3657600"/>
            <a:ext cx="35814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0" y="1066800"/>
            <a:ext cx="2895600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581400"/>
            <a:ext cx="29718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3413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002060"/>
                </a:solidFill>
              </a:rPr>
              <a:t>2- High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235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 startAt="2"/>
            </a:pPr>
            <a:r>
              <a:rPr lang="en-US" b="1" dirty="0" smtClean="0"/>
              <a:t> High </a:t>
            </a:r>
            <a:r>
              <a:rPr lang="en-US" b="1" dirty="0" err="1" smtClean="0"/>
              <a:t>NaCl</a:t>
            </a:r>
            <a:r>
              <a:rPr lang="en-US" b="1" dirty="0" smtClean="0"/>
              <a:t> intake.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eating salt.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</a:t>
            </a:r>
            <a:r>
              <a:rPr lang="en-US" dirty="0" err="1" smtClean="0"/>
              <a:t>osmolarity</a:t>
            </a:r>
            <a:r>
              <a:rPr lang="en-US" dirty="0" smtClean="0"/>
              <a:t> in both.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ICF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ECF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hyperosmotic</a:t>
            </a:r>
            <a:r>
              <a:rPr lang="en-US" b="1" i="1" dirty="0" smtClean="0"/>
              <a:t> volume expansion</a:t>
            </a:r>
            <a:r>
              <a:rPr lang="en-US" dirty="0" smtClean="0"/>
              <a:t>.</a:t>
            </a:r>
          </a:p>
          <a:p>
            <a:pPr marL="609600" indent="-609600" algn="l" rtl="0" eaLnBrk="1" hangingPunct="1"/>
            <a:endParaRPr lang="en-GB" dirty="0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2954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295400" y="2895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67594" y="4267200"/>
            <a:ext cx="456406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d saline.jpg"/>
          <p:cNvPicPr>
            <a:picLocks noChangeAspect="1"/>
          </p:cNvPicPr>
          <p:nvPr/>
        </p:nvPicPr>
        <p:blipFill>
          <a:blip r:embed="rId2" cstate="print"/>
          <a:srcRect l="4529" t="52734" r="50000" b="8998"/>
          <a:stretch>
            <a:fillRect/>
          </a:stretch>
        </p:blipFill>
        <p:spPr>
          <a:xfrm>
            <a:off x="2114550" y="3886200"/>
            <a:ext cx="3905250" cy="2667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3- </a:t>
            </a:r>
            <a:r>
              <a:rPr lang="en-US" b="1" dirty="0" smtClean="0"/>
              <a:t>Adding hypotonic solution e.g. Syndrome of inappropriate </a:t>
            </a:r>
            <a:r>
              <a:rPr lang="en-US" b="1" dirty="0" err="1" smtClean="0"/>
              <a:t>antidiurtic</a:t>
            </a:r>
            <a:r>
              <a:rPr lang="en-US" b="1" dirty="0" smtClean="0"/>
              <a:t> hormone (SIADH)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dirty="0" smtClean="0"/>
              <a:t> volume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  </a:t>
            </a:r>
            <a:r>
              <a:rPr lang="en-US" dirty="0" err="1" smtClean="0"/>
              <a:t>osmolarity</a:t>
            </a:r>
            <a:endParaRPr lang="en-GB" dirty="0" smtClean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609600" y="2133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3276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dd saline.jpg"/>
          <p:cNvPicPr>
            <a:picLocks noChangeAspect="1"/>
          </p:cNvPicPr>
          <p:nvPr/>
        </p:nvPicPr>
        <p:blipFill>
          <a:blip r:embed="rId2" cstate="print"/>
          <a:srcRect l="5638" t="13098" r="52218" b="47267"/>
          <a:stretch>
            <a:fillRect/>
          </a:stretch>
        </p:blipFill>
        <p:spPr>
          <a:xfrm>
            <a:off x="5029200" y="1371600"/>
            <a:ext cx="3594538" cy="2743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3886200"/>
            <a:ext cx="3886200" cy="259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09" y="641350"/>
            <a:ext cx="7191541" cy="583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3505200" y="19050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42672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C00000"/>
                </a:solidFill>
              </a:rPr>
              <a:t>Edema</a:t>
            </a:r>
            <a:endParaRPr lang="en-US" sz="4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714488"/>
            <a:ext cx="7229500" cy="441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2286000" y="2286000"/>
            <a:ext cx="2286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72000" y="2286000"/>
            <a:ext cx="1905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838200"/>
          <a:ext cx="66437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943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Edema occurs mainly in the ECF compartment 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 rot="1881551">
            <a:off x="7890421" y="2755863"/>
            <a:ext cx="369513" cy="1143000"/>
          </a:xfrm>
          <a:prstGeom prst="downArrow">
            <a:avLst>
              <a:gd name="adj1" fmla="val 50000"/>
              <a:gd name="adj2" fmla="val 51083"/>
            </a:avLst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File:Oed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000" r="15000" b="29333"/>
          <a:stretch>
            <a:fillRect/>
          </a:stretch>
        </p:blipFill>
        <p:spPr bwMode="auto">
          <a:xfrm>
            <a:off x="228600" y="228600"/>
            <a:ext cx="3886200" cy="3581400"/>
          </a:xfrm>
          <a:prstGeom prst="rect">
            <a:avLst/>
          </a:prstGeom>
          <a:noFill/>
        </p:spPr>
      </p:pic>
      <p:pic>
        <p:nvPicPr>
          <p:cNvPr id="65542" name="Picture 6" descr="http://www.fgf.uk.com/phpThumb/phpThumb.php?src=/images/images/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464075" cy="2971800"/>
          </a:xfrm>
          <a:prstGeom prst="rect">
            <a:avLst/>
          </a:prstGeom>
          <a:noFill/>
        </p:spPr>
      </p:pic>
      <p:pic>
        <p:nvPicPr>
          <p:cNvPr id="65544" name="Picture 8" descr="http://subcutaneous.net/wp-content/uploads/2011/05/Subcutaneous-Oedema.jpg"/>
          <p:cNvPicPr>
            <a:picLocks noChangeAspect="1" noChangeArrowheads="1"/>
          </p:cNvPicPr>
          <p:nvPr/>
        </p:nvPicPr>
        <p:blipFill>
          <a:blip r:embed="rId5" cstate="print"/>
          <a:srcRect l="9600" t="6400" r="12000" b="10400"/>
          <a:stretch>
            <a:fillRect/>
          </a:stretch>
        </p:blipFill>
        <p:spPr bwMode="auto">
          <a:xfrm>
            <a:off x="4953000" y="3429000"/>
            <a:ext cx="3733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Extracellular</a:t>
            </a:r>
            <a:r>
              <a:rPr lang="en-US" sz="4000" b="1" u="sng" dirty="0" smtClean="0">
                <a:solidFill>
                  <a:srgbClr val="C00000"/>
                </a:solidFill>
                <a:effectLst/>
              </a:rPr>
              <a:t> Edema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447800" y="2133600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705894" y="3771106"/>
            <a:ext cx="3810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391694" y="4990306"/>
            <a:ext cx="381000" cy="15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685800"/>
            <a:ext cx="8458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/>
              <a:t>common clinical cause is excessive capillary fluid filtration.</a:t>
            </a:r>
          </a:p>
        </p:txBody>
      </p:sp>
      <p:pic>
        <p:nvPicPr>
          <p:cNvPr id="105474" name="Picture 2" descr="http://nottinghamchildhealth.org.uk/CAL/inotropes/Capillary%20be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295400" y="2057400"/>
            <a:ext cx="6637280" cy="4572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b="1" dirty="0" smtClean="0">
                <a:effectLst/>
              </a:rPr>
              <a:t>Intracellular Edema: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43000" y="1357298"/>
          <a:ext cx="6453166" cy="511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2133600" y="25146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Daily intake of water</a:t>
            </a:r>
            <a:endParaRPr lang="en-GB" dirty="0" smtClean="0">
              <a:solidFill>
                <a:srgbClr val="C00000"/>
              </a:solidFill>
            </a:endParaRPr>
          </a:p>
        </p:txBody>
      </p:sp>
      <p:pic>
        <p:nvPicPr>
          <p:cNvPr id="6147" name="Picture 6" descr="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896461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19200"/>
            <a:ext cx="6248400" cy="2336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Cell membrane structure &amp; transport across cell membrane</a:t>
            </a:r>
            <a:endParaRPr lang="en-GB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562600"/>
            <a:ext cx="8153400" cy="951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409435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objectives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762001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 smtClean="0"/>
              <a:t>Describe the fluid mosaic model of membrane structure and function.</a:t>
            </a:r>
          </a:p>
          <a:p>
            <a:endParaRPr lang="en-US" sz="2600" b="1" dirty="0" smtClean="0"/>
          </a:p>
          <a:p>
            <a:pPr eaLnBrk="1" hangingPunct="1"/>
            <a:r>
              <a:rPr lang="en-US" sz="2600" b="1" dirty="0" smtClean="0"/>
              <a:t>Define permeability and list factors influencing permeability.</a:t>
            </a:r>
          </a:p>
          <a:p>
            <a:endParaRPr lang="en-US" sz="2600" b="1" dirty="0" smtClean="0"/>
          </a:p>
          <a:p>
            <a:pPr eaLnBrk="1" hangingPunct="1"/>
            <a:r>
              <a:rPr lang="en-US" sz="2600" b="1" dirty="0" smtClean="0"/>
              <a:t>Identify and describe carried-mediated transport processes: Primary active transport, secondary active transport, facilitates diffusion.</a:t>
            </a:r>
          </a:p>
          <a:p>
            <a:pPr eaLnBrk="1" hangingPunct="1"/>
            <a:endParaRPr lang="en-US" sz="2600" b="1" dirty="0" smtClean="0"/>
          </a:p>
          <a:p>
            <a:r>
              <a:rPr lang="en-US" sz="2600" b="1" dirty="0" smtClean="0"/>
              <a:t>Differentiate </a:t>
            </a:r>
            <a:r>
              <a:rPr lang="en-US" sz="2600" b="1" dirty="0"/>
              <a:t>between passive and active transport mechanisms and give examples on each.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5791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# Study </a:t>
            </a:r>
            <a:r>
              <a:rPr lang="ar-SA" b="1" dirty="0"/>
              <a:t>source for this lecture:  (Guyton &amp; Hall Textbook of Medical </a:t>
            </a:r>
            <a:r>
              <a:rPr lang="ar-SA" b="1" dirty="0" smtClean="0"/>
              <a:t>Physiology</a:t>
            </a:r>
            <a:r>
              <a:rPr lang="en-US" b="1" dirty="0" smtClean="0"/>
              <a:t>, 13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edition) #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Cell Membrane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Envelops the cell.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Thin, pliable and elastic.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7 - 10 nanometer thick.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Also, referred to as the plasma membrane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4305" r="58421" b="13195"/>
          <a:stretch/>
        </p:blipFill>
        <p:spPr bwMode="auto">
          <a:xfrm>
            <a:off x="5983738" y="44328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5" y="619660"/>
            <a:ext cx="8763000" cy="10567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Composition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39749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		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Lipoprotein </a:t>
            </a:r>
            <a:r>
              <a:rPr lang="en-US" sz="2800" b="1" dirty="0" smtClean="0"/>
              <a:t>	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protein  55%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phospholipids 25%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cholesterol 13%           </a:t>
            </a:r>
            <a:r>
              <a:rPr lang="en-US" sz="2800" b="1" dirty="0" smtClean="0">
                <a:solidFill>
                  <a:srgbClr val="C00000"/>
                </a:solidFill>
              </a:rPr>
              <a:t> lipid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</a:t>
            </a:r>
            <a:r>
              <a:rPr lang="en-US" sz="2800" b="1" dirty="0" err="1" smtClean="0"/>
              <a:t>glycolipid</a:t>
            </a:r>
            <a:r>
              <a:rPr lang="en-US" sz="2800" b="1" dirty="0" smtClean="0"/>
              <a:t>    4%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carbohydrates 3%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</a:t>
            </a:r>
            <a:endParaRPr lang="en-GB" sz="2800" b="1" dirty="0" smtClean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876800" y="3359067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Cell Membrane Phospholipids Consist Of :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Glycerol head (hydrophilic).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Two fatty acid ‘’tails’’ (hydrophobic).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GB" sz="2800" dirty="0" smtClean="0"/>
          </a:p>
        </p:txBody>
      </p:sp>
      <p:pic>
        <p:nvPicPr>
          <p:cNvPr id="6148" name="Picture 4" descr="phy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667" t="22123" b="24979"/>
          <a:stretch>
            <a:fillRect/>
          </a:stretch>
        </p:blipFill>
        <p:spPr>
          <a:xfrm>
            <a:off x="4495800" y="2514600"/>
            <a:ext cx="3218509" cy="2590800"/>
          </a:xfrm>
          <a:noFill/>
        </p:spPr>
      </p:pic>
      <p:sp>
        <p:nvSpPr>
          <p:cNvPr id="5" name="Oval 4"/>
          <p:cNvSpPr/>
          <p:nvPr/>
        </p:nvSpPr>
        <p:spPr>
          <a:xfrm>
            <a:off x="5334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581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ICF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Cell Membrane Proteins</a:t>
            </a:r>
            <a:endParaRPr lang="en-US" dirty="0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93043" cy="57912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5257800"/>
            <a:ext cx="16764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 protein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1524000"/>
            <a:ext cx="152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 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membrane 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50" y="120650"/>
            <a:ext cx="6870700" cy="661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The Cell Membrane Proteins.</a:t>
            </a:r>
            <a:endParaRPr lang="en-GB" b="1" u="sng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Integral proteins </a:t>
            </a:r>
            <a:r>
              <a:rPr lang="en-US" dirty="0" smtClean="0"/>
              <a:t>span the membrane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Proteins provide structural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pores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proteins.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   Peripheral proteins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-Present in one side.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 Hormone receptors .                                                                        			- Cell surface antigens 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hy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GUYTON 4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98" t="18082" r="11998" b="16643"/>
          <a:stretch>
            <a:fillRect/>
          </a:stretch>
        </p:blipFill>
        <p:spPr bwMode="auto">
          <a:xfrm>
            <a:off x="33294" y="0"/>
            <a:ext cx="9110705" cy="6857999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4800600"/>
            <a:ext cx="4724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GB" sz="3200" b="1" smtClean="0"/>
              <a:t/>
            </a:r>
            <a:br>
              <a:rPr lang="en-GB" sz="3200" b="1" smtClean="0"/>
            </a:br>
            <a:endParaRPr lang="en-GB" sz="3200" b="1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333375"/>
            <a:ext cx="82184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n-US" sz="3600" b="1">
                <a:solidFill>
                  <a:schemeClr val="folHlink"/>
                </a:solidFill>
                <a:cs typeface="Arial" charset="0"/>
              </a:rPr>
              <a:t>The Cell Membrane Carbohydrates:</a:t>
            </a:r>
            <a:r>
              <a:rPr lang="en-GB" sz="3600" b="1">
                <a:solidFill>
                  <a:schemeClr val="folHlink"/>
                </a:solidFill>
                <a:cs typeface="Arial" charset="0"/>
              </a:rPr>
              <a:t> </a:t>
            </a:r>
            <a:endParaRPr lang="en-GB" sz="4800" b="1">
              <a:solidFill>
                <a:schemeClr val="folHlin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1600200"/>
            <a:ext cx="8458199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b="1" dirty="0">
                <a:cs typeface="Arial" charset="0"/>
              </a:rPr>
              <a:t>Glycoproteins</a:t>
            </a:r>
            <a:r>
              <a:rPr lang="en-US" sz="3200" dirty="0">
                <a:cs typeface="Arial" charset="0"/>
              </a:rPr>
              <a:t> (most of </a:t>
            </a:r>
            <a:r>
              <a:rPr lang="en-US" sz="3200" dirty="0" smtClean="0">
                <a:cs typeface="Arial" charset="0"/>
              </a:rPr>
              <a:t>it).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b="1" dirty="0">
                <a:cs typeface="Arial" charset="0"/>
              </a:rPr>
              <a:t>Glycolipids</a:t>
            </a:r>
            <a:r>
              <a:rPr lang="en-US" sz="3200" dirty="0">
                <a:cs typeface="Arial" charset="0"/>
              </a:rPr>
              <a:t> (1/10)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Proteoglycans (mainly carbohydrate substance bound together by protein)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‘’</a:t>
            </a:r>
            <a:r>
              <a:rPr lang="en-US" sz="3200" dirty="0" err="1">
                <a:cs typeface="Arial" charset="0"/>
              </a:rPr>
              <a:t>glyco</a:t>
            </a:r>
            <a:r>
              <a:rPr lang="en-US" sz="3200" dirty="0">
                <a:cs typeface="Arial" charset="0"/>
              </a:rPr>
              <a:t>’’ part is in the surface forming.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 smtClean="0">
                <a:cs typeface="Arial" charset="0"/>
              </a:rPr>
              <a:t>Glycocalyx</a:t>
            </a:r>
            <a:r>
              <a:rPr lang="en-GB" sz="3200" dirty="0" smtClean="0">
                <a:cs typeface="Arial" charset="0"/>
              </a:rPr>
              <a:t> (</a:t>
            </a:r>
            <a:r>
              <a:rPr lang="en-US" sz="3200" dirty="0" smtClean="0">
                <a:cs typeface="Arial" charset="0"/>
              </a:rPr>
              <a:t>Carbohydrate </a:t>
            </a:r>
            <a:r>
              <a:rPr lang="en-US" sz="3200" dirty="0">
                <a:cs typeface="Arial" charset="0"/>
              </a:rPr>
              <a:t>molecules protrude to the outside of the cell forming a loose carbohydrate coat </a:t>
            </a:r>
            <a:r>
              <a:rPr lang="en-US" sz="3200" dirty="0" smtClean="0">
                <a:cs typeface="Arial" charset="0"/>
              </a:rPr>
              <a:t>“</a:t>
            </a:r>
            <a:r>
              <a:rPr lang="en-US" sz="3200" dirty="0" err="1">
                <a:cs typeface="Arial" charset="0"/>
              </a:rPr>
              <a:t>glycocalyx</a:t>
            </a:r>
            <a:r>
              <a:rPr lang="en-US" sz="3200" dirty="0">
                <a:cs typeface="Arial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YTON 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Function Of Carbohydrates:</a:t>
            </a:r>
            <a:endParaRPr lang="en-GB" b="1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/>
              <a:t>Attaches</a:t>
            </a:r>
            <a:r>
              <a:rPr lang="en-US" dirty="0" smtClean="0"/>
              <a:t> cell to each others. </a:t>
            </a: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Act as </a:t>
            </a:r>
            <a:r>
              <a:rPr lang="en-US" b="1" dirty="0" smtClean="0"/>
              <a:t>receptors</a:t>
            </a:r>
            <a:r>
              <a:rPr lang="en-US" dirty="0" smtClean="0"/>
              <a:t> substances (help </a:t>
            </a:r>
            <a:r>
              <a:rPr lang="en-US" dirty="0" err="1" smtClean="0"/>
              <a:t>ligend</a:t>
            </a:r>
            <a:r>
              <a:rPr lang="en-US" dirty="0" smtClean="0"/>
              <a:t> to recognize its receptor ).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Some enter in to </a:t>
            </a:r>
            <a:r>
              <a:rPr lang="en-US" b="1" dirty="0" smtClean="0"/>
              <a:t>immune reactions</a:t>
            </a:r>
            <a:r>
              <a:rPr lang="en-US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Give most of cells overall </a:t>
            </a:r>
            <a:r>
              <a:rPr lang="en-US" b="1" dirty="0" smtClean="0"/>
              <a:t>–</a:t>
            </a:r>
            <a:r>
              <a:rPr lang="en-US" b="1" dirty="0" err="1" smtClean="0"/>
              <a:t>ve</a:t>
            </a:r>
            <a:r>
              <a:rPr lang="en-US" b="1" dirty="0" smtClean="0"/>
              <a:t> surface</a:t>
            </a:r>
            <a:r>
              <a:rPr lang="en-US" dirty="0" smtClean="0"/>
              <a:t>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Transport Through The Cell Membrane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Cell membrane is </a:t>
            </a:r>
            <a:r>
              <a:rPr lang="en-US" b="1" i="1" u="sng" dirty="0" smtClean="0">
                <a:solidFill>
                  <a:srgbClr val="FF0000"/>
                </a:solidFill>
              </a:rPr>
              <a:t>selectively permeable</a:t>
            </a:r>
            <a:r>
              <a:rPr lang="en-US" dirty="0" smtClean="0"/>
              <a:t>.</a:t>
            </a:r>
            <a:endParaRPr lang="en-GB" dirty="0" smtClean="0"/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Through the </a:t>
            </a:r>
            <a:r>
              <a:rPr lang="en-US" b="1" dirty="0" smtClean="0"/>
              <a:t>proteins</a:t>
            </a:r>
            <a:r>
              <a:rPr lang="en-US" dirty="0" smtClean="0"/>
              <a:t>. </a:t>
            </a:r>
          </a:p>
          <a:p>
            <a:pPr marL="1009650" lvl="1" indent="-609600"/>
            <a:r>
              <a:rPr lang="en-US" dirty="0" smtClean="0"/>
              <a:t>Water-soluble substances e.g. ions, glucose .. </a:t>
            </a:r>
          </a:p>
          <a:p>
            <a:pPr marL="1009650" lvl="1" indent="-609600"/>
            <a:endParaRPr lang="en-US" dirty="0" smtClean="0"/>
          </a:p>
          <a:p>
            <a:pPr marL="609600" indent="-609600" eaLnBrk="1" hangingPunct="1"/>
            <a:r>
              <a:rPr lang="en-US" dirty="0" smtClean="0"/>
              <a:t>Directly through the </a:t>
            </a:r>
            <a:r>
              <a:rPr lang="en-US" b="1" dirty="0" err="1" smtClean="0"/>
              <a:t>bilayer</a:t>
            </a:r>
            <a:r>
              <a:rPr lang="en-US" dirty="0" smtClean="0"/>
              <a:t>.</a:t>
            </a:r>
          </a:p>
          <a:p>
            <a:pPr marL="1009650" lvl="1" indent="-609600"/>
            <a:r>
              <a:rPr lang="en-US" dirty="0" smtClean="0"/>
              <a:t>Fat-soluble substance (O2, CO2, N2, alcohol..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Types Of Membrane Transport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Diffusion</a:t>
            </a:r>
          </a:p>
          <a:p>
            <a:pPr>
              <a:buNone/>
            </a:pPr>
            <a:r>
              <a:rPr lang="en-US" dirty="0" smtClean="0"/>
              <a:t>   		a) simple diffusion.</a:t>
            </a:r>
          </a:p>
          <a:p>
            <a:pPr>
              <a:buNone/>
            </a:pPr>
            <a:r>
              <a:rPr lang="en-US" dirty="0" smtClean="0"/>
              <a:t>   		b) facilitated diffusion.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Active transport.</a:t>
            </a:r>
          </a:p>
          <a:p>
            <a:pPr>
              <a:buNone/>
            </a:pPr>
            <a:r>
              <a:rPr lang="en-US" dirty="0" smtClean="0"/>
              <a:t>    	a) primary active transport.</a:t>
            </a:r>
          </a:p>
          <a:p>
            <a:pPr>
              <a:buNone/>
            </a:pPr>
            <a:r>
              <a:rPr lang="en-US" dirty="0" smtClean="0"/>
              <a:t>    	b) secondary active 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Osmosis.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port across cell mem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4760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800600"/>
            <a:ext cx="76200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25" y="1371600"/>
            <a:ext cx="8686800" cy="30377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Random movement of substance either through the membrane directly or in combination with carrier protein </a:t>
            </a:r>
            <a:r>
              <a:rPr lang="en-US" u="sng" dirty="0" smtClean="0"/>
              <a:t>down</a:t>
            </a:r>
            <a:r>
              <a:rPr lang="en-US" dirty="0" smtClean="0"/>
              <a:t> an electrochemical gradient.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1- Simple diffusion.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2- facilitated diffusion.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7391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Simple </a:t>
            </a:r>
            <a:r>
              <a:rPr lang="fr-FR" sz="2400" dirty="0"/>
              <a:t>and </a:t>
            </a:r>
            <a:r>
              <a:rPr lang="fr-FR" sz="2400" dirty="0" err="1"/>
              <a:t>facilitated</a:t>
            </a:r>
            <a:r>
              <a:rPr lang="fr-FR" sz="2400" dirty="0"/>
              <a:t> diffusion </a:t>
            </a:r>
            <a:r>
              <a:rPr lang="fr-FR" sz="2400" dirty="0" smtClean="0"/>
              <a:t>Do NOT </a:t>
            </a:r>
            <a:r>
              <a:rPr lang="en-US" sz="2400" dirty="0" smtClean="0"/>
              <a:t>require input of energy = powered by concentration gradient or electrical gradient.</a:t>
            </a:r>
          </a:p>
          <a:p>
            <a:r>
              <a:rPr lang="en-US" sz="2400" dirty="0" smtClean="0"/>
              <a:t>- Active transport = uses ATP.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ransport across cell membr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6"/>
          <a:stretch/>
        </p:blipFill>
        <p:spPr bwMode="auto">
          <a:xfrm>
            <a:off x="76200" y="685800"/>
            <a:ext cx="900332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59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Simple Diffusion</a:t>
            </a:r>
            <a:endParaRPr lang="en-GB" sz="48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Non-carrier mediated transport down an electrochemical gradient.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Diffusion of non-electrolytes (uncharged) from high concentration to low concentration.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Diffusion of electrolytes (charged) depend on both chemical, as will as, electrical potential difference.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3233</Words>
  <Application>Microsoft Office PowerPoint</Application>
  <PresentationFormat>On-screen Show (4:3)</PresentationFormat>
  <Paragraphs>689</Paragraphs>
  <Slides>120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9" baseType="lpstr">
      <vt:lpstr>Arial</vt:lpstr>
      <vt:lpstr>Arial Narrow</vt:lpstr>
      <vt:lpstr>Calibri</vt:lpstr>
      <vt:lpstr>Symbol</vt:lpstr>
      <vt:lpstr>Times</vt:lpstr>
      <vt:lpstr>Times New Roman</vt:lpstr>
      <vt:lpstr>Wingdings</vt:lpstr>
      <vt:lpstr>Office Theme</vt:lpstr>
      <vt:lpstr>Photo Editor Photo</vt:lpstr>
      <vt:lpstr> Dr. Nervana Mostafa  MB BS, MD, PhD (UK)  Associate Professor of Physiology   nbayoumy@ksu.edu.sa College of Medicine, KKUH, KSU </vt:lpstr>
      <vt:lpstr>Body Fluids &amp; Electrolytes</vt:lpstr>
      <vt:lpstr>objectives</vt:lpstr>
      <vt:lpstr>PowerPoint Presentation</vt:lpstr>
      <vt:lpstr>PowerPoint Presentation</vt:lpstr>
      <vt:lpstr>FACTORS AFFECTING</vt:lpstr>
      <vt:lpstr>Body Water Content</vt:lpstr>
      <vt:lpstr>Daily intake of water</vt:lpstr>
      <vt:lpstr>PowerPoint Presentation</vt:lpstr>
      <vt:lpstr>Water Intake and Output</vt:lpstr>
      <vt:lpstr>Regulation of Water Intake</vt:lpstr>
      <vt:lpstr>Regulation of Water Intake</vt:lpstr>
      <vt:lpstr>Factors that affect the TBW</vt:lpstr>
      <vt:lpstr>Fluid Compartments</vt:lpstr>
      <vt:lpstr>Fluid Compartments</vt:lpstr>
      <vt:lpstr>PowerPoint Presentation</vt:lpstr>
      <vt:lpstr>Intracellular fluid (ICF)</vt:lpstr>
      <vt:lpstr>Extracellular fluid (ECF)</vt:lpstr>
      <vt:lpstr>PowerPoint Presentation</vt:lpstr>
      <vt:lpstr>Trancecellular fluid compartment: </vt:lpstr>
      <vt:lpstr>e.g.</vt:lpstr>
      <vt:lpstr>Composition of Body Fluids</vt:lpstr>
      <vt:lpstr>concentration</vt:lpstr>
      <vt:lpstr>In biological solutions:</vt:lpstr>
      <vt:lpstr>Electrolyte Concentration</vt:lpstr>
      <vt:lpstr>Constituents of ECF and ICF </vt:lpstr>
      <vt:lpstr>PowerPoint Presentation</vt:lpstr>
      <vt:lpstr>Extracellular and Intracellular Fluids</vt:lpstr>
      <vt:lpstr>PowerPoint Presentation</vt:lpstr>
      <vt:lpstr>PowerPoint Presentation</vt:lpstr>
      <vt:lpstr>PowerPoint Presentation</vt:lpstr>
      <vt:lpstr>PowerPoint Presentation</vt:lpstr>
      <vt:lpstr>الله يوفقن</vt:lpstr>
      <vt:lpstr>PowerPoint Presentation</vt:lpstr>
      <vt:lpstr>Mechanisms for Movement</vt:lpstr>
      <vt:lpstr>osmosis</vt:lpstr>
      <vt:lpstr>Osmotic equilibrium is maintained between intracellular and extracellular fluids: </vt:lpstr>
      <vt:lpstr>Osmosis</vt:lpstr>
      <vt:lpstr>Osmosis</vt:lpstr>
      <vt:lpstr>Osmosis</vt:lpstr>
      <vt:lpstr>PowerPoint Presentation</vt:lpstr>
      <vt:lpstr>Glucose and other solutions administered for nutritive purposes</vt:lpstr>
      <vt:lpstr>Homeostasis</vt:lpstr>
      <vt:lpstr>Homeostatic Control Mechanisms</vt:lpstr>
      <vt:lpstr>Regulation of body functions</vt:lpstr>
      <vt:lpstr>PowerPoint Presentation</vt:lpstr>
      <vt:lpstr>Homeostatic Control Mechanisms</vt:lpstr>
      <vt:lpstr> Feedback</vt:lpstr>
      <vt:lpstr>Homeostatic Imbalance</vt:lpstr>
      <vt:lpstr>Homeostasis &amp; Controls</vt:lpstr>
      <vt:lpstr>Changes in The Body Fluid Compartments (ECF &amp; ICF) and Edema</vt:lpstr>
      <vt:lpstr>Fluid Compartments</vt:lpstr>
      <vt:lpstr>PowerPoint Presentation</vt:lpstr>
      <vt:lpstr>Constituents of ECF and ICF </vt:lpstr>
      <vt:lpstr>Osmosis</vt:lpstr>
      <vt:lpstr>Volumes And Osmolarities of ECF and ICF  In Abnormal  States.</vt:lpstr>
      <vt:lpstr> </vt:lpstr>
      <vt:lpstr>PowerPoint Presentation</vt:lpstr>
      <vt:lpstr>Changes in  volume</vt:lpstr>
      <vt:lpstr>PowerPoint Presentation</vt:lpstr>
      <vt:lpstr>Volume contraction: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Expansion </vt:lpstr>
      <vt:lpstr>PowerPoint Presentation</vt:lpstr>
      <vt:lpstr>Volume Expansion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Edema</vt:lpstr>
      <vt:lpstr>PowerPoint Presentation</vt:lpstr>
      <vt:lpstr> Extracellular Edema</vt:lpstr>
      <vt:lpstr>Intracellular Edema:</vt:lpstr>
      <vt:lpstr>الله يوفقن</vt:lpstr>
      <vt:lpstr>     Cell membrane structure &amp; transport across cell membrane</vt:lpstr>
      <vt:lpstr>objectives </vt:lpstr>
      <vt:lpstr>Cell Membrane   </vt:lpstr>
      <vt:lpstr>Composition  </vt:lpstr>
      <vt:lpstr>The Cell Membrane Phospholipids Consist Of :</vt:lpstr>
      <vt:lpstr>The Cell Membrane Proteins</vt:lpstr>
      <vt:lpstr>PowerPoint Presentation</vt:lpstr>
      <vt:lpstr>The Cell Membrane Proteins.</vt:lpstr>
      <vt:lpstr>PowerPoint Presentation</vt:lpstr>
      <vt:lpstr>PowerPoint Presentation</vt:lpstr>
      <vt:lpstr> </vt:lpstr>
      <vt:lpstr>PowerPoint Presentation</vt:lpstr>
      <vt:lpstr>Function Of Carbohydrates:</vt:lpstr>
      <vt:lpstr>Transport Through The Cell Membrane</vt:lpstr>
      <vt:lpstr>PowerPoint Presentation</vt:lpstr>
      <vt:lpstr>Types Of Membrane Transport</vt:lpstr>
      <vt:lpstr>PowerPoint Presentation</vt:lpstr>
      <vt:lpstr>Diffusion</vt:lpstr>
      <vt:lpstr>PowerPoint Presentation</vt:lpstr>
      <vt:lpstr>Simple Diffusion</vt:lpstr>
      <vt:lpstr>Rate Of Simple Diffusion Depend On:</vt:lpstr>
      <vt:lpstr>PowerPoint Presentation</vt:lpstr>
      <vt:lpstr>Facilitated Diffusion</vt:lpstr>
      <vt:lpstr>PowerPoint Presentation</vt:lpstr>
      <vt:lpstr>Features Of Carrier Mediated Transport (Facilitated diffusion)</vt:lpstr>
      <vt:lpstr>PowerPoint Presentation</vt:lpstr>
      <vt:lpstr>PowerPoint Presentation</vt:lpstr>
      <vt:lpstr>PowerPoint Presentation</vt:lpstr>
      <vt:lpstr>Active Transport:</vt:lpstr>
      <vt:lpstr>1- Primary Active Transport: </vt:lpstr>
      <vt:lpstr>PowerPoint Presentation</vt:lpstr>
      <vt:lpstr>PowerPoint Presentation</vt:lpstr>
      <vt:lpstr>Characteristic  Of The Pump:</vt:lpstr>
      <vt:lpstr>Function:</vt:lpstr>
      <vt:lpstr>PowerPoint Presentation</vt:lpstr>
      <vt:lpstr>PowerPoint Presentation</vt:lpstr>
      <vt:lpstr>Secondary Active Transport: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</dc:title>
  <dc:creator>DR.ABDUL MAJEED</dc:creator>
  <cp:lastModifiedBy>ASUS</cp:lastModifiedBy>
  <cp:revision>99</cp:revision>
  <dcterms:created xsi:type="dcterms:W3CDTF">2011-09-05T11:58:15Z</dcterms:created>
  <dcterms:modified xsi:type="dcterms:W3CDTF">2020-09-17T20:13:04Z</dcterms:modified>
</cp:coreProperties>
</file>